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2" r:id="rId1"/>
  </p:sldMasterIdLst>
  <p:notesMasterIdLst>
    <p:notesMasterId r:id="rId1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12192000" cy="6858000"/>
  <p:notesSz cx="7099300" cy="10234613"/>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3AF"/>
    <a:srgbClr val="0000FF"/>
    <a:srgbClr val="FDAB28"/>
    <a:srgbClr val="EDB300"/>
    <a:srgbClr val="F7B239"/>
    <a:srgbClr val="0070C0"/>
    <a:srgbClr val="EEB500"/>
    <a:srgbClr val="006600"/>
    <a:srgbClr val="F9A30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88994" autoAdjust="0"/>
  </p:normalViewPr>
  <p:slideViewPr>
    <p:cSldViewPr>
      <p:cViewPr varScale="1">
        <p:scale>
          <a:sx n="79" d="100"/>
          <a:sy n="79" d="100"/>
        </p:scale>
        <p:origin x="43" y="43"/>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423D8A1-18B1-4C63-A454-ACDAB7F4E603}" type="datetimeFigureOut">
              <a:rPr lang="zh-CN" altLang="en-US" smtClean="0"/>
              <a:t>2018/10/22</a:t>
            </a:fld>
            <a:endParaRPr lang="zh-CN" altLang="en-US"/>
          </a:p>
        </p:txBody>
      </p:sp>
      <p:sp>
        <p:nvSpPr>
          <p:cNvPr id="4" name="幻灯片图像占位符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F322FEB0-EABE-4787-BEE4-320C4BCF6DA2}" type="slidenum">
              <a:rPr lang="zh-CN" altLang="en-US" smtClean="0"/>
              <a:t>‹#›</a:t>
            </a:fld>
            <a:endParaRPr lang="zh-CN" altLang="en-US"/>
          </a:p>
        </p:txBody>
      </p:sp>
    </p:spTree>
    <p:extLst>
      <p:ext uri="{BB962C8B-B14F-4D97-AF65-F5344CB8AC3E}">
        <p14:creationId xmlns:p14="http://schemas.microsoft.com/office/powerpoint/2010/main" val="270774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ltLang="en-US" sz="1200" b="1" dirty="0">
                <a:solidFill>
                  <a:srgbClr val="FF000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SWIP/CEA collaboration</a:t>
            </a:r>
          </a:p>
          <a:p>
            <a:endParaRPr lang="zh-CN" altLang="en-US" dirty="0"/>
          </a:p>
        </p:txBody>
      </p:sp>
      <p:sp>
        <p:nvSpPr>
          <p:cNvPr id="4" name="灯片编号占位符 3"/>
          <p:cNvSpPr>
            <a:spLocks noGrp="1"/>
          </p:cNvSpPr>
          <p:nvPr>
            <p:ph type="sldNum" sz="quarter" idx="5"/>
          </p:nvPr>
        </p:nvSpPr>
        <p:spPr/>
        <p:txBody>
          <a:bodyPr/>
          <a:lstStyle/>
          <a:p>
            <a:fld id="{F322FEB0-EABE-4787-BEE4-320C4BCF6DA2}" type="slidenum">
              <a:rPr lang="zh-CN" altLang="en-US" smtClean="0"/>
              <a:t>1</a:t>
            </a:fld>
            <a:endParaRPr lang="zh-CN" altLang="en-US"/>
          </a:p>
        </p:txBody>
      </p:sp>
    </p:spTree>
    <p:extLst>
      <p:ext uri="{BB962C8B-B14F-4D97-AF65-F5344CB8AC3E}">
        <p14:creationId xmlns:p14="http://schemas.microsoft.com/office/powerpoint/2010/main" val="4196382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F322FEB0-EABE-4787-BEE4-320C4BCF6DA2}" type="slidenum">
              <a:rPr lang="zh-CN" altLang="en-US" smtClean="0"/>
              <a:t>3</a:t>
            </a:fld>
            <a:endParaRPr lang="zh-CN" altLang="en-US"/>
          </a:p>
        </p:txBody>
      </p:sp>
    </p:spTree>
    <p:extLst>
      <p:ext uri="{BB962C8B-B14F-4D97-AF65-F5344CB8AC3E}">
        <p14:creationId xmlns:p14="http://schemas.microsoft.com/office/powerpoint/2010/main" val="3335645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species</a:t>
            </a:r>
            <a:endParaRPr lang="zh-CN" altLang="en-US" dirty="0"/>
          </a:p>
        </p:txBody>
      </p:sp>
      <p:sp>
        <p:nvSpPr>
          <p:cNvPr id="4" name="灯片编号占位符 3"/>
          <p:cNvSpPr>
            <a:spLocks noGrp="1"/>
          </p:cNvSpPr>
          <p:nvPr>
            <p:ph type="sldNum" sz="quarter" idx="5"/>
          </p:nvPr>
        </p:nvSpPr>
        <p:spPr/>
        <p:txBody>
          <a:bodyPr/>
          <a:lstStyle/>
          <a:p>
            <a:fld id="{F322FEB0-EABE-4787-BEE4-320C4BCF6DA2}" type="slidenum">
              <a:rPr lang="zh-CN" altLang="en-US" smtClean="0"/>
              <a:t>7</a:t>
            </a:fld>
            <a:endParaRPr lang="zh-CN" altLang="en-US"/>
          </a:p>
        </p:txBody>
      </p:sp>
    </p:spTree>
    <p:extLst>
      <p:ext uri="{BB962C8B-B14F-4D97-AF65-F5344CB8AC3E}">
        <p14:creationId xmlns:p14="http://schemas.microsoft.com/office/powerpoint/2010/main" val="1225887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kx</a:t>
            </a:r>
            <a:r>
              <a:rPr lang="en-US" altLang="zh-CN" dirty="0"/>
              <a:t>&lt;0 inwards</a:t>
            </a:r>
            <a:endParaRPr lang="zh-CN" altLang="en-US" dirty="0"/>
          </a:p>
        </p:txBody>
      </p:sp>
      <p:sp>
        <p:nvSpPr>
          <p:cNvPr id="4" name="灯片编号占位符 3"/>
          <p:cNvSpPr>
            <a:spLocks noGrp="1"/>
          </p:cNvSpPr>
          <p:nvPr>
            <p:ph type="sldNum" sz="quarter" idx="5"/>
          </p:nvPr>
        </p:nvSpPr>
        <p:spPr/>
        <p:txBody>
          <a:bodyPr/>
          <a:lstStyle/>
          <a:p>
            <a:fld id="{F322FEB0-EABE-4787-BEE4-320C4BCF6DA2}" type="slidenum">
              <a:rPr lang="zh-CN" altLang="en-US" smtClean="0"/>
              <a:t>15</a:t>
            </a:fld>
            <a:endParaRPr lang="zh-CN" altLang="en-US"/>
          </a:p>
        </p:txBody>
      </p:sp>
    </p:spTree>
    <p:extLst>
      <p:ext uri="{BB962C8B-B14F-4D97-AF65-F5344CB8AC3E}">
        <p14:creationId xmlns:p14="http://schemas.microsoft.com/office/powerpoint/2010/main" val="1101038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algn="l" rtl="0"/>
            <a:fld id="{458A596C-1332-4E17-9484-9F4C2E198686}" type="datetime1">
              <a:rPr lang="en-US" altLang="zh-CN" kern="1200" smtClean="0">
                <a:solidFill>
                  <a:srgbClr val="000000"/>
                </a:solidFill>
                <a:latin typeface="Times New Roman" panose="02020603050405020304"/>
                <a:ea typeface="宋体" panose="02010600030101010101" pitchFamily="2" charset="-122"/>
                <a:cs typeface="+mn-cs"/>
              </a:rPr>
              <a:t>10/22/2018</a:t>
            </a:fld>
            <a:endParaRPr lang="zh-CN" altLang="en-US" kern="1200">
              <a:solidFill>
                <a:srgbClr val="000000"/>
              </a:solidFill>
              <a:latin typeface="Times New Roman" panose="020206030504050203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algn="l" rtl="0"/>
            <a:endParaRPr lang="zh-CN" altLang="en-US" kern="1200">
              <a:solidFill>
                <a:srgbClr val="000000"/>
              </a:solidFill>
              <a:latin typeface="Times New Roman" panose="02020603050405020304"/>
              <a:ea typeface="宋体" panose="02010600030101010101" pitchFamily="2" charset="-122"/>
              <a:cs typeface="+mn-cs"/>
            </a:endParaRPr>
          </a:p>
        </p:txBody>
      </p:sp>
      <p:sp>
        <p:nvSpPr>
          <p:cNvPr id="6" name="Slide Number Placeholder 5"/>
          <p:cNvSpPr>
            <a:spLocks noGrp="1"/>
          </p:cNvSpPr>
          <p:nvPr>
            <p:ph type="sldNum" sz="quarter" idx="12"/>
          </p:nvPr>
        </p:nvSpPr>
        <p:spPr>
          <a:xfrm>
            <a:off x="7315200" y="6356350"/>
            <a:ext cx="2743200" cy="365125"/>
          </a:xfrm>
          <a:prstGeom prst="rect">
            <a:avLst/>
          </a:prstGeom>
        </p:spPr>
        <p:txBody>
          <a:bodyPr/>
          <a:lstStyle/>
          <a:p>
            <a:pPr algn="l" rtl="0"/>
            <a:fld id="{0C913308-F349-4B6D-A68A-DD1791B4A57B}" type="slidenum">
              <a:rPr lang="zh-CN" altLang="en-US" kern="1200" smtClean="0">
                <a:solidFill>
                  <a:srgbClr val="000000"/>
                </a:solidFill>
                <a:latin typeface="Times New Roman" panose="02020603050405020304"/>
                <a:ea typeface="宋体" panose="02010600030101010101" pitchFamily="2" charset="-122"/>
                <a:cs typeface="+mn-cs"/>
              </a:rPr>
              <a:t>‹#›</a:t>
            </a:fld>
            <a:endParaRPr lang="zh-CN" altLang="en-US" kern="1200">
              <a:solidFill>
                <a:srgbClr val="000000"/>
              </a:solidFill>
              <a:latin typeface="Times New Roman" panose="02020603050405020304"/>
              <a:ea typeface="宋体" panose="02010600030101010101" pitchFamily="2" charset="-122"/>
              <a:cs typeface="+mn-cs"/>
            </a:endParaRPr>
          </a:p>
        </p:txBody>
      </p:sp>
    </p:spTree>
    <p:extLst>
      <p:ext uri="{BB962C8B-B14F-4D97-AF65-F5344CB8AC3E}">
        <p14:creationId xmlns:p14="http://schemas.microsoft.com/office/powerpoint/2010/main" val="281393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55BAF67-3773-433D-AB7E-7B7A117FC223}" type="datetime1">
              <a:rPr lang="en-US" altLang="zh-CN" smtClean="0"/>
              <a:t>10/22/2018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6347411"/>
            <a:ext cx="2743200" cy="365125"/>
          </a:xfrm>
          <a:prstGeom prst="rect">
            <a:avLst/>
          </a:prstGeom>
        </p:spPr>
        <p:txBody>
          <a:bodyPr/>
          <a:lstStyle/>
          <a:p>
            <a:pPr algn="l" rtl="0"/>
            <a:fld id="{0C913308-F349-4B6D-A68A-DD1791B4A57B}" type="slidenum">
              <a:rPr lang="zh-CN" altLang="en-US" kern="1200" smtClean="0">
                <a:solidFill>
                  <a:srgbClr val="000000"/>
                </a:solidFill>
                <a:latin typeface="Times New Roman" panose="02020603050405020304"/>
                <a:ea typeface="宋体" panose="02010600030101010101" pitchFamily="2" charset="-122"/>
                <a:cs typeface="+mn-cs"/>
              </a:rPr>
              <a:t>‹#›</a:t>
            </a:fld>
            <a:endParaRPr lang="zh-CN" altLang="en-US" kern="1200" dirty="0">
              <a:solidFill>
                <a:srgbClr val="000000"/>
              </a:solidFill>
              <a:latin typeface="Times New Roman" panose="02020603050405020304"/>
              <a:ea typeface="宋体" panose="02010600030101010101" pitchFamily="2" charset="-122"/>
              <a:cs typeface="+mn-cs"/>
            </a:endParaRPr>
          </a:p>
        </p:txBody>
      </p:sp>
    </p:spTree>
    <p:extLst>
      <p:ext uri="{BB962C8B-B14F-4D97-AF65-F5344CB8AC3E}">
        <p14:creationId xmlns:p14="http://schemas.microsoft.com/office/powerpoint/2010/main" val="20532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C34A71-5B3E-44FB-AF4B-7276713805C5}" type="datetime1">
              <a:rPr lang="en-US" altLang="zh-CN" smtClean="0"/>
              <a:t>10/22/2018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96200" y="6374044"/>
            <a:ext cx="2743200" cy="365125"/>
          </a:xfrm>
          <a:prstGeom prst="rect">
            <a:avLst/>
          </a:prstGeom>
        </p:spPr>
        <p:txBody>
          <a:bodyPr/>
          <a:lstStyle/>
          <a:p>
            <a:pPr algn="l" rtl="0"/>
            <a:fld id="{0C913308-F349-4B6D-A68A-DD1791B4A57B}" type="slidenum">
              <a:rPr lang="zh-CN" altLang="en-US" kern="1200" smtClean="0">
                <a:solidFill>
                  <a:srgbClr val="000000"/>
                </a:solidFill>
                <a:latin typeface="Times New Roman" panose="02020603050405020304"/>
                <a:ea typeface="宋体" panose="02010600030101010101" pitchFamily="2" charset="-122"/>
                <a:cs typeface="+mn-cs"/>
              </a:rPr>
              <a:t>‹#›</a:t>
            </a:fld>
            <a:endParaRPr lang="zh-CN" altLang="en-US" kern="1200">
              <a:solidFill>
                <a:srgbClr val="000000"/>
              </a:solidFill>
              <a:latin typeface="Times New Roman" panose="02020603050405020304"/>
              <a:ea typeface="宋体" panose="02010600030101010101" pitchFamily="2" charset="-122"/>
              <a:cs typeface="+mn-cs"/>
            </a:endParaRPr>
          </a:p>
        </p:txBody>
      </p:sp>
    </p:spTree>
    <p:extLst>
      <p:ext uri="{BB962C8B-B14F-4D97-AF65-F5344CB8AC3E}">
        <p14:creationId xmlns:p14="http://schemas.microsoft.com/office/powerpoint/2010/main" val="300455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AD906AE-8834-433B-B074-C2C86A00763A}" type="datetime1">
              <a:rPr lang="en-US" altLang="zh-CN" smtClean="0"/>
              <a:t>10/22/2018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6356350"/>
            <a:ext cx="2743200" cy="365125"/>
          </a:xfrm>
          <a:prstGeom prst="rect">
            <a:avLst/>
          </a:prstGeom>
        </p:spPr>
        <p:txBody>
          <a:bodyPr/>
          <a:lstStyle/>
          <a:p>
            <a:pPr algn="l" rtl="0"/>
            <a:fld id="{0C913308-F349-4B6D-A68A-DD1791B4A57B}" type="slidenum">
              <a:rPr lang="zh-CN" altLang="en-US" kern="1200" smtClean="0">
                <a:solidFill>
                  <a:srgbClr val="000000"/>
                </a:solidFill>
                <a:latin typeface="Times New Roman" panose="02020603050405020304"/>
                <a:ea typeface="宋体" panose="02010600030101010101" pitchFamily="2" charset="-122"/>
                <a:cs typeface="+mn-cs"/>
              </a:rPr>
              <a:t>‹#›</a:t>
            </a:fld>
            <a:endParaRPr lang="zh-CN" altLang="en-US" kern="1200">
              <a:solidFill>
                <a:srgbClr val="000000"/>
              </a:solidFill>
              <a:latin typeface="Times New Roman" panose="02020603050405020304"/>
              <a:ea typeface="宋体" panose="02010600030101010101" pitchFamily="2" charset="-122"/>
              <a:cs typeface="+mn-cs"/>
            </a:endParaRPr>
          </a:p>
        </p:txBody>
      </p:sp>
    </p:spTree>
    <p:extLst>
      <p:ext uri="{BB962C8B-B14F-4D97-AF65-F5344CB8AC3E}">
        <p14:creationId xmlns:p14="http://schemas.microsoft.com/office/powerpoint/2010/main" val="409042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AC7D425-5140-47AC-912C-E099F948A3A8}" type="datetime1">
              <a:rPr lang="en-US" altLang="zh-CN" smtClean="0"/>
              <a:t>10/22/2018</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6356349"/>
            <a:ext cx="2743200" cy="365125"/>
          </a:xfrm>
          <a:prstGeom prst="rect">
            <a:avLst/>
          </a:prstGeom>
        </p:spPr>
        <p:txBody>
          <a:bodyPr/>
          <a:lstStyle/>
          <a:p>
            <a:pPr algn="l" rtl="0"/>
            <a:fld id="{0C913308-F349-4B6D-A68A-DD1791B4A57B}" type="slidenum">
              <a:rPr lang="zh-CN" altLang="en-US" kern="1200" smtClean="0">
                <a:solidFill>
                  <a:srgbClr val="000000"/>
                </a:solidFill>
                <a:latin typeface="Times New Roman" panose="02020603050405020304"/>
                <a:ea typeface="宋体" panose="02010600030101010101" pitchFamily="2" charset="-122"/>
                <a:cs typeface="+mn-cs"/>
              </a:rPr>
              <a:t>‹#›</a:t>
            </a:fld>
            <a:endParaRPr lang="zh-CN" altLang="en-US" kern="1200">
              <a:solidFill>
                <a:srgbClr val="000000"/>
              </a:solidFill>
              <a:latin typeface="Times New Roman" panose="02020603050405020304"/>
              <a:ea typeface="宋体" panose="02010600030101010101" pitchFamily="2" charset="-122"/>
              <a:cs typeface="+mn-cs"/>
            </a:endParaRPr>
          </a:p>
        </p:txBody>
      </p:sp>
    </p:spTree>
    <p:extLst>
      <p:ext uri="{BB962C8B-B14F-4D97-AF65-F5344CB8AC3E}">
        <p14:creationId xmlns:p14="http://schemas.microsoft.com/office/powerpoint/2010/main" val="720710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481EC63-C52D-404B-B2DC-36787DCFCF2E}" type="datetime1">
              <a:rPr lang="en-US" altLang="zh-CN" smtClean="0"/>
              <a:t>10/22/2018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20000" y="6356350"/>
            <a:ext cx="2743200" cy="365125"/>
          </a:xfrm>
          <a:prstGeom prst="rect">
            <a:avLst/>
          </a:prstGeom>
        </p:spPr>
        <p:txBody>
          <a:bodyPr/>
          <a:lstStyle/>
          <a:p>
            <a:pPr algn="l" rtl="0"/>
            <a:fld id="{0C913308-F349-4B6D-A68A-DD1791B4A57B}" type="slidenum">
              <a:rPr lang="zh-CN" altLang="en-US" kern="1200" smtClean="0">
                <a:solidFill>
                  <a:srgbClr val="000000"/>
                </a:solidFill>
                <a:latin typeface="Times New Roman" panose="02020603050405020304"/>
                <a:ea typeface="宋体" panose="02010600030101010101" pitchFamily="2" charset="-122"/>
                <a:cs typeface="+mn-cs"/>
              </a:rPr>
              <a:t>‹#›</a:t>
            </a:fld>
            <a:endParaRPr lang="zh-CN" altLang="en-US" kern="1200">
              <a:solidFill>
                <a:srgbClr val="000000"/>
              </a:solidFill>
              <a:latin typeface="Times New Roman" panose="02020603050405020304"/>
              <a:ea typeface="宋体" panose="02010600030101010101" pitchFamily="2" charset="-122"/>
              <a:cs typeface="+mn-cs"/>
            </a:endParaRPr>
          </a:p>
        </p:txBody>
      </p:sp>
    </p:spTree>
    <p:extLst>
      <p:ext uri="{BB962C8B-B14F-4D97-AF65-F5344CB8AC3E}">
        <p14:creationId xmlns:p14="http://schemas.microsoft.com/office/powerpoint/2010/main" val="130607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975F663-E799-4A52-A110-8007EEFB6075}" type="datetime1">
              <a:rPr lang="en-US" altLang="zh-CN" smtClean="0"/>
              <a:t>10/22/2018</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algn="l" rtl="0"/>
            <a:fld id="{0C913308-F349-4B6D-A68A-DD1791B4A57B}" type="slidenum">
              <a:rPr lang="zh-CN" altLang="en-US" kern="1200" smtClean="0">
                <a:solidFill>
                  <a:srgbClr val="000000"/>
                </a:solidFill>
                <a:latin typeface="Times New Roman" panose="02020603050405020304"/>
                <a:ea typeface="宋体" panose="02010600030101010101" pitchFamily="2" charset="-122"/>
                <a:cs typeface="+mn-cs"/>
              </a:rPr>
              <a:t>‹#›</a:t>
            </a:fld>
            <a:endParaRPr lang="zh-CN" altLang="en-US" kern="1200">
              <a:solidFill>
                <a:srgbClr val="000000"/>
              </a:solidFill>
              <a:latin typeface="Times New Roman" panose="02020603050405020304"/>
              <a:ea typeface="宋体" panose="02010600030101010101" pitchFamily="2" charset="-122"/>
              <a:cs typeface="+mn-cs"/>
            </a:endParaRPr>
          </a:p>
        </p:txBody>
      </p:sp>
    </p:spTree>
    <p:extLst>
      <p:ext uri="{BB962C8B-B14F-4D97-AF65-F5344CB8AC3E}">
        <p14:creationId xmlns:p14="http://schemas.microsoft.com/office/powerpoint/2010/main" val="126838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6EDB375-E1C8-4B36-B6C7-BD9E30853536}" type="datetime1">
              <a:rPr lang="en-US" altLang="zh-CN" smtClean="0"/>
              <a:t>10/22/2018</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7467600" y="6365166"/>
            <a:ext cx="2743200" cy="365125"/>
          </a:xfrm>
          <a:prstGeom prst="rect">
            <a:avLst/>
          </a:prstGeom>
        </p:spPr>
        <p:txBody>
          <a:bodyPr/>
          <a:lstStyle/>
          <a:p>
            <a:pPr algn="l" rtl="0"/>
            <a:fld id="{0C913308-F349-4B6D-A68A-DD1791B4A57B}" type="slidenum">
              <a:rPr lang="zh-CN" altLang="en-US" kern="1200" smtClean="0">
                <a:solidFill>
                  <a:srgbClr val="000000"/>
                </a:solidFill>
                <a:latin typeface="Times New Roman" panose="02020603050405020304"/>
                <a:ea typeface="宋体" panose="02010600030101010101" pitchFamily="2" charset="-122"/>
                <a:cs typeface="+mn-cs"/>
              </a:rPr>
              <a:t>‹#›</a:t>
            </a:fld>
            <a:endParaRPr lang="zh-CN" altLang="en-US" kern="1200">
              <a:solidFill>
                <a:srgbClr val="000000"/>
              </a:solidFill>
              <a:latin typeface="Times New Roman" panose="02020603050405020304"/>
              <a:ea typeface="宋体" panose="02010600030101010101" pitchFamily="2" charset="-122"/>
              <a:cs typeface="+mn-cs"/>
            </a:endParaRPr>
          </a:p>
        </p:txBody>
      </p:sp>
    </p:spTree>
    <p:extLst>
      <p:ext uri="{BB962C8B-B14F-4D97-AF65-F5344CB8AC3E}">
        <p14:creationId xmlns:p14="http://schemas.microsoft.com/office/powerpoint/2010/main" val="618732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4550D40-B230-4C83-90B4-29A6D326EC6C}" type="datetime1">
              <a:rPr lang="en-US" altLang="zh-CN" smtClean="0"/>
              <a:t>10/22/2018</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7620000" y="6356350"/>
            <a:ext cx="2743200" cy="365125"/>
          </a:xfrm>
          <a:prstGeom prst="rect">
            <a:avLst/>
          </a:prstGeom>
        </p:spPr>
        <p:txBody>
          <a:bodyPr/>
          <a:lstStyle/>
          <a:p>
            <a:pPr algn="l" rtl="0"/>
            <a:fld id="{0C913308-F349-4B6D-A68A-DD1791B4A57B}" type="slidenum">
              <a:rPr lang="zh-CN" altLang="en-US" kern="1200" smtClean="0">
                <a:solidFill>
                  <a:srgbClr val="000000"/>
                </a:solidFill>
                <a:latin typeface="Times New Roman" panose="02020603050405020304"/>
                <a:ea typeface="宋体" panose="02010600030101010101" pitchFamily="2" charset="-122"/>
                <a:cs typeface="+mn-cs"/>
              </a:rPr>
              <a:t>‹#›</a:t>
            </a:fld>
            <a:endParaRPr lang="zh-CN" altLang="en-US" kern="1200">
              <a:solidFill>
                <a:srgbClr val="000000"/>
              </a:solidFill>
              <a:latin typeface="Times New Roman" panose="02020603050405020304"/>
              <a:ea typeface="宋体" panose="02010600030101010101" pitchFamily="2" charset="-122"/>
              <a:cs typeface="+mn-cs"/>
            </a:endParaRPr>
          </a:p>
        </p:txBody>
      </p:sp>
    </p:spTree>
    <p:extLst>
      <p:ext uri="{BB962C8B-B14F-4D97-AF65-F5344CB8AC3E}">
        <p14:creationId xmlns:p14="http://schemas.microsoft.com/office/powerpoint/2010/main" val="4197202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48D1D2D-F4A4-4595-B69E-36D3DA1E0739}" type="datetime1">
              <a:rPr lang="en-US" altLang="zh-CN" smtClean="0"/>
              <a:t>10/22/2018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696200" y="6366106"/>
            <a:ext cx="2743200" cy="365125"/>
          </a:xfrm>
          <a:prstGeom prst="rect">
            <a:avLst/>
          </a:prstGeom>
        </p:spPr>
        <p:txBody>
          <a:bodyPr/>
          <a:lstStyle/>
          <a:p>
            <a:pPr algn="l" rtl="0"/>
            <a:fld id="{0C913308-F349-4B6D-A68A-DD1791B4A57B}" type="slidenum">
              <a:rPr lang="zh-CN" altLang="en-US" kern="1200" smtClean="0">
                <a:solidFill>
                  <a:srgbClr val="000000"/>
                </a:solidFill>
                <a:latin typeface="Times New Roman" panose="02020603050405020304"/>
                <a:ea typeface="宋体" panose="02010600030101010101" pitchFamily="2" charset="-122"/>
                <a:cs typeface="+mn-cs"/>
              </a:rPr>
              <a:t>‹#›</a:t>
            </a:fld>
            <a:endParaRPr lang="zh-CN" altLang="en-US" kern="1200">
              <a:solidFill>
                <a:srgbClr val="000000"/>
              </a:solidFill>
              <a:latin typeface="Times New Roman" panose="02020603050405020304"/>
              <a:ea typeface="宋体" panose="02010600030101010101" pitchFamily="2" charset="-122"/>
              <a:cs typeface="+mn-cs"/>
            </a:endParaRPr>
          </a:p>
        </p:txBody>
      </p:sp>
    </p:spTree>
    <p:extLst>
      <p:ext uri="{BB962C8B-B14F-4D97-AF65-F5344CB8AC3E}">
        <p14:creationId xmlns:p14="http://schemas.microsoft.com/office/powerpoint/2010/main" val="388440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65223CC-BAC0-4E83-8074-21EA43A52AD3}" type="datetime1">
              <a:rPr lang="en-US" altLang="zh-CN" smtClean="0"/>
              <a:t>10/22/2018</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772400" y="6348350"/>
            <a:ext cx="2743200" cy="365125"/>
          </a:xfrm>
          <a:prstGeom prst="rect">
            <a:avLst/>
          </a:prstGeom>
        </p:spPr>
        <p:txBody>
          <a:bodyPr/>
          <a:lstStyle/>
          <a:p>
            <a:pPr algn="l" rtl="0"/>
            <a:fld id="{0C913308-F349-4B6D-A68A-DD1791B4A57B}" type="slidenum">
              <a:rPr lang="zh-CN" altLang="en-US" kern="1200" smtClean="0">
                <a:solidFill>
                  <a:srgbClr val="000000"/>
                </a:solidFill>
                <a:latin typeface="Times New Roman" panose="02020603050405020304"/>
                <a:ea typeface="宋体" panose="02010600030101010101" pitchFamily="2" charset="-122"/>
                <a:cs typeface="+mn-cs"/>
              </a:rPr>
              <a:t>‹#›</a:t>
            </a:fld>
            <a:endParaRPr lang="zh-CN" altLang="en-US" kern="1200">
              <a:solidFill>
                <a:srgbClr val="000000"/>
              </a:solidFill>
              <a:latin typeface="Times New Roman" panose="02020603050405020304"/>
              <a:ea typeface="宋体" panose="02010600030101010101" pitchFamily="2" charset="-122"/>
              <a:cs typeface="+mn-cs"/>
            </a:endParaRPr>
          </a:p>
        </p:txBody>
      </p:sp>
    </p:spTree>
    <p:extLst>
      <p:ext uri="{BB962C8B-B14F-4D97-AF65-F5344CB8AC3E}">
        <p14:creationId xmlns:p14="http://schemas.microsoft.com/office/powerpoint/2010/main" val="290630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D1536E6-8811-45EB-B020-13653C5323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5814060"/>
            <a:ext cx="12202949" cy="1043940"/>
          </a:xfrm>
          <a:prstGeom prst="rect">
            <a:avLst/>
          </a:prstGeom>
        </p:spPr>
      </p:pic>
      <p:sp>
        <p:nvSpPr>
          <p:cNvPr id="9" name="矩形 8">
            <a:extLst>
              <a:ext uri="{FF2B5EF4-FFF2-40B4-BE49-F238E27FC236}">
                <a16:creationId xmlns:a16="http://schemas.microsoft.com/office/drawing/2014/main" id="{33FD478A-763C-454F-9A17-4F0458D1C116}"/>
              </a:ext>
            </a:extLst>
          </p:cNvPr>
          <p:cNvSpPr/>
          <p:nvPr userDrawn="1"/>
        </p:nvSpPr>
        <p:spPr>
          <a:xfrm>
            <a:off x="0" y="0"/>
            <a:ext cx="12202948" cy="609600"/>
          </a:xfrm>
          <a:prstGeom prst="rect">
            <a:avLst/>
          </a:prstGeom>
          <a:solidFill>
            <a:srgbClr val="0063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a:extLst>
              <a:ext uri="{FF2B5EF4-FFF2-40B4-BE49-F238E27FC236}">
                <a16:creationId xmlns:a16="http://schemas.microsoft.com/office/drawing/2014/main" id="{85279C9F-956E-4035-92A1-2C45F648A276}"/>
              </a:ext>
            </a:extLst>
          </p:cNvPr>
          <p:cNvSpPr/>
          <p:nvPr userDrawn="1"/>
        </p:nvSpPr>
        <p:spPr>
          <a:xfrm>
            <a:off x="-1" y="609600"/>
            <a:ext cx="12202948" cy="76200"/>
          </a:xfrm>
          <a:prstGeom prst="rect">
            <a:avLst/>
          </a:prstGeom>
          <a:solidFill>
            <a:srgbClr val="FDA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981904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21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7"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30.png"/><Relationship Id="rId5" Type="http://schemas.openxmlformats.org/officeDocument/2006/relationships/image" Target="../media/image26.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6.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1">
            <a:extLst>
              <a:ext uri="{FF2B5EF4-FFF2-40B4-BE49-F238E27FC236}">
                <a16:creationId xmlns:a16="http://schemas.microsoft.com/office/drawing/2014/main" id="{3F0A17B6-4193-4FDE-A39D-E890BB6FB062}"/>
              </a:ext>
            </a:extLst>
          </p:cNvPr>
          <p:cNvSpPr>
            <a:spLocks noGrp="1"/>
          </p:cNvSpPr>
          <p:nvPr>
            <p:ph type="ctrTitle"/>
          </p:nvPr>
        </p:nvSpPr>
        <p:spPr>
          <a:xfrm>
            <a:off x="1790700" y="1142940"/>
            <a:ext cx="8610600" cy="990600"/>
          </a:xfrm>
        </p:spPr>
        <p:txBody>
          <a:bodyPr/>
          <a:lstStyle/>
          <a:p>
            <a:pPr hangingPunct="0"/>
            <a:r>
              <a:rPr lang="en-GB" altLang="zh-CN" sz="28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ELM Control Physics with LHCD and Impurity Seeding in the HL-2A Tokamak</a:t>
            </a:r>
            <a:endParaRPr lang="zh-CN" altLang="zh-CN" sz="28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20" name="副标题 2">
            <a:extLst>
              <a:ext uri="{FF2B5EF4-FFF2-40B4-BE49-F238E27FC236}">
                <a16:creationId xmlns:a16="http://schemas.microsoft.com/office/drawing/2014/main" id="{1B2D268C-58DA-4A87-99E2-B94B25F3ABCA}"/>
              </a:ext>
            </a:extLst>
          </p:cNvPr>
          <p:cNvSpPr>
            <a:spLocks noGrp="1"/>
          </p:cNvSpPr>
          <p:nvPr>
            <p:ph type="subTitle" idx="1"/>
          </p:nvPr>
        </p:nvSpPr>
        <p:spPr>
          <a:xfrm>
            <a:off x="2171700" y="2286000"/>
            <a:ext cx="7848600" cy="363946"/>
          </a:xfrm>
        </p:spPr>
        <p:txBody>
          <a:bodyPr/>
          <a:lstStyle/>
          <a:p>
            <a:r>
              <a:rPr lang="en-US" altLang="zh-CN" sz="2000" b="1"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Presented by: Guoliang XIAO</a:t>
            </a:r>
            <a:r>
              <a:rPr lang="en-US" altLang="zh-CN" sz="2000" b="1" baseline="30000"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1,2</a:t>
            </a:r>
          </a:p>
        </p:txBody>
      </p:sp>
      <p:sp>
        <p:nvSpPr>
          <p:cNvPr id="21" name="矩形 20">
            <a:extLst>
              <a:ext uri="{FF2B5EF4-FFF2-40B4-BE49-F238E27FC236}">
                <a16:creationId xmlns:a16="http://schemas.microsoft.com/office/drawing/2014/main" id="{3C9BFB13-A724-4AB5-A31E-356FD7552729}"/>
              </a:ext>
            </a:extLst>
          </p:cNvPr>
          <p:cNvSpPr/>
          <p:nvPr/>
        </p:nvSpPr>
        <p:spPr>
          <a:xfrm>
            <a:off x="1600200" y="3066871"/>
            <a:ext cx="9220200" cy="1200329"/>
          </a:xfrm>
          <a:prstGeom prst="rect">
            <a:avLst/>
          </a:prstGeom>
        </p:spPr>
        <p:txBody>
          <a:bodyPr wrap="square">
            <a:spAutoFit/>
          </a:bodyPr>
          <a:lstStyle/>
          <a:p>
            <a:pPr>
              <a:buFont typeface="Arial" panose="020B0604020202020204" pitchFamily="34" charset="0"/>
              <a:buNone/>
            </a:pP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X.L. Zou</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3</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Y.P. Zhang</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D. Mazon</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3</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W.L. Zhong</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X.Y. Bai</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Z.Y. Cui</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L. Delpech</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3</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X.T. Ding</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J.Q. Dong</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1,4</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A. Ekedahl</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3</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B.B. Feng</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G. Giruzzi</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3</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J.M. Gao</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M. Goniche</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3</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G.T. Hoang</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3</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A.D. Liu</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5</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B. Lu</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Y. Peysson</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3</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S.D. Song</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X.M. Song</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Z.B. Shi</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P. Sun</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D.L.Yu</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M. Xu</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X.R. Duan</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r>
              <a:rPr lang="en-US" altLang="zh-CN" b="1" dirty="0">
                <a:latin typeface="Microsoft YaHei" panose="020B0503020204020204" pitchFamily="34" charset="-122"/>
                <a:ea typeface="Microsoft YaHei" panose="020B0503020204020204" pitchFamily="34" charset="-122"/>
                <a:sym typeface="Microsoft YaHei" panose="020B0503020204020204" pitchFamily="34" charset="-122"/>
              </a:rPr>
              <a:t>, and HL-2A team</a:t>
            </a:r>
            <a:r>
              <a:rPr lang="en-US" altLang="zh-CN" b="1" baseline="30000" dirty="0">
                <a:latin typeface="Microsoft YaHei" panose="020B0503020204020204" pitchFamily="34" charset="-122"/>
                <a:ea typeface="Microsoft YaHei" panose="020B0503020204020204" pitchFamily="34" charset="-122"/>
                <a:sym typeface="Microsoft YaHei" panose="020B0503020204020204" pitchFamily="34" charset="-122"/>
              </a:rPr>
              <a:t>1</a:t>
            </a:r>
          </a:p>
        </p:txBody>
      </p:sp>
      <p:sp>
        <p:nvSpPr>
          <p:cNvPr id="22" name="ZoneTexte 2">
            <a:extLst>
              <a:ext uri="{FF2B5EF4-FFF2-40B4-BE49-F238E27FC236}">
                <a16:creationId xmlns:a16="http://schemas.microsoft.com/office/drawing/2014/main" id="{056F7C56-3756-4C5F-88C1-72A43F9BEFC4}"/>
              </a:ext>
            </a:extLst>
          </p:cNvPr>
          <p:cNvSpPr txBox="1">
            <a:spLocks noChangeArrowheads="1"/>
          </p:cNvSpPr>
          <p:nvPr/>
        </p:nvSpPr>
        <p:spPr bwMode="auto">
          <a:xfrm>
            <a:off x="1676400" y="2723420"/>
            <a:ext cx="1826462" cy="369332"/>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fr-FR" altLang="en-US" sz="1800" b="1" dirty="0">
                <a:solidFill>
                  <a:srgbClr val="FF000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Collaborators:</a:t>
            </a:r>
          </a:p>
        </p:txBody>
      </p:sp>
      <p:sp>
        <p:nvSpPr>
          <p:cNvPr id="24" name="文本框 23">
            <a:extLst>
              <a:ext uri="{FF2B5EF4-FFF2-40B4-BE49-F238E27FC236}">
                <a16:creationId xmlns:a16="http://schemas.microsoft.com/office/drawing/2014/main" id="{776F99F6-3C8D-47B2-A434-86D51766F0D0}"/>
              </a:ext>
            </a:extLst>
          </p:cNvPr>
          <p:cNvSpPr txBox="1"/>
          <p:nvPr/>
        </p:nvSpPr>
        <p:spPr>
          <a:xfrm>
            <a:off x="1219200" y="5334000"/>
            <a:ext cx="10668000" cy="646331"/>
          </a:xfrm>
          <a:prstGeom prst="rect">
            <a:avLst/>
          </a:prstGeom>
          <a:noFill/>
        </p:spPr>
        <p:txBody>
          <a:bodyPr wrap="square" rtlCol="0">
            <a:spAutoFit/>
          </a:bodyPr>
          <a:lstStyle/>
          <a:p>
            <a:r>
              <a:rPr lang="en-GB"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ACKNOWLEDGEMENTS</a:t>
            </a:r>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en-GB" altLang="zh-CN" sz="1600" dirty="0">
                <a:latin typeface="Microsoft YaHei" panose="020B0503020204020204" pitchFamily="34" charset="-122"/>
                <a:ea typeface="Microsoft YaHei" panose="020B0503020204020204" pitchFamily="34" charset="-122"/>
                <a:cs typeface="+mn-ea"/>
                <a:sym typeface="Microsoft YaHei" panose="020B0503020204020204" pitchFamily="34" charset="-122"/>
              </a:rPr>
              <a:t>Thanks to all the members in HL-2A and IRFM team. Thanks to the financial support from the research foundation</a:t>
            </a:r>
            <a:r>
              <a:rPr lang="en-US" altLang="zh-CN" sz="1600" dirty="0">
                <a:latin typeface="Microsoft YaHei" panose="020B0503020204020204" pitchFamily="34" charset="-122"/>
                <a:ea typeface="Microsoft YaHei" panose="020B0503020204020204" pitchFamily="34" charset="-122"/>
                <a:cs typeface="+mn-ea"/>
                <a:sym typeface="Microsoft YaHei" panose="020B0503020204020204" pitchFamily="34" charset="-122"/>
              </a:rPr>
              <a:t>es</a:t>
            </a:r>
            <a:r>
              <a:rPr lang="en-GB" altLang="zh-CN" sz="1600" dirty="0">
                <a:latin typeface="Microsoft YaHei" panose="020B0503020204020204" pitchFamily="34" charset="-122"/>
                <a:ea typeface="Microsoft YaHei" panose="020B0503020204020204" pitchFamily="34" charset="-122"/>
                <a:cs typeface="+mn-ea"/>
                <a:sym typeface="Microsoft YaHei" panose="020B0503020204020204" pitchFamily="34" charset="-122"/>
              </a:rPr>
              <a:t> in China and </a:t>
            </a:r>
            <a:r>
              <a:rPr lang="en-GB" altLang="zh-CN" sz="1600" dirty="0" err="1">
                <a:latin typeface="Microsoft YaHei" panose="020B0503020204020204" pitchFamily="34" charset="-122"/>
                <a:ea typeface="Microsoft YaHei" panose="020B0503020204020204" pitchFamily="34" charset="-122"/>
                <a:cs typeface="+mn-ea"/>
                <a:sym typeface="Microsoft YaHei" panose="020B0503020204020204" pitchFamily="34" charset="-122"/>
              </a:rPr>
              <a:t>EUROfusion</a:t>
            </a:r>
            <a:r>
              <a:rPr lang="en-GB" altLang="zh-CN" sz="1600" dirty="0">
                <a:latin typeface="Microsoft YaHei" panose="020B0503020204020204" pitchFamily="34" charset="-122"/>
                <a:ea typeface="Microsoft YaHei" panose="020B0503020204020204" pitchFamily="34" charset="-122"/>
                <a:cs typeface="+mn-ea"/>
                <a:sym typeface="Microsoft YaHei" panose="020B0503020204020204" pitchFamily="34" charset="-122"/>
              </a:rPr>
              <a:t>.</a:t>
            </a:r>
            <a:endParaRPr lang="zh-CN" altLang="en-US" sz="16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25" name="Rectangle 2">
            <a:extLst>
              <a:ext uri="{FF2B5EF4-FFF2-40B4-BE49-F238E27FC236}">
                <a16:creationId xmlns:a16="http://schemas.microsoft.com/office/drawing/2014/main" id="{0983997D-A6DD-4D00-B802-6CB1C2137E3B}"/>
              </a:ext>
            </a:extLst>
          </p:cNvPr>
          <p:cNvSpPr>
            <a:spLocks noChangeArrowheads="1"/>
          </p:cNvSpPr>
          <p:nvPr/>
        </p:nvSpPr>
        <p:spPr bwMode="auto">
          <a:xfrm>
            <a:off x="-342900" y="76200"/>
            <a:ext cx="7200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en-US" altLang="zh-CN" sz="28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27</a:t>
            </a:r>
            <a:r>
              <a:rPr lang="en-US" altLang="zh-CN" sz="2800" b="1" baseline="300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th</a:t>
            </a:r>
            <a:r>
              <a:rPr lang="en-US" altLang="zh-CN" sz="28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 IAEA Fusion Energy Conference</a:t>
            </a:r>
            <a:endParaRPr lang="fr-FR" altLang="zh-CN" sz="28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26" name="文本框 25">
            <a:extLst>
              <a:ext uri="{FF2B5EF4-FFF2-40B4-BE49-F238E27FC236}">
                <a16:creationId xmlns:a16="http://schemas.microsoft.com/office/drawing/2014/main" id="{23026FA6-697A-4AE3-B8DF-ABDB6379EB8B}"/>
              </a:ext>
            </a:extLst>
          </p:cNvPr>
          <p:cNvSpPr txBox="1"/>
          <p:nvPr/>
        </p:nvSpPr>
        <p:spPr>
          <a:xfrm>
            <a:off x="11323236" y="11668"/>
            <a:ext cx="868764"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EX7-4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57D4301C-AD56-4E77-9B2E-1E97C61ACB92}"/>
              </a:ext>
            </a:extLst>
          </p:cNvPr>
          <p:cNvSpPr txBox="1"/>
          <p:nvPr/>
        </p:nvSpPr>
        <p:spPr>
          <a:xfrm>
            <a:off x="8229600" y="316468"/>
            <a:ext cx="4001929" cy="369332"/>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rPr>
              <a:t>Ahmedabad, India,26</a:t>
            </a:r>
            <a:r>
              <a:rPr lang="en-US" altLang="zh-CN" b="1" baseline="30000" dirty="0">
                <a:solidFill>
                  <a:schemeClr val="bg1"/>
                </a:solidFill>
                <a:latin typeface="微软雅黑" panose="020B0503020204020204" pitchFamily="34" charset="-122"/>
                <a:ea typeface="微软雅黑" panose="020B0503020204020204" pitchFamily="34" charset="-122"/>
              </a:rPr>
              <a:t>th</a:t>
            </a:r>
            <a:r>
              <a:rPr lang="en-US" altLang="zh-CN" b="1" dirty="0">
                <a:solidFill>
                  <a:schemeClr val="bg1"/>
                </a:solidFill>
                <a:latin typeface="微软雅黑" panose="020B0503020204020204" pitchFamily="34" charset="-122"/>
                <a:ea typeface="微软雅黑" panose="020B0503020204020204" pitchFamily="34" charset="-122"/>
              </a:rPr>
              <a:t> Oct. 2018</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F97260D8-07BF-4EAF-82D8-F250BFEE2498}"/>
              </a:ext>
            </a:extLst>
          </p:cNvPr>
          <p:cNvSpPr/>
          <p:nvPr/>
        </p:nvSpPr>
        <p:spPr>
          <a:xfrm>
            <a:off x="1600200" y="4267200"/>
            <a:ext cx="9601200" cy="1015663"/>
          </a:xfrm>
          <a:prstGeom prst="rect">
            <a:avLst/>
          </a:prstGeom>
        </p:spPr>
        <p:txBody>
          <a:bodyPr wrap="square">
            <a:spAutoFit/>
          </a:bodyPr>
          <a:lstStyle/>
          <a:p>
            <a:pPr lvl="0"/>
            <a:r>
              <a:rPr lang="en-US" altLang="zh-CN" sz="1200" i="1" dirty="0">
                <a:latin typeface="微软雅黑" panose="020B0503020204020204" pitchFamily="34" charset="-122"/>
                <a:ea typeface="微软雅黑" panose="020B0503020204020204" pitchFamily="34" charset="-122"/>
              </a:rPr>
              <a:t>1. Southwestern Institute of Physics, P.O. Box 432, Chengdu, China  </a:t>
            </a:r>
          </a:p>
          <a:p>
            <a:pPr lvl="0"/>
            <a:r>
              <a:rPr lang="en-US" altLang="zh-CN" sz="1200" i="1" dirty="0">
                <a:latin typeface="微软雅黑" panose="020B0503020204020204" pitchFamily="34" charset="-122"/>
                <a:ea typeface="微软雅黑" panose="020B0503020204020204" pitchFamily="34" charset="-122"/>
              </a:rPr>
              <a:t>2. Department of Engineering physics, Tsinghua University, Beijing, China  </a:t>
            </a:r>
          </a:p>
          <a:p>
            <a:pPr lvl="0"/>
            <a:r>
              <a:rPr lang="en-US" altLang="zh-CN" sz="1200" i="1" dirty="0">
                <a:latin typeface="微软雅黑" panose="020B0503020204020204" pitchFamily="34" charset="-122"/>
                <a:ea typeface="微软雅黑" panose="020B0503020204020204" pitchFamily="34" charset="-122"/>
              </a:rPr>
              <a:t>3. </a:t>
            </a:r>
            <a:r>
              <a:rPr lang="fr-FR" altLang="zh-CN" sz="1200" i="1" dirty="0">
                <a:latin typeface="微软雅黑" panose="020B0503020204020204" pitchFamily="34" charset="-122"/>
                <a:ea typeface="微软雅黑" panose="020B0503020204020204" pitchFamily="34" charset="-122"/>
              </a:rPr>
              <a:t>CEA, IRFM, F-13108 Saint-Paul-lez-Durance, France</a:t>
            </a:r>
            <a:r>
              <a:rPr lang="en-US" altLang="zh-CN" sz="1200" i="1" dirty="0">
                <a:latin typeface="微软雅黑" panose="020B0503020204020204" pitchFamily="34" charset="-122"/>
                <a:ea typeface="微软雅黑" panose="020B0503020204020204" pitchFamily="34" charset="-122"/>
              </a:rPr>
              <a:t>     </a:t>
            </a:r>
          </a:p>
          <a:p>
            <a:pPr lvl="0"/>
            <a:r>
              <a:rPr lang="en-US" altLang="zh-CN" sz="1200" i="1" dirty="0">
                <a:latin typeface="微软雅黑" panose="020B0503020204020204" pitchFamily="34" charset="-122"/>
                <a:ea typeface="微软雅黑" panose="020B0503020204020204" pitchFamily="34" charset="-122"/>
              </a:rPr>
              <a:t>4. Institute for Fusion Theory and Simulation, Zhejiang University, Hangzhou, China  </a:t>
            </a:r>
          </a:p>
          <a:p>
            <a:pPr lvl="0"/>
            <a:r>
              <a:rPr lang="en-US" altLang="zh-CN" sz="1200" i="1" dirty="0">
                <a:latin typeface="微软雅黑" panose="020B0503020204020204" pitchFamily="34" charset="-122"/>
                <a:ea typeface="微软雅黑" panose="020B0503020204020204" pitchFamily="34" charset="-122"/>
              </a:rPr>
              <a:t>5. KTX Laboratory and Department of Modern Physics, University of Science and Technology of China, Anhui Hefei 230026,China</a:t>
            </a:r>
            <a:endParaRPr lang="zh-CN" altLang="zh-CN" sz="1200" i="1" dirty="0">
              <a:latin typeface="微软雅黑" panose="020B0503020204020204" pitchFamily="34" charset="-122"/>
              <a:ea typeface="微软雅黑" panose="020B0503020204020204" pitchFamily="34" charset="-122"/>
            </a:endParaRPr>
          </a:p>
        </p:txBody>
      </p:sp>
      <p:sp>
        <p:nvSpPr>
          <p:cNvPr id="3" name="灯片编号占位符 2">
            <a:extLst>
              <a:ext uri="{FF2B5EF4-FFF2-40B4-BE49-F238E27FC236}">
                <a16:creationId xmlns:a16="http://schemas.microsoft.com/office/drawing/2014/main" id="{E6034566-0772-4830-B843-010B19FB3AB6}"/>
              </a:ext>
            </a:extLst>
          </p:cNvPr>
          <p:cNvSpPr>
            <a:spLocks noGrp="1"/>
          </p:cNvSpPr>
          <p:nvPr>
            <p:ph type="sldNum" sz="quarter" idx="12"/>
          </p:nvPr>
        </p:nvSpPr>
        <p:spPr>
          <a:xfrm>
            <a:off x="7924800" y="6477000"/>
            <a:ext cx="2743200" cy="365125"/>
          </a:xfrm>
        </p:spPr>
        <p:txBody>
          <a:bodyPr/>
          <a:lstStyle/>
          <a:p>
            <a:pPr algn="l" rtl="0"/>
            <a:fld id="{0C913308-F349-4B6D-A68A-DD1791B4A57B}" type="slidenum">
              <a:rPr lang="zh-CN" altLang="en-US" sz="2000" b="1" kern="1200" smtClean="0">
                <a:solidFill>
                  <a:srgbClr val="000000"/>
                </a:solidFill>
                <a:latin typeface="微软雅黑" panose="020B0503020204020204" pitchFamily="34" charset="-122"/>
                <a:ea typeface="微软雅黑" panose="020B0503020204020204" pitchFamily="34" charset="-122"/>
              </a:rPr>
              <a:t>1</a:t>
            </a:fld>
            <a:endParaRPr lang="zh-CN" altLang="en-US" sz="2000" b="1" kern="120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4256"/>
    </mc:Choice>
    <mc:Fallback xmlns="">
      <p:transition spd="slow" advTm="42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5F670CF-4F44-4235-B805-7D339CAA29A6}"/>
              </a:ext>
            </a:extLst>
          </p:cNvPr>
          <p:cNvSpPr/>
          <p:nvPr/>
        </p:nvSpPr>
        <p:spPr>
          <a:xfrm>
            <a:off x="381000" y="816114"/>
            <a:ext cx="11353800" cy="707886"/>
          </a:xfrm>
          <a:prstGeom prst="rect">
            <a:avLst/>
          </a:prstGeom>
        </p:spPr>
        <p:txBody>
          <a:bodyPr wrap="square">
            <a:spAutoFit/>
          </a:bodyPr>
          <a:lstStyle/>
          <a:p>
            <a:r>
              <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Model </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is </a:t>
            </a:r>
            <a:r>
              <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based on the regulation of the turbulence amplitude by its radial wavenumber spectral shift caused by external velocity shear</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a:t>
            </a:r>
            <a:endPar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6" name="Rectangle 3">
            <a:extLst>
              <a:ext uri="{FF2B5EF4-FFF2-40B4-BE49-F238E27FC236}">
                <a16:creationId xmlns:a16="http://schemas.microsoft.com/office/drawing/2014/main" id="{459E00A0-A422-431E-9461-CFA4065551F7}"/>
              </a:ext>
            </a:extLst>
          </p:cNvPr>
          <p:cNvSpPr>
            <a:spLocks noChangeArrowheads="1"/>
          </p:cNvSpPr>
          <p:nvPr/>
        </p:nvSpPr>
        <p:spPr bwMode="auto">
          <a:xfrm>
            <a:off x="2662506" y="0"/>
            <a:ext cx="7272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en-US" altLang="zh-CN" sz="28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Spectral Shift Model</a:t>
            </a:r>
            <a:endParaRPr lang="fr-FR" altLang="zh-CN" sz="24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nvGrpSpPr>
          <p:cNvPr id="27" name="组合 26">
            <a:extLst>
              <a:ext uri="{FF2B5EF4-FFF2-40B4-BE49-F238E27FC236}">
                <a16:creationId xmlns:a16="http://schemas.microsoft.com/office/drawing/2014/main" id="{9CCDA8DB-4F61-4C5D-AF99-B100CF3035B2}"/>
              </a:ext>
            </a:extLst>
          </p:cNvPr>
          <p:cNvGrpSpPr/>
          <p:nvPr/>
        </p:nvGrpSpPr>
        <p:grpSpPr>
          <a:xfrm>
            <a:off x="1068758" y="1799990"/>
            <a:ext cx="2562623" cy="652792"/>
            <a:chOff x="2457466" y="2789449"/>
            <a:chExt cx="2562623" cy="652792"/>
          </a:xfrm>
        </p:grpSpPr>
        <p:sp>
          <p:nvSpPr>
            <p:cNvPr id="13" name="文本框 12">
              <a:extLst>
                <a:ext uri="{FF2B5EF4-FFF2-40B4-BE49-F238E27FC236}">
                  <a16:creationId xmlns:a16="http://schemas.microsoft.com/office/drawing/2014/main" id="{E9920ABE-6A33-4CF7-9FF4-98167809CEEF}"/>
                </a:ext>
              </a:extLst>
            </p:cNvPr>
            <p:cNvSpPr txBox="1"/>
            <p:nvPr/>
          </p:nvSpPr>
          <p:spPr>
            <a:xfrm>
              <a:off x="2457466" y="2789449"/>
              <a:ext cx="2562623" cy="400110"/>
            </a:xfrm>
            <a:prstGeom prst="rect">
              <a:avLst/>
            </a:prstGeom>
            <a:noFill/>
            <a:ln w="38100" cmpd="dbl">
              <a:solidFill>
                <a:srgbClr val="FF0000"/>
              </a:solidFill>
            </a:ln>
          </p:spPr>
          <p:txBody>
            <a:bodyPr wrap="square" rtlCol="0">
              <a:spAutoFit/>
            </a:bodyPr>
            <a:lstStyle/>
            <a:p>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Linear growth rate</a:t>
              </a:r>
              <a:endParaRPr lang="zh-CN" altLang="en-US"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cxnSp>
          <p:nvCxnSpPr>
            <p:cNvPr id="16" name="直接箭头连接符 15">
              <a:extLst>
                <a:ext uri="{FF2B5EF4-FFF2-40B4-BE49-F238E27FC236}">
                  <a16:creationId xmlns:a16="http://schemas.microsoft.com/office/drawing/2014/main" id="{933CBEA8-16BA-4711-BAD5-5AE4E57602B7}"/>
                </a:ext>
              </a:extLst>
            </p:cNvPr>
            <p:cNvCxnSpPr>
              <a:cxnSpLocks/>
            </p:cNvCxnSpPr>
            <p:nvPr/>
          </p:nvCxnSpPr>
          <p:spPr bwMode="auto">
            <a:xfrm>
              <a:off x="4258089" y="3185922"/>
              <a:ext cx="228600" cy="256319"/>
            </a:xfrm>
            <a:prstGeom prst="straightConnector1">
              <a:avLst/>
            </a:prstGeom>
            <a:solidFill>
              <a:srgbClr val="000080"/>
            </a:solidFill>
            <a:ln w="19050" cap="flat" cmpd="sng" algn="ctr">
              <a:solidFill>
                <a:srgbClr val="FF0000"/>
              </a:solidFill>
              <a:prstDash val="solid"/>
              <a:round/>
              <a:headEnd type="none" w="med" len="med"/>
              <a:tailEnd type="triangle"/>
            </a:ln>
          </p:spPr>
        </p:cxnSp>
      </p:grpSp>
      <p:grpSp>
        <p:nvGrpSpPr>
          <p:cNvPr id="29" name="组合 28">
            <a:extLst>
              <a:ext uri="{FF2B5EF4-FFF2-40B4-BE49-F238E27FC236}">
                <a16:creationId xmlns:a16="http://schemas.microsoft.com/office/drawing/2014/main" id="{2AF481BC-3912-4A9E-B359-E09F9D024317}"/>
              </a:ext>
            </a:extLst>
          </p:cNvPr>
          <p:cNvGrpSpPr/>
          <p:nvPr/>
        </p:nvGrpSpPr>
        <p:grpSpPr>
          <a:xfrm>
            <a:off x="6208243" y="2716937"/>
            <a:ext cx="2316340" cy="688059"/>
            <a:chOff x="8185480" y="4462777"/>
            <a:chExt cx="2316340" cy="688059"/>
          </a:xfrm>
        </p:grpSpPr>
        <p:sp>
          <p:nvSpPr>
            <p:cNvPr id="15" name="文本框 14">
              <a:extLst>
                <a:ext uri="{FF2B5EF4-FFF2-40B4-BE49-F238E27FC236}">
                  <a16:creationId xmlns:a16="http://schemas.microsoft.com/office/drawing/2014/main" id="{68B3CA9C-F212-42D2-8DBA-44F282A6FD34}"/>
                </a:ext>
              </a:extLst>
            </p:cNvPr>
            <p:cNvSpPr txBox="1"/>
            <p:nvPr/>
          </p:nvSpPr>
          <p:spPr>
            <a:xfrm>
              <a:off x="8185480" y="4750726"/>
              <a:ext cx="2316340" cy="400110"/>
            </a:xfrm>
            <a:prstGeom prst="rect">
              <a:avLst/>
            </a:prstGeom>
            <a:noFill/>
            <a:ln w="38100" cmpd="dbl">
              <a:solidFill>
                <a:srgbClr val="FF0000"/>
              </a:solidFill>
            </a:ln>
          </p:spPr>
          <p:txBody>
            <a:bodyPr wrap="none" rtlCol="0">
              <a:spAutoFit/>
            </a:bodyPr>
            <a:lstStyle/>
            <a:p>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Dissipation term</a:t>
              </a:r>
              <a:endParaRPr lang="zh-CN" altLang="en-US"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cxnSp>
          <p:nvCxnSpPr>
            <p:cNvPr id="17" name="直接箭头连接符 16">
              <a:extLst>
                <a:ext uri="{FF2B5EF4-FFF2-40B4-BE49-F238E27FC236}">
                  <a16:creationId xmlns:a16="http://schemas.microsoft.com/office/drawing/2014/main" id="{AA5D88BF-0F02-422F-8509-E5835FDEE00D}"/>
                </a:ext>
              </a:extLst>
            </p:cNvPr>
            <p:cNvCxnSpPr>
              <a:cxnSpLocks/>
            </p:cNvCxnSpPr>
            <p:nvPr/>
          </p:nvCxnSpPr>
          <p:spPr bwMode="auto">
            <a:xfrm flipH="1" flipV="1">
              <a:off x="8839200" y="4462777"/>
              <a:ext cx="145110" cy="273143"/>
            </a:xfrm>
            <a:prstGeom prst="straightConnector1">
              <a:avLst/>
            </a:prstGeom>
            <a:solidFill>
              <a:srgbClr val="000080"/>
            </a:solidFill>
            <a:ln w="19050" cap="flat" cmpd="sng" algn="ctr">
              <a:solidFill>
                <a:srgbClr val="FF0000"/>
              </a:solidFill>
              <a:prstDash val="solid"/>
              <a:round/>
              <a:headEnd type="none" w="med" len="med"/>
              <a:tailEnd type="triangle"/>
            </a:ln>
          </p:spPr>
        </p:cxnSp>
      </p:grpSp>
      <p:grpSp>
        <p:nvGrpSpPr>
          <p:cNvPr id="30" name="组合 29">
            <a:extLst>
              <a:ext uri="{FF2B5EF4-FFF2-40B4-BE49-F238E27FC236}">
                <a16:creationId xmlns:a16="http://schemas.microsoft.com/office/drawing/2014/main" id="{2F2FC2BE-2498-4820-B260-006B83721CC9}"/>
              </a:ext>
            </a:extLst>
          </p:cNvPr>
          <p:cNvGrpSpPr/>
          <p:nvPr/>
        </p:nvGrpSpPr>
        <p:grpSpPr>
          <a:xfrm>
            <a:off x="7842996" y="1764688"/>
            <a:ext cx="2825004" cy="628356"/>
            <a:chOff x="8839200" y="1490109"/>
            <a:chExt cx="2825004" cy="628356"/>
          </a:xfrm>
        </p:grpSpPr>
        <p:sp>
          <p:nvSpPr>
            <p:cNvPr id="14" name="文本框 13">
              <a:extLst>
                <a:ext uri="{FF2B5EF4-FFF2-40B4-BE49-F238E27FC236}">
                  <a16:creationId xmlns:a16="http://schemas.microsoft.com/office/drawing/2014/main" id="{1F7A3B73-78EF-4A6E-85C6-1AAA3989192A}"/>
                </a:ext>
              </a:extLst>
            </p:cNvPr>
            <p:cNvSpPr txBox="1"/>
            <p:nvPr/>
          </p:nvSpPr>
          <p:spPr>
            <a:xfrm>
              <a:off x="8839200" y="1490109"/>
              <a:ext cx="2825004" cy="400110"/>
            </a:xfrm>
            <a:prstGeom prst="rect">
              <a:avLst/>
            </a:prstGeom>
            <a:noFill/>
            <a:ln w="38100" cmpd="dbl">
              <a:solidFill>
                <a:srgbClr val="FF0000"/>
              </a:solidFill>
            </a:ln>
          </p:spPr>
          <p:txBody>
            <a:bodyPr wrap="none" rtlCol="0">
              <a:spAutoFit/>
            </a:bodyPr>
            <a:lstStyle/>
            <a:p>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Diffusion in </a:t>
              </a:r>
              <a:r>
                <a:rPr lang="en-US" altLang="zh-CN" sz="2000" b="1" i="1" dirty="0" err="1">
                  <a:latin typeface="Microsoft YaHei" panose="020B0503020204020204" pitchFamily="34" charset="-122"/>
                  <a:ea typeface="Microsoft YaHei" panose="020B0503020204020204" pitchFamily="34" charset="-122"/>
                  <a:cs typeface="+mn-ea"/>
                  <a:sym typeface="Microsoft YaHei" panose="020B0503020204020204" pitchFamily="34" charset="-122"/>
                </a:rPr>
                <a:t>k</a:t>
              </a:r>
              <a:r>
                <a:rPr lang="en-US" altLang="zh-CN" sz="2000" b="1" i="1" baseline="-25000" dirty="0" err="1">
                  <a:latin typeface="Microsoft YaHei" panose="020B0503020204020204" pitchFamily="34" charset="-122"/>
                  <a:ea typeface="Microsoft YaHei" panose="020B0503020204020204" pitchFamily="34" charset="-122"/>
                  <a:cs typeface="+mn-ea"/>
                  <a:sym typeface="Microsoft YaHei" panose="020B0503020204020204" pitchFamily="34" charset="-122"/>
                </a:rPr>
                <a:t>x</a:t>
              </a:r>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 space</a:t>
              </a:r>
              <a:endParaRPr lang="zh-CN" altLang="en-US"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cxnSp>
          <p:nvCxnSpPr>
            <p:cNvPr id="18" name="直接箭头连接符 17">
              <a:extLst>
                <a:ext uri="{FF2B5EF4-FFF2-40B4-BE49-F238E27FC236}">
                  <a16:creationId xmlns:a16="http://schemas.microsoft.com/office/drawing/2014/main" id="{A92DCD0A-5F55-48B2-9499-F61C2D1729F5}"/>
                </a:ext>
              </a:extLst>
            </p:cNvPr>
            <p:cNvCxnSpPr>
              <a:cxnSpLocks/>
            </p:cNvCxnSpPr>
            <p:nvPr/>
          </p:nvCxnSpPr>
          <p:spPr bwMode="auto">
            <a:xfrm flipH="1">
              <a:off x="9845633" y="1909464"/>
              <a:ext cx="132203" cy="209001"/>
            </a:xfrm>
            <a:prstGeom prst="straightConnector1">
              <a:avLst/>
            </a:prstGeom>
            <a:solidFill>
              <a:srgbClr val="000080"/>
            </a:solidFill>
            <a:ln w="19050" cap="flat" cmpd="sng" algn="ctr">
              <a:solidFill>
                <a:srgbClr val="FF0000"/>
              </a:solidFill>
              <a:prstDash val="solid"/>
              <a:round/>
              <a:headEnd type="none" w="med" len="med"/>
              <a:tailEnd type="triangle"/>
            </a:ln>
          </p:spPr>
        </p:cxnSp>
      </p:grpSp>
      <p:grpSp>
        <p:nvGrpSpPr>
          <p:cNvPr id="28" name="组合 27">
            <a:extLst>
              <a:ext uri="{FF2B5EF4-FFF2-40B4-BE49-F238E27FC236}">
                <a16:creationId xmlns:a16="http://schemas.microsoft.com/office/drawing/2014/main" id="{FAADF84F-9B25-4576-B8F0-6B5FB0225BCA}"/>
              </a:ext>
            </a:extLst>
          </p:cNvPr>
          <p:cNvGrpSpPr/>
          <p:nvPr/>
        </p:nvGrpSpPr>
        <p:grpSpPr>
          <a:xfrm>
            <a:off x="3937284" y="1495513"/>
            <a:ext cx="3057005" cy="908703"/>
            <a:chOff x="5976641" y="1476097"/>
            <a:chExt cx="3057005" cy="908703"/>
          </a:xfrm>
        </p:grpSpPr>
        <p:sp>
          <p:nvSpPr>
            <p:cNvPr id="10" name="文本框 9">
              <a:extLst>
                <a:ext uri="{FF2B5EF4-FFF2-40B4-BE49-F238E27FC236}">
                  <a16:creationId xmlns:a16="http://schemas.microsoft.com/office/drawing/2014/main" id="{CB5FBB87-7376-4D26-A4F9-6B8ABAA82E9D}"/>
                </a:ext>
              </a:extLst>
            </p:cNvPr>
            <p:cNvSpPr txBox="1"/>
            <p:nvPr/>
          </p:nvSpPr>
          <p:spPr>
            <a:xfrm>
              <a:off x="5976641" y="1476097"/>
              <a:ext cx="3057005" cy="707886"/>
            </a:xfrm>
            <a:prstGeom prst="rect">
              <a:avLst/>
            </a:prstGeom>
            <a:noFill/>
            <a:ln w="38100" cmpd="dbl">
              <a:solidFill>
                <a:srgbClr val="FF0000"/>
              </a:solidFill>
            </a:ln>
          </p:spPr>
          <p:txBody>
            <a:bodyPr wrap="square" rtlCol="0">
              <a:spAutoFit/>
            </a:bodyPr>
            <a:lstStyle/>
            <a:p>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Velocity shear induced convection term</a:t>
              </a:r>
            </a:p>
          </p:txBody>
        </p:sp>
        <p:cxnSp>
          <p:nvCxnSpPr>
            <p:cNvPr id="11" name="直接箭头连接符 10">
              <a:extLst>
                <a:ext uri="{FF2B5EF4-FFF2-40B4-BE49-F238E27FC236}">
                  <a16:creationId xmlns:a16="http://schemas.microsoft.com/office/drawing/2014/main" id="{04ADFF50-E4B8-4C12-B937-763AE095A395}"/>
                </a:ext>
              </a:extLst>
            </p:cNvPr>
            <p:cNvCxnSpPr>
              <a:cxnSpLocks/>
            </p:cNvCxnSpPr>
            <p:nvPr/>
          </p:nvCxnSpPr>
          <p:spPr bwMode="auto">
            <a:xfrm flipH="1">
              <a:off x="6721534" y="2218509"/>
              <a:ext cx="298739" cy="166291"/>
            </a:xfrm>
            <a:prstGeom prst="straightConnector1">
              <a:avLst/>
            </a:prstGeom>
            <a:solidFill>
              <a:srgbClr val="000080"/>
            </a:solidFill>
            <a:ln w="19050" cap="flat" cmpd="sng" algn="ctr">
              <a:solidFill>
                <a:srgbClr val="FF0000"/>
              </a:solidFill>
              <a:prstDash val="solid"/>
              <a:round/>
              <a:headEnd type="none" w="med" len="med"/>
              <a:tailEnd type="triangle"/>
            </a:ln>
          </p:spPr>
        </p:cxnSp>
      </p:grpSp>
      <p:sp>
        <p:nvSpPr>
          <p:cNvPr id="19" name="灯片编号占位符 3">
            <a:extLst>
              <a:ext uri="{FF2B5EF4-FFF2-40B4-BE49-F238E27FC236}">
                <a16:creationId xmlns:a16="http://schemas.microsoft.com/office/drawing/2014/main" id="{E2306A3F-3B72-4093-928D-3C7B7F4162D2}"/>
              </a:ext>
            </a:extLst>
          </p:cNvPr>
          <p:cNvSpPr>
            <a:spLocks noGrp="1"/>
          </p:cNvSpPr>
          <p:nvPr>
            <p:ph type="sldNum" sz="quarter" idx="12"/>
          </p:nvPr>
        </p:nvSpPr>
        <p:spPr>
          <a:xfrm>
            <a:off x="7772400" y="6477000"/>
            <a:ext cx="2133600" cy="365125"/>
          </a:xfrm>
        </p:spPr>
        <p:txBody>
          <a:bodyPr/>
          <a:lstStyle/>
          <a:p>
            <a:pPr algn="l" rtl="0"/>
            <a:fld id="{0C913308-F349-4B6D-A68A-DD1791B4A57B}" type="slidenum">
              <a:rPr lang="zh-CN" altLang="en-US" sz="2000" b="1">
                <a:solidFill>
                  <a:srgbClr val="000000"/>
                </a:solidFill>
                <a:latin typeface="微软雅黑" panose="020B0503020204020204" pitchFamily="34" charset="-122"/>
                <a:ea typeface="微软雅黑" panose="020B0503020204020204" pitchFamily="34" charset="-122"/>
              </a:rPr>
              <a:t>10</a:t>
            </a:fld>
            <a:endParaRPr lang="zh-CN" altLang="en-US" sz="2000" b="1" dirty="0">
              <a:solidFill>
                <a:srgbClr val="000000"/>
              </a:solidFill>
              <a:latin typeface="微软雅黑" panose="020B0503020204020204" pitchFamily="34" charset="-122"/>
              <a:ea typeface="微软雅黑" panose="020B0503020204020204" pitchFamily="34" charset="-122"/>
            </a:endParaRPr>
          </a:p>
        </p:txBody>
      </p:sp>
      <p:grpSp>
        <p:nvGrpSpPr>
          <p:cNvPr id="26" name="组合 25">
            <a:extLst>
              <a:ext uri="{FF2B5EF4-FFF2-40B4-BE49-F238E27FC236}">
                <a16:creationId xmlns:a16="http://schemas.microsoft.com/office/drawing/2014/main" id="{1E0E5293-51F1-42A2-BCBC-0A2239506014}"/>
              </a:ext>
            </a:extLst>
          </p:cNvPr>
          <p:cNvGrpSpPr/>
          <p:nvPr/>
        </p:nvGrpSpPr>
        <p:grpSpPr>
          <a:xfrm>
            <a:off x="442644" y="3419015"/>
            <a:ext cx="10631320" cy="2319559"/>
            <a:chOff x="442644" y="3419015"/>
            <a:chExt cx="10631320" cy="2319559"/>
          </a:xfrm>
        </p:grpSpPr>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E3ACB05F-1251-48B1-B175-93D59C81F488}"/>
                    </a:ext>
                  </a:extLst>
                </p:cNvPr>
                <p:cNvSpPr/>
                <p:nvPr/>
              </p:nvSpPr>
              <p:spPr>
                <a:xfrm>
                  <a:off x="442644" y="4876800"/>
                  <a:ext cx="10225356" cy="861774"/>
                </a:xfrm>
                <a:prstGeom prst="rect">
                  <a:avLst/>
                </a:prstGeom>
              </p:spPr>
              <p:txBody>
                <a:bodyPr wrap="square">
                  <a:spAutoFit/>
                </a:bodyPr>
                <a:lstStyle/>
                <a:p>
                  <a:pPr>
                    <a:spcBef>
                      <a:spcPts val="1200"/>
                    </a:spcBef>
                  </a:pPr>
                  <a:r>
                    <a:rPr lang="en-GB"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(3)</a:t>
                  </a:r>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V</a:t>
                  </a:r>
                  <a:r>
                    <a:rPr lang="en-GB" altLang="zh-CN" sz="2000" dirty="0" err="1">
                      <a:latin typeface="Microsoft YaHei" panose="020B0503020204020204" pitchFamily="34" charset="-122"/>
                      <a:ea typeface="Microsoft YaHei" panose="020B0503020204020204" pitchFamily="34" charset="-122"/>
                      <a:cs typeface="+mn-ea"/>
                      <a:sym typeface="Microsoft YaHei" panose="020B0503020204020204" pitchFamily="34" charset="-122"/>
                    </a:rPr>
                    <a:t>elocity</a:t>
                  </a:r>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shear equation </a:t>
                  </a:r>
                </a:p>
                <a:p>
                  <a:pPr>
                    <a:spcBef>
                      <a:spcPts val="1200"/>
                    </a:spcBef>
                  </a:pPr>
                  <a:r>
                    <a:rPr lang="en-GB" altLang="zh-CN" sz="2000" b="1" i="1" dirty="0">
                      <a:solidFill>
                        <a:srgbClr val="FF000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U</a:t>
                  </a:r>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Reduction value of the </a:t>
                  </a:r>
                  <a14:m>
                    <m:oMath xmlns:m="http://schemas.openxmlformats.org/officeDocument/2006/math">
                      <m:sSub>
                        <m:sSubPr>
                          <m:ctrlPr>
                            <a:rPr lang="zh-CN" altLang="zh-CN" sz="2000" b="1" i="1">
                              <a:latin typeface="Cambria Math" panose="02040503050406030204" pitchFamily="18" charset="0"/>
                              <a:cs typeface="+mn-ea"/>
                              <a:sym typeface="Microsoft YaHei" panose="020B0503020204020204" pitchFamily="34" charset="-122"/>
                            </a:rPr>
                          </m:ctrlPr>
                        </m:sSubPr>
                        <m:e>
                          <m:r>
                            <a:rPr lang="en-GB" altLang="zh-CN" sz="2000" b="1" i="1">
                              <a:latin typeface="Cambria Math" panose="02040503050406030204" pitchFamily="18" charset="0"/>
                              <a:cs typeface="+mn-ea"/>
                              <a:sym typeface="Microsoft YaHei" panose="020B0503020204020204" pitchFamily="34" charset="-122"/>
                            </a:rPr>
                            <m:t>𝜸</m:t>
                          </m:r>
                        </m:e>
                        <m:sub>
                          <m:r>
                            <a:rPr lang="en-GB" altLang="zh-CN" sz="2000" b="1" i="1">
                              <a:latin typeface="Cambria Math" panose="02040503050406030204" pitchFamily="18" charset="0"/>
                              <a:cs typeface="+mn-ea"/>
                              <a:sym typeface="Microsoft YaHei" panose="020B0503020204020204" pitchFamily="34" charset="-122"/>
                            </a:rPr>
                            <m:t>𝑬</m:t>
                          </m:r>
                          <m:r>
                            <a:rPr lang="en-GB" altLang="zh-CN" sz="2000" b="1" i="1">
                              <a:latin typeface="Cambria Math" panose="02040503050406030204" pitchFamily="18" charset="0"/>
                              <a:cs typeface="+mn-ea"/>
                              <a:sym typeface="Microsoft YaHei" panose="020B0503020204020204" pitchFamily="34" charset="-122"/>
                            </a:rPr>
                            <m:t>×</m:t>
                          </m:r>
                          <m:r>
                            <a:rPr lang="en-GB" altLang="zh-CN" sz="2000" b="1" i="1">
                              <a:latin typeface="Cambria Math" panose="02040503050406030204" pitchFamily="18" charset="0"/>
                              <a:cs typeface="+mn-ea"/>
                              <a:sym typeface="Microsoft YaHei" panose="020B0503020204020204" pitchFamily="34" charset="-122"/>
                            </a:rPr>
                            <m:t>𝑩</m:t>
                          </m:r>
                        </m:sub>
                      </m:sSub>
                      <m:r>
                        <a:rPr lang="en-GB" altLang="zh-CN" sz="2000" b="1" i="1">
                          <a:latin typeface="Cambria Math" panose="02040503050406030204" pitchFamily="18" charset="0"/>
                          <a:cs typeface="+mn-ea"/>
                          <a:sym typeface="Microsoft YaHei" panose="020B0503020204020204" pitchFamily="34" charset="-122"/>
                        </a:rPr>
                        <m:t> </m:t>
                      </m:r>
                    </m:oMath>
                  </a14:m>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from the external source input.</a:t>
                  </a:r>
                </a:p>
              </p:txBody>
            </p:sp>
          </mc:Choice>
          <mc:Fallback xmlns="">
            <p:sp>
              <p:nvSpPr>
                <p:cNvPr id="7" name="矩形 6">
                  <a:extLst>
                    <a:ext uri="{FF2B5EF4-FFF2-40B4-BE49-F238E27FC236}">
                      <a16:creationId xmlns:a16="http://schemas.microsoft.com/office/drawing/2014/main" id="{E3ACB05F-1251-48B1-B175-93D59C81F488}"/>
                    </a:ext>
                  </a:extLst>
                </p:cNvPr>
                <p:cNvSpPr>
                  <a:spLocks noRot="1" noChangeAspect="1" noMove="1" noResize="1" noEditPoints="1" noAdjustHandles="1" noChangeArrowheads="1" noChangeShapeType="1" noTextEdit="1"/>
                </p:cNvSpPr>
                <p:nvPr/>
              </p:nvSpPr>
              <p:spPr>
                <a:xfrm>
                  <a:off x="442644" y="4876800"/>
                  <a:ext cx="10225356" cy="861774"/>
                </a:xfrm>
                <a:prstGeom prst="rect">
                  <a:avLst/>
                </a:prstGeom>
                <a:blipFill>
                  <a:blip r:embed="rId2"/>
                  <a:stretch>
                    <a:fillRect l="-656" t="-3546" b="-1205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CEC3868-04D3-4E6D-83B3-1FA7E9DC2B16}"/>
                    </a:ext>
                  </a:extLst>
                </p:cNvPr>
                <p:cNvSpPr txBox="1"/>
                <p:nvPr/>
              </p:nvSpPr>
              <p:spPr>
                <a:xfrm>
                  <a:off x="1951892" y="3419015"/>
                  <a:ext cx="9122072" cy="630942"/>
                </a:xfrm>
                <a:prstGeom prst="rect">
                  <a:avLst/>
                </a:prstGeom>
                <a:noFill/>
              </p:spPr>
              <p:txBody>
                <a:bodyPr wrap="square" rtlCol="0">
                  <a:spAutoFit/>
                </a:bodyPr>
                <a:lstStyle/>
                <a:p>
                  <a:pPr lvl="0" hangingPunct="0">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zh-CN" altLang="zh-CN" sz="2000" i="1">
                                <a:latin typeface="Cambria Math" panose="02040503050406030204" pitchFamily="18" charset="0"/>
                                <a:cs typeface="+mn-ea"/>
                                <a:sym typeface="Microsoft YaHei" panose="020B0503020204020204" pitchFamily="34" charset="-122"/>
                              </a:rPr>
                            </m:ctrlPr>
                          </m:sSubPr>
                          <m:e>
                            <m:r>
                              <a:rPr lang="en-GB" altLang="zh-CN" sz="2000" i="1">
                                <a:latin typeface="Cambria Math" panose="02040503050406030204" pitchFamily="18" charset="0"/>
                                <a:cs typeface="+mn-ea"/>
                                <a:sym typeface="Microsoft YaHei" panose="020B0503020204020204" pitchFamily="34" charset="-122"/>
                              </a:rPr>
                              <m:t>𝛾</m:t>
                            </m:r>
                          </m:e>
                          <m:sub>
                            <m:r>
                              <a:rPr lang="en-GB" altLang="zh-CN" sz="2000" i="1">
                                <a:latin typeface="Cambria Math" panose="02040503050406030204" pitchFamily="18" charset="0"/>
                                <a:cs typeface="+mn-ea"/>
                                <a:sym typeface="Microsoft YaHei" panose="020B0503020204020204" pitchFamily="34" charset="-122"/>
                              </a:rPr>
                              <m:t>𝐸</m:t>
                            </m:r>
                            <m:r>
                              <a:rPr lang="en-US" altLang="zh-CN" sz="2000" i="1">
                                <a:latin typeface="Cambria Math" panose="02040503050406030204" pitchFamily="18" charset="0"/>
                                <a:cs typeface="+mn-ea"/>
                                <a:sym typeface="Microsoft YaHei" panose="020B0503020204020204" pitchFamily="34" charset="-122"/>
                              </a:rPr>
                              <m:t>×</m:t>
                            </m:r>
                            <m:r>
                              <a:rPr lang="en-GB" altLang="zh-CN" sz="2000" i="1">
                                <a:latin typeface="Cambria Math" panose="02040503050406030204" pitchFamily="18" charset="0"/>
                                <a:cs typeface="+mn-ea"/>
                                <a:sym typeface="Microsoft YaHei" panose="020B0503020204020204" pitchFamily="34" charset="-122"/>
                              </a:rPr>
                              <m:t>𝐵</m:t>
                            </m:r>
                          </m:sub>
                        </m:sSub>
                        <m:r>
                          <a:rPr lang="en-US" altLang="zh-CN" sz="2000" i="1">
                            <a:latin typeface="Cambria Math" panose="02040503050406030204" pitchFamily="18" charset="0"/>
                            <a:cs typeface="+mn-ea"/>
                            <a:sym typeface="Microsoft YaHei" panose="020B0503020204020204" pitchFamily="34" charset="-122"/>
                          </a:rPr>
                          <m:t>=</m:t>
                        </m:r>
                        <m:r>
                          <a:rPr lang="en-GB" altLang="zh-CN" sz="2000" i="1">
                            <a:latin typeface="Cambria Math" panose="02040503050406030204" pitchFamily="18" charset="0"/>
                            <a:cs typeface="+mn-ea"/>
                            <a:sym typeface="Microsoft YaHei" panose="020B0503020204020204" pitchFamily="34" charset="-122"/>
                          </a:rPr>
                          <m:t>𝛼</m:t>
                        </m:r>
                        <m:d>
                          <m:dPr>
                            <m:begChr m:val="|"/>
                            <m:endChr m:val="|"/>
                            <m:ctrlPr>
                              <a:rPr lang="zh-CN" altLang="zh-CN" sz="2000" i="1">
                                <a:latin typeface="Cambria Math" panose="02040503050406030204" pitchFamily="18" charset="0"/>
                                <a:cs typeface="+mn-ea"/>
                                <a:sym typeface="Microsoft YaHei" panose="020B0503020204020204" pitchFamily="34" charset="-122"/>
                              </a:rPr>
                            </m:ctrlPr>
                          </m:dPr>
                          <m:e>
                            <m:r>
                              <m:rPr>
                                <m:sty m:val="p"/>
                              </m:rPr>
                              <a:rPr lang="en-US" altLang="zh-CN" sz="2000">
                                <a:latin typeface="Cambria Math" panose="02040503050406030204" pitchFamily="18" charset="0"/>
                                <a:cs typeface="+mn-ea"/>
                                <a:sym typeface="Microsoft YaHei" panose="020B0503020204020204" pitchFamily="34" charset="-122"/>
                              </a:rPr>
                              <m:t>∇</m:t>
                            </m:r>
                            <m:r>
                              <a:rPr lang="en-GB" altLang="zh-CN" sz="2000" i="1">
                                <a:latin typeface="Cambria Math" panose="02040503050406030204" pitchFamily="18" charset="0"/>
                                <a:cs typeface="+mn-ea"/>
                                <a:sym typeface="Microsoft YaHei" panose="020B0503020204020204" pitchFamily="34" charset="-122"/>
                              </a:rPr>
                              <m:t>𝑃</m:t>
                            </m:r>
                          </m:e>
                        </m:d>
                        <m:r>
                          <a:rPr lang="en-US" altLang="zh-CN" sz="2000" i="1">
                            <a:latin typeface="Cambria Math" panose="02040503050406030204" pitchFamily="18" charset="0"/>
                            <a:cs typeface="+mn-ea"/>
                            <a:sym typeface="Microsoft YaHei" panose="020B0503020204020204" pitchFamily="34" charset="-122"/>
                          </a:rPr>
                          <m:t>+</m:t>
                        </m:r>
                        <m:sSub>
                          <m:sSubPr>
                            <m:ctrlPr>
                              <a:rPr lang="zh-CN" altLang="zh-CN" sz="2000" i="1">
                                <a:latin typeface="Cambria Math" panose="02040503050406030204" pitchFamily="18" charset="0"/>
                                <a:cs typeface="+mn-ea"/>
                                <a:sym typeface="Microsoft YaHei" panose="020B0503020204020204" pitchFamily="34" charset="-122"/>
                              </a:rPr>
                            </m:ctrlPr>
                          </m:sSubPr>
                          <m:e>
                            <m:r>
                              <a:rPr lang="en-GB" altLang="zh-CN" sz="2000" i="1">
                                <a:latin typeface="Cambria Math" panose="02040503050406030204" pitchFamily="18" charset="0"/>
                                <a:cs typeface="+mn-ea"/>
                                <a:sym typeface="Microsoft YaHei" panose="020B0503020204020204" pitchFamily="34" charset="-122"/>
                              </a:rPr>
                              <m:t>𝑈</m:t>
                            </m:r>
                          </m:e>
                          <m:sub>
                            <m:r>
                              <a:rPr lang="en-GB" altLang="zh-CN" sz="2000" i="1">
                                <a:latin typeface="Cambria Math" panose="02040503050406030204" pitchFamily="18" charset="0"/>
                                <a:cs typeface="+mn-ea"/>
                                <a:sym typeface="Microsoft YaHei" panose="020B0503020204020204" pitchFamily="34" charset="-122"/>
                              </a:rPr>
                              <m:t>0</m:t>
                            </m:r>
                          </m:sub>
                        </m:sSub>
                        <m:r>
                          <a:rPr lang="en-GB" altLang="zh-CN" sz="2000" i="1">
                            <a:latin typeface="Cambria Math" panose="02040503050406030204" pitchFamily="18" charset="0"/>
                            <a:cs typeface="+mn-ea"/>
                            <a:sym typeface="Microsoft YaHei" panose="020B0503020204020204" pitchFamily="34" charset="-122"/>
                          </a:rPr>
                          <m:t>−</m:t>
                        </m:r>
                        <m:r>
                          <a:rPr lang="en-US" altLang="zh-CN" sz="2000" b="1" i="1" smtClean="0">
                            <a:solidFill>
                              <a:srgbClr val="FF0000"/>
                            </a:solidFill>
                            <a:latin typeface="Cambria Math" panose="02040503050406030204" pitchFamily="18" charset="0"/>
                            <a:cs typeface="+mn-ea"/>
                            <a:sym typeface="Microsoft YaHei" panose="020B0503020204020204" pitchFamily="34" charset="-122"/>
                          </a:rPr>
                          <m:t>𝑼</m:t>
                        </m:r>
                        <m:r>
                          <a:rPr lang="en-GB" altLang="zh-CN" sz="2000" i="1">
                            <a:latin typeface="Cambria Math" panose="02040503050406030204" pitchFamily="18" charset="0"/>
                            <a:cs typeface="+mn-ea"/>
                            <a:sym typeface="Microsoft YaHei" panose="020B0503020204020204" pitchFamily="34" charset="-122"/>
                          </a:rPr>
                          <m:t>                                                                        </m:t>
                        </m:r>
                        <m:r>
                          <a:rPr lang="en-US" altLang="zh-CN" sz="2000" b="0" i="1" smtClean="0">
                            <a:latin typeface="Cambria Math" panose="02040503050406030204" pitchFamily="18" charset="0"/>
                            <a:cs typeface="+mn-ea"/>
                            <a:sym typeface="Microsoft YaHei" panose="020B0503020204020204" pitchFamily="34" charset="-122"/>
                          </a:rPr>
                          <m:t>               </m:t>
                        </m:r>
                        <m:d>
                          <m:dPr>
                            <m:ctrlPr>
                              <a:rPr lang="en-GB" altLang="zh-CN" sz="2000" b="1" i="1" smtClean="0">
                                <a:solidFill>
                                  <a:schemeClr val="tx1"/>
                                </a:solidFill>
                                <a:latin typeface="Cambria Math" panose="02040503050406030204" pitchFamily="18" charset="0"/>
                                <a:cs typeface="+mn-ea"/>
                                <a:sym typeface="Microsoft YaHei" panose="020B0503020204020204" pitchFamily="34" charset="-122"/>
                              </a:rPr>
                            </m:ctrlPr>
                          </m:dPr>
                          <m:e>
                            <m:r>
                              <a:rPr lang="en-GB" altLang="zh-CN" sz="2000" i="1">
                                <a:solidFill>
                                  <a:schemeClr val="tx1"/>
                                </a:solidFill>
                                <a:latin typeface="Cambria Math" panose="02040503050406030204" pitchFamily="18" charset="0"/>
                                <a:cs typeface="+mn-ea"/>
                                <a:sym typeface="Microsoft YaHei" panose="020B0503020204020204" pitchFamily="34" charset="-122"/>
                              </a:rPr>
                              <m:t>3</m:t>
                            </m:r>
                          </m:e>
                        </m:d>
                      </m:oMath>
                    </m:oMathPara>
                  </a14:m>
                  <a:endPar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mc:Choice>
          <mc:Fallback xmlns="">
            <p:sp>
              <p:nvSpPr>
                <p:cNvPr id="21" name="文本框 20">
                  <a:extLst>
                    <a:ext uri="{FF2B5EF4-FFF2-40B4-BE49-F238E27FC236}">
                      <a16:creationId xmlns:a16="http://schemas.microsoft.com/office/drawing/2014/main" id="{8CEC3868-04D3-4E6D-83B3-1FA7E9DC2B16}"/>
                    </a:ext>
                  </a:extLst>
                </p:cNvPr>
                <p:cNvSpPr txBox="1">
                  <a:spLocks noRot="1" noChangeAspect="1" noMove="1" noResize="1" noEditPoints="1" noAdjustHandles="1" noChangeArrowheads="1" noChangeShapeType="1" noTextEdit="1"/>
                </p:cNvSpPr>
                <p:nvPr/>
              </p:nvSpPr>
              <p:spPr>
                <a:xfrm>
                  <a:off x="1951892" y="3419015"/>
                  <a:ext cx="9122072" cy="630942"/>
                </a:xfrm>
                <a:prstGeom prst="rect">
                  <a:avLst/>
                </a:prstGeom>
                <a:blipFill>
                  <a:blip r:embed="rId3"/>
                  <a:stretch>
                    <a:fillRect/>
                  </a:stretch>
                </a:blipFill>
              </p:spPr>
              <p:txBody>
                <a:bodyPr/>
                <a:lstStyle/>
                <a:p>
                  <a:r>
                    <a:rPr lang="zh-CN" altLang="en-US">
                      <a:noFill/>
                    </a:rPr>
                    <a:t> </a:t>
                  </a:r>
                </a:p>
              </p:txBody>
            </p:sp>
          </mc:Fallback>
        </mc:AlternateContent>
      </p:grpSp>
      <p:grpSp>
        <p:nvGrpSpPr>
          <p:cNvPr id="24" name="组合 23">
            <a:extLst>
              <a:ext uri="{FF2B5EF4-FFF2-40B4-BE49-F238E27FC236}">
                <a16:creationId xmlns:a16="http://schemas.microsoft.com/office/drawing/2014/main" id="{D76354D2-FEE9-4677-9EFC-9D45BAE413B0}"/>
              </a:ext>
            </a:extLst>
          </p:cNvPr>
          <p:cNvGrpSpPr/>
          <p:nvPr/>
        </p:nvGrpSpPr>
        <p:grpSpPr>
          <a:xfrm>
            <a:off x="454263" y="2139157"/>
            <a:ext cx="11509137" cy="2342049"/>
            <a:chOff x="454263" y="2139157"/>
            <a:chExt cx="11509137" cy="2342049"/>
          </a:xfrm>
        </p:grpSpPr>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E7B72113-AEF6-49CA-BA93-FB1C3876C53C}"/>
                    </a:ext>
                  </a:extLst>
                </p:cNvPr>
                <p:cNvSpPr txBox="1"/>
                <p:nvPr/>
              </p:nvSpPr>
              <p:spPr>
                <a:xfrm>
                  <a:off x="10633536" y="2139157"/>
                  <a:ext cx="1329864" cy="6682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𝑟𝑎𝑑𝑖𝑎𝑙</m:t>
                        </m:r>
                        <m:r>
                          <a:rPr lang="en-US" altLang="zh-CN" b="0" i="1" smtClean="0">
                            <a:latin typeface="Cambria Math" panose="02040503050406030204" pitchFamily="18" charset="0"/>
                            <a:ea typeface="Cambria Math" panose="02040503050406030204" pitchFamily="18" charset="0"/>
                          </a:rPr>
                          <m:t>;</m:t>
                        </m:r>
                      </m:oMath>
                    </m:oMathPara>
                  </a14:m>
                  <a:endParaRPr lang="en-US" altLang="zh-CN"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𝑦</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𝑝𝑜𝑙𝑜𝑖𝑑𝑎𝑙</m:t>
                        </m:r>
                        <m:r>
                          <a:rPr lang="en-US" altLang="zh-CN" b="0" i="0" smtClean="0">
                            <a:latin typeface="Cambria Math" panose="02040503050406030204" pitchFamily="18" charset="0"/>
                            <a:ea typeface="Cambria Math" panose="02040503050406030204" pitchFamily="18" charset="0"/>
                          </a:rPr>
                          <m:t>.</m:t>
                        </m:r>
                      </m:oMath>
                    </m:oMathPara>
                  </a14:m>
                  <a:endParaRPr lang="zh-CN" altLang="en-US" dirty="0"/>
                </a:p>
              </p:txBody>
            </p:sp>
          </mc:Choice>
          <mc:Fallback xmlns="">
            <p:sp>
              <p:nvSpPr>
                <p:cNvPr id="2" name="文本框 1">
                  <a:extLst>
                    <a:ext uri="{FF2B5EF4-FFF2-40B4-BE49-F238E27FC236}">
                      <a16:creationId xmlns:a16="http://schemas.microsoft.com/office/drawing/2014/main" id="{E7B72113-AEF6-49CA-BA93-FB1C3876C53C}"/>
                    </a:ext>
                  </a:extLst>
                </p:cNvPr>
                <p:cNvSpPr txBox="1">
                  <a:spLocks noRot="1" noChangeAspect="1" noMove="1" noResize="1" noEditPoints="1" noAdjustHandles="1" noChangeArrowheads="1" noChangeShapeType="1" noTextEdit="1"/>
                </p:cNvSpPr>
                <p:nvPr/>
              </p:nvSpPr>
              <p:spPr>
                <a:xfrm>
                  <a:off x="10633536" y="2139157"/>
                  <a:ext cx="1329864" cy="668260"/>
                </a:xfrm>
                <a:prstGeom prst="rect">
                  <a:avLst/>
                </a:prstGeom>
                <a:blipFill>
                  <a:blip r:embed="rId4"/>
                  <a:stretch>
                    <a:fillRect r="-4566" b="-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6BA9A175-8EC8-4DB0-8E16-679152965589}"/>
                    </a:ext>
                  </a:extLst>
                </p:cNvPr>
                <p:cNvSpPr/>
                <p:nvPr/>
              </p:nvSpPr>
              <p:spPr>
                <a:xfrm>
                  <a:off x="1797435" y="2158216"/>
                  <a:ext cx="8763000" cy="752514"/>
                </a:xfrm>
                <a:prstGeom prst="rect">
                  <a:avLst/>
                </a:prstGeom>
              </p:spPr>
              <p:txBody>
                <a:bodyPr wrap="square">
                  <a:spAutoFit/>
                </a:bodyPr>
                <a:lstStyle/>
                <a:p>
                  <a:pPr lvl="0" hangingPunct="0">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GB" altLang="zh-CN" sz="2000" i="1">
                            <a:latin typeface="Cambria Math" panose="02040503050406030204" pitchFamily="18" charset="0"/>
                            <a:cs typeface="+mn-ea"/>
                            <a:sym typeface="Microsoft YaHei" panose="020B0503020204020204" pitchFamily="34" charset="-122"/>
                          </a:rPr>
                          <m:t>𝜕</m:t>
                        </m:r>
                        <m:r>
                          <a:rPr lang="en-GB" altLang="zh-CN" sz="2000" i="1">
                            <a:latin typeface="Cambria Math" panose="02040503050406030204" pitchFamily="18" charset="0"/>
                            <a:cs typeface="+mn-ea"/>
                            <a:sym typeface="Microsoft YaHei" panose="020B0503020204020204" pitchFamily="34" charset="-122"/>
                          </a:rPr>
                          <m:t>ɸ/</m:t>
                        </m:r>
                        <m:r>
                          <a:rPr lang="en-GB" altLang="zh-CN" sz="2000" i="1">
                            <a:latin typeface="Cambria Math" panose="02040503050406030204" pitchFamily="18" charset="0"/>
                            <a:cs typeface="+mn-ea"/>
                            <a:sym typeface="Microsoft YaHei" panose="020B0503020204020204" pitchFamily="34" charset="-122"/>
                          </a:rPr>
                          <m:t>𝜕</m:t>
                        </m:r>
                        <m:r>
                          <a:rPr lang="en-US" altLang="zh-CN" sz="2000" i="1">
                            <a:latin typeface="Cambria Math" panose="02040503050406030204" pitchFamily="18" charset="0"/>
                            <a:cs typeface="+mn-ea"/>
                            <a:sym typeface="Microsoft YaHei" panose="020B0503020204020204" pitchFamily="34" charset="-122"/>
                          </a:rPr>
                          <m:t>𝑡</m:t>
                        </m:r>
                        <m:r>
                          <a:rPr lang="en-GB" altLang="zh-CN" sz="2000" i="1">
                            <a:latin typeface="Cambria Math" panose="02040503050406030204" pitchFamily="18" charset="0"/>
                            <a:cs typeface="+mn-ea"/>
                            <a:sym typeface="Microsoft YaHei" panose="020B0503020204020204" pitchFamily="34" charset="-122"/>
                          </a:rPr>
                          <m:t>=</m:t>
                        </m:r>
                        <m:sSub>
                          <m:sSubPr>
                            <m:ctrlPr>
                              <a:rPr lang="zh-CN" altLang="zh-CN" sz="2000" i="1">
                                <a:latin typeface="Cambria Math" panose="02040503050406030204" pitchFamily="18" charset="0"/>
                                <a:cs typeface="+mn-ea"/>
                                <a:sym typeface="Microsoft YaHei" panose="020B0503020204020204" pitchFamily="34" charset="-122"/>
                              </a:rPr>
                            </m:ctrlPr>
                          </m:sSubPr>
                          <m:e>
                            <m:r>
                              <a:rPr lang="en-GB" altLang="zh-CN" sz="2000" i="1">
                                <a:latin typeface="Cambria Math" panose="02040503050406030204" pitchFamily="18" charset="0"/>
                                <a:cs typeface="+mn-ea"/>
                                <a:sym typeface="Microsoft YaHei" panose="020B0503020204020204" pitchFamily="34" charset="-122"/>
                              </a:rPr>
                              <m:t>𝛾</m:t>
                            </m:r>
                          </m:e>
                          <m:sub>
                            <m:sSub>
                              <m:sSubPr>
                                <m:ctrlPr>
                                  <a:rPr lang="zh-CN" altLang="zh-CN" sz="2000" i="1">
                                    <a:latin typeface="Cambria Math" panose="02040503050406030204" pitchFamily="18" charset="0"/>
                                    <a:cs typeface="+mn-ea"/>
                                    <a:sym typeface="Microsoft YaHei" panose="020B0503020204020204" pitchFamily="34" charset="-122"/>
                                  </a:rPr>
                                </m:ctrlPr>
                              </m:sSubPr>
                              <m:e>
                                <m:r>
                                  <a:rPr lang="en-GB" altLang="zh-CN" sz="2000" i="1">
                                    <a:latin typeface="Cambria Math" panose="02040503050406030204" pitchFamily="18" charset="0"/>
                                    <a:cs typeface="+mn-ea"/>
                                    <a:sym typeface="Microsoft YaHei" panose="020B0503020204020204" pitchFamily="34" charset="-122"/>
                                  </a:rPr>
                                  <m:t>𝑘</m:t>
                                </m:r>
                              </m:e>
                              <m:sub>
                                <m:r>
                                  <a:rPr lang="en-GB" altLang="zh-CN" sz="2000" i="1">
                                    <a:latin typeface="Cambria Math" panose="02040503050406030204" pitchFamily="18" charset="0"/>
                                    <a:cs typeface="+mn-ea"/>
                                    <a:sym typeface="Microsoft YaHei" panose="020B0503020204020204" pitchFamily="34" charset="-122"/>
                                  </a:rPr>
                                  <m:t>𝑦</m:t>
                                </m:r>
                              </m:sub>
                            </m:sSub>
                          </m:sub>
                        </m:sSub>
                        <m:r>
                          <a:rPr lang="en-GB" altLang="zh-CN" sz="2000" i="1">
                            <a:latin typeface="Cambria Math" panose="02040503050406030204" pitchFamily="18" charset="0"/>
                            <a:cs typeface="+mn-ea"/>
                            <a:sym typeface="Microsoft YaHei" panose="020B0503020204020204" pitchFamily="34" charset="-122"/>
                          </a:rPr>
                          <m:t>ɸ+</m:t>
                        </m:r>
                        <m:sSub>
                          <m:sSubPr>
                            <m:ctrlPr>
                              <a:rPr lang="zh-CN" altLang="zh-CN" sz="2000" i="1">
                                <a:latin typeface="Cambria Math" panose="02040503050406030204" pitchFamily="18" charset="0"/>
                                <a:cs typeface="+mn-ea"/>
                                <a:sym typeface="Microsoft YaHei" panose="020B0503020204020204" pitchFamily="34" charset="-122"/>
                              </a:rPr>
                            </m:ctrlPr>
                          </m:sSubPr>
                          <m:e>
                            <m:r>
                              <a:rPr lang="en-GB" altLang="zh-CN" sz="2000" i="1">
                                <a:latin typeface="Cambria Math" panose="02040503050406030204" pitchFamily="18" charset="0"/>
                                <a:cs typeface="+mn-ea"/>
                                <a:sym typeface="Microsoft YaHei" panose="020B0503020204020204" pitchFamily="34" charset="-122"/>
                              </a:rPr>
                              <m:t>𝛾</m:t>
                            </m:r>
                          </m:e>
                          <m:sub>
                            <m:r>
                              <a:rPr lang="en-GB" altLang="zh-CN" sz="2000" i="1">
                                <a:latin typeface="Cambria Math" panose="02040503050406030204" pitchFamily="18" charset="0"/>
                                <a:cs typeface="+mn-ea"/>
                                <a:sym typeface="Microsoft YaHei" panose="020B0503020204020204" pitchFamily="34" charset="-122"/>
                              </a:rPr>
                              <m:t>𝐸</m:t>
                            </m:r>
                            <m:r>
                              <a:rPr lang="en-GB" altLang="zh-CN" sz="2000" i="1">
                                <a:latin typeface="Cambria Math" panose="02040503050406030204" pitchFamily="18" charset="0"/>
                                <a:cs typeface="+mn-ea"/>
                                <a:sym typeface="Microsoft YaHei" panose="020B0503020204020204" pitchFamily="34" charset="-122"/>
                              </a:rPr>
                              <m:t>×</m:t>
                            </m:r>
                            <m:r>
                              <a:rPr lang="en-GB" altLang="zh-CN" sz="2000" i="1">
                                <a:latin typeface="Cambria Math" panose="02040503050406030204" pitchFamily="18" charset="0"/>
                                <a:cs typeface="+mn-ea"/>
                                <a:sym typeface="Microsoft YaHei" panose="020B0503020204020204" pitchFamily="34" charset="-122"/>
                              </a:rPr>
                              <m:t>𝐵</m:t>
                            </m:r>
                          </m:sub>
                        </m:sSub>
                        <m:sSub>
                          <m:sSubPr>
                            <m:ctrlPr>
                              <a:rPr lang="zh-CN" altLang="zh-CN" sz="2000" i="1">
                                <a:latin typeface="Cambria Math" panose="02040503050406030204" pitchFamily="18" charset="0"/>
                                <a:cs typeface="+mn-ea"/>
                                <a:sym typeface="Microsoft YaHei" panose="020B0503020204020204" pitchFamily="34" charset="-122"/>
                              </a:rPr>
                            </m:ctrlPr>
                          </m:sSubPr>
                          <m:e>
                            <m:r>
                              <a:rPr lang="en-GB" altLang="zh-CN" sz="2000" i="1">
                                <a:latin typeface="Cambria Math" panose="02040503050406030204" pitchFamily="18" charset="0"/>
                                <a:cs typeface="+mn-ea"/>
                                <a:sym typeface="Microsoft YaHei" panose="020B0503020204020204" pitchFamily="34" charset="-122"/>
                              </a:rPr>
                              <m:t>𝑘</m:t>
                            </m:r>
                          </m:e>
                          <m:sub>
                            <m:r>
                              <a:rPr lang="en-GB" altLang="zh-CN" sz="2000" i="1">
                                <a:latin typeface="Cambria Math" panose="02040503050406030204" pitchFamily="18" charset="0"/>
                                <a:cs typeface="+mn-ea"/>
                                <a:sym typeface="Microsoft YaHei" panose="020B0503020204020204" pitchFamily="34" charset="-122"/>
                              </a:rPr>
                              <m:t>𝑦</m:t>
                            </m:r>
                          </m:sub>
                        </m:sSub>
                        <m:r>
                          <a:rPr lang="en-GB" altLang="zh-CN" sz="2000" i="1">
                            <a:latin typeface="Cambria Math" panose="02040503050406030204" pitchFamily="18" charset="0"/>
                            <a:cs typeface="+mn-ea"/>
                            <a:sym typeface="Microsoft YaHei" panose="020B0503020204020204" pitchFamily="34" charset="-122"/>
                          </a:rPr>
                          <m:t>𝜕</m:t>
                        </m:r>
                        <m:r>
                          <a:rPr lang="en-GB" altLang="zh-CN" sz="2000" i="1">
                            <a:latin typeface="Cambria Math" panose="02040503050406030204" pitchFamily="18" charset="0"/>
                            <a:cs typeface="+mn-ea"/>
                            <a:sym typeface="Microsoft YaHei" panose="020B0503020204020204" pitchFamily="34" charset="-122"/>
                          </a:rPr>
                          <m:t>ɸ/</m:t>
                        </m:r>
                        <m:r>
                          <a:rPr lang="en-GB" altLang="zh-CN" sz="2000" i="1">
                            <a:latin typeface="Cambria Math" panose="02040503050406030204" pitchFamily="18" charset="0"/>
                            <a:cs typeface="+mn-ea"/>
                            <a:sym typeface="Microsoft YaHei" panose="020B0503020204020204" pitchFamily="34" charset="-122"/>
                          </a:rPr>
                          <m:t>𝜕</m:t>
                        </m:r>
                        <m:sSub>
                          <m:sSubPr>
                            <m:ctrlPr>
                              <a:rPr lang="zh-CN" altLang="zh-CN" sz="2000" i="1">
                                <a:latin typeface="Cambria Math" panose="02040503050406030204" pitchFamily="18" charset="0"/>
                                <a:cs typeface="+mn-ea"/>
                                <a:sym typeface="Microsoft YaHei" panose="020B0503020204020204" pitchFamily="34" charset="-122"/>
                              </a:rPr>
                            </m:ctrlPr>
                          </m:sSubPr>
                          <m:e>
                            <m:r>
                              <a:rPr lang="en-GB" altLang="zh-CN" sz="2000" i="1">
                                <a:latin typeface="Cambria Math" panose="02040503050406030204" pitchFamily="18" charset="0"/>
                                <a:cs typeface="+mn-ea"/>
                                <a:sym typeface="Microsoft YaHei" panose="020B0503020204020204" pitchFamily="34" charset="-122"/>
                              </a:rPr>
                              <m:t>𝑘</m:t>
                            </m:r>
                          </m:e>
                          <m:sub>
                            <m:r>
                              <a:rPr lang="en-GB" altLang="zh-CN" sz="2000" i="1">
                                <a:latin typeface="Cambria Math" panose="02040503050406030204" pitchFamily="18" charset="0"/>
                                <a:cs typeface="+mn-ea"/>
                                <a:sym typeface="Microsoft YaHei" panose="020B0503020204020204" pitchFamily="34" charset="-122"/>
                              </a:rPr>
                              <m:t>𝑥</m:t>
                            </m:r>
                          </m:sub>
                        </m:sSub>
                        <m:r>
                          <a:rPr lang="en-GB" altLang="zh-CN" sz="2000" i="1">
                            <a:latin typeface="Cambria Math" panose="02040503050406030204" pitchFamily="18" charset="0"/>
                            <a:cs typeface="+mn-ea"/>
                            <a:sym typeface="Microsoft YaHei" panose="020B0503020204020204" pitchFamily="34" charset="-122"/>
                          </a:rPr>
                          <m:t>−</m:t>
                        </m:r>
                        <m:d>
                          <m:dPr>
                            <m:ctrlPr>
                              <a:rPr lang="zh-CN" altLang="zh-CN" sz="2000" i="1">
                                <a:latin typeface="Cambria Math" panose="02040503050406030204" pitchFamily="18" charset="0"/>
                                <a:cs typeface="+mn-ea"/>
                                <a:sym typeface="Microsoft YaHei" panose="020B0503020204020204" pitchFamily="34" charset="-122"/>
                              </a:rPr>
                            </m:ctrlPr>
                          </m:dPr>
                          <m:e>
                            <m:sSub>
                              <m:sSubPr>
                                <m:ctrlPr>
                                  <a:rPr lang="zh-CN" altLang="zh-CN" sz="2000" i="1">
                                    <a:latin typeface="Cambria Math" panose="02040503050406030204" pitchFamily="18" charset="0"/>
                                    <a:cs typeface="+mn-ea"/>
                                    <a:sym typeface="Microsoft YaHei" panose="020B0503020204020204" pitchFamily="34" charset="-122"/>
                                  </a:rPr>
                                </m:ctrlPr>
                              </m:sSubPr>
                              <m:e>
                                <m:r>
                                  <a:rPr lang="en-GB" altLang="zh-CN" sz="2000" i="1">
                                    <a:latin typeface="Cambria Math" panose="02040503050406030204" pitchFamily="18" charset="0"/>
                                    <a:cs typeface="+mn-ea"/>
                                    <a:sym typeface="Microsoft YaHei" panose="020B0503020204020204" pitchFamily="34" charset="-122"/>
                                  </a:rPr>
                                  <m:t>𝑐</m:t>
                                </m:r>
                              </m:e>
                              <m:sub>
                                <m:r>
                                  <a:rPr lang="en-GB" altLang="zh-CN" sz="2000" i="1">
                                    <a:latin typeface="Cambria Math" panose="02040503050406030204" pitchFamily="18" charset="0"/>
                                    <a:cs typeface="+mn-ea"/>
                                    <a:sym typeface="Microsoft YaHei" panose="020B0503020204020204" pitchFamily="34" charset="-122"/>
                                  </a:rPr>
                                  <m:t>𝑦</m:t>
                                </m:r>
                              </m:sub>
                            </m:sSub>
                            <m:sSubSup>
                              <m:sSubSupPr>
                                <m:ctrlPr>
                                  <a:rPr lang="zh-CN" altLang="zh-CN" sz="2000" i="1">
                                    <a:latin typeface="Cambria Math" panose="02040503050406030204" pitchFamily="18" charset="0"/>
                                    <a:cs typeface="+mn-ea"/>
                                    <a:sym typeface="Microsoft YaHei" panose="020B0503020204020204" pitchFamily="34" charset="-122"/>
                                  </a:rPr>
                                </m:ctrlPr>
                              </m:sSubSupPr>
                              <m:e>
                                <m:r>
                                  <a:rPr lang="en-GB" altLang="zh-CN" sz="2000" i="1">
                                    <a:latin typeface="Cambria Math" panose="02040503050406030204" pitchFamily="18" charset="0"/>
                                    <a:cs typeface="+mn-ea"/>
                                    <a:sym typeface="Microsoft YaHei" panose="020B0503020204020204" pitchFamily="34" charset="-122"/>
                                  </a:rPr>
                                  <m:t>𝑘</m:t>
                                </m:r>
                              </m:e>
                              <m:sub>
                                <m:r>
                                  <a:rPr lang="en-GB" altLang="zh-CN" sz="2000" i="1">
                                    <a:latin typeface="Cambria Math" panose="02040503050406030204" pitchFamily="18" charset="0"/>
                                    <a:cs typeface="+mn-ea"/>
                                    <a:sym typeface="Microsoft YaHei" panose="020B0503020204020204" pitchFamily="34" charset="-122"/>
                                  </a:rPr>
                                  <m:t>𝑦</m:t>
                                </m:r>
                              </m:sub>
                              <m:sup>
                                <m:r>
                                  <a:rPr lang="en-GB" altLang="zh-CN" sz="2000" i="1">
                                    <a:latin typeface="Cambria Math" panose="02040503050406030204" pitchFamily="18" charset="0"/>
                                    <a:cs typeface="+mn-ea"/>
                                    <a:sym typeface="Microsoft YaHei" panose="020B0503020204020204" pitchFamily="34" charset="-122"/>
                                  </a:rPr>
                                  <m:t>2</m:t>
                                </m:r>
                              </m:sup>
                            </m:sSubSup>
                            <m:r>
                              <a:rPr lang="en-GB" altLang="zh-CN" sz="2000" i="1">
                                <a:latin typeface="Cambria Math" panose="02040503050406030204" pitchFamily="18" charset="0"/>
                                <a:cs typeface="+mn-ea"/>
                                <a:sym typeface="Microsoft YaHei" panose="020B0503020204020204" pitchFamily="34" charset="-122"/>
                              </a:rPr>
                              <m:t>+</m:t>
                            </m:r>
                            <m:sSub>
                              <m:sSubPr>
                                <m:ctrlPr>
                                  <a:rPr lang="zh-CN" altLang="zh-CN" sz="2000" i="1">
                                    <a:latin typeface="Cambria Math" panose="02040503050406030204" pitchFamily="18" charset="0"/>
                                    <a:cs typeface="+mn-ea"/>
                                    <a:sym typeface="Microsoft YaHei" panose="020B0503020204020204" pitchFamily="34" charset="-122"/>
                                  </a:rPr>
                                </m:ctrlPr>
                              </m:sSubPr>
                              <m:e>
                                <m:r>
                                  <a:rPr lang="en-GB" altLang="zh-CN" sz="2000" i="1">
                                    <a:latin typeface="Cambria Math" panose="02040503050406030204" pitchFamily="18" charset="0"/>
                                    <a:cs typeface="+mn-ea"/>
                                    <a:sym typeface="Microsoft YaHei" panose="020B0503020204020204" pitchFamily="34" charset="-122"/>
                                  </a:rPr>
                                  <m:t>𝑐</m:t>
                                </m:r>
                              </m:e>
                              <m:sub>
                                <m:r>
                                  <a:rPr lang="en-GB" altLang="zh-CN" sz="2000" i="1">
                                    <a:latin typeface="Cambria Math" panose="02040503050406030204" pitchFamily="18" charset="0"/>
                                    <a:cs typeface="+mn-ea"/>
                                    <a:sym typeface="Microsoft YaHei" panose="020B0503020204020204" pitchFamily="34" charset="-122"/>
                                  </a:rPr>
                                  <m:t>𝑥</m:t>
                                </m:r>
                              </m:sub>
                            </m:sSub>
                            <m:sSubSup>
                              <m:sSubSupPr>
                                <m:ctrlPr>
                                  <a:rPr lang="zh-CN" altLang="zh-CN" sz="2000" i="1">
                                    <a:latin typeface="Cambria Math" panose="02040503050406030204" pitchFamily="18" charset="0"/>
                                    <a:cs typeface="+mn-ea"/>
                                    <a:sym typeface="Microsoft YaHei" panose="020B0503020204020204" pitchFamily="34" charset="-122"/>
                                  </a:rPr>
                                </m:ctrlPr>
                              </m:sSubSupPr>
                              <m:e>
                                <m:r>
                                  <a:rPr lang="en-GB" altLang="zh-CN" sz="2000" i="1">
                                    <a:latin typeface="Cambria Math" panose="02040503050406030204" pitchFamily="18" charset="0"/>
                                    <a:cs typeface="+mn-ea"/>
                                    <a:sym typeface="Microsoft YaHei" panose="020B0503020204020204" pitchFamily="34" charset="-122"/>
                                  </a:rPr>
                                  <m:t>𝑘</m:t>
                                </m:r>
                              </m:e>
                              <m:sub>
                                <m:r>
                                  <a:rPr lang="en-GB" altLang="zh-CN" sz="2000" i="1">
                                    <a:latin typeface="Cambria Math" panose="02040503050406030204" pitchFamily="18" charset="0"/>
                                    <a:cs typeface="+mn-ea"/>
                                    <a:sym typeface="Microsoft YaHei" panose="020B0503020204020204" pitchFamily="34" charset="-122"/>
                                  </a:rPr>
                                  <m:t>𝑥</m:t>
                                </m:r>
                              </m:sub>
                              <m:sup>
                                <m:r>
                                  <a:rPr lang="en-GB" altLang="zh-CN" sz="2000" i="1">
                                    <a:latin typeface="Cambria Math" panose="02040503050406030204" pitchFamily="18" charset="0"/>
                                    <a:cs typeface="+mn-ea"/>
                                    <a:sym typeface="Microsoft YaHei" panose="020B0503020204020204" pitchFamily="34" charset="-122"/>
                                  </a:rPr>
                                  <m:t>2</m:t>
                                </m:r>
                              </m:sup>
                            </m:sSubSup>
                          </m:e>
                        </m:d>
                        <m:sSup>
                          <m:sSupPr>
                            <m:ctrlPr>
                              <a:rPr lang="zh-CN" altLang="zh-CN" sz="2000" i="1">
                                <a:latin typeface="Cambria Math" panose="02040503050406030204" pitchFamily="18" charset="0"/>
                                <a:cs typeface="+mn-ea"/>
                                <a:sym typeface="Microsoft YaHei" panose="020B0503020204020204" pitchFamily="34" charset="-122"/>
                              </a:rPr>
                            </m:ctrlPr>
                          </m:sSupPr>
                          <m:e>
                            <m:r>
                              <a:rPr lang="en-GB" altLang="zh-CN" sz="2000" i="1">
                                <a:latin typeface="Cambria Math" panose="02040503050406030204" pitchFamily="18" charset="0"/>
                                <a:cs typeface="+mn-ea"/>
                                <a:sym typeface="Microsoft YaHei" panose="020B0503020204020204" pitchFamily="34" charset="-122"/>
                              </a:rPr>
                              <m:t>ɸ</m:t>
                            </m:r>
                          </m:e>
                          <m:sup>
                            <m:r>
                              <a:rPr lang="en-GB" altLang="zh-CN" sz="2000" i="1">
                                <a:latin typeface="Cambria Math" panose="02040503050406030204" pitchFamily="18" charset="0"/>
                                <a:cs typeface="+mn-ea"/>
                                <a:sym typeface="Microsoft YaHei" panose="020B0503020204020204" pitchFamily="34" charset="-122"/>
                              </a:rPr>
                              <m:t>2</m:t>
                            </m:r>
                          </m:sup>
                        </m:sSup>
                        <m:r>
                          <a:rPr lang="en-GB" altLang="zh-CN" sz="2000" i="1">
                            <a:latin typeface="Cambria Math" panose="02040503050406030204" pitchFamily="18" charset="0"/>
                            <a:cs typeface="+mn-ea"/>
                            <a:sym typeface="Microsoft YaHei" panose="020B0503020204020204" pitchFamily="34" charset="-122"/>
                          </a:rPr>
                          <m:t>+</m:t>
                        </m:r>
                        <m:r>
                          <a:rPr lang="en-GB" altLang="zh-CN" sz="2000" i="1">
                            <a:latin typeface="Cambria Math" panose="02040503050406030204" pitchFamily="18" charset="0"/>
                            <a:cs typeface="+mn-ea"/>
                            <a:sym typeface="Microsoft YaHei" panose="020B0503020204020204" pitchFamily="34" charset="-122"/>
                          </a:rPr>
                          <m:t>𝐷</m:t>
                        </m:r>
                        <m:r>
                          <a:rPr lang="en-GB" altLang="zh-CN" sz="2000" i="1">
                            <a:latin typeface="Cambria Math" panose="02040503050406030204" pitchFamily="18" charset="0"/>
                            <a:cs typeface="+mn-ea"/>
                            <a:sym typeface="Microsoft YaHei" panose="020B0503020204020204" pitchFamily="34" charset="-122"/>
                          </a:rPr>
                          <m:t>(</m:t>
                        </m:r>
                        <m:sSup>
                          <m:sSupPr>
                            <m:ctrlPr>
                              <a:rPr lang="zh-CN" altLang="zh-CN" sz="2000" i="1">
                                <a:latin typeface="Cambria Math" panose="02040503050406030204" pitchFamily="18" charset="0"/>
                                <a:cs typeface="+mn-ea"/>
                                <a:sym typeface="Microsoft YaHei" panose="020B0503020204020204" pitchFamily="34" charset="-122"/>
                              </a:rPr>
                            </m:ctrlPr>
                          </m:sSupPr>
                          <m:e>
                            <m:r>
                              <a:rPr lang="en-GB" altLang="zh-CN" sz="2000" i="1">
                                <a:latin typeface="Cambria Math" panose="02040503050406030204" pitchFamily="18" charset="0"/>
                                <a:cs typeface="+mn-ea"/>
                                <a:sym typeface="Microsoft YaHei" panose="020B0503020204020204" pitchFamily="34" charset="-122"/>
                              </a:rPr>
                              <m:t>𝜕</m:t>
                            </m:r>
                          </m:e>
                          <m:sup>
                            <m:r>
                              <a:rPr lang="en-GB" altLang="zh-CN" sz="2000" i="1">
                                <a:latin typeface="Cambria Math" panose="02040503050406030204" pitchFamily="18" charset="0"/>
                                <a:cs typeface="+mn-ea"/>
                                <a:sym typeface="Microsoft YaHei" panose="020B0503020204020204" pitchFamily="34" charset="-122"/>
                              </a:rPr>
                              <m:t>2</m:t>
                            </m:r>
                          </m:sup>
                        </m:sSup>
                        <m:r>
                          <a:rPr lang="en-GB" altLang="zh-CN" sz="2000" i="1">
                            <a:latin typeface="Cambria Math" panose="02040503050406030204" pitchFamily="18" charset="0"/>
                            <a:cs typeface="+mn-ea"/>
                            <a:sym typeface="Microsoft YaHei" panose="020B0503020204020204" pitchFamily="34" charset="-122"/>
                          </a:rPr>
                          <m:t>ɸ)/(</m:t>
                        </m:r>
                        <m:r>
                          <a:rPr lang="en-GB" altLang="zh-CN" sz="2000" i="1">
                            <a:latin typeface="Cambria Math" panose="02040503050406030204" pitchFamily="18" charset="0"/>
                            <a:cs typeface="+mn-ea"/>
                            <a:sym typeface="Microsoft YaHei" panose="020B0503020204020204" pitchFamily="34" charset="-122"/>
                          </a:rPr>
                          <m:t>𝜕</m:t>
                        </m:r>
                        <m:sSubSup>
                          <m:sSubSupPr>
                            <m:ctrlPr>
                              <a:rPr lang="zh-CN" altLang="zh-CN" sz="2000" i="1">
                                <a:latin typeface="Cambria Math" panose="02040503050406030204" pitchFamily="18" charset="0"/>
                                <a:cs typeface="+mn-ea"/>
                                <a:sym typeface="Microsoft YaHei" panose="020B0503020204020204" pitchFamily="34" charset="-122"/>
                              </a:rPr>
                            </m:ctrlPr>
                          </m:sSubSupPr>
                          <m:e>
                            <m:r>
                              <a:rPr lang="en-GB" altLang="zh-CN" sz="2000" i="1">
                                <a:latin typeface="Cambria Math" panose="02040503050406030204" pitchFamily="18" charset="0"/>
                                <a:cs typeface="+mn-ea"/>
                                <a:sym typeface="Microsoft YaHei" panose="020B0503020204020204" pitchFamily="34" charset="-122"/>
                              </a:rPr>
                              <m:t>𝑘</m:t>
                            </m:r>
                          </m:e>
                          <m:sub>
                            <m:r>
                              <a:rPr lang="en-GB" altLang="zh-CN" sz="2000" i="1">
                                <a:latin typeface="Cambria Math" panose="02040503050406030204" pitchFamily="18" charset="0"/>
                                <a:cs typeface="+mn-ea"/>
                                <a:sym typeface="Microsoft YaHei" panose="020B0503020204020204" pitchFamily="34" charset="-122"/>
                              </a:rPr>
                              <m:t>𝑥</m:t>
                            </m:r>
                          </m:sub>
                          <m:sup>
                            <m:r>
                              <a:rPr lang="en-GB" altLang="zh-CN" sz="2000" i="1">
                                <a:latin typeface="Cambria Math" panose="02040503050406030204" pitchFamily="18" charset="0"/>
                                <a:cs typeface="+mn-ea"/>
                                <a:sym typeface="Microsoft YaHei" panose="020B0503020204020204" pitchFamily="34" charset="-122"/>
                              </a:rPr>
                              <m:t>2</m:t>
                            </m:r>
                          </m:sup>
                        </m:sSubSup>
                        <m:r>
                          <a:rPr lang="en-GB" altLang="zh-CN" sz="2000" i="1">
                            <a:latin typeface="Cambria Math" panose="02040503050406030204" pitchFamily="18" charset="0"/>
                            <a:cs typeface="+mn-ea"/>
                            <a:sym typeface="Microsoft YaHei" panose="020B0503020204020204" pitchFamily="34" charset="-122"/>
                          </a:rPr>
                          <m:t> )        (1)</m:t>
                        </m:r>
                      </m:oMath>
                    </m:oMathPara>
                  </a14:m>
                  <a:endParaRPr lang="zh-CN"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mc:Choice>
          <mc:Fallback xmlns="">
            <p:sp>
              <p:nvSpPr>
                <p:cNvPr id="3" name="矩形 2">
                  <a:extLst>
                    <a:ext uri="{FF2B5EF4-FFF2-40B4-BE49-F238E27FC236}">
                      <a16:creationId xmlns:a16="http://schemas.microsoft.com/office/drawing/2014/main" id="{6BA9A175-8EC8-4DB0-8E16-679152965589}"/>
                    </a:ext>
                  </a:extLst>
                </p:cNvPr>
                <p:cNvSpPr>
                  <a:spLocks noRot="1" noChangeAspect="1" noMove="1" noResize="1" noEditPoints="1" noAdjustHandles="1" noChangeArrowheads="1" noChangeShapeType="1" noTextEdit="1"/>
                </p:cNvSpPr>
                <p:nvPr/>
              </p:nvSpPr>
              <p:spPr>
                <a:xfrm>
                  <a:off x="1797435" y="2158216"/>
                  <a:ext cx="8763000" cy="752514"/>
                </a:xfrm>
                <a:prstGeom prst="rect">
                  <a:avLst/>
                </a:prstGeom>
                <a:blipFill>
                  <a:blip r:embed="rId5"/>
                  <a:stretch>
                    <a:fillRect/>
                  </a:stretch>
                </a:blipFill>
              </p:spPr>
              <p:txBody>
                <a:bodyPr/>
                <a:lstStyle/>
                <a:p>
                  <a:r>
                    <a:rPr lang="zh-CN" altLang="en-US">
                      <a:noFill/>
                    </a:rPr>
                    <a:t> </a:t>
                  </a:r>
                </a:p>
              </p:txBody>
            </p:sp>
          </mc:Fallback>
        </mc:AlternateContent>
        <p:sp>
          <p:nvSpPr>
            <p:cNvPr id="22" name="矩形 21">
              <a:extLst>
                <a:ext uri="{FF2B5EF4-FFF2-40B4-BE49-F238E27FC236}">
                  <a16:creationId xmlns:a16="http://schemas.microsoft.com/office/drawing/2014/main" id="{6872FA7D-88AE-41E3-B7F3-8769E1283B38}"/>
                </a:ext>
              </a:extLst>
            </p:cNvPr>
            <p:cNvSpPr/>
            <p:nvPr/>
          </p:nvSpPr>
          <p:spPr>
            <a:xfrm>
              <a:off x="454263" y="4081096"/>
              <a:ext cx="6243825" cy="400110"/>
            </a:xfrm>
            <a:prstGeom prst="rect">
              <a:avLst/>
            </a:prstGeom>
          </p:spPr>
          <p:txBody>
            <a:bodyPr wrap="none">
              <a:spAutoFit/>
            </a:bodyPr>
            <a:lstStyle/>
            <a:p>
              <a:pPr>
                <a:spcBef>
                  <a:spcPts val="1200"/>
                </a:spcBef>
              </a:pPr>
              <a:r>
                <a:rPr lang="en-GB"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(1) </a:t>
              </a:r>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Nonlinear evolution of turbulence amplitude. </a:t>
              </a:r>
            </a:p>
          </p:txBody>
        </p:sp>
      </p:grpSp>
      <p:grpSp>
        <p:nvGrpSpPr>
          <p:cNvPr id="25" name="组合 24">
            <a:extLst>
              <a:ext uri="{FF2B5EF4-FFF2-40B4-BE49-F238E27FC236}">
                <a16:creationId xmlns:a16="http://schemas.microsoft.com/office/drawing/2014/main" id="{513408AD-8F74-48D9-9EC2-5E0A8AD059D1}"/>
              </a:ext>
            </a:extLst>
          </p:cNvPr>
          <p:cNvGrpSpPr/>
          <p:nvPr/>
        </p:nvGrpSpPr>
        <p:grpSpPr>
          <a:xfrm>
            <a:off x="422550" y="2864078"/>
            <a:ext cx="10542331" cy="2031832"/>
            <a:chOff x="422550" y="2864078"/>
            <a:chExt cx="10542331" cy="2031832"/>
          </a:xfrm>
        </p:grpSpPr>
        <mc:AlternateContent xmlns:mc="http://schemas.openxmlformats.org/markup-compatibility/2006" xmlns:a14="http://schemas.microsoft.com/office/drawing/2010/main">
          <mc:Choice Requires="a14">
            <p:sp>
              <p:nvSpPr>
                <p:cNvPr id="4" name="矩形 3">
                  <a:extLst>
                    <a:ext uri="{FF2B5EF4-FFF2-40B4-BE49-F238E27FC236}">
                      <a16:creationId xmlns:a16="http://schemas.microsoft.com/office/drawing/2014/main" id="{F4265A97-E1DA-45AD-8F1C-024FAEAEA97D}"/>
                    </a:ext>
                  </a:extLst>
                </p:cNvPr>
                <p:cNvSpPr/>
                <p:nvPr/>
              </p:nvSpPr>
              <p:spPr>
                <a:xfrm>
                  <a:off x="1820881" y="2864078"/>
                  <a:ext cx="9144000" cy="630942"/>
                </a:xfrm>
                <a:prstGeom prst="rect">
                  <a:avLst/>
                </a:prstGeom>
              </p:spPr>
              <p:txBody>
                <a:bodyPr wrap="square">
                  <a:spAutoFit/>
                </a:bodyPr>
                <a:lstStyle/>
                <a:p>
                  <a:pPr lvl="0" hangingPunct="0">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GB" altLang="zh-CN" sz="2000" i="1">
                            <a:latin typeface="Cambria Math" panose="02040503050406030204" pitchFamily="18" charset="0"/>
                            <a:cs typeface="+mn-ea"/>
                            <a:sym typeface="Microsoft YaHei" panose="020B0503020204020204" pitchFamily="34" charset="-122"/>
                          </a:rPr>
                          <m:t>𝜕</m:t>
                        </m:r>
                        <m:r>
                          <a:rPr lang="en-GB" altLang="zh-CN" sz="2000" i="1">
                            <a:latin typeface="Cambria Math" panose="02040503050406030204" pitchFamily="18" charset="0"/>
                            <a:cs typeface="+mn-ea"/>
                            <a:sym typeface="Microsoft YaHei" panose="020B0503020204020204" pitchFamily="34" charset="-122"/>
                          </a:rPr>
                          <m:t>|</m:t>
                        </m:r>
                        <m:r>
                          <m:rPr>
                            <m:sty m:val="p"/>
                          </m:rPr>
                          <a:rPr lang="en-GB" altLang="zh-CN" sz="2000">
                            <a:latin typeface="Cambria Math" panose="02040503050406030204" pitchFamily="18" charset="0"/>
                            <a:cs typeface="+mn-ea"/>
                            <a:sym typeface="Microsoft YaHei" panose="020B0503020204020204" pitchFamily="34" charset="-122"/>
                          </a:rPr>
                          <m:t>∇p</m:t>
                        </m:r>
                        <m:r>
                          <a:rPr lang="en-GB" altLang="zh-CN" sz="2000" i="1">
                            <a:latin typeface="Cambria Math" panose="02040503050406030204" pitchFamily="18" charset="0"/>
                            <a:cs typeface="+mn-ea"/>
                            <a:sym typeface="Microsoft YaHei" panose="020B0503020204020204" pitchFamily="34" charset="-122"/>
                          </a:rPr>
                          <m:t>|/</m:t>
                        </m:r>
                        <m:r>
                          <a:rPr lang="en-GB" altLang="zh-CN" sz="2000" i="1">
                            <a:latin typeface="Cambria Math" panose="02040503050406030204" pitchFamily="18" charset="0"/>
                            <a:cs typeface="+mn-ea"/>
                            <a:sym typeface="Microsoft YaHei" panose="020B0503020204020204" pitchFamily="34" charset="-122"/>
                          </a:rPr>
                          <m:t>𝜕</m:t>
                        </m:r>
                        <m:r>
                          <a:rPr lang="en-GB" altLang="zh-CN" sz="2000" i="1">
                            <a:latin typeface="Cambria Math" panose="02040503050406030204" pitchFamily="18" charset="0"/>
                            <a:cs typeface="+mn-ea"/>
                            <a:sym typeface="Microsoft YaHei" panose="020B0503020204020204" pitchFamily="34" charset="-122"/>
                          </a:rPr>
                          <m:t>𝑡</m:t>
                        </m:r>
                        <m:r>
                          <a:rPr lang="en-GB" altLang="zh-CN" sz="2000" i="1">
                            <a:latin typeface="Cambria Math" panose="02040503050406030204" pitchFamily="18" charset="0"/>
                            <a:cs typeface="+mn-ea"/>
                            <a:sym typeface="Microsoft YaHei" panose="020B0503020204020204" pitchFamily="34" charset="-122"/>
                          </a:rPr>
                          <m:t>=</m:t>
                        </m:r>
                        <m:r>
                          <a:rPr lang="en-GB" altLang="zh-CN" sz="2000" i="1">
                            <a:latin typeface="Cambria Math" panose="02040503050406030204" pitchFamily="18" charset="0"/>
                            <a:cs typeface="+mn-ea"/>
                            <a:sym typeface="Microsoft YaHei" panose="020B0503020204020204" pitchFamily="34" charset="-122"/>
                          </a:rPr>
                          <m:t>𝑄</m:t>
                        </m:r>
                        <m:r>
                          <a:rPr lang="en-GB" altLang="zh-CN" sz="2000" i="1">
                            <a:latin typeface="Cambria Math" panose="02040503050406030204" pitchFamily="18" charset="0"/>
                            <a:cs typeface="+mn-ea"/>
                            <a:sym typeface="Microsoft YaHei" panose="020B0503020204020204" pitchFamily="34" charset="-122"/>
                          </a:rPr>
                          <m:t>−(</m:t>
                        </m:r>
                        <m:r>
                          <m:rPr>
                            <m:sty m:val="p"/>
                          </m:rPr>
                          <a:rPr lang="en-GB" altLang="zh-CN" sz="2000">
                            <a:latin typeface="Cambria Math" panose="02040503050406030204" pitchFamily="18" charset="0"/>
                            <a:cs typeface="+mn-ea"/>
                            <a:sym typeface="Microsoft YaHei" panose="020B0503020204020204" pitchFamily="34" charset="-122"/>
                          </a:rPr>
                          <m:t>χ</m:t>
                        </m:r>
                        <m:r>
                          <a:rPr lang="en-GB" altLang="zh-CN" sz="2000">
                            <a:latin typeface="Cambria Math" panose="02040503050406030204" pitchFamily="18" charset="0"/>
                            <a:cs typeface="+mn-ea"/>
                            <a:sym typeface="Microsoft YaHei" panose="020B0503020204020204" pitchFamily="34" charset="-122"/>
                          </a:rPr>
                          <m:t>+</m:t>
                        </m:r>
                        <m:sSub>
                          <m:sSubPr>
                            <m:ctrlPr>
                              <a:rPr lang="zh-CN" altLang="zh-CN" sz="2000" i="1">
                                <a:latin typeface="Cambria Math" panose="02040503050406030204" pitchFamily="18" charset="0"/>
                                <a:cs typeface="+mn-ea"/>
                                <a:sym typeface="Microsoft YaHei" panose="020B0503020204020204" pitchFamily="34" charset="-122"/>
                              </a:rPr>
                            </m:ctrlPr>
                          </m:sSubPr>
                          <m:e>
                            <m:r>
                              <m:rPr>
                                <m:sty m:val="p"/>
                              </m:rPr>
                              <a:rPr lang="en-GB" altLang="zh-CN" sz="2000">
                                <a:latin typeface="Cambria Math" panose="02040503050406030204" pitchFamily="18" charset="0"/>
                                <a:cs typeface="+mn-ea"/>
                                <a:sym typeface="Microsoft YaHei" panose="020B0503020204020204" pitchFamily="34" charset="-122"/>
                              </a:rPr>
                              <m:t>χ</m:t>
                            </m:r>
                          </m:e>
                          <m:sub>
                            <m:r>
                              <a:rPr lang="en-GB" altLang="zh-CN" sz="2000">
                                <a:latin typeface="Cambria Math" panose="02040503050406030204" pitchFamily="18" charset="0"/>
                                <a:cs typeface="+mn-ea"/>
                                <a:sym typeface="Microsoft YaHei" panose="020B0503020204020204" pitchFamily="34" charset="-122"/>
                              </a:rPr>
                              <m:t>0</m:t>
                            </m:r>
                          </m:sub>
                        </m:sSub>
                        <m:r>
                          <a:rPr lang="en-GB" altLang="zh-CN" sz="2000" i="1">
                            <a:latin typeface="Cambria Math" panose="02040503050406030204" pitchFamily="18" charset="0"/>
                            <a:cs typeface="+mn-ea"/>
                            <a:sym typeface="Microsoft YaHei" panose="020B0503020204020204" pitchFamily="34" charset="-122"/>
                          </a:rPr>
                          <m:t> )|</m:t>
                        </m:r>
                        <m:r>
                          <m:rPr>
                            <m:sty m:val="p"/>
                          </m:rPr>
                          <a:rPr lang="en-GB" altLang="zh-CN" sz="2000">
                            <a:latin typeface="Cambria Math" panose="02040503050406030204" pitchFamily="18" charset="0"/>
                            <a:cs typeface="+mn-ea"/>
                            <a:sym typeface="Microsoft YaHei" panose="020B0503020204020204" pitchFamily="34" charset="-122"/>
                          </a:rPr>
                          <m:t>∇</m:t>
                        </m:r>
                        <m:r>
                          <a:rPr lang="en-GB" altLang="zh-CN" sz="2000" i="1">
                            <a:latin typeface="Cambria Math" panose="02040503050406030204" pitchFamily="18" charset="0"/>
                            <a:cs typeface="+mn-ea"/>
                            <a:sym typeface="Microsoft YaHei" panose="020B0503020204020204" pitchFamily="34" charset="-122"/>
                          </a:rPr>
                          <m:t>𝑃</m:t>
                        </m:r>
                        <m:r>
                          <a:rPr lang="en-GB" altLang="zh-CN" sz="2000" i="1">
                            <a:latin typeface="Cambria Math" panose="02040503050406030204" pitchFamily="18" charset="0"/>
                            <a:cs typeface="+mn-ea"/>
                            <a:sym typeface="Microsoft YaHei" panose="020B0503020204020204" pitchFamily="34" charset="-122"/>
                          </a:rPr>
                          <m:t>|</m:t>
                        </m:r>
                        <m:r>
                          <a:rPr lang="en-GB" altLang="zh-CN" sz="2000">
                            <a:latin typeface="Cambria Math" panose="02040503050406030204" pitchFamily="18" charset="0"/>
                            <a:cs typeface="+mn-ea"/>
                            <a:sym typeface="Microsoft YaHei" panose="020B0503020204020204" pitchFamily="34" charset="-122"/>
                          </a:rPr>
                          <m:t>                                                                 </m:t>
                        </m:r>
                        <m:r>
                          <a:rPr lang="en-US" altLang="zh-CN" sz="2000">
                            <a:latin typeface="Cambria Math" panose="02040503050406030204" pitchFamily="18" charset="0"/>
                            <a:cs typeface="+mn-ea"/>
                            <a:sym typeface="Microsoft YaHei" panose="020B0503020204020204" pitchFamily="34" charset="-122"/>
                          </a:rPr>
                          <m:t>              </m:t>
                        </m:r>
                        <m:r>
                          <a:rPr lang="en-GB" altLang="zh-CN" sz="2000">
                            <a:latin typeface="Cambria Math" panose="02040503050406030204" pitchFamily="18" charset="0"/>
                            <a:cs typeface="+mn-ea"/>
                            <a:sym typeface="Microsoft YaHei" panose="020B0503020204020204" pitchFamily="34" charset="-122"/>
                          </a:rPr>
                          <m:t>(2)</m:t>
                        </m:r>
                      </m:oMath>
                    </m:oMathPara>
                  </a14:m>
                  <a:endParaRPr lang="zh-CN"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mc:Choice>
          <mc:Fallback xmlns="">
            <p:sp>
              <p:nvSpPr>
                <p:cNvPr id="4" name="矩形 3">
                  <a:extLst>
                    <a:ext uri="{FF2B5EF4-FFF2-40B4-BE49-F238E27FC236}">
                      <a16:creationId xmlns:a16="http://schemas.microsoft.com/office/drawing/2014/main" id="{F4265A97-E1DA-45AD-8F1C-024FAEAEA97D}"/>
                    </a:ext>
                  </a:extLst>
                </p:cNvPr>
                <p:cNvSpPr>
                  <a:spLocks noRot="1" noChangeAspect="1" noMove="1" noResize="1" noEditPoints="1" noAdjustHandles="1" noChangeArrowheads="1" noChangeShapeType="1" noTextEdit="1"/>
                </p:cNvSpPr>
                <p:nvPr/>
              </p:nvSpPr>
              <p:spPr>
                <a:xfrm>
                  <a:off x="1820881" y="2864078"/>
                  <a:ext cx="9144000" cy="630942"/>
                </a:xfrm>
                <a:prstGeom prst="rect">
                  <a:avLst/>
                </a:prstGeom>
                <a:blipFill>
                  <a:blip r:embed="rId6"/>
                  <a:stretch>
                    <a:fillRect/>
                  </a:stretch>
                </a:blipFill>
              </p:spPr>
              <p:txBody>
                <a:bodyPr/>
                <a:lstStyle/>
                <a:p>
                  <a:r>
                    <a:rPr lang="zh-CN" altLang="en-US">
                      <a:noFill/>
                    </a:rPr>
                    <a:t> </a:t>
                  </a:r>
                </a:p>
              </p:txBody>
            </p:sp>
          </mc:Fallback>
        </mc:AlternateContent>
        <p:sp>
          <p:nvSpPr>
            <p:cNvPr id="23" name="矩形 22">
              <a:extLst>
                <a:ext uri="{FF2B5EF4-FFF2-40B4-BE49-F238E27FC236}">
                  <a16:creationId xmlns:a16="http://schemas.microsoft.com/office/drawing/2014/main" id="{79CC9FFF-A084-4D02-B5F9-410DDD18763F}"/>
                </a:ext>
              </a:extLst>
            </p:cNvPr>
            <p:cNvSpPr/>
            <p:nvPr/>
          </p:nvSpPr>
          <p:spPr>
            <a:xfrm>
              <a:off x="422550" y="4495800"/>
              <a:ext cx="4069832" cy="400110"/>
            </a:xfrm>
            <a:prstGeom prst="rect">
              <a:avLst/>
            </a:prstGeom>
          </p:spPr>
          <p:txBody>
            <a:bodyPr wrap="none">
              <a:spAutoFit/>
            </a:bodyPr>
            <a:lstStyle/>
            <a:p>
              <a:pPr>
                <a:spcBef>
                  <a:spcPts val="1200"/>
                </a:spcBef>
              </a:pPr>
              <a:r>
                <a:rPr lang="en-GB"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(2) </a:t>
              </a:r>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Thermal transport equation.</a:t>
              </a:r>
            </a:p>
          </p:txBody>
        </p:sp>
      </p:grpSp>
    </p:spTree>
    <p:extLst>
      <p:ext uri="{BB962C8B-B14F-4D97-AF65-F5344CB8AC3E}">
        <p14:creationId xmlns:p14="http://schemas.microsoft.com/office/powerpoint/2010/main" val="38610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EFAC9A96-CA49-4DF2-B94C-9EED08DDF26D}"/>
                  </a:ext>
                </a:extLst>
              </p:cNvPr>
              <p:cNvSpPr/>
              <p:nvPr/>
            </p:nvSpPr>
            <p:spPr>
              <a:xfrm>
                <a:off x="1143000" y="4318654"/>
                <a:ext cx="10896600" cy="1777346"/>
              </a:xfrm>
              <a:prstGeom prst="rect">
                <a:avLst/>
              </a:prstGeom>
            </p:spPr>
            <p:txBody>
              <a:bodyPr wrap="square">
                <a:spAutoFit/>
              </a:bodyPr>
              <a:lstStyle/>
              <a:p>
                <a:pPr marL="285750" indent="-360000">
                  <a:spcBef>
                    <a:spcPts val="1200"/>
                  </a:spcBef>
                  <a:buClr>
                    <a:srgbClr val="FF0000"/>
                  </a:buClr>
                  <a:buFont typeface="Wingdings" panose="05000000000000000000" pitchFamily="2" charset="2"/>
                  <a:buChar char="p"/>
                </a:pPr>
                <a:r>
                  <a:rPr lang="en-US" altLang="zh-CN" sz="2200" dirty="0">
                    <a:latin typeface="Microsoft YaHei" panose="020B0503020204020204" pitchFamily="34" charset="-122"/>
                    <a:ea typeface="Microsoft YaHei" panose="020B0503020204020204" pitchFamily="34" charset="-122"/>
                    <a:cs typeface="+mn-ea"/>
                    <a:sym typeface="Microsoft YaHei" panose="020B0503020204020204" pitchFamily="34" charset="-122"/>
                  </a:rPr>
                  <a:t>U&gt;0, </a:t>
                </a:r>
                <a14:m>
                  <m:oMath xmlns:m="http://schemas.openxmlformats.org/officeDocument/2006/math">
                    <m:sSub>
                      <m:sSubPr>
                        <m:ctrlPr>
                          <a:rPr lang="en-US" altLang="zh-CN" sz="2200" i="1">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zh-CN" altLang="en-US" sz="2200" i="1">
                            <a:latin typeface="Cambria Math" panose="02040503050406030204" pitchFamily="18" charset="0"/>
                            <a:ea typeface="Microsoft YaHei" panose="020B0503020204020204" pitchFamily="34" charset="-122"/>
                            <a:cs typeface="+mn-ea"/>
                            <a:sym typeface="Microsoft YaHei" panose="020B0503020204020204" pitchFamily="34" charset="-122"/>
                          </a:rPr>
                          <m:t>𝛾</m:t>
                        </m:r>
                      </m:e>
                      <m:sub>
                        <m:r>
                          <a:rPr lang="en-US" altLang="zh-CN" sz="2200" i="1">
                            <a:latin typeface="Cambria Math" panose="02040503050406030204" pitchFamily="18" charset="0"/>
                            <a:ea typeface="Microsoft YaHei" panose="020B0503020204020204" pitchFamily="34" charset="-122"/>
                            <a:cs typeface="+mn-ea"/>
                            <a:sym typeface="Microsoft YaHei" panose="020B0503020204020204" pitchFamily="34" charset="-122"/>
                          </a:rPr>
                          <m:t>𝐸</m:t>
                        </m:r>
                        <m:r>
                          <a:rPr lang="en-US" altLang="zh-CN" sz="2200" i="1">
                            <a:latin typeface="Cambria Math" panose="02040503050406030204" pitchFamily="18" charset="0"/>
                            <a:ea typeface="Cambria Math" panose="02040503050406030204" pitchFamily="18" charset="0"/>
                            <a:cs typeface="+mn-ea"/>
                            <a:sym typeface="Microsoft YaHei" panose="020B0503020204020204" pitchFamily="34" charset="-122"/>
                          </a:rPr>
                          <m:t>×</m:t>
                        </m:r>
                        <m:r>
                          <a:rPr lang="en-US" altLang="zh-CN" sz="2200" i="1">
                            <a:latin typeface="Cambria Math" panose="02040503050406030204" pitchFamily="18" charset="0"/>
                            <a:ea typeface="Cambria Math" panose="02040503050406030204" pitchFamily="18" charset="0"/>
                            <a:cs typeface="+mn-ea"/>
                            <a:sym typeface="Microsoft YaHei" panose="020B0503020204020204" pitchFamily="34" charset="-122"/>
                          </a:rPr>
                          <m:t>𝐵</m:t>
                        </m:r>
                      </m:sub>
                    </m:sSub>
                    <m:r>
                      <a:rPr lang="en-US" altLang="zh-CN" sz="2200" i="1">
                        <a:latin typeface="Cambria Math" panose="02040503050406030204" pitchFamily="18" charset="0"/>
                        <a:ea typeface="Cambria Math" panose="02040503050406030204" pitchFamily="18" charset="0"/>
                        <a:cs typeface="+mn-ea"/>
                        <a:sym typeface="Microsoft YaHei" panose="020B0503020204020204" pitchFamily="34" charset="-122"/>
                      </a:rPr>
                      <m:t> </m:t>
                    </m:r>
                  </m:oMath>
                </a14:m>
                <a:r>
                  <a:rPr lang="en-US" altLang="zh-CN" sz="2200" dirty="0">
                    <a:latin typeface="Microsoft YaHei" panose="020B0503020204020204" pitchFamily="34" charset="-122"/>
                    <a:ea typeface="Microsoft YaHei" panose="020B0503020204020204" pitchFamily="34" charset="-122"/>
                    <a:cs typeface="+mn-ea"/>
                    <a:sym typeface="Microsoft YaHei" panose="020B0503020204020204" pitchFamily="34" charset="-122"/>
                  </a:rPr>
                  <a:t> drops sharply.</a:t>
                </a:r>
              </a:p>
              <a:p>
                <a:pPr marL="285750" indent="-360000">
                  <a:spcBef>
                    <a:spcPts val="1200"/>
                  </a:spcBef>
                  <a:buClr>
                    <a:srgbClr val="FF0000"/>
                  </a:buClr>
                  <a:buFont typeface="Wingdings" panose="05000000000000000000" pitchFamily="2" charset="2"/>
                  <a:buChar char="p"/>
                </a:pPr>
                <a:r>
                  <a:rPr lang="en-US" altLang="zh-CN" sz="2200" dirty="0">
                    <a:solidFill>
                      <a:srgbClr val="FF000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Time delay: </a:t>
                </a:r>
                <a14:m>
                  <m:oMath xmlns:m="http://schemas.openxmlformats.org/officeDocument/2006/math">
                    <m:r>
                      <a:rPr lang="en-US" altLang="zh-CN" sz="2200" b="0" i="1" smtClean="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t>𝑈</m:t>
                    </m:r>
                    <m:r>
                      <a:rPr lang="en-US" altLang="zh-CN" sz="2200" b="0" i="1" smtClean="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t>&gt;0,</m:t>
                    </m:r>
                  </m:oMath>
                </a14:m>
                <a:r>
                  <a:rPr lang="en-US" altLang="zh-CN" sz="2200"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 </a:t>
                </a:r>
                <a14:m>
                  <m:oMath xmlns:m="http://schemas.openxmlformats.org/officeDocument/2006/math">
                    <m:acc>
                      <m:accPr>
                        <m:chr m:val="̅"/>
                        <m:ctrlPr>
                          <a:rPr lang="en-US" altLang="zh-CN" sz="2200" b="0" i="1" dirty="0" smtClean="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ctrlPr>
                      </m:accPr>
                      <m:e>
                        <m:sSub>
                          <m:sSubPr>
                            <m:ctrlPr>
                              <a:rPr lang="en-US" altLang="zh-CN" sz="2200" b="0" i="1" dirty="0" smtClean="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sz="2200" b="0" i="1" dirty="0" smtClean="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t>𝑘</m:t>
                            </m:r>
                          </m:e>
                          <m:sub>
                            <m:r>
                              <a:rPr lang="en-US" altLang="zh-CN" sz="2200" b="0" i="1" dirty="0" smtClean="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t>𝑥</m:t>
                            </m:r>
                          </m:sub>
                        </m:sSub>
                      </m:e>
                    </m:acc>
                  </m:oMath>
                </a14:m>
                <a:r>
                  <a:rPr lang="en-US" altLang="zh-CN" sz="2200"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 </a:t>
                </a:r>
                <a14:m>
                  <m:oMath xmlns:m="http://schemas.openxmlformats.org/officeDocument/2006/math">
                    <m:r>
                      <a:rPr lang="en-US" altLang="zh-CN" sz="2200" b="1" i="1" dirty="0">
                        <a:latin typeface="Cambria Math" panose="02040503050406030204" pitchFamily="18" charset="0"/>
                        <a:ea typeface="Cambria Math" panose="02040503050406030204" pitchFamily="18" charset="0"/>
                        <a:sym typeface="Microsoft YaHei" panose="020B0503020204020204" pitchFamily="34" charset="-122"/>
                      </a:rPr>
                      <m:t>→</m:t>
                    </m:r>
                    <m:r>
                      <a:rPr lang="en-US" altLang="zh-CN" sz="2200" b="1" i="1" dirty="0">
                        <a:latin typeface="Cambria Math" panose="02040503050406030204" pitchFamily="18" charset="0"/>
                        <a:ea typeface="Cambria Math" panose="02040503050406030204" pitchFamily="18" charset="0"/>
                        <a:sym typeface="Microsoft YaHei" panose="020B0503020204020204" pitchFamily="34" charset="-122"/>
                      </a:rPr>
                      <m:t>𝟎</m:t>
                    </m:r>
                    <m:r>
                      <a:rPr lang="en-US" altLang="zh-CN" sz="2200" b="1" i="1" dirty="0">
                        <a:latin typeface="Cambria Math" panose="02040503050406030204" pitchFamily="18" charset="0"/>
                        <a:ea typeface="Cambria Math" panose="02040503050406030204" pitchFamily="18" charset="0"/>
                        <a:sym typeface="Microsoft YaHei" panose="020B0503020204020204" pitchFamily="34" charset="-122"/>
                      </a:rPr>
                      <m:t> </m:t>
                    </m:r>
                  </m:oMath>
                </a14:m>
                <a:r>
                  <a:rPr lang="en-US" altLang="zh-CN" sz="2200"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with a time delay </a:t>
                </a:r>
                <a14:m>
                  <m:oMath xmlns:m="http://schemas.openxmlformats.org/officeDocument/2006/math">
                    <m:r>
                      <a:rPr lang="zh-CN" altLang="en-US" sz="2200" i="1">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t>∆</m:t>
                    </m:r>
                    <m:sSub>
                      <m:sSubPr>
                        <m:ctrlPr>
                          <a:rPr lang="en-US" altLang="zh-CN" sz="2200" i="1">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sz="2200" i="1">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t>𝑡</m:t>
                        </m:r>
                      </m:e>
                      <m:sub>
                        <m:r>
                          <a:rPr lang="en-US" altLang="zh-CN" sz="2200" i="1">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t>𝑘</m:t>
                        </m:r>
                      </m:sub>
                    </m:sSub>
                  </m:oMath>
                </a14:m>
                <a:r>
                  <a:rPr lang="en-US" altLang="zh-CN" sz="2200"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 then turbulence intensity </a:t>
                </a:r>
                <a14:m>
                  <m:oMath xmlns:m="http://schemas.openxmlformats.org/officeDocument/2006/math">
                    <m:sSub>
                      <m:sSubPr>
                        <m:ctrlPr>
                          <a:rPr lang="en-US" altLang="zh-CN" sz="2200" i="1" smtClean="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sz="2200" b="0" i="1" smtClean="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t>𝐼</m:t>
                        </m:r>
                      </m:e>
                      <m:sub>
                        <m:r>
                          <a:rPr lang="zh-CN" altLang="en-US" sz="2200" b="0" i="1" smtClean="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t>𝞥</m:t>
                        </m:r>
                      </m:sub>
                    </m:sSub>
                    <m:r>
                      <a:rPr lang="en-US" altLang="zh-CN" sz="2200" b="0" i="1" dirty="0">
                        <a:solidFill>
                          <a:schemeClr val="tx1"/>
                        </a:solidFill>
                        <a:latin typeface="Cambria Math" panose="02040503050406030204" pitchFamily="18" charset="0"/>
                        <a:ea typeface="Cambria Math" panose="02040503050406030204" pitchFamily="18" charset="0"/>
                        <a:cs typeface="+mn-ea"/>
                        <a:sym typeface="Microsoft YaHei" panose="020B0503020204020204" pitchFamily="34" charset="-122"/>
                      </a:rPr>
                      <m:t>↑</m:t>
                    </m:r>
                  </m:oMath>
                </a14:m>
                <a:r>
                  <a:rPr lang="en-US" altLang="zh-CN" sz="2200"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a:t>
                </a:r>
              </a:p>
              <a:p>
                <a:pPr marL="285750" indent="-360000">
                  <a:spcBef>
                    <a:spcPts val="1200"/>
                  </a:spcBef>
                  <a:buClr>
                    <a:srgbClr val="FF0000"/>
                  </a:buClr>
                  <a:buFont typeface="Wingdings" panose="05000000000000000000" pitchFamily="2" charset="2"/>
                  <a:buChar char="p"/>
                </a:pPr>
                <a:r>
                  <a:rPr lang="en-US" altLang="zh-CN" sz="2200" dirty="0">
                    <a:solidFill>
                      <a:srgbClr val="FF000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Turbulence enhancement:</a:t>
                </a:r>
                <a:r>
                  <a:rPr lang="en-GB" altLang="zh-CN" sz="2200" dirty="0">
                    <a:latin typeface="Microsoft YaHei" panose="020B0503020204020204" pitchFamily="34" charset="-122"/>
                    <a:ea typeface="Microsoft YaHei" panose="020B0503020204020204" pitchFamily="34" charset="-122"/>
                    <a:sym typeface="Microsoft YaHei" panose="020B0503020204020204" pitchFamily="34" charset="-122"/>
                  </a:rPr>
                  <a:t> turbulence spectral shift </a:t>
                </a:r>
                <a14:m>
                  <m:oMath xmlns:m="http://schemas.openxmlformats.org/officeDocument/2006/math">
                    <m:acc>
                      <m:accPr>
                        <m:chr m:val="̅"/>
                        <m:ctrlPr>
                          <a:rPr lang="en-GB" altLang="zh-CN" sz="2200" b="1" i="1" dirty="0" smtClean="0">
                            <a:latin typeface="Cambria Math" panose="02040503050406030204" pitchFamily="18" charset="0"/>
                            <a:sym typeface="Microsoft YaHei" panose="020B0503020204020204" pitchFamily="34" charset="-122"/>
                          </a:rPr>
                        </m:ctrlPr>
                      </m:accPr>
                      <m:e>
                        <m:sSub>
                          <m:sSubPr>
                            <m:ctrlPr>
                              <a:rPr lang="en-US" altLang="zh-CN" sz="2200" b="1" i="1" dirty="0">
                                <a:latin typeface="Cambria Math" panose="02040503050406030204" pitchFamily="18" charset="0"/>
                                <a:ea typeface="Calibri" panose="020F0502020204030204" pitchFamily="34" charset="0"/>
                                <a:sym typeface="Microsoft YaHei" panose="020B0503020204020204" pitchFamily="34" charset="-122"/>
                              </a:rPr>
                            </m:ctrlPr>
                          </m:sSubPr>
                          <m:e>
                            <m:r>
                              <a:rPr lang="en-GB" altLang="zh-CN" sz="2200" b="1" i="1" dirty="0">
                                <a:latin typeface="Cambria Math" panose="02040503050406030204" pitchFamily="18" charset="0"/>
                                <a:ea typeface="Calibri" panose="020F0502020204030204" pitchFamily="34" charset="0"/>
                                <a:sym typeface="Microsoft YaHei" panose="020B0503020204020204" pitchFamily="34" charset="-122"/>
                              </a:rPr>
                              <m:t>𝒌</m:t>
                            </m:r>
                          </m:e>
                          <m:sub>
                            <m:r>
                              <a:rPr lang="en-US" altLang="zh-CN" sz="2200" b="1" i="1" dirty="0">
                                <a:latin typeface="Cambria Math" panose="02040503050406030204" pitchFamily="18" charset="0"/>
                                <a:ea typeface="Calibri" panose="020F0502020204030204" pitchFamily="34" charset="0"/>
                                <a:sym typeface="Microsoft YaHei" panose="020B0503020204020204" pitchFamily="34" charset="-122"/>
                              </a:rPr>
                              <m:t>𝒙</m:t>
                            </m:r>
                          </m:sub>
                        </m:sSub>
                      </m:e>
                    </m:acc>
                    <m:r>
                      <a:rPr lang="en-US" altLang="zh-CN" sz="2200" b="1" i="1" dirty="0" smtClean="0">
                        <a:latin typeface="Cambria Math" panose="02040503050406030204" pitchFamily="18" charset="0"/>
                        <a:ea typeface="Cambria Math" panose="02040503050406030204" pitchFamily="18" charset="0"/>
                        <a:sym typeface="Microsoft YaHei" panose="020B0503020204020204" pitchFamily="34" charset="-122"/>
                      </a:rPr>
                      <m:t>→</m:t>
                    </m:r>
                    <m:r>
                      <a:rPr lang="en-US" altLang="zh-CN" sz="2200" b="1" i="1" dirty="0" smtClean="0">
                        <a:latin typeface="Cambria Math" panose="02040503050406030204" pitchFamily="18" charset="0"/>
                        <a:ea typeface="Cambria Math" panose="02040503050406030204" pitchFamily="18" charset="0"/>
                        <a:sym typeface="Microsoft YaHei" panose="020B0503020204020204" pitchFamily="34" charset="-122"/>
                      </a:rPr>
                      <m:t>𝟎</m:t>
                    </m:r>
                  </m:oMath>
                </a14:m>
                <a:r>
                  <a:rPr lang="en-GB" altLang="zh-CN" sz="2200" dirty="0">
                    <a:latin typeface="Microsoft YaHei" panose="020B0503020204020204" pitchFamily="34" charset="-122"/>
                    <a:ea typeface="Microsoft YaHei" panose="020B0503020204020204" pitchFamily="34" charset="-122"/>
                    <a:sym typeface="Microsoft YaHei" panose="020B0503020204020204" pitchFamily="34" charset="-122"/>
                  </a:rPr>
                  <a:t>, the turbulence dissipation term</a:t>
                </a:r>
                <a:r>
                  <a:rPr lang="en-GB" altLang="zh-CN" sz="2200" b="1" dirty="0">
                    <a:latin typeface="Microsoft YaHei" panose="020B0503020204020204" pitchFamily="34" charset="-122"/>
                    <a:ea typeface="Microsoft YaHei" panose="020B0503020204020204" pitchFamily="34" charset="-122"/>
                    <a:sym typeface="Microsoft YaHei" panose="020B0503020204020204" pitchFamily="34" charset="-122"/>
                  </a:rPr>
                  <a:t>(</a:t>
                </a:r>
                <a14:m>
                  <m:oMath xmlns:m="http://schemas.openxmlformats.org/officeDocument/2006/math">
                    <m:r>
                      <a:rPr lang="en-GB" altLang="zh-CN" sz="2200" b="1" i="1" smtClean="0">
                        <a:latin typeface="Cambria Math" panose="02040503050406030204" pitchFamily="18" charset="0"/>
                        <a:ea typeface="Cambria Math" panose="02040503050406030204" pitchFamily="18" charset="0"/>
                        <a:sym typeface="Microsoft YaHei" panose="020B0503020204020204" pitchFamily="34" charset="-122"/>
                      </a:rPr>
                      <m:t>~</m:t>
                    </m:r>
                  </m:oMath>
                </a14:m>
                <a:r>
                  <a:rPr lang="zh-CN" altLang="zh-CN" sz="2200" b="1" dirty="0">
                    <a:latin typeface="Microsoft YaHei" panose="020B0503020204020204" pitchFamily="34" charset="-122"/>
                    <a:ea typeface="Microsoft YaHei" panose="020B0503020204020204" pitchFamily="34" charset="-122"/>
                    <a:sym typeface="Microsoft YaHei" panose="020B0503020204020204" pitchFamily="34" charset="-122"/>
                  </a:rPr>
                  <a:t> </a:t>
                </a:r>
                <a14:m>
                  <m:oMath xmlns:m="http://schemas.openxmlformats.org/officeDocument/2006/math">
                    <m:sSubSup>
                      <m:sSubSupPr>
                        <m:ctrlPr>
                          <a:rPr lang="zh-CN" altLang="zh-CN" sz="2200" b="1" i="1">
                            <a:latin typeface="Cambria Math" panose="02040503050406030204" pitchFamily="18" charset="0"/>
                            <a:ea typeface="Cambria Math" panose="02040503050406030204" pitchFamily="18" charset="0"/>
                            <a:sym typeface="Microsoft YaHei" panose="020B0503020204020204" pitchFamily="34" charset="-122"/>
                          </a:rPr>
                        </m:ctrlPr>
                      </m:sSubSupPr>
                      <m:e>
                        <m:r>
                          <a:rPr lang="en-GB" altLang="zh-CN" sz="2200" b="1" i="1">
                            <a:latin typeface="Cambria Math" panose="02040503050406030204" pitchFamily="18" charset="0"/>
                            <a:ea typeface="Calibri" panose="020F0502020204030204" pitchFamily="34" charset="0"/>
                            <a:cs typeface="Times New Roman" panose="02020603050405020304" pitchFamily="18" charset="0"/>
                            <a:sym typeface="Microsoft YaHei" panose="020B0503020204020204" pitchFamily="34" charset="-122"/>
                          </a:rPr>
                          <m:t>𝒌</m:t>
                        </m:r>
                      </m:e>
                      <m:sub>
                        <m:r>
                          <a:rPr lang="en-US" altLang="zh-CN" sz="2200" b="1" i="1">
                            <a:latin typeface="Cambria Math" panose="02040503050406030204" pitchFamily="18" charset="0"/>
                            <a:ea typeface="Calibri" panose="020F0502020204030204" pitchFamily="34" charset="0"/>
                            <a:cs typeface="Times New Roman" panose="02020603050405020304" pitchFamily="18" charset="0"/>
                            <a:sym typeface="Microsoft YaHei" panose="020B0503020204020204" pitchFamily="34" charset="-122"/>
                          </a:rPr>
                          <m:t>𝒙</m:t>
                        </m:r>
                      </m:sub>
                      <m:sup>
                        <m:r>
                          <a:rPr lang="en-GB" altLang="zh-CN" sz="2200" b="1" i="1">
                            <a:latin typeface="Cambria Math" panose="02040503050406030204" pitchFamily="18" charset="0"/>
                            <a:ea typeface="Calibri" panose="020F0502020204030204" pitchFamily="34" charset="0"/>
                            <a:cs typeface="Times New Roman" panose="02020603050405020304" pitchFamily="18" charset="0"/>
                            <a:sym typeface="Microsoft YaHei" panose="020B0503020204020204" pitchFamily="34" charset="-122"/>
                          </a:rPr>
                          <m:t>𝟐</m:t>
                        </m:r>
                      </m:sup>
                    </m:sSubSup>
                  </m:oMath>
                </a14:m>
                <a:r>
                  <a:rPr lang="en-GB" altLang="zh-CN" sz="2200" b="1" dirty="0">
                    <a:latin typeface="Microsoft YaHei" panose="020B0503020204020204" pitchFamily="34" charset="-122"/>
                    <a:ea typeface="Microsoft YaHei" panose="020B0503020204020204" pitchFamily="34" charset="-122"/>
                    <a:sym typeface="Microsoft YaHei" panose="020B0503020204020204" pitchFamily="34" charset="-122"/>
                  </a:rPr>
                  <a:t>) </a:t>
                </a:r>
                <a14:m>
                  <m:oMath xmlns:m="http://schemas.openxmlformats.org/officeDocument/2006/math">
                    <m:r>
                      <a:rPr lang="en-GB" altLang="zh-CN" sz="2200" b="1" i="1" smtClean="0">
                        <a:latin typeface="Cambria Math" panose="02040503050406030204" pitchFamily="18" charset="0"/>
                        <a:ea typeface="Cambria Math" panose="02040503050406030204" pitchFamily="18" charset="0"/>
                        <a:sym typeface="Microsoft YaHei" panose="020B0503020204020204" pitchFamily="34" charset="-122"/>
                      </a:rPr>
                      <m:t>↓</m:t>
                    </m:r>
                  </m:oMath>
                </a14:m>
                <a:r>
                  <a:rPr lang="en-GB" altLang="zh-CN" sz="2200" dirty="0">
                    <a:latin typeface="Microsoft YaHei" panose="020B0503020204020204" pitchFamily="34" charset="-122"/>
                    <a:ea typeface="Microsoft YaHei" panose="020B0503020204020204" pitchFamily="34" charset="-122"/>
                    <a:sym typeface="Microsoft YaHei" panose="020B0503020204020204" pitchFamily="34" charset="-122"/>
                  </a:rPr>
                  <a:t>, pedestal turbulence intensity </a:t>
                </a:r>
                <a14:m>
                  <m:oMath xmlns:m="http://schemas.openxmlformats.org/officeDocument/2006/math">
                    <m:sSub>
                      <m:sSubPr>
                        <m:ctrlPr>
                          <a:rPr lang="en-US" altLang="zh-CN" sz="2200" b="1" i="1">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sz="2200" b="1" i="1">
                            <a:latin typeface="Cambria Math" panose="02040503050406030204" pitchFamily="18" charset="0"/>
                            <a:ea typeface="Microsoft YaHei" panose="020B0503020204020204" pitchFamily="34" charset="-122"/>
                            <a:cs typeface="+mn-ea"/>
                            <a:sym typeface="Microsoft YaHei" panose="020B0503020204020204" pitchFamily="34" charset="-122"/>
                          </a:rPr>
                          <m:t>𝑰</m:t>
                        </m:r>
                      </m:e>
                      <m:sub>
                        <m:r>
                          <a:rPr lang="zh-CN" altLang="en-US" sz="2200" b="1" i="1">
                            <a:latin typeface="Cambria Math" panose="02040503050406030204" pitchFamily="18" charset="0"/>
                            <a:ea typeface="Microsoft YaHei" panose="020B0503020204020204" pitchFamily="34" charset="-122"/>
                            <a:cs typeface="+mn-ea"/>
                            <a:sym typeface="Microsoft YaHei" panose="020B0503020204020204" pitchFamily="34" charset="-122"/>
                          </a:rPr>
                          <m:t>𝞥</m:t>
                        </m:r>
                      </m:sub>
                    </m:sSub>
                    <m:r>
                      <a:rPr lang="en-US" altLang="zh-CN" sz="2200" b="1" i="1" dirty="0">
                        <a:latin typeface="Cambria Math" panose="02040503050406030204" pitchFamily="18" charset="0"/>
                        <a:ea typeface="Cambria Math" panose="02040503050406030204" pitchFamily="18" charset="0"/>
                        <a:cs typeface="+mn-ea"/>
                        <a:sym typeface="Microsoft YaHei" panose="020B0503020204020204" pitchFamily="34" charset="-122"/>
                      </a:rPr>
                      <m:t>↑</m:t>
                    </m:r>
                    <m:r>
                      <a:rPr lang="en-US" altLang="zh-CN" sz="2200" b="0" i="1" dirty="0" smtClean="0">
                        <a:latin typeface="Cambria Math" panose="02040503050406030204" pitchFamily="18" charset="0"/>
                        <a:ea typeface="Cambria Math" panose="02040503050406030204" pitchFamily="18" charset="0"/>
                        <a:cs typeface="+mn-ea"/>
                        <a:sym typeface="Microsoft YaHei" panose="020B0503020204020204" pitchFamily="34" charset="-122"/>
                      </a:rPr>
                      <m:t>.</m:t>
                    </m:r>
                  </m:oMath>
                </a14:m>
                <a:endParaRPr lang="en-US" altLang="zh-CN" sz="22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mc:Choice>
        <mc:Fallback xmlns="">
          <p:sp>
            <p:nvSpPr>
              <p:cNvPr id="5" name="矩形 4">
                <a:extLst>
                  <a:ext uri="{FF2B5EF4-FFF2-40B4-BE49-F238E27FC236}">
                    <a16:creationId xmlns:a16="http://schemas.microsoft.com/office/drawing/2014/main" id="{EFAC9A96-CA49-4DF2-B94C-9EED08DDF26D}"/>
                  </a:ext>
                </a:extLst>
              </p:cNvPr>
              <p:cNvSpPr>
                <a:spLocks noRot="1" noChangeAspect="1" noMove="1" noResize="1" noEditPoints="1" noAdjustHandles="1" noChangeArrowheads="1" noChangeShapeType="1" noTextEdit="1"/>
              </p:cNvSpPr>
              <p:nvPr/>
            </p:nvSpPr>
            <p:spPr>
              <a:xfrm>
                <a:off x="1143000" y="4318654"/>
                <a:ext cx="10896600" cy="1777346"/>
              </a:xfrm>
              <a:prstGeom prst="rect">
                <a:avLst/>
              </a:prstGeom>
              <a:blipFill>
                <a:blip r:embed="rId2"/>
                <a:stretch>
                  <a:fillRect l="-616" t="-2055" b="-6164"/>
                </a:stretch>
              </a:blipFill>
            </p:spPr>
            <p:txBody>
              <a:bodyPr/>
              <a:lstStyle/>
              <a:p>
                <a:r>
                  <a:rPr lang="zh-CN" altLang="en-US">
                    <a:noFill/>
                  </a:rPr>
                  <a:t> </a:t>
                </a:r>
              </a:p>
            </p:txBody>
          </p:sp>
        </mc:Fallback>
      </mc:AlternateContent>
      <p:sp>
        <p:nvSpPr>
          <p:cNvPr id="6" name="Rectangle 3">
            <a:extLst>
              <a:ext uri="{FF2B5EF4-FFF2-40B4-BE49-F238E27FC236}">
                <a16:creationId xmlns:a16="http://schemas.microsoft.com/office/drawing/2014/main" id="{9AAAA935-B245-4A05-8E7B-974CF1E7C55A}"/>
              </a:ext>
            </a:extLst>
          </p:cNvPr>
          <p:cNvSpPr>
            <a:spLocks noChangeArrowheads="1"/>
          </p:cNvSpPr>
          <p:nvPr/>
        </p:nvSpPr>
        <p:spPr bwMode="auto">
          <a:xfrm>
            <a:off x="2459831" y="30480"/>
            <a:ext cx="72723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en-US" altLang="zh-CN" sz="28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Typical Simulation Result</a:t>
            </a:r>
            <a:endParaRPr lang="fr-FR" altLang="zh-CN" sz="24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pic>
        <p:nvPicPr>
          <p:cNvPr id="7" name="图片 6">
            <a:extLst>
              <a:ext uri="{FF2B5EF4-FFF2-40B4-BE49-F238E27FC236}">
                <a16:creationId xmlns:a16="http://schemas.microsoft.com/office/drawing/2014/main" id="{BAA59050-07B0-4892-BC71-309C5EF45110}"/>
              </a:ext>
            </a:extLst>
          </p:cNvPr>
          <p:cNvPicPr>
            <a:picLocks noChangeAspect="1"/>
          </p:cNvPicPr>
          <p:nvPr/>
        </p:nvPicPr>
        <p:blipFill rotWithShape="1">
          <a:blip r:embed="rId3">
            <a:extLst>
              <a:ext uri="{28A0092B-C50C-407E-A947-70E740481C1C}">
                <a14:useLocalDpi xmlns:a14="http://schemas.microsoft.com/office/drawing/2010/main" val="0"/>
              </a:ext>
            </a:extLst>
          </a:blip>
          <a:srcRect l="3776" t="6468" r="6224" b="5564"/>
          <a:stretch/>
        </p:blipFill>
        <p:spPr>
          <a:xfrm>
            <a:off x="2590800" y="838200"/>
            <a:ext cx="7620000" cy="3549039"/>
          </a:xfrm>
          <a:prstGeom prst="rect">
            <a:avLst/>
          </a:prstGeom>
        </p:spPr>
      </p:pic>
      <p:sp>
        <p:nvSpPr>
          <p:cNvPr id="8" name="灯片编号占位符 2">
            <a:extLst>
              <a:ext uri="{FF2B5EF4-FFF2-40B4-BE49-F238E27FC236}">
                <a16:creationId xmlns:a16="http://schemas.microsoft.com/office/drawing/2014/main" id="{DE04D5C1-B943-444A-9213-194BBAE68FFD}"/>
              </a:ext>
            </a:extLst>
          </p:cNvPr>
          <p:cNvSpPr>
            <a:spLocks noGrp="1"/>
          </p:cNvSpPr>
          <p:nvPr>
            <p:ph type="sldNum" sz="quarter" idx="12"/>
          </p:nvPr>
        </p:nvSpPr>
        <p:spPr>
          <a:xfrm>
            <a:off x="7848600" y="6492875"/>
            <a:ext cx="2133600" cy="365125"/>
          </a:xfrm>
        </p:spPr>
        <p:txBody>
          <a:bodyPr/>
          <a:lstStyle/>
          <a:p>
            <a:pPr algn="l" rtl="0"/>
            <a:fld id="{0C913308-F349-4B6D-A68A-DD1791B4A57B}" type="slidenum">
              <a:rPr lang="zh-CN" altLang="en-US" sz="2000" b="1">
                <a:solidFill>
                  <a:srgbClr val="000000"/>
                </a:solidFill>
                <a:latin typeface="微软雅黑" panose="020B0503020204020204" pitchFamily="34" charset="-122"/>
                <a:ea typeface="微软雅黑" panose="020B0503020204020204" pitchFamily="34" charset="-122"/>
              </a:rPr>
              <a:t>11</a:t>
            </a:fld>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8348CBF4-3EC1-4904-98BD-409062642131}"/>
              </a:ext>
            </a:extLst>
          </p:cNvPr>
          <p:cNvSpPr txBox="1"/>
          <p:nvPr/>
        </p:nvSpPr>
        <p:spPr>
          <a:xfrm>
            <a:off x="533401" y="870453"/>
            <a:ext cx="1981199" cy="923330"/>
          </a:xfrm>
          <a:prstGeom prst="rect">
            <a:avLst/>
          </a:prstGeom>
          <a:noFill/>
        </p:spPr>
        <p:txBody>
          <a:bodyPr wrap="square" rtlCol="0">
            <a:spAutoFit/>
          </a:bodyPr>
          <a:lstStyle/>
          <a:p>
            <a:r>
              <a:rPr lang="en-US" altLang="zh-CN" b="1" dirty="0">
                <a:solidFill>
                  <a:srgbClr val="0000FF"/>
                </a:solidFill>
              </a:rPr>
              <a:t>Q: heat source</a:t>
            </a:r>
          </a:p>
          <a:p>
            <a:r>
              <a:rPr lang="en-US" altLang="zh-CN" b="1" dirty="0">
                <a:solidFill>
                  <a:srgbClr val="FF0000"/>
                </a:solidFill>
              </a:rPr>
              <a:t>U: reduction value of velocity shear</a:t>
            </a:r>
            <a:endParaRPr lang="zh-CN" altLang="en-US" b="1" dirty="0">
              <a:solidFill>
                <a:srgbClr val="FF0000"/>
              </a:solidFill>
            </a:endParaRP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4DAB57C4-4DB7-4D58-94FA-1C29DB8F4800}"/>
                  </a:ext>
                </a:extLst>
              </p:cNvPr>
              <p:cNvSpPr txBox="1"/>
              <p:nvPr/>
            </p:nvSpPr>
            <p:spPr>
              <a:xfrm>
                <a:off x="380999" y="2630530"/>
                <a:ext cx="2057401" cy="590226"/>
              </a:xfrm>
              <a:prstGeom prst="rect">
                <a:avLst/>
              </a:prstGeom>
              <a:noFill/>
            </p:spPr>
            <p:txBody>
              <a:bodyPr wrap="square" rtlCol="0">
                <a:spAutoFit/>
              </a:bodyPr>
              <a:lstStyle/>
              <a:p>
                <a14:m>
                  <m:oMath xmlns:m="http://schemas.openxmlformats.org/officeDocument/2006/math">
                    <m:acc>
                      <m:accPr>
                        <m:chr m:val="̅"/>
                        <m:ctrlPr>
                          <a:rPr lang="en-US" altLang="zh-CN" sz="1600" i="1" smtClean="0">
                            <a:latin typeface="Cambria Math" panose="02040503050406030204" pitchFamily="18" charset="0"/>
                          </a:rPr>
                        </m:ctrlPr>
                      </m:accPr>
                      <m:e>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𝑘</m:t>
                            </m:r>
                          </m:e>
                          <m:sub>
                            <m:r>
                              <a:rPr lang="en-US" altLang="zh-CN" sz="1600" b="0" i="1" smtClean="0">
                                <a:latin typeface="Cambria Math" panose="02040503050406030204" pitchFamily="18" charset="0"/>
                              </a:rPr>
                              <m:t>𝑥</m:t>
                            </m:r>
                          </m:sub>
                        </m:sSub>
                      </m:e>
                    </m:acc>
                    <m:r>
                      <a:rPr lang="en-US" altLang="zh-CN" sz="1600" b="0" i="0" smtClean="0">
                        <a:latin typeface="Cambria Math" panose="02040503050406030204" pitchFamily="18" charset="0"/>
                      </a:rPr>
                      <m:t>:</m:t>
                    </m:r>
                  </m:oMath>
                </a14:m>
                <a:r>
                  <a:rPr lang="en-US" altLang="zh-CN" sz="1600" dirty="0">
                    <a:latin typeface="微软雅黑" panose="020B0503020204020204" pitchFamily="34" charset="-122"/>
                    <a:ea typeface="微软雅黑" panose="020B0503020204020204" pitchFamily="34" charset="-122"/>
                  </a:rPr>
                  <a:t>Averaged Radial </a:t>
                </a:r>
              </a:p>
              <a:p>
                <a:r>
                  <a:rPr lang="en-US" altLang="zh-CN" sz="1600" dirty="0">
                    <a:latin typeface="微软雅黑" panose="020B0503020204020204" pitchFamily="34" charset="-122"/>
                    <a:ea typeface="微软雅黑" panose="020B0503020204020204" pitchFamily="34" charset="-122"/>
                  </a:rPr>
                  <a:t>wavenumber</a:t>
                </a:r>
                <a:endParaRPr lang="zh-CN" altLang="en-US" sz="1600" dirty="0">
                  <a:latin typeface="微软雅黑" panose="020B0503020204020204" pitchFamily="34" charset="-122"/>
                  <a:ea typeface="微软雅黑" panose="020B0503020204020204" pitchFamily="34" charset="-122"/>
                </a:endParaRPr>
              </a:p>
            </p:txBody>
          </p:sp>
        </mc:Choice>
        <mc:Fallback>
          <p:sp>
            <p:nvSpPr>
              <p:cNvPr id="9" name="文本框 8">
                <a:extLst>
                  <a:ext uri="{FF2B5EF4-FFF2-40B4-BE49-F238E27FC236}">
                    <a16:creationId xmlns:a16="http://schemas.microsoft.com/office/drawing/2014/main" id="{4DAB57C4-4DB7-4D58-94FA-1C29DB8F4800}"/>
                  </a:ext>
                </a:extLst>
              </p:cNvPr>
              <p:cNvSpPr txBox="1">
                <a:spLocks noRot="1" noChangeAspect="1" noMove="1" noResize="1" noEditPoints="1" noAdjustHandles="1" noChangeArrowheads="1" noChangeShapeType="1" noTextEdit="1"/>
              </p:cNvSpPr>
              <p:nvPr/>
            </p:nvSpPr>
            <p:spPr>
              <a:xfrm>
                <a:off x="380999" y="2630530"/>
                <a:ext cx="2057401" cy="590226"/>
              </a:xfrm>
              <a:prstGeom prst="rect">
                <a:avLst/>
              </a:prstGeom>
              <a:blipFill>
                <a:blip r:embed="rId4"/>
                <a:stretch>
                  <a:fillRect l="-1479" t="-2083" r="-3550" b="-1354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CB2789D2-59CD-47CA-AC2F-C3D9B968544F}"/>
                  </a:ext>
                </a:extLst>
              </p:cNvPr>
              <p:cNvSpPr txBox="1"/>
              <p:nvPr/>
            </p:nvSpPr>
            <p:spPr>
              <a:xfrm>
                <a:off x="403186" y="3230694"/>
                <a:ext cx="1730414" cy="646331"/>
              </a:xfrm>
              <a:prstGeom prst="rect">
                <a:avLst/>
              </a:prstGeom>
              <a:noFill/>
            </p:spPr>
            <p:txBody>
              <a:bodyPr wrap="square" rtlCol="0">
                <a:spAutoFit/>
              </a:bodyPr>
              <a:lstStyle/>
              <a:p>
                <a14:m>
                  <m:oMath xmlns:m="http://schemas.openxmlformats.org/officeDocument/2006/math">
                    <m:sSub>
                      <m:sSubPr>
                        <m:ctrlPr>
                          <a:rPr lang="en-US" altLang="zh-CN" i="1">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b="0" i="1">
                            <a:latin typeface="Cambria Math" panose="02040503050406030204" pitchFamily="18" charset="0"/>
                            <a:ea typeface="Microsoft YaHei" panose="020B0503020204020204" pitchFamily="34" charset="-122"/>
                            <a:cs typeface="+mn-ea"/>
                            <a:sym typeface="Microsoft YaHei" panose="020B0503020204020204" pitchFamily="34" charset="-122"/>
                          </a:rPr>
                          <m:t>𝐼</m:t>
                        </m:r>
                      </m:e>
                      <m:sub>
                        <m:r>
                          <a:rPr lang="zh-CN" altLang="en-US" b="0" i="1">
                            <a:latin typeface="Cambria Math" panose="02040503050406030204" pitchFamily="18" charset="0"/>
                            <a:ea typeface="Microsoft YaHei" panose="020B0503020204020204" pitchFamily="34" charset="-122"/>
                            <a:cs typeface="+mn-ea"/>
                            <a:sym typeface="Microsoft YaHei" panose="020B0503020204020204" pitchFamily="34" charset="-122"/>
                          </a:rPr>
                          <m:t>𝞥</m:t>
                        </m:r>
                      </m:sub>
                    </m:sSub>
                    <m:r>
                      <a:rPr lang="en-US" altLang="zh-CN" b="0" i="0" smtClean="0">
                        <a:latin typeface="Cambria Math" panose="02040503050406030204" pitchFamily="18" charset="0"/>
                      </a:rPr>
                      <m:t>:</m:t>
                    </m:r>
                  </m:oMath>
                </a14:m>
                <a:r>
                  <a:rPr lang="en-US" altLang="zh-CN" dirty="0"/>
                  <a:t>Turbulence </a:t>
                </a:r>
              </a:p>
              <a:p>
                <a:r>
                  <a:rPr lang="en-US" altLang="zh-CN" dirty="0"/>
                  <a:t>intensity</a:t>
                </a:r>
                <a:endParaRPr lang="zh-CN" altLang="en-US" dirty="0"/>
              </a:p>
            </p:txBody>
          </p:sp>
        </mc:Choice>
        <mc:Fallback>
          <p:sp>
            <p:nvSpPr>
              <p:cNvPr id="10" name="文本框 9">
                <a:extLst>
                  <a:ext uri="{FF2B5EF4-FFF2-40B4-BE49-F238E27FC236}">
                    <a16:creationId xmlns:a16="http://schemas.microsoft.com/office/drawing/2014/main" id="{CB2789D2-59CD-47CA-AC2F-C3D9B968544F}"/>
                  </a:ext>
                </a:extLst>
              </p:cNvPr>
              <p:cNvSpPr txBox="1">
                <a:spLocks noRot="1" noChangeAspect="1" noMove="1" noResize="1" noEditPoints="1" noAdjustHandles="1" noChangeArrowheads="1" noChangeShapeType="1" noTextEdit="1"/>
              </p:cNvSpPr>
              <p:nvPr/>
            </p:nvSpPr>
            <p:spPr>
              <a:xfrm>
                <a:off x="403186" y="3230694"/>
                <a:ext cx="1730414" cy="646331"/>
              </a:xfrm>
              <a:prstGeom prst="rect">
                <a:avLst/>
              </a:prstGeom>
              <a:blipFill>
                <a:blip r:embed="rId5"/>
                <a:stretch>
                  <a:fillRect l="-2817" t="-5660" b="-1415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7564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3">
                <a:extLst>
                  <a:ext uri="{FF2B5EF4-FFF2-40B4-BE49-F238E27FC236}">
                    <a16:creationId xmlns:a16="http://schemas.microsoft.com/office/drawing/2014/main" id="{9D28973A-862C-41A7-8ACE-37BFD8D4704F}"/>
                  </a:ext>
                </a:extLst>
              </p:cNvPr>
              <p:cNvSpPr>
                <a:spLocks noChangeArrowheads="1"/>
              </p:cNvSpPr>
              <p:nvPr/>
            </p:nvSpPr>
            <p:spPr bwMode="auto">
              <a:xfrm>
                <a:off x="2276475" y="53091"/>
                <a:ext cx="7639050" cy="4770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en-US" altLang="zh-CN" sz="25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Identification of Critical Growth Rate </a:t>
                </a:r>
                <a14:m>
                  <m:oMath xmlns:m="http://schemas.openxmlformats.org/officeDocument/2006/math">
                    <m:sSub>
                      <m:sSubPr>
                        <m:ctrlPr>
                          <a:rPr lang="en-US" altLang="zh-CN" sz="2500" b="1" i="1" smtClean="0">
                            <a:solidFill>
                              <a:schemeClr val="bg1"/>
                            </a:solidFill>
                            <a:latin typeface="Cambria Math" panose="02040503050406030204" pitchFamily="18" charset="0"/>
                            <a:ea typeface="+mn-ea"/>
                            <a:cs typeface="+mn-ea"/>
                            <a:sym typeface="Microsoft YaHei" panose="020B0503020204020204" pitchFamily="34" charset="-122"/>
                          </a:rPr>
                        </m:ctrlPr>
                      </m:sSubPr>
                      <m:e>
                        <m:r>
                          <a:rPr lang="zh-CN" altLang="en-US" sz="2500" b="1" i="1" smtClean="0">
                            <a:solidFill>
                              <a:schemeClr val="bg1"/>
                            </a:solidFill>
                            <a:latin typeface="Cambria Math" panose="02040503050406030204" pitchFamily="18" charset="0"/>
                            <a:ea typeface="+mn-ea"/>
                            <a:cs typeface="+mn-ea"/>
                            <a:sym typeface="Microsoft YaHei" panose="020B0503020204020204" pitchFamily="34" charset="-122"/>
                          </a:rPr>
                          <m:t>𝜸</m:t>
                        </m:r>
                      </m:e>
                      <m:sub>
                        <m:r>
                          <a:rPr lang="en-US" altLang="zh-CN" sz="2500" b="1" i="1" smtClean="0">
                            <a:solidFill>
                              <a:schemeClr val="bg1"/>
                            </a:solidFill>
                            <a:latin typeface="Cambria Math" panose="02040503050406030204" pitchFamily="18" charset="0"/>
                            <a:ea typeface="+mn-ea"/>
                            <a:cs typeface="+mn-ea"/>
                            <a:sym typeface="Microsoft YaHei" panose="020B0503020204020204" pitchFamily="34" charset="-122"/>
                          </a:rPr>
                          <m:t>𝟎</m:t>
                        </m:r>
                      </m:sub>
                    </m:sSub>
                  </m:oMath>
                </a14:m>
                <a:endParaRPr lang="fr-FR" altLang="zh-CN" sz="25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mc:Choice>
        <mc:Fallback xmlns="">
          <p:sp>
            <p:nvSpPr>
              <p:cNvPr id="8" name="Rectangle 3">
                <a:extLst>
                  <a:ext uri="{FF2B5EF4-FFF2-40B4-BE49-F238E27FC236}">
                    <a16:creationId xmlns:a16="http://schemas.microsoft.com/office/drawing/2014/main" id="{9D28973A-862C-41A7-8ACE-37BFD8D4704F}"/>
                  </a:ext>
                </a:extLst>
              </p:cNvPr>
              <p:cNvSpPr>
                <a:spLocks noRot="1" noChangeAspect="1" noMove="1" noResize="1" noEditPoints="1" noAdjustHandles="1" noChangeArrowheads="1" noChangeShapeType="1" noTextEdit="1"/>
              </p:cNvSpPr>
              <p:nvPr/>
            </p:nvSpPr>
            <p:spPr bwMode="auto">
              <a:xfrm>
                <a:off x="2276475" y="53091"/>
                <a:ext cx="7639050" cy="477054"/>
              </a:xfrm>
              <a:prstGeom prst="rect">
                <a:avLst/>
              </a:prstGeom>
              <a:blipFill>
                <a:blip r:embed="rId5"/>
                <a:stretch>
                  <a:fillRect t="-10256" b="-3076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9" name="灯片编号占位符 2">
            <a:extLst>
              <a:ext uri="{FF2B5EF4-FFF2-40B4-BE49-F238E27FC236}">
                <a16:creationId xmlns:a16="http://schemas.microsoft.com/office/drawing/2014/main" id="{F138D89E-EB2D-4046-83A5-D51506C28490}"/>
              </a:ext>
            </a:extLst>
          </p:cNvPr>
          <p:cNvSpPr>
            <a:spLocks noGrp="1"/>
          </p:cNvSpPr>
          <p:nvPr>
            <p:ph type="sldNum" sz="quarter" idx="12"/>
          </p:nvPr>
        </p:nvSpPr>
        <p:spPr>
          <a:xfrm>
            <a:off x="7848600" y="6492875"/>
            <a:ext cx="2133600" cy="365125"/>
          </a:xfrm>
        </p:spPr>
        <p:txBody>
          <a:bodyPr/>
          <a:lstStyle/>
          <a:p>
            <a:pPr algn="l" rtl="0"/>
            <a:fld id="{0C913308-F349-4B6D-A68A-DD1791B4A57B}" type="slidenum">
              <a:rPr lang="zh-CN" altLang="en-US" sz="2000" b="1" kern="1200" smtClean="0">
                <a:solidFill>
                  <a:srgbClr val="000000"/>
                </a:solidFill>
                <a:latin typeface="微软雅黑" panose="020B0503020204020204" pitchFamily="34" charset="-122"/>
                <a:ea typeface="微软雅黑" panose="020B0503020204020204" pitchFamily="34" charset="-122"/>
              </a:rPr>
              <a:t>12</a:t>
            </a:fld>
            <a:endParaRPr lang="zh-CN" altLang="en-US" sz="2000" b="1" kern="1200" dirty="0">
              <a:solidFill>
                <a:srgbClr val="000000"/>
              </a:solidFill>
              <a:latin typeface="微软雅黑" panose="020B0503020204020204" pitchFamily="34" charset="-122"/>
              <a:ea typeface="微软雅黑" panose="020B0503020204020204" pitchFamily="34" charset="-122"/>
            </a:endParaRPr>
          </a:p>
        </p:txBody>
      </p:sp>
      <p:grpSp>
        <p:nvGrpSpPr>
          <p:cNvPr id="12" name="组合 11">
            <a:extLst>
              <a:ext uri="{FF2B5EF4-FFF2-40B4-BE49-F238E27FC236}">
                <a16:creationId xmlns:a16="http://schemas.microsoft.com/office/drawing/2014/main" id="{D43F910E-B945-4360-8A9D-F9B634EE26A0}"/>
              </a:ext>
            </a:extLst>
          </p:cNvPr>
          <p:cNvGrpSpPr/>
          <p:nvPr/>
        </p:nvGrpSpPr>
        <p:grpSpPr>
          <a:xfrm>
            <a:off x="228600" y="927890"/>
            <a:ext cx="12496799" cy="4863310"/>
            <a:chOff x="228600" y="927890"/>
            <a:chExt cx="12496799" cy="4863310"/>
          </a:xfrm>
        </p:grpSpPr>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01D57A1D-FA83-414A-BB7F-95B7507EF58B}"/>
                    </a:ext>
                  </a:extLst>
                </p:cNvPr>
                <p:cNvSpPr/>
                <p:nvPr/>
              </p:nvSpPr>
              <p:spPr>
                <a:xfrm>
                  <a:off x="228600" y="4929426"/>
                  <a:ext cx="12496799" cy="861774"/>
                </a:xfrm>
                <a:prstGeom prst="rect">
                  <a:avLst/>
                </a:prstGeom>
              </p:spPr>
              <p:txBody>
                <a:bodyPr wrap="square">
                  <a:spAutoFit/>
                </a:bodyPr>
                <a:lstStyle/>
                <a:p>
                  <a:pPr marL="285750" indent="-285750">
                    <a:spcBef>
                      <a:spcPts val="1200"/>
                    </a:spcBef>
                    <a:buFont typeface="Wingdings" panose="05000000000000000000" pitchFamily="2" charset="2"/>
                    <a:buChar char="p"/>
                  </a:pP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Linear relation between </a:t>
                  </a:r>
                  <a14:m>
                    <m:oMath xmlns:m="http://schemas.openxmlformats.org/officeDocument/2006/math">
                      <m:sSub>
                        <m:sSubPr>
                          <m:ctrlPr>
                            <a:rPr lang="en-US" altLang="zh-CN" sz="2000" i="1">
                              <a:latin typeface="Cambria Math" panose="02040503050406030204" pitchFamily="18" charset="0"/>
                              <a:cs typeface="+mn-ea"/>
                              <a:sym typeface="Microsoft YaHei" panose="020B0503020204020204" pitchFamily="34" charset="-122"/>
                            </a:rPr>
                          </m:ctrlPr>
                        </m:sSubPr>
                        <m:e>
                          <m:r>
                            <m:rPr>
                              <m:sty m:val="p"/>
                            </m:rPr>
                            <a:rPr lang="zh-CN" altLang="en-US" sz="2000" b="0" i="0">
                              <a:latin typeface="Cambria Math" panose="02040503050406030204" pitchFamily="18" charset="0"/>
                              <a:cs typeface="+mn-ea"/>
                              <a:sym typeface="Microsoft YaHei" panose="020B0503020204020204" pitchFamily="34" charset="-122"/>
                            </a:rPr>
                            <m:t>γ</m:t>
                          </m:r>
                        </m:e>
                        <m:sub>
                          <m:r>
                            <a:rPr lang="en-US" altLang="zh-CN" sz="2000" b="0" i="0">
                              <a:latin typeface="Cambria Math" panose="02040503050406030204" pitchFamily="18" charset="0"/>
                              <a:cs typeface="+mn-ea"/>
                              <a:sym typeface="Microsoft YaHei" panose="020B0503020204020204" pitchFamily="34" charset="-122"/>
                            </a:rPr>
                            <m:t>0</m:t>
                          </m:r>
                        </m:sub>
                      </m:sSub>
                    </m:oMath>
                  </a14:m>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and </a:t>
                  </a:r>
                  <a:r>
                    <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U</a:t>
                  </a:r>
                  <a:r>
                    <a:rPr lang="zh-CN" altLang="en-US" sz="2000" baseline="-25000" dirty="0">
                      <a:latin typeface="Microsoft YaHei" panose="020B0503020204020204" pitchFamily="34" charset="-122"/>
                      <a:ea typeface="Microsoft YaHei" panose="020B0503020204020204" pitchFamily="34" charset="-122"/>
                      <a:cs typeface="+mn-ea"/>
                      <a:sym typeface="Microsoft YaHei" panose="020B0503020204020204" pitchFamily="34" charset="-122"/>
                    </a:rPr>
                    <a:t>c</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a:t>
                  </a:r>
                </a:p>
                <a:p>
                  <a:pPr marL="285750" indent="-285750">
                    <a:spcBef>
                      <a:spcPts val="1200"/>
                    </a:spcBef>
                    <a:buFont typeface="Wingdings" panose="05000000000000000000" pitchFamily="2" charset="2"/>
                    <a:buChar char="p"/>
                  </a:pPr>
                  <a:r>
                    <a:rPr lang="en-US" altLang="zh-CN" sz="2000" b="1"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Role of </a:t>
                  </a:r>
                  <a14:m>
                    <m:oMath xmlns:m="http://schemas.openxmlformats.org/officeDocument/2006/math">
                      <m:sSub>
                        <m:sSubPr>
                          <m:ctrlPr>
                            <a:rPr lang="en-US" altLang="zh-CN" sz="2000" b="1" i="1">
                              <a:solidFill>
                                <a:schemeClr val="tx1"/>
                              </a:solidFill>
                              <a:latin typeface="Cambria Math" panose="02040503050406030204" pitchFamily="18" charset="0"/>
                              <a:cs typeface="+mn-ea"/>
                              <a:sym typeface="Microsoft YaHei" panose="020B0503020204020204" pitchFamily="34" charset="-122"/>
                            </a:rPr>
                          </m:ctrlPr>
                        </m:sSubPr>
                        <m:e>
                          <m:r>
                            <a:rPr lang="zh-CN" altLang="en-US" sz="2000" b="1" i="1">
                              <a:solidFill>
                                <a:schemeClr val="tx1"/>
                              </a:solidFill>
                              <a:latin typeface="Cambria Math" panose="02040503050406030204" pitchFamily="18" charset="0"/>
                              <a:cs typeface="+mn-ea"/>
                              <a:sym typeface="Microsoft YaHei" panose="020B0503020204020204" pitchFamily="34" charset="-122"/>
                            </a:rPr>
                            <m:t>𝜸</m:t>
                          </m:r>
                        </m:e>
                        <m:sub>
                          <m:r>
                            <a:rPr lang="en-US" altLang="zh-CN" sz="2000" b="1" i="1">
                              <a:solidFill>
                                <a:schemeClr val="tx1"/>
                              </a:solidFill>
                              <a:latin typeface="Cambria Math" panose="02040503050406030204" pitchFamily="18" charset="0"/>
                              <a:cs typeface="+mn-ea"/>
                              <a:sym typeface="Microsoft YaHei" panose="020B0503020204020204" pitchFamily="34" charset="-122"/>
                            </a:rPr>
                            <m:t>𝟎</m:t>
                          </m:r>
                        </m:sub>
                      </m:sSub>
                    </m:oMath>
                  </a14:m>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key role for </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regulation of the turbulence amplitude by the radial wavenumber shift.</a:t>
                  </a:r>
                  <a:endPar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mc:Choice>
          <mc:Fallback xmlns="">
            <p:sp>
              <p:nvSpPr>
                <p:cNvPr id="6" name="矩形 5">
                  <a:extLst>
                    <a:ext uri="{FF2B5EF4-FFF2-40B4-BE49-F238E27FC236}">
                      <a16:creationId xmlns:a16="http://schemas.microsoft.com/office/drawing/2014/main" id="{01D57A1D-FA83-414A-BB7F-95B7507EF58B}"/>
                    </a:ext>
                  </a:extLst>
                </p:cNvPr>
                <p:cNvSpPr>
                  <a:spLocks noRot="1" noChangeAspect="1" noMove="1" noResize="1" noEditPoints="1" noAdjustHandles="1" noChangeArrowheads="1" noChangeShapeType="1" noTextEdit="1"/>
                </p:cNvSpPr>
                <p:nvPr/>
              </p:nvSpPr>
              <p:spPr>
                <a:xfrm>
                  <a:off x="228600" y="4929426"/>
                  <a:ext cx="12496799" cy="861774"/>
                </a:xfrm>
                <a:prstGeom prst="rect">
                  <a:avLst/>
                </a:prstGeom>
                <a:blipFill>
                  <a:blip r:embed="rId6"/>
                  <a:stretch>
                    <a:fillRect l="-439" t="-4255" b="-12057"/>
                  </a:stretch>
                </a:blipFill>
              </p:spPr>
              <p:txBody>
                <a:bodyPr/>
                <a:lstStyle/>
                <a:p>
                  <a:r>
                    <a:rPr lang="zh-CN" altLang="en-US">
                      <a:noFill/>
                    </a:rPr>
                    <a:t> </a:t>
                  </a:r>
                </a:p>
              </p:txBody>
            </p:sp>
          </mc:Fallback>
        </mc:AlternateContent>
        <p:pic>
          <p:nvPicPr>
            <p:cNvPr id="10" name="图片 9">
              <a:extLst>
                <a:ext uri="{FF2B5EF4-FFF2-40B4-BE49-F238E27FC236}">
                  <a16:creationId xmlns:a16="http://schemas.microsoft.com/office/drawing/2014/main" id="{C59BB652-8644-4E69-A3DB-8FA16E79810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9201" t="6938" r="5833" b="5066"/>
            <a:stretch/>
          </p:blipFill>
          <p:spPr>
            <a:xfrm>
              <a:off x="7815943" y="927890"/>
              <a:ext cx="3081572" cy="2684115"/>
            </a:xfrm>
            <a:prstGeom prst="rect">
              <a:avLst/>
            </a:prstGeom>
          </p:spPr>
        </p:pic>
      </p:grpSp>
      <p:grpSp>
        <p:nvGrpSpPr>
          <p:cNvPr id="4" name="组合 3">
            <a:extLst>
              <a:ext uri="{FF2B5EF4-FFF2-40B4-BE49-F238E27FC236}">
                <a16:creationId xmlns:a16="http://schemas.microsoft.com/office/drawing/2014/main" id="{692BE55C-674D-4D24-8E00-149FCD60730F}"/>
              </a:ext>
            </a:extLst>
          </p:cNvPr>
          <p:cNvGrpSpPr/>
          <p:nvPr/>
        </p:nvGrpSpPr>
        <p:grpSpPr>
          <a:xfrm>
            <a:off x="256571" y="892905"/>
            <a:ext cx="9658953" cy="3580874"/>
            <a:chOff x="256571" y="892905"/>
            <a:chExt cx="9658953" cy="3580874"/>
          </a:xfrm>
        </p:grpSpPr>
        <p:pic>
          <p:nvPicPr>
            <p:cNvPr id="5" name="图片 4">
              <a:extLst>
                <a:ext uri="{FF2B5EF4-FFF2-40B4-BE49-F238E27FC236}">
                  <a16:creationId xmlns:a16="http://schemas.microsoft.com/office/drawing/2014/main" id="{73DBEAD8-5655-4A4B-88C8-3D6B507324C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882" t="6000" r="10295"/>
            <a:stretch/>
          </p:blipFill>
          <p:spPr>
            <a:xfrm>
              <a:off x="990600" y="892905"/>
              <a:ext cx="3352800" cy="2764695"/>
            </a:xfrm>
            <a:prstGeom prst="rect">
              <a:avLst/>
            </a:prstGeom>
          </p:spPr>
        </p:pic>
        <p:sp>
          <p:nvSpPr>
            <p:cNvPr id="2" name="矩形 1">
              <a:extLst>
                <a:ext uri="{FF2B5EF4-FFF2-40B4-BE49-F238E27FC236}">
                  <a16:creationId xmlns:a16="http://schemas.microsoft.com/office/drawing/2014/main" id="{93737485-F2A2-42B0-9541-AA5A648A3732}"/>
                </a:ext>
              </a:extLst>
            </p:cNvPr>
            <p:cNvSpPr/>
            <p:nvPr/>
          </p:nvSpPr>
          <p:spPr>
            <a:xfrm>
              <a:off x="256571" y="3612005"/>
              <a:ext cx="9658953" cy="861774"/>
            </a:xfrm>
            <a:prstGeom prst="rect">
              <a:avLst/>
            </a:prstGeom>
          </p:spPr>
          <p:txBody>
            <a:bodyPr wrap="square">
              <a:spAutoFit/>
            </a:bodyPr>
            <a:lstStyle/>
            <a:p>
              <a:pPr marL="285750" indent="-285750">
                <a:spcBef>
                  <a:spcPts val="1200"/>
                </a:spcBef>
                <a:buFont typeface="Wingdings" panose="05000000000000000000" pitchFamily="2" charset="2"/>
                <a:buChar char="p"/>
              </a:pPr>
              <a:r>
                <a:rPr lang="zh-CN" altLang="en-US"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critical value </a:t>
              </a:r>
              <a:r>
                <a:rPr lang="zh-CN" altLang="en-US" sz="2000" b="1" i="1" dirty="0">
                  <a:latin typeface="Microsoft YaHei" panose="020B0503020204020204" pitchFamily="34" charset="-122"/>
                  <a:ea typeface="Microsoft YaHei" panose="020B0503020204020204" pitchFamily="34" charset="-122"/>
                  <a:cs typeface="+mn-ea"/>
                  <a:sym typeface="Microsoft YaHei" panose="020B0503020204020204" pitchFamily="34" charset="-122"/>
                </a:rPr>
                <a:t>U</a:t>
              </a:r>
              <a:r>
                <a:rPr lang="zh-CN" altLang="en-US" sz="2000" b="1" i="1" baseline="-25000" dirty="0">
                  <a:latin typeface="Microsoft YaHei" panose="020B0503020204020204" pitchFamily="34" charset="-122"/>
                  <a:ea typeface="Microsoft YaHei" panose="020B0503020204020204" pitchFamily="34" charset="-122"/>
                  <a:cs typeface="+mn-ea"/>
                  <a:sym typeface="Microsoft YaHei" panose="020B0503020204020204" pitchFamily="34" charset="-122"/>
                </a:rPr>
                <a:t>c</a:t>
              </a:r>
              <a:r>
                <a:rPr lang="zh-CN" altLang="en-US" sz="2000" b="1" baseline="-25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en-US" altLang="zh-CN" sz="2000" i="1" dirty="0">
                  <a:latin typeface="Microsoft YaHei" panose="020B0503020204020204" pitchFamily="34" charset="-122"/>
                  <a:ea typeface="Microsoft YaHei" panose="020B0503020204020204" pitchFamily="34" charset="-122"/>
                  <a:cs typeface="+mn-ea"/>
                  <a:sym typeface="Microsoft YaHei" panose="020B0503020204020204" pitchFamily="34" charset="-122"/>
                </a:rPr>
                <a:t>U</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&lt;</a:t>
              </a:r>
              <a:r>
                <a:rPr lang="zh-CN" altLang="en-US" sz="2000" i="1" dirty="0">
                  <a:latin typeface="Microsoft YaHei" panose="020B0503020204020204" pitchFamily="34" charset="-122"/>
                  <a:ea typeface="Microsoft YaHei" panose="020B0503020204020204" pitchFamily="34" charset="-122"/>
                  <a:cs typeface="+mn-ea"/>
                  <a:sym typeface="Microsoft YaHei" panose="020B0503020204020204" pitchFamily="34" charset="-122"/>
                </a:rPr>
                <a:t>U</a:t>
              </a:r>
              <a:r>
                <a:rPr lang="zh-CN" altLang="en-US" sz="2000" i="1" baseline="-25000" dirty="0">
                  <a:latin typeface="Microsoft YaHei" panose="020B0503020204020204" pitchFamily="34" charset="-122"/>
                  <a:ea typeface="Microsoft YaHei" panose="020B0503020204020204" pitchFamily="34" charset="-122"/>
                  <a:cs typeface="+mn-ea"/>
                  <a:sym typeface="Microsoft YaHei" panose="020B0503020204020204" pitchFamily="34" charset="-122"/>
                </a:rPr>
                <a:t>c</a:t>
              </a:r>
              <a:r>
                <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no effect on turbulence.</a:t>
              </a:r>
            </a:p>
            <a:p>
              <a:pPr>
                <a:spcBef>
                  <a:spcPts val="1200"/>
                </a:spcBef>
              </a:pP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en-US" altLang="zh-CN" sz="2000" i="1" dirty="0">
                  <a:latin typeface="Microsoft YaHei" panose="020B0503020204020204" pitchFamily="34" charset="-122"/>
                  <a:ea typeface="Microsoft YaHei" panose="020B0503020204020204" pitchFamily="34" charset="-122"/>
                  <a:cs typeface="+mn-ea"/>
                  <a:sym typeface="Microsoft YaHei" panose="020B0503020204020204" pitchFamily="34" charset="-122"/>
                </a:rPr>
                <a:t>U</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&gt;</a:t>
              </a:r>
              <a:r>
                <a:rPr lang="zh-CN" altLang="en-US" sz="2000" i="1" dirty="0">
                  <a:latin typeface="Microsoft YaHei" panose="020B0503020204020204" pitchFamily="34" charset="-122"/>
                  <a:ea typeface="Microsoft YaHei" panose="020B0503020204020204" pitchFamily="34" charset="-122"/>
                  <a:cs typeface="+mn-ea"/>
                  <a:sym typeface="Microsoft YaHei" panose="020B0503020204020204" pitchFamily="34" charset="-122"/>
                </a:rPr>
                <a:t>U</a:t>
              </a:r>
              <a:r>
                <a:rPr lang="zh-CN" altLang="en-US" sz="2000" i="1" baseline="-25000" dirty="0">
                  <a:latin typeface="Microsoft YaHei" panose="020B0503020204020204" pitchFamily="34" charset="-122"/>
                  <a:ea typeface="Microsoft YaHei" panose="020B0503020204020204" pitchFamily="34" charset="-122"/>
                  <a:cs typeface="+mn-ea"/>
                  <a:sym typeface="Microsoft YaHei" panose="020B0503020204020204" pitchFamily="34" charset="-122"/>
                </a:rPr>
                <a:t>c   </a:t>
              </a:r>
              <a:r>
                <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triggering the variation of</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turbulence</a:t>
              </a:r>
              <a:r>
                <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p>
          </p:txBody>
        </p:sp>
      </p:grpSp>
      <p:grpSp>
        <p:nvGrpSpPr>
          <p:cNvPr id="11" name="组合 10">
            <a:extLst>
              <a:ext uri="{FF2B5EF4-FFF2-40B4-BE49-F238E27FC236}">
                <a16:creationId xmlns:a16="http://schemas.microsoft.com/office/drawing/2014/main" id="{00B979A7-0755-4DF0-8E09-DA71AFCDDE4C}"/>
              </a:ext>
            </a:extLst>
          </p:cNvPr>
          <p:cNvGrpSpPr/>
          <p:nvPr/>
        </p:nvGrpSpPr>
        <p:grpSpPr>
          <a:xfrm>
            <a:off x="228600" y="897285"/>
            <a:ext cx="9024480" cy="4055715"/>
            <a:chOff x="228600" y="897285"/>
            <a:chExt cx="9024480" cy="4055715"/>
          </a:xfrm>
        </p:grpSpPr>
        <p:pic>
          <p:nvPicPr>
            <p:cNvPr id="7" name="图片 6">
              <a:extLst>
                <a:ext uri="{FF2B5EF4-FFF2-40B4-BE49-F238E27FC236}">
                  <a16:creationId xmlns:a16="http://schemas.microsoft.com/office/drawing/2014/main" id="{13E2D20E-3B51-4950-9858-F4133F14EA9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500" t="6938" r="51912" b="5066"/>
            <a:stretch/>
          </p:blipFill>
          <p:spPr>
            <a:xfrm>
              <a:off x="4419600" y="897285"/>
              <a:ext cx="3124200" cy="2684115"/>
            </a:xfrm>
            <a:prstGeom prst="rect">
              <a:avLst/>
            </a:prstGeom>
          </p:spPr>
        </p:pic>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144DFADB-C665-4590-A2E9-267C1D88013C}"/>
                    </a:ext>
                  </a:extLst>
                </p:cNvPr>
                <p:cNvSpPr/>
                <p:nvPr/>
              </p:nvSpPr>
              <p:spPr>
                <a:xfrm>
                  <a:off x="228600" y="4434781"/>
                  <a:ext cx="9024480" cy="518219"/>
                </a:xfrm>
                <a:prstGeom prst="rect">
                  <a:avLst/>
                </a:prstGeom>
              </p:spPr>
              <p:txBody>
                <a:bodyPr wrap="square">
                  <a:spAutoFit/>
                </a:bodyPr>
                <a:lstStyle/>
                <a:p>
                  <a:pPr marL="285750" indent="-285750">
                    <a:spcBef>
                      <a:spcPts val="1200"/>
                    </a:spcBef>
                    <a:buFont typeface="Wingdings" panose="05000000000000000000" pitchFamily="2" charset="2"/>
                    <a:buChar char="p"/>
                  </a:pPr>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Identification of </a:t>
                  </a:r>
                  <a14:m>
                    <m:oMath xmlns:m="http://schemas.openxmlformats.org/officeDocument/2006/math">
                      <m:sSub>
                        <m:sSubPr>
                          <m:ctrlPr>
                            <a:rPr lang="en-US" altLang="zh-CN" sz="2000" b="1" i="1">
                              <a:latin typeface="Cambria Math" panose="02040503050406030204" pitchFamily="18" charset="0"/>
                              <a:cs typeface="+mn-ea"/>
                              <a:sym typeface="Microsoft YaHei" panose="020B0503020204020204" pitchFamily="34" charset="-122"/>
                            </a:rPr>
                          </m:ctrlPr>
                        </m:sSubPr>
                        <m:e>
                          <m:r>
                            <a:rPr lang="zh-CN" altLang="en-US" sz="2000" b="1" i="1">
                              <a:latin typeface="Cambria Math" panose="02040503050406030204" pitchFamily="18" charset="0"/>
                              <a:cs typeface="+mn-ea"/>
                              <a:sym typeface="Microsoft YaHei" panose="020B0503020204020204" pitchFamily="34" charset="-122"/>
                            </a:rPr>
                            <m:t>𝜸</m:t>
                          </m:r>
                        </m:e>
                        <m:sub>
                          <m:r>
                            <a:rPr lang="en-US" altLang="zh-CN" sz="2000" b="1" i="1">
                              <a:latin typeface="Cambria Math" panose="02040503050406030204" pitchFamily="18" charset="0"/>
                              <a:cs typeface="+mn-ea"/>
                              <a:sym typeface="Microsoft YaHei" panose="020B0503020204020204" pitchFamily="34" charset="-122"/>
                            </a:rPr>
                            <m:t>𝟎</m:t>
                          </m:r>
                        </m:sub>
                      </m:sSub>
                      <m:r>
                        <a:rPr lang="en-US" altLang="zh-CN" sz="2000" b="1" i="1">
                          <a:latin typeface="Cambria Math" panose="02040503050406030204" pitchFamily="18" charset="0"/>
                          <a:cs typeface="+mn-ea"/>
                          <a:sym typeface="Microsoft YaHei" panose="020B0503020204020204" pitchFamily="34" charset="-122"/>
                        </a:rPr>
                        <m:t>: </m:t>
                      </m:r>
                      <m:r>
                        <a:rPr lang="en-US" altLang="zh-CN" sz="2000" i="1">
                          <a:latin typeface="Cambria Math" panose="02040503050406030204" pitchFamily="18" charset="0"/>
                          <a:cs typeface="+mn-ea"/>
                          <a:sym typeface="Microsoft YaHei" panose="020B0503020204020204" pitchFamily="34" charset="-122"/>
                        </a:rPr>
                        <m:t>𝑌</m:t>
                      </m:r>
                      <m:r>
                        <a:rPr lang="en-US" altLang="zh-CN" sz="2000" i="1">
                          <a:latin typeface="Cambria Math" panose="02040503050406030204" pitchFamily="18" charset="0"/>
                          <a:cs typeface="+mn-ea"/>
                          <a:sym typeface="Microsoft YaHei" panose="020B0503020204020204" pitchFamily="34" charset="-122"/>
                        </a:rPr>
                        <m:t>=</m:t>
                      </m:r>
                      <m:nary>
                        <m:naryPr>
                          <m:ctrlPr>
                            <a:rPr lang="en-US" altLang="zh-CN" sz="2000" i="1">
                              <a:latin typeface="Cambria Math" panose="02040503050406030204" pitchFamily="18" charset="0"/>
                              <a:cs typeface="+mn-ea"/>
                              <a:sym typeface="Microsoft YaHei" panose="020B0503020204020204" pitchFamily="34" charset="-122"/>
                            </a:rPr>
                          </m:ctrlPr>
                        </m:naryPr>
                        <m:sub>
                          <m:r>
                            <m:rPr>
                              <m:brk m:alnAt="23"/>
                            </m:rPr>
                            <a:rPr lang="en-US" altLang="zh-CN" sz="2000" i="1">
                              <a:latin typeface="Cambria Math" panose="02040503050406030204" pitchFamily="18" charset="0"/>
                              <a:cs typeface="+mn-ea"/>
                              <a:sym typeface="Microsoft YaHei" panose="020B0503020204020204" pitchFamily="34" charset="-122"/>
                            </a:rPr>
                            <m:t>0</m:t>
                          </m:r>
                        </m:sub>
                        <m:sup>
                          <m:r>
                            <a:rPr lang="en-US" altLang="zh-CN" sz="2000" i="1">
                              <a:latin typeface="Cambria Math" panose="02040503050406030204" pitchFamily="18" charset="0"/>
                              <a:ea typeface="Cambria Math" panose="02040503050406030204" pitchFamily="18" charset="0"/>
                              <a:cs typeface="+mn-ea"/>
                              <a:sym typeface="Microsoft YaHei" panose="020B0503020204020204" pitchFamily="34" charset="-122"/>
                            </a:rPr>
                            <m:t>∆</m:t>
                          </m:r>
                          <m:sSub>
                            <m:sSubPr>
                              <m:ctrlPr>
                                <a:rPr lang="en-US" altLang="zh-CN" sz="2000" i="1">
                                  <a:latin typeface="Cambria Math" panose="02040503050406030204" pitchFamily="18" charset="0"/>
                                  <a:ea typeface="Cambria Math" panose="02040503050406030204" pitchFamily="18" charset="0"/>
                                  <a:cs typeface="+mn-ea"/>
                                  <a:sym typeface="Microsoft YaHei" panose="020B0503020204020204" pitchFamily="34" charset="-122"/>
                                </a:rPr>
                              </m:ctrlPr>
                            </m:sSubPr>
                            <m:e>
                              <m:r>
                                <a:rPr lang="en-US" altLang="zh-CN" sz="2000" i="1">
                                  <a:latin typeface="Cambria Math" panose="02040503050406030204" pitchFamily="18" charset="0"/>
                                  <a:ea typeface="Cambria Math" panose="02040503050406030204" pitchFamily="18" charset="0"/>
                                  <a:cs typeface="+mn-ea"/>
                                  <a:sym typeface="Microsoft YaHei" panose="020B0503020204020204" pitchFamily="34" charset="-122"/>
                                </a:rPr>
                                <m:t>𝑡</m:t>
                              </m:r>
                            </m:e>
                            <m:sub>
                              <m:r>
                                <a:rPr lang="en-US" altLang="zh-CN" sz="2000" i="1">
                                  <a:latin typeface="Cambria Math" panose="02040503050406030204" pitchFamily="18" charset="0"/>
                                  <a:ea typeface="Cambria Math" panose="02040503050406030204" pitchFamily="18" charset="0"/>
                                  <a:cs typeface="+mn-ea"/>
                                  <a:sym typeface="Microsoft YaHei" panose="020B0503020204020204" pitchFamily="34" charset="-122"/>
                                </a:rPr>
                                <m:t>𝑘</m:t>
                              </m:r>
                            </m:sub>
                          </m:sSub>
                        </m:sup>
                        <m:e>
                          <m:sSub>
                            <m:sSubPr>
                              <m:ctrlPr>
                                <a:rPr lang="en-US" altLang="zh-CN" sz="2000" i="1">
                                  <a:latin typeface="Cambria Math" panose="02040503050406030204" pitchFamily="18" charset="0"/>
                                  <a:cs typeface="+mn-ea"/>
                                  <a:sym typeface="Microsoft YaHei" panose="020B0503020204020204" pitchFamily="34" charset="-122"/>
                                </a:rPr>
                              </m:ctrlPr>
                            </m:sSubPr>
                            <m:e>
                              <m:r>
                                <a:rPr lang="zh-CN" altLang="en-US" sz="2000" i="1">
                                  <a:latin typeface="Cambria Math" panose="02040503050406030204" pitchFamily="18" charset="0"/>
                                  <a:cs typeface="+mn-ea"/>
                                  <a:sym typeface="Microsoft YaHei" panose="020B0503020204020204" pitchFamily="34" charset="-122"/>
                                </a:rPr>
                                <m:t>𝛾</m:t>
                              </m:r>
                            </m:e>
                            <m:sub>
                              <m:r>
                                <a:rPr lang="en-US" altLang="zh-CN" sz="2000" i="1">
                                  <a:latin typeface="Cambria Math" panose="02040503050406030204" pitchFamily="18" charset="0"/>
                                  <a:cs typeface="+mn-ea"/>
                                  <a:sym typeface="Microsoft YaHei" panose="020B0503020204020204" pitchFamily="34" charset="-122"/>
                                </a:rPr>
                                <m:t>𝐸</m:t>
                              </m:r>
                              <m:r>
                                <a:rPr lang="en-US" altLang="zh-CN" sz="2000" i="1">
                                  <a:latin typeface="Cambria Math" panose="02040503050406030204" pitchFamily="18" charset="0"/>
                                  <a:ea typeface="Cambria Math" panose="02040503050406030204" pitchFamily="18" charset="0"/>
                                  <a:cs typeface="+mn-ea"/>
                                  <a:sym typeface="Microsoft YaHei" panose="020B0503020204020204" pitchFamily="34" charset="-122"/>
                                </a:rPr>
                                <m:t>×</m:t>
                              </m:r>
                              <m:r>
                                <a:rPr lang="en-US" altLang="zh-CN" sz="2000" i="1">
                                  <a:latin typeface="Cambria Math" panose="02040503050406030204" pitchFamily="18" charset="0"/>
                                  <a:ea typeface="Cambria Math" panose="02040503050406030204" pitchFamily="18" charset="0"/>
                                  <a:cs typeface="+mn-ea"/>
                                  <a:sym typeface="Microsoft YaHei" panose="020B0503020204020204" pitchFamily="34" charset="-122"/>
                                </a:rPr>
                                <m:t>𝐵</m:t>
                              </m:r>
                            </m:sub>
                          </m:sSub>
                          <m:r>
                            <a:rPr lang="en-US" altLang="zh-CN" sz="2000" i="1">
                              <a:latin typeface="Cambria Math" panose="02040503050406030204" pitchFamily="18" charset="0"/>
                              <a:cs typeface="+mn-ea"/>
                              <a:sym typeface="Microsoft YaHei" panose="020B0503020204020204" pitchFamily="34" charset="-122"/>
                            </a:rPr>
                            <m:t>𝑑𝑡</m:t>
                          </m:r>
                          <m:r>
                            <a:rPr lang="en-US" altLang="zh-CN" sz="2000" i="1">
                              <a:latin typeface="Cambria Math" panose="02040503050406030204" pitchFamily="18" charset="0"/>
                              <a:cs typeface="+mn-ea"/>
                              <a:sym typeface="Microsoft YaHei" panose="020B0503020204020204" pitchFamily="34" charset="-122"/>
                            </a:rPr>
                            <m:t> ∝</m:t>
                          </m:r>
                        </m:e>
                      </m:nary>
                      <m:r>
                        <a:rPr lang="zh-CN" altLang="en-US" sz="2000" i="1">
                          <a:latin typeface="Cambria Math" panose="02040503050406030204" pitchFamily="18" charset="0"/>
                          <a:ea typeface="Microsoft YaHei" panose="020B0503020204020204" pitchFamily="34" charset="-122"/>
                          <a:cs typeface="+mn-ea"/>
                          <a:sym typeface="Microsoft YaHei" panose="020B0503020204020204" pitchFamily="34" charset="-122"/>
                        </a:rPr>
                        <m:t>∆</m:t>
                      </m:r>
                      <m:sSub>
                        <m:sSubPr>
                          <m:ctrlP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t>𝑡</m:t>
                          </m:r>
                        </m:e>
                        <m:sub>
                          <m: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t>𝑘</m:t>
                          </m:r>
                        </m:sub>
                      </m:sSub>
                    </m:oMath>
                  </a14:m>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14:m>
                    <m:oMath xmlns:m="http://schemas.openxmlformats.org/officeDocument/2006/math">
                      <m: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t>𝑌</m:t>
                      </m:r>
                      <m: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t>=</m:t>
                      </m:r>
                      <m:sSub>
                        <m:sSubPr>
                          <m:ctrlP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zh-CN" altLang="en-US" sz="2000" i="1">
                              <a:latin typeface="Cambria Math" panose="02040503050406030204" pitchFamily="18" charset="0"/>
                              <a:ea typeface="Microsoft YaHei" panose="020B0503020204020204" pitchFamily="34" charset="-122"/>
                              <a:cs typeface="+mn-ea"/>
                              <a:sym typeface="Microsoft YaHei" panose="020B0503020204020204" pitchFamily="34" charset="-122"/>
                            </a:rPr>
                            <m:t>𝛾</m:t>
                          </m:r>
                        </m:e>
                        <m:sub>
                          <m: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t>0</m:t>
                          </m:r>
                        </m:sub>
                      </m:sSub>
                      <m:r>
                        <a:rPr lang="zh-CN" altLang="en-US" sz="2000" i="1">
                          <a:latin typeface="Cambria Math" panose="02040503050406030204" pitchFamily="18" charset="0"/>
                          <a:ea typeface="Microsoft YaHei" panose="020B0503020204020204" pitchFamily="34" charset="-122"/>
                          <a:cs typeface="+mn-ea"/>
                          <a:sym typeface="Microsoft YaHei" panose="020B0503020204020204" pitchFamily="34" charset="-122"/>
                        </a:rPr>
                        <m:t>∆</m:t>
                      </m:r>
                      <m:sSub>
                        <m:sSubPr>
                          <m:ctrlP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t>𝑡</m:t>
                          </m:r>
                        </m:e>
                        <m:sub>
                          <m: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t>𝑘</m:t>
                          </m:r>
                        </m:sub>
                      </m:sSub>
                      <m: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t>−</m:t>
                      </m:r>
                      <m: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t>𝑏</m:t>
                      </m:r>
                    </m:oMath>
                  </a14:m>
                  <a:r>
                    <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endPar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mc:Choice>
          <mc:Fallback xmlns="">
            <p:sp>
              <p:nvSpPr>
                <p:cNvPr id="3" name="矩形 2">
                  <a:extLst>
                    <a:ext uri="{FF2B5EF4-FFF2-40B4-BE49-F238E27FC236}">
                      <a16:creationId xmlns:a16="http://schemas.microsoft.com/office/drawing/2014/main" id="{144DFADB-C665-4590-A2E9-267C1D88013C}"/>
                    </a:ext>
                  </a:extLst>
                </p:cNvPr>
                <p:cNvSpPr>
                  <a:spLocks noRot="1" noChangeAspect="1" noMove="1" noResize="1" noEditPoints="1" noAdjustHandles="1" noChangeArrowheads="1" noChangeShapeType="1" noTextEdit="1"/>
                </p:cNvSpPr>
                <p:nvPr/>
              </p:nvSpPr>
              <p:spPr>
                <a:xfrm>
                  <a:off x="228600" y="4434781"/>
                  <a:ext cx="9024480" cy="518219"/>
                </a:xfrm>
                <a:prstGeom prst="rect">
                  <a:avLst/>
                </a:prstGeom>
                <a:blipFill>
                  <a:blip r:embed="rId9"/>
                  <a:stretch>
                    <a:fillRect l="-608" b="-10465"/>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08840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
            <a:extLst>
              <a:ext uri="{FF2B5EF4-FFF2-40B4-BE49-F238E27FC236}">
                <a16:creationId xmlns:a16="http://schemas.microsoft.com/office/drawing/2014/main" id="{3303B6B2-3328-4987-B181-4ABC5FCF7CD8}"/>
              </a:ext>
            </a:extLst>
          </p:cNvPr>
          <p:cNvSpPr>
            <a:spLocks noGrp="1"/>
          </p:cNvSpPr>
          <p:nvPr>
            <p:ph type="sldNum" sz="quarter" idx="12"/>
          </p:nvPr>
        </p:nvSpPr>
        <p:spPr>
          <a:xfrm>
            <a:off x="7772400" y="6492875"/>
            <a:ext cx="2133600" cy="365125"/>
          </a:xfrm>
        </p:spPr>
        <p:txBody>
          <a:bodyPr/>
          <a:lstStyle/>
          <a:p>
            <a:pPr algn="l" rtl="0"/>
            <a:fld id="{0C913308-F349-4B6D-A68A-DD1791B4A57B}" type="slidenum">
              <a:rPr lang="zh-CN" altLang="en-US" sz="2000" b="1">
                <a:solidFill>
                  <a:srgbClr val="00000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pPr algn="l" rtl="0"/>
              <a:t>13</a:t>
            </a:fld>
            <a:endParaRPr lang="zh-CN" altLang="en-US" sz="2000" b="1" dirty="0">
              <a:solidFill>
                <a:srgbClr val="000000"/>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6" name="Rectangle 10">
            <a:extLst>
              <a:ext uri="{FF2B5EF4-FFF2-40B4-BE49-F238E27FC236}">
                <a16:creationId xmlns:a16="http://schemas.microsoft.com/office/drawing/2014/main" id="{50CE1799-ED9E-4BA7-BAB3-7500CC34B6C6}"/>
              </a:ext>
            </a:extLst>
          </p:cNvPr>
          <p:cNvSpPr/>
          <p:nvPr/>
        </p:nvSpPr>
        <p:spPr>
          <a:xfrm>
            <a:off x="4915131" y="48239"/>
            <a:ext cx="2361737" cy="523220"/>
          </a:xfrm>
          <a:prstGeom prst="rect">
            <a:avLst/>
          </a:prstGeom>
        </p:spPr>
        <p:txBody>
          <a:bodyPr wrap="none">
            <a:spAutoFit/>
          </a:bodyPr>
          <a:lstStyle/>
          <a:p>
            <a:pPr algn="ctr">
              <a:spcBef>
                <a:spcPts val="1200"/>
              </a:spcBef>
            </a:pPr>
            <a:r>
              <a:rPr lang="en-US" altLang="zh-CN" sz="28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Comparison</a:t>
            </a:r>
            <a:endParaRPr lang="fr-FR" sz="28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mc:AlternateContent xmlns:mc="http://schemas.openxmlformats.org/markup-compatibility/2006" xmlns:a14="http://schemas.microsoft.com/office/drawing/2010/main">
        <mc:Choice Requires="a14">
          <p:sp>
            <p:nvSpPr>
              <p:cNvPr id="7" name="TextBox 1">
                <a:extLst>
                  <a:ext uri="{FF2B5EF4-FFF2-40B4-BE49-F238E27FC236}">
                    <a16:creationId xmlns:a16="http://schemas.microsoft.com/office/drawing/2014/main" id="{B66F5C0E-235C-4FE0-855A-38790BEFA77A}"/>
                  </a:ext>
                </a:extLst>
              </p:cNvPr>
              <p:cNvSpPr txBox="1"/>
              <p:nvPr/>
            </p:nvSpPr>
            <p:spPr>
              <a:xfrm>
                <a:off x="990600" y="4724400"/>
                <a:ext cx="11049000" cy="1600438"/>
              </a:xfrm>
              <a:prstGeom prst="rect">
                <a:avLst/>
              </a:prstGeom>
              <a:noFill/>
            </p:spPr>
            <p:txBody>
              <a:bodyPr wrap="square" rtlCol="0">
                <a:spAutoFit/>
              </a:bodyPr>
              <a:lstStyle/>
              <a:p>
                <a:pPr marL="285750" indent="-285750">
                  <a:spcBef>
                    <a:spcPts val="1200"/>
                  </a:spcBef>
                  <a:buFont typeface="Wingdings" panose="05000000000000000000" pitchFamily="2" charset="2"/>
                  <a:buChar char="p"/>
                </a:pPr>
                <a:r>
                  <a:rPr lang="en-GB" altLang="zh-CN" sz="2200" dirty="0">
                    <a:latin typeface="Microsoft YaHei" panose="020B0503020204020204" pitchFamily="34" charset="-122"/>
                    <a:ea typeface="Microsoft YaHei" panose="020B0503020204020204" pitchFamily="34" charset="-122"/>
                    <a:sym typeface="Microsoft YaHei" panose="020B0503020204020204" pitchFamily="34" charset="-122"/>
                  </a:rPr>
                  <a:t>The radial wavenumber </a:t>
                </a:r>
                <a14:m>
                  <m:oMath xmlns:m="http://schemas.openxmlformats.org/officeDocument/2006/math">
                    <m:sSub>
                      <m:sSubPr>
                        <m:ctrlPr>
                          <a:rPr lang="en-US" altLang="zh-CN" sz="2200" i="1" dirty="0">
                            <a:latin typeface="Cambria Math" panose="02040503050406030204" pitchFamily="18" charset="0"/>
                            <a:ea typeface="Calibri" panose="020F0502020204030204" pitchFamily="34" charset="0"/>
                            <a:sym typeface="Microsoft YaHei" panose="020B0503020204020204" pitchFamily="34" charset="-122"/>
                          </a:rPr>
                        </m:ctrlPr>
                      </m:sSubPr>
                      <m:e>
                        <m:r>
                          <a:rPr lang="en-GB" altLang="zh-CN" sz="2200" i="1" dirty="0">
                            <a:latin typeface="Cambria Math" panose="02040503050406030204" pitchFamily="18" charset="0"/>
                            <a:ea typeface="Calibri" panose="020F0502020204030204" pitchFamily="34" charset="0"/>
                            <a:sym typeface="Microsoft YaHei" panose="020B0503020204020204" pitchFamily="34" charset="-122"/>
                          </a:rPr>
                          <m:t>𝑘</m:t>
                        </m:r>
                      </m:e>
                      <m:sub>
                        <m:r>
                          <a:rPr lang="en-US" altLang="zh-CN" sz="2200" i="1" dirty="0">
                            <a:latin typeface="Cambria Math" panose="02040503050406030204" pitchFamily="18" charset="0"/>
                            <a:ea typeface="Calibri" panose="020F0502020204030204" pitchFamily="34" charset="0"/>
                            <a:sym typeface="Microsoft YaHei" panose="020B0503020204020204" pitchFamily="34" charset="-122"/>
                          </a:rPr>
                          <m:t>𝑥</m:t>
                        </m:r>
                      </m:sub>
                    </m:sSub>
                    <m:r>
                      <a:rPr lang="en-US" altLang="zh-CN" sz="2200" i="1" dirty="0">
                        <a:latin typeface="Cambria Math" panose="02040503050406030204" pitchFamily="18" charset="0"/>
                        <a:ea typeface="Cambria Math" panose="02040503050406030204" pitchFamily="18" charset="0"/>
                        <a:sym typeface="Microsoft YaHei" panose="020B0503020204020204" pitchFamily="34" charset="-122"/>
                      </a:rPr>
                      <m:t>→0</m:t>
                    </m:r>
                  </m:oMath>
                </a14:m>
                <a:r>
                  <a:rPr lang="en-GB" altLang="zh-CN" sz="2200" dirty="0">
                    <a:latin typeface="Microsoft YaHei" panose="020B0503020204020204" pitchFamily="34" charset="-122"/>
                    <a:ea typeface="Microsoft YaHei" panose="020B0503020204020204" pitchFamily="34" charset="-122"/>
                    <a:sym typeface="Microsoft YaHei" panose="020B0503020204020204" pitchFamily="34" charset="-122"/>
                  </a:rPr>
                  <a:t>, the turbulence dissipation term(</a:t>
                </a:r>
                <a14:m>
                  <m:oMath xmlns:m="http://schemas.openxmlformats.org/officeDocument/2006/math">
                    <m:r>
                      <a:rPr lang="en-GB" altLang="zh-CN" sz="2200" i="1">
                        <a:latin typeface="Cambria Math" panose="02040503050406030204" pitchFamily="18" charset="0"/>
                        <a:ea typeface="Cambria Math" panose="02040503050406030204" pitchFamily="18" charset="0"/>
                        <a:sym typeface="Microsoft YaHei" panose="020B0503020204020204" pitchFamily="34" charset="-122"/>
                      </a:rPr>
                      <m:t>~</m:t>
                    </m:r>
                  </m:oMath>
                </a14:m>
                <a:r>
                  <a:rPr lang="zh-CN" altLang="zh-CN" sz="2200" dirty="0">
                    <a:latin typeface="Microsoft YaHei" panose="020B0503020204020204" pitchFamily="34" charset="-122"/>
                    <a:ea typeface="Microsoft YaHei" panose="020B0503020204020204" pitchFamily="34" charset="-122"/>
                    <a:sym typeface="Microsoft YaHei" panose="020B0503020204020204" pitchFamily="34" charset="-122"/>
                  </a:rPr>
                  <a:t> </a:t>
                </a:r>
                <a14:m>
                  <m:oMath xmlns:m="http://schemas.openxmlformats.org/officeDocument/2006/math">
                    <m:sSubSup>
                      <m:sSubSupPr>
                        <m:ctrlPr>
                          <a:rPr lang="zh-CN" altLang="zh-CN" sz="2200" i="1">
                            <a:latin typeface="Cambria Math" panose="02040503050406030204" pitchFamily="18" charset="0"/>
                            <a:ea typeface="Cambria Math" panose="02040503050406030204" pitchFamily="18" charset="0"/>
                            <a:sym typeface="Microsoft YaHei" panose="020B0503020204020204" pitchFamily="34" charset="-122"/>
                          </a:rPr>
                        </m:ctrlPr>
                      </m:sSubSupPr>
                      <m:e>
                        <m:r>
                          <a:rPr lang="en-GB" altLang="zh-CN" sz="2200" i="1">
                            <a:latin typeface="Cambria Math" panose="02040503050406030204" pitchFamily="18" charset="0"/>
                            <a:ea typeface="Calibri" panose="020F0502020204030204" pitchFamily="34" charset="0"/>
                            <a:cs typeface="Times New Roman" panose="02020603050405020304" pitchFamily="18" charset="0"/>
                            <a:sym typeface="Microsoft YaHei" panose="020B0503020204020204" pitchFamily="34" charset="-122"/>
                          </a:rPr>
                          <m:t>𝑘</m:t>
                        </m:r>
                      </m:e>
                      <m:sub>
                        <m:r>
                          <a:rPr lang="en-US" altLang="zh-CN" sz="2200" i="1">
                            <a:latin typeface="Cambria Math" panose="02040503050406030204" pitchFamily="18" charset="0"/>
                            <a:ea typeface="Calibri" panose="020F0502020204030204" pitchFamily="34" charset="0"/>
                            <a:cs typeface="Times New Roman" panose="02020603050405020304" pitchFamily="18" charset="0"/>
                            <a:sym typeface="Microsoft YaHei" panose="020B0503020204020204" pitchFamily="34" charset="-122"/>
                          </a:rPr>
                          <m:t>𝑥</m:t>
                        </m:r>
                      </m:sub>
                      <m:sup>
                        <m:r>
                          <a:rPr lang="en-GB" altLang="zh-CN" sz="2200">
                            <a:latin typeface="Cambria Math" panose="02040503050406030204" pitchFamily="18" charset="0"/>
                            <a:ea typeface="Calibri" panose="020F0502020204030204" pitchFamily="34" charset="0"/>
                            <a:cs typeface="Times New Roman" panose="02020603050405020304" pitchFamily="18" charset="0"/>
                            <a:sym typeface="Microsoft YaHei" panose="020B0503020204020204" pitchFamily="34" charset="-122"/>
                          </a:rPr>
                          <m:t>2</m:t>
                        </m:r>
                      </m:sup>
                    </m:sSubSup>
                  </m:oMath>
                </a14:m>
                <a:r>
                  <a:rPr lang="en-GB" altLang="zh-CN" sz="2200" dirty="0">
                    <a:latin typeface="Microsoft YaHei" panose="020B0503020204020204" pitchFamily="34" charset="-122"/>
                    <a:ea typeface="Microsoft YaHei" panose="020B0503020204020204" pitchFamily="34" charset="-122"/>
                    <a:sym typeface="Microsoft YaHei" panose="020B0503020204020204" pitchFamily="34" charset="-122"/>
                  </a:rPr>
                  <a:t>) </a:t>
                </a:r>
                <a14:m>
                  <m:oMath xmlns:m="http://schemas.openxmlformats.org/officeDocument/2006/math">
                    <m:r>
                      <a:rPr lang="en-GB" altLang="zh-CN" sz="2200" i="1">
                        <a:latin typeface="Cambria Math" panose="02040503050406030204" pitchFamily="18" charset="0"/>
                        <a:ea typeface="Cambria Math" panose="02040503050406030204" pitchFamily="18" charset="0"/>
                        <a:sym typeface="Microsoft YaHei" panose="020B0503020204020204" pitchFamily="34" charset="-122"/>
                      </a:rPr>
                      <m:t>↓</m:t>
                    </m:r>
                  </m:oMath>
                </a14:m>
                <a:r>
                  <a:rPr lang="en-GB" altLang="zh-CN" sz="2200" dirty="0">
                    <a:latin typeface="Microsoft YaHei" panose="020B0503020204020204" pitchFamily="34" charset="-122"/>
                    <a:ea typeface="Microsoft YaHei" panose="020B0503020204020204" pitchFamily="34" charset="-122"/>
                    <a:sym typeface="Microsoft YaHei" panose="020B0503020204020204" pitchFamily="34" charset="-122"/>
                  </a:rPr>
                  <a:t>, pedestal turbulence intensity </a:t>
                </a:r>
                <a14:m>
                  <m:oMath xmlns:m="http://schemas.openxmlformats.org/officeDocument/2006/math">
                    <m:sSub>
                      <m:sSubPr>
                        <m:ctrlPr>
                          <a:rPr lang="en-US" altLang="zh-CN" sz="2200" b="1" i="1">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sz="2200" b="1" i="1">
                            <a:latin typeface="Cambria Math" panose="02040503050406030204" pitchFamily="18" charset="0"/>
                            <a:ea typeface="Microsoft YaHei" panose="020B0503020204020204" pitchFamily="34" charset="-122"/>
                            <a:cs typeface="+mn-ea"/>
                            <a:sym typeface="Microsoft YaHei" panose="020B0503020204020204" pitchFamily="34" charset="-122"/>
                          </a:rPr>
                          <m:t>𝑰</m:t>
                        </m:r>
                      </m:e>
                      <m:sub>
                        <m:r>
                          <a:rPr lang="zh-CN" altLang="en-US" sz="2200" b="1" i="1">
                            <a:latin typeface="Cambria Math" panose="02040503050406030204" pitchFamily="18" charset="0"/>
                            <a:ea typeface="Microsoft YaHei" panose="020B0503020204020204" pitchFamily="34" charset="-122"/>
                            <a:cs typeface="+mn-ea"/>
                            <a:sym typeface="Microsoft YaHei" panose="020B0503020204020204" pitchFamily="34" charset="-122"/>
                          </a:rPr>
                          <m:t>𝞥</m:t>
                        </m:r>
                      </m:sub>
                    </m:sSub>
                    <m:r>
                      <a:rPr lang="en-US" altLang="zh-CN" sz="2200" i="1" dirty="0">
                        <a:latin typeface="Cambria Math" panose="02040503050406030204" pitchFamily="18" charset="0"/>
                        <a:ea typeface="Cambria Math" panose="02040503050406030204" pitchFamily="18" charset="0"/>
                        <a:cs typeface="+mn-ea"/>
                        <a:sym typeface="Microsoft YaHei" panose="020B0503020204020204" pitchFamily="34" charset="-122"/>
                      </a:rPr>
                      <m:t>↑. </m:t>
                    </m:r>
                  </m:oMath>
                </a14:m>
                <a:endParaRPr lang="en-US" sz="22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a:p>
                <a:pPr marL="285750" indent="-285750">
                  <a:spcBef>
                    <a:spcPts val="1200"/>
                  </a:spcBef>
                  <a:buFont typeface="Wingdings" panose="05000000000000000000" pitchFamily="2" charset="2"/>
                  <a:buChar char="p"/>
                </a:pPr>
                <a:r>
                  <a:rPr lang="en-US" sz="2200" dirty="0">
                    <a:latin typeface="Microsoft YaHei" panose="020B0503020204020204" pitchFamily="34" charset="-122"/>
                    <a:ea typeface="Microsoft YaHei" panose="020B0503020204020204" pitchFamily="34" charset="-122"/>
                    <a:cs typeface="+mn-ea"/>
                    <a:sym typeface="Microsoft YaHei" panose="020B0503020204020204" pitchFamily="34" charset="-122"/>
                  </a:rPr>
                  <a:t>Good agreement on</a:t>
                </a:r>
                <a:r>
                  <a:rPr lang="zh-CN" altLang="en-US" sz="22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en-US" altLang="zh-CN" sz="2200" dirty="0">
                    <a:latin typeface="Microsoft YaHei" panose="020B0503020204020204" pitchFamily="34" charset="-122"/>
                    <a:ea typeface="Microsoft YaHei" panose="020B0503020204020204" pitchFamily="34" charset="-122"/>
                    <a:cs typeface="+mn-ea"/>
                    <a:sym typeface="Microsoft YaHei" panose="020B0503020204020204" pitchFamily="34" charset="-122"/>
                  </a:rPr>
                  <a:t>turbulence</a:t>
                </a:r>
                <a:r>
                  <a:rPr lang="zh-CN" altLang="en-US" sz="22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en-US" altLang="zh-CN" sz="2200" dirty="0">
                    <a:latin typeface="Microsoft YaHei" panose="020B0503020204020204" pitchFamily="34" charset="-122"/>
                    <a:ea typeface="Microsoft YaHei" panose="020B0503020204020204" pitchFamily="34" charset="-122"/>
                    <a:cs typeface="+mn-ea"/>
                    <a:sym typeface="Microsoft YaHei" panose="020B0503020204020204" pitchFamily="34" charset="-122"/>
                  </a:rPr>
                  <a:t>behavior </a:t>
                </a:r>
                <a:r>
                  <a:rPr lang="en-US" sz="2200" dirty="0">
                    <a:latin typeface="Microsoft YaHei" panose="020B0503020204020204" pitchFamily="34" charset="-122"/>
                    <a:ea typeface="Microsoft YaHei" panose="020B0503020204020204" pitchFamily="34" charset="-122"/>
                    <a:cs typeface="+mn-ea"/>
                    <a:sym typeface="Microsoft YaHei" panose="020B0503020204020204" pitchFamily="34" charset="-122"/>
                  </a:rPr>
                  <a:t>between experimental and simulation result.</a:t>
                </a:r>
              </a:p>
            </p:txBody>
          </p:sp>
        </mc:Choice>
        <mc:Fallback xmlns="">
          <p:sp>
            <p:nvSpPr>
              <p:cNvPr id="7" name="TextBox 1">
                <a:extLst>
                  <a:ext uri="{FF2B5EF4-FFF2-40B4-BE49-F238E27FC236}">
                    <a16:creationId xmlns:a16="http://schemas.microsoft.com/office/drawing/2014/main" id="{B66F5C0E-235C-4FE0-855A-38790BEFA77A}"/>
                  </a:ext>
                </a:extLst>
              </p:cNvPr>
              <p:cNvSpPr txBox="1">
                <a:spLocks noRot="1" noChangeAspect="1" noMove="1" noResize="1" noEditPoints="1" noAdjustHandles="1" noChangeArrowheads="1" noChangeShapeType="1" noTextEdit="1"/>
              </p:cNvSpPr>
              <p:nvPr/>
            </p:nvSpPr>
            <p:spPr>
              <a:xfrm>
                <a:off x="990600" y="4724400"/>
                <a:ext cx="11049000" cy="1600438"/>
              </a:xfrm>
              <a:prstGeom prst="rect">
                <a:avLst/>
              </a:prstGeom>
              <a:blipFill>
                <a:blip r:embed="rId2"/>
                <a:stretch>
                  <a:fillRect l="-607" t="-2662" b="-6464"/>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0106A7C3-C16F-49BA-9771-F1E5F74166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715" t="7907" r="15137" b="4962"/>
          <a:stretch/>
        </p:blipFill>
        <p:spPr>
          <a:xfrm>
            <a:off x="3429000" y="762000"/>
            <a:ext cx="4343400" cy="3950209"/>
          </a:xfrm>
          <a:prstGeom prst="rect">
            <a:avLst/>
          </a:prstGeom>
        </p:spPr>
      </p:pic>
    </p:spTree>
    <p:extLst>
      <p:ext uri="{BB962C8B-B14F-4D97-AF65-F5344CB8AC3E}">
        <p14:creationId xmlns:p14="http://schemas.microsoft.com/office/powerpoint/2010/main" val="1533910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23BB0D3-1C24-4BD4-9D88-6E42F3B56B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41830"/>
            <a:ext cx="3581400" cy="2277770"/>
          </a:xfrm>
          <a:prstGeom prst="rect">
            <a:avLst/>
          </a:prstGeom>
        </p:spPr>
      </p:pic>
      <p:cxnSp>
        <p:nvCxnSpPr>
          <p:cNvPr id="6" name="直接连接符 5">
            <a:extLst>
              <a:ext uri="{FF2B5EF4-FFF2-40B4-BE49-F238E27FC236}">
                <a16:creationId xmlns:a16="http://schemas.microsoft.com/office/drawing/2014/main" id="{BF19E73B-BCD5-4FF2-A756-3CC28006803C}"/>
              </a:ext>
            </a:extLst>
          </p:cNvPr>
          <p:cNvCxnSpPr>
            <a:cxnSpLocks/>
          </p:cNvCxnSpPr>
          <p:nvPr/>
        </p:nvCxnSpPr>
        <p:spPr bwMode="auto">
          <a:xfrm>
            <a:off x="3581400" y="2667000"/>
            <a:ext cx="8610600" cy="0"/>
          </a:xfrm>
          <a:prstGeom prst="line">
            <a:avLst/>
          </a:prstGeom>
          <a:ln w="76200">
            <a:solidFill>
              <a:srgbClr val="F9A307"/>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CB819D87-F37F-40FC-BDC6-F39E80E3A57C}"/>
              </a:ext>
            </a:extLst>
          </p:cNvPr>
          <p:cNvCxnSpPr>
            <a:cxnSpLocks/>
          </p:cNvCxnSpPr>
          <p:nvPr/>
        </p:nvCxnSpPr>
        <p:spPr bwMode="auto">
          <a:xfrm>
            <a:off x="3328994" y="2667000"/>
            <a:ext cx="8610600" cy="0"/>
          </a:xfrm>
          <a:prstGeom prst="line">
            <a:avLst/>
          </a:prstGeom>
          <a:ln w="28575">
            <a:solidFill>
              <a:srgbClr val="F9A307"/>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矩形 7">
            <a:extLst>
              <a:ext uri="{FF2B5EF4-FFF2-40B4-BE49-F238E27FC236}">
                <a16:creationId xmlns:a16="http://schemas.microsoft.com/office/drawing/2014/main" id="{1A636DCD-6A46-4E7D-8C84-F93A0660693F}"/>
              </a:ext>
            </a:extLst>
          </p:cNvPr>
          <p:cNvSpPr/>
          <p:nvPr/>
        </p:nvSpPr>
        <p:spPr>
          <a:xfrm>
            <a:off x="4270073" y="2057400"/>
            <a:ext cx="2167581" cy="584775"/>
          </a:xfrm>
          <a:prstGeom prst="rect">
            <a:avLst/>
          </a:prstGeom>
        </p:spPr>
        <p:txBody>
          <a:bodyPr wrap="none">
            <a:spAutoFit/>
          </a:bodyPr>
          <a:lstStyle/>
          <a:p>
            <a:pPr>
              <a:spcBef>
                <a:spcPts val="1200"/>
              </a:spcBef>
              <a:defRPr/>
            </a:pPr>
            <a:r>
              <a:rPr lang="en-US" altLang="zh-CN" sz="32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Summary</a:t>
            </a:r>
          </a:p>
        </p:txBody>
      </p:sp>
      <p:sp>
        <p:nvSpPr>
          <p:cNvPr id="9" name="矩形 8">
            <a:extLst>
              <a:ext uri="{FF2B5EF4-FFF2-40B4-BE49-F238E27FC236}">
                <a16:creationId xmlns:a16="http://schemas.microsoft.com/office/drawing/2014/main" id="{F69DE134-FCDA-4DB2-BCA7-EA0E1FBC03A6}"/>
              </a:ext>
            </a:extLst>
          </p:cNvPr>
          <p:cNvSpPr/>
          <p:nvPr/>
        </p:nvSpPr>
        <p:spPr>
          <a:xfrm>
            <a:off x="4495800" y="2835295"/>
            <a:ext cx="6477000" cy="1508105"/>
          </a:xfrm>
          <a:prstGeom prst="rect">
            <a:avLst/>
          </a:prstGeom>
        </p:spPr>
        <p:txBody>
          <a:bodyPr wrap="square">
            <a:spAutoFit/>
          </a:bodyPr>
          <a:lstStyle/>
          <a:p>
            <a:pPr marL="914400" lvl="1" indent="-457200">
              <a:spcBef>
                <a:spcPts val="1200"/>
              </a:spcBef>
              <a:buFont typeface="Wingdings" panose="05000000000000000000" pitchFamily="2" charset="2"/>
              <a:buChar char="p"/>
              <a:defRPr/>
            </a:pPr>
            <a:r>
              <a:rPr lang="en-US" altLang="zh-CN" sz="24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Mitigation effect</a:t>
            </a:r>
          </a:p>
          <a:p>
            <a:pPr marL="914400" lvl="1" indent="-457200">
              <a:spcBef>
                <a:spcPts val="1200"/>
              </a:spcBef>
              <a:buFont typeface="Wingdings" panose="05000000000000000000" pitchFamily="2" charset="2"/>
              <a:buChar char="p"/>
              <a:defRPr/>
            </a:pPr>
            <a:r>
              <a:rPr lang="en-US" altLang="zh-CN" sz="24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Turbulence behavior</a:t>
            </a:r>
          </a:p>
          <a:p>
            <a:pPr marL="914400" lvl="1" indent="-457200">
              <a:spcBef>
                <a:spcPts val="1200"/>
              </a:spcBef>
              <a:buFont typeface="Wingdings" panose="05000000000000000000" pitchFamily="2" charset="2"/>
              <a:buChar char="p"/>
              <a:defRPr/>
            </a:pPr>
            <a:r>
              <a:rPr lang="en-US" altLang="zh-CN" sz="24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Theoretical modeling</a:t>
            </a:r>
            <a:endParaRPr lang="zh-CN" altLang="en-US" sz="24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10" name="灯片编号占位符 1">
            <a:extLst>
              <a:ext uri="{FF2B5EF4-FFF2-40B4-BE49-F238E27FC236}">
                <a16:creationId xmlns:a16="http://schemas.microsoft.com/office/drawing/2014/main" id="{6508318A-D489-4927-AD21-D6879675BF11}"/>
              </a:ext>
            </a:extLst>
          </p:cNvPr>
          <p:cNvSpPr>
            <a:spLocks noGrp="1"/>
          </p:cNvSpPr>
          <p:nvPr>
            <p:ph type="sldNum" sz="quarter" idx="12"/>
          </p:nvPr>
        </p:nvSpPr>
        <p:spPr>
          <a:xfrm>
            <a:off x="7696200" y="6477000"/>
            <a:ext cx="2133600" cy="365125"/>
          </a:xfrm>
        </p:spPr>
        <p:txBody>
          <a:bodyPr/>
          <a:lstStyle/>
          <a:p>
            <a:pPr algn="l" rtl="0"/>
            <a:fld id="{0C913308-F349-4B6D-A68A-DD1791B4A57B}" type="slidenum">
              <a:rPr lang="zh-CN" altLang="en-US" sz="2000" b="1">
                <a:solidFill>
                  <a:srgbClr val="00000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pPr algn="l" rtl="0"/>
              <a:t>14</a:t>
            </a:fld>
            <a:endParaRPr lang="zh-CN" altLang="en-US" sz="2000" b="1" dirty="0">
              <a:solidFill>
                <a:srgbClr val="000000"/>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11" name="矩形 10">
            <a:extLst>
              <a:ext uri="{FF2B5EF4-FFF2-40B4-BE49-F238E27FC236}">
                <a16:creationId xmlns:a16="http://schemas.microsoft.com/office/drawing/2014/main" id="{72AD823D-22A7-462A-86C9-F4E16EDB4BE8}"/>
              </a:ext>
            </a:extLst>
          </p:cNvPr>
          <p:cNvSpPr/>
          <p:nvPr/>
        </p:nvSpPr>
        <p:spPr>
          <a:xfrm>
            <a:off x="3800864" y="2286000"/>
            <a:ext cx="591829" cy="400110"/>
          </a:xfrm>
          <a:prstGeom prst="rect">
            <a:avLst/>
          </a:prstGeom>
        </p:spPr>
        <p:txBody>
          <a:bodyPr wrap="none">
            <a:spAutoFit/>
          </a:bodyPr>
          <a:lstStyle/>
          <a:p>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Ⅳ. </a:t>
            </a:r>
            <a:endPar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Tree>
    <p:extLst>
      <p:ext uri="{BB962C8B-B14F-4D97-AF65-F5344CB8AC3E}">
        <p14:creationId xmlns:p14="http://schemas.microsoft.com/office/powerpoint/2010/main" val="3735067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AB089C36-B1F8-48AD-A2D2-237F58D564DD}"/>
              </a:ext>
            </a:extLst>
          </p:cNvPr>
          <p:cNvSpPr>
            <a:spLocks noChangeArrowheads="1"/>
          </p:cNvSpPr>
          <p:nvPr/>
        </p:nvSpPr>
        <p:spPr bwMode="auto">
          <a:xfrm>
            <a:off x="971550" y="0"/>
            <a:ext cx="10123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fr-FR" altLang="zh-CN" sz="28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Summary </a:t>
            </a:r>
            <a:endParaRPr lang="fr-FR" altLang="zh-CN" sz="28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D4D99154-55D8-4A86-86FD-4CAE3D2DC79A}"/>
                  </a:ext>
                </a:extLst>
              </p:cNvPr>
              <p:cNvSpPr/>
              <p:nvPr/>
            </p:nvSpPr>
            <p:spPr>
              <a:xfrm>
                <a:off x="943228" y="855306"/>
                <a:ext cx="11553572" cy="1622817"/>
              </a:xfrm>
              <a:prstGeom prst="rect">
                <a:avLst/>
              </a:prstGeom>
            </p:spPr>
            <p:txBody>
              <a:bodyPr wrap="square">
                <a:spAutoFit/>
              </a:bodyPr>
              <a:lstStyle/>
              <a:p>
                <a:pPr>
                  <a:spcBef>
                    <a:spcPts val="600"/>
                  </a:spcBef>
                  <a:defRPr/>
                </a:pPr>
                <a:r>
                  <a:rPr lang="en-US" altLang="zh-CN" sz="24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Mitigation Effect</a:t>
                </a:r>
              </a:p>
              <a:p>
                <a:pPr marL="285750" indent="-285750">
                  <a:spcBef>
                    <a:spcPts val="600"/>
                  </a:spcBef>
                  <a:buFont typeface="Wingdings" panose="05000000000000000000" pitchFamily="2" charset="2"/>
                  <a:buChar char="p"/>
                  <a:defRPr/>
                </a:pP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ELM mitigation with LHCD and impurity seeding is successfully achieved.</a:t>
                </a:r>
              </a:p>
              <a:p>
                <a:pPr marL="285750" indent="-285750">
                  <a:spcBef>
                    <a:spcPts val="600"/>
                  </a:spcBef>
                  <a:buFont typeface="Wingdings" panose="05000000000000000000" pitchFamily="2" charset="2"/>
                  <a:buChar char="p"/>
                  <a:defRPr/>
                </a:pP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Parameter dependence: LHCD(</a:t>
                </a:r>
                <a14:m>
                  <m:oMath xmlns:m="http://schemas.openxmlformats.org/officeDocument/2006/math">
                    <m:sSub>
                      <m:sSubPr>
                        <m:ctrlPr>
                          <a:rPr lang="en-US" altLang="zh-CN" sz="2000" b="1" i="1" kern="600">
                            <a:latin typeface="Cambria Math" panose="02040503050406030204" pitchFamily="18" charset="0"/>
                            <a:cs typeface="+mn-ea"/>
                            <a:sym typeface="Microsoft YaHei" panose="020B0503020204020204" pitchFamily="34" charset="-122"/>
                          </a:rPr>
                        </m:ctrlPr>
                      </m:sSubPr>
                      <m:e>
                        <m:r>
                          <a:rPr lang="en-US" altLang="zh-CN" sz="2000" b="1" i="1" kern="600">
                            <a:latin typeface="Cambria Math" panose="02040503050406030204" pitchFamily="18" charset="0"/>
                            <a:cs typeface="+mn-ea"/>
                            <a:sym typeface="Microsoft YaHei" panose="020B0503020204020204" pitchFamily="34" charset="-122"/>
                          </a:rPr>
                          <m:t>𝒏</m:t>
                        </m:r>
                      </m:e>
                      <m:sub>
                        <m:r>
                          <a:rPr lang="en-US" altLang="zh-CN" sz="2000" b="1" i="1" kern="600">
                            <a:latin typeface="Cambria Math" panose="02040503050406030204" pitchFamily="18" charset="0"/>
                            <a:cs typeface="+mn-ea"/>
                            <a:sym typeface="Microsoft YaHei" panose="020B0503020204020204" pitchFamily="34" charset="-122"/>
                          </a:rPr>
                          <m:t>𝒆</m:t>
                        </m:r>
                      </m:sub>
                    </m:sSub>
                    <m:r>
                      <a:rPr lang="en-US" altLang="zh-CN" sz="2000" b="1" i="1" kern="600">
                        <a:latin typeface="Cambria Math" panose="02040503050406030204" pitchFamily="18" charset="0"/>
                        <a:cs typeface="+mn-ea"/>
                        <a:sym typeface="Microsoft YaHei" panose="020B0503020204020204" pitchFamily="34" charset="-122"/>
                      </a:rPr>
                      <m:t>≥</m:t>
                    </m:r>
                    <m:r>
                      <a:rPr lang="en-US" altLang="zh-CN" sz="2000" b="1" i="1" kern="600">
                        <a:latin typeface="Cambria Math" panose="02040503050406030204" pitchFamily="18" charset="0"/>
                        <a:cs typeface="+mn-ea"/>
                        <a:sym typeface="Microsoft YaHei" panose="020B0503020204020204" pitchFamily="34" charset="-122"/>
                      </a:rPr>
                      <m:t>𝟐</m:t>
                    </m:r>
                    <m:r>
                      <a:rPr lang="en-US" altLang="zh-CN" sz="2000" b="1" i="1" kern="600">
                        <a:latin typeface="Cambria Math" panose="02040503050406030204" pitchFamily="18" charset="0"/>
                        <a:cs typeface="+mn-ea"/>
                        <a:sym typeface="Microsoft YaHei" panose="020B0503020204020204" pitchFamily="34" charset="-122"/>
                      </a:rPr>
                      <m:t>.</m:t>
                    </m:r>
                    <m:r>
                      <a:rPr lang="en-US" altLang="zh-CN" sz="2000" b="1" i="1" kern="600">
                        <a:latin typeface="Cambria Math" panose="02040503050406030204" pitchFamily="18" charset="0"/>
                        <a:cs typeface="+mn-ea"/>
                        <a:sym typeface="Microsoft YaHei" panose="020B0503020204020204" pitchFamily="34" charset="-122"/>
                      </a:rPr>
                      <m:t>𝟓</m:t>
                    </m:r>
                    <m:r>
                      <a:rPr lang="en-US" altLang="zh-CN" sz="2000" b="1" i="1" kern="600">
                        <a:latin typeface="Cambria Math" panose="02040503050406030204" pitchFamily="18" charset="0"/>
                        <a:cs typeface="+mn-ea"/>
                        <a:sym typeface="Microsoft YaHei" panose="020B0503020204020204" pitchFamily="34" charset="-122"/>
                      </a:rPr>
                      <m:t>×</m:t>
                    </m:r>
                    <m:sSup>
                      <m:sSupPr>
                        <m:ctrlPr>
                          <a:rPr lang="en-US" altLang="zh-CN" sz="2000" b="1" i="1" kern="600">
                            <a:latin typeface="Cambria Math" panose="02040503050406030204" pitchFamily="18" charset="0"/>
                            <a:cs typeface="+mn-ea"/>
                            <a:sym typeface="Microsoft YaHei" panose="020B0503020204020204" pitchFamily="34" charset="-122"/>
                          </a:rPr>
                        </m:ctrlPr>
                      </m:sSupPr>
                      <m:e>
                        <m:r>
                          <a:rPr lang="en-US" altLang="zh-CN" sz="2000" b="1" i="1" kern="600">
                            <a:latin typeface="Cambria Math" panose="02040503050406030204" pitchFamily="18" charset="0"/>
                            <a:cs typeface="+mn-ea"/>
                            <a:sym typeface="Microsoft YaHei" panose="020B0503020204020204" pitchFamily="34" charset="-122"/>
                          </a:rPr>
                          <m:t>𝟏𝟎</m:t>
                        </m:r>
                      </m:e>
                      <m:sup>
                        <m:r>
                          <a:rPr lang="en-US" altLang="zh-CN" sz="2000" b="1" i="1" kern="600">
                            <a:latin typeface="Cambria Math" panose="02040503050406030204" pitchFamily="18" charset="0"/>
                            <a:cs typeface="+mn-ea"/>
                            <a:sym typeface="Microsoft YaHei" panose="020B0503020204020204" pitchFamily="34" charset="-122"/>
                          </a:rPr>
                          <m:t>𝟏𝟗</m:t>
                        </m:r>
                      </m:sup>
                    </m:sSup>
                    <m:r>
                      <a:rPr lang="en-US" altLang="zh-CN" sz="2000" b="1" i="1" kern="600">
                        <a:latin typeface="Cambria Math" panose="02040503050406030204" pitchFamily="18" charset="0"/>
                        <a:cs typeface="+mn-ea"/>
                        <a:sym typeface="Microsoft YaHei" panose="020B0503020204020204" pitchFamily="34" charset="-122"/>
                      </a:rPr>
                      <m:t> </m:t>
                    </m:r>
                    <m:sSup>
                      <m:sSupPr>
                        <m:ctrlPr>
                          <a:rPr lang="en-US" altLang="zh-CN" sz="2000" b="1" i="1" kern="600">
                            <a:latin typeface="Cambria Math" panose="02040503050406030204" pitchFamily="18" charset="0"/>
                            <a:cs typeface="+mn-ea"/>
                            <a:sym typeface="Microsoft YaHei" panose="020B0503020204020204" pitchFamily="34" charset="-122"/>
                          </a:rPr>
                        </m:ctrlPr>
                      </m:sSupPr>
                      <m:e>
                        <m:r>
                          <a:rPr lang="en-US" altLang="zh-CN" sz="2000" b="1" i="1" kern="600">
                            <a:latin typeface="Cambria Math" panose="02040503050406030204" pitchFamily="18" charset="0"/>
                            <a:cs typeface="+mn-ea"/>
                            <a:sym typeface="Microsoft YaHei" panose="020B0503020204020204" pitchFamily="34" charset="-122"/>
                          </a:rPr>
                          <m:t>𝒎</m:t>
                        </m:r>
                      </m:e>
                      <m:sup>
                        <m:r>
                          <a:rPr lang="en-US" altLang="zh-CN" sz="2000" b="1" i="1" kern="600">
                            <a:latin typeface="Cambria Math" panose="02040503050406030204" pitchFamily="18" charset="0"/>
                            <a:cs typeface="+mn-ea"/>
                            <a:sym typeface="Microsoft YaHei" panose="020B0503020204020204" pitchFamily="34" charset="-122"/>
                          </a:rPr>
                          <m:t>−</m:t>
                        </m:r>
                        <m:r>
                          <a:rPr lang="en-US" altLang="zh-CN" sz="2000" b="1" i="1" kern="600">
                            <a:latin typeface="Cambria Math" panose="02040503050406030204" pitchFamily="18" charset="0"/>
                            <a:cs typeface="+mn-ea"/>
                            <a:sym typeface="Microsoft YaHei" panose="020B0503020204020204" pitchFamily="34" charset="-122"/>
                          </a:rPr>
                          <m:t>𝟑</m:t>
                        </m:r>
                      </m:sup>
                    </m:sSup>
                    <m:r>
                      <a:rPr lang="en-US" altLang="zh-CN" sz="2000" b="1" i="1" kern="600">
                        <a:latin typeface="Cambria Math" panose="02040503050406030204" pitchFamily="18" charset="0"/>
                        <a:cs typeface="+mn-ea"/>
                        <a:sym typeface="Microsoft YaHei" panose="020B0503020204020204" pitchFamily="34" charset="-122"/>
                      </a:rPr>
                      <m:t>, </m:t>
                    </m:r>
                    <m:sSub>
                      <m:sSubPr>
                        <m:ctrlPr>
                          <a:rPr lang="en-US" altLang="zh-CN" sz="2000" b="1" i="1" kern="600">
                            <a:latin typeface="Cambria Math" panose="02040503050406030204" pitchFamily="18" charset="0"/>
                            <a:cs typeface="+mn-ea"/>
                            <a:sym typeface="Microsoft YaHei" panose="020B0503020204020204" pitchFamily="34" charset="-122"/>
                          </a:rPr>
                        </m:ctrlPr>
                      </m:sSubPr>
                      <m:e>
                        <m:r>
                          <a:rPr lang="en-US" altLang="zh-CN" sz="2000" b="1" i="1" kern="600">
                            <a:latin typeface="Cambria Math" panose="02040503050406030204" pitchFamily="18" charset="0"/>
                            <a:cs typeface="+mn-ea"/>
                            <a:sym typeface="Microsoft YaHei" panose="020B0503020204020204" pitchFamily="34" charset="-122"/>
                          </a:rPr>
                          <m:t>𝑷</m:t>
                        </m:r>
                      </m:e>
                      <m:sub>
                        <m:r>
                          <a:rPr lang="en-US" altLang="zh-CN" sz="2000" b="1" i="1" kern="600">
                            <a:latin typeface="Cambria Math" panose="02040503050406030204" pitchFamily="18" charset="0"/>
                            <a:cs typeface="+mn-ea"/>
                            <a:sym typeface="Microsoft YaHei" panose="020B0503020204020204" pitchFamily="34" charset="-122"/>
                          </a:rPr>
                          <m:t>𝑳𝑯𝑪𝑫</m:t>
                        </m:r>
                      </m:sub>
                    </m:sSub>
                    <m:r>
                      <a:rPr lang="en-US" altLang="zh-CN" sz="2000" b="1" i="1" kern="600">
                        <a:latin typeface="Cambria Math" panose="02040503050406030204" pitchFamily="18" charset="0"/>
                        <a:cs typeface="+mn-ea"/>
                        <a:sym typeface="Microsoft YaHei" panose="020B0503020204020204" pitchFamily="34" charset="-122"/>
                      </a:rPr>
                      <m:t>≥</m:t>
                    </m:r>
                    <m:r>
                      <a:rPr lang="en-US" altLang="zh-CN" sz="2000" b="1" i="1" kern="600">
                        <a:latin typeface="Cambria Math" panose="02040503050406030204" pitchFamily="18" charset="0"/>
                        <a:cs typeface="+mn-ea"/>
                        <a:sym typeface="Microsoft YaHei" panose="020B0503020204020204" pitchFamily="34" charset="-122"/>
                      </a:rPr>
                      <m:t>𝟑𝟎𝟎</m:t>
                    </m:r>
                    <m:r>
                      <a:rPr lang="en-US" altLang="zh-CN" sz="2000" b="1" i="1" kern="600">
                        <a:latin typeface="Cambria Math" panose="02040503050406030204" pitchFamily="18" charset="0"/>
                        <a:cs typeface="+mn-ea"/>
                        <a:sym typeface="Microsoft YaHei" panose="020B0503020204020204" pitchFamily="34" charset="-122"/>
                      </a:rPr>
                      <m:t>𝒌𝑾</m:t>
                    </m:r>
                  </m:oMath>
                </a14:m>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a:t>
                </a:r>
              </a:p>
              <a:p>
                <a:pPr>
                  <a:spcBef>
                    <a:spcPts val="600"/>
                  </a:spcBef>
                  <a:defRPr/>
                </a:pP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Impurity seeding: Z</a:t>
                </a:r>
                <a:r>
                  <a:rPr lang="en-US" altLang="zh-CN" sz="2000" baseline="-25000" dirty="0">
                    <a:latin typeface="Microsoft YaHei" panose="020B0503020204020204" pitchFamily="34" charset="-122"/>
                    <a:ea typeface="Microsoft YaHei" panose="020B0503020204020204" pitchFamily="34" charset="-122"/>
                    <a:cs typeface="+mn-ea"/>
                    <a:sym typeface="Microsoft YaHei" panose="020B0503020204020204" pitchFamily="34" charset="-122"/>
                  </a:rPr>
                  <a:t>eff </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of the impurity</a:t>
                </a:r>
              </a:p>
            </p:txBody>
          </p:sp>
        </mc:Choice>
        <mc:Fallback xmlns="">
          <p:sp>
            <p:nvSpPr>
              <p:cNvPr id="6" name="矩形 5">
                <a:extLst>
                  <a:ext uri="{FF2B5EF4-FFF2-40B4-BE49-F238E27FC236}">
                    <a16:creationId xmlns:a16="http://schemas.microsoft.com/office/drawing/2014/main" id="{D4D99154-55D8-4A86-86FD-4CAE3D2DC79A}"/>
                  </a:ext>
                </a:extLst>
              </p:cNvPr>
              <p:cNvSpPr>
                <a:spLocks noRot="1" noChangeAspect="1" noMove="1" noResize="1" noEditPoints="1" noAdjustHandles="1" noChangeArrowheads="1" noChangeShapeType="1" noTextEdit="1"/>
              </p:cNvSpPr>
              <p:nvPr/>
            </p:nvSpPr>
            <p:spPr>
              <a:xfrm>
                <a:off x="943228" y="855306"/>
                <a:ext cx="11553572" cy="1622817"/>
              </a:xfrm>
              <a:prstGeom prst="rect">
                <a:avLst/>
              </a:prstGeom>
              <a:blipFill>
                <a:blip r:embed="rId3"/>
                <a:stretch>
                  <a:fillRect l="-844" t="-2996" b="-5618"/>
                </a:stretch>
              </a:blipFill>
            </p:spPr>
            <p:txBody>
              <a:bodyPr/>
              <a:lstStyle/>
              <a:p>
                <a:r>
                  <a:rPr lang="zh-CN" altLang="en-US">
                    <a:noFill/>
                  </a:rPr>
                  <a:t> </a:t>
                </a:r>
              </a:p>
            </p:txBody>
          </p:sp>
        </mc:Fallback>
      </mc:AlternateContent>
      <p:sp>
        <p:nvSpPr>
          <p:cNvPr id="8" name="TextBox 17">
            <a:extLst>
              <a:ext uri="{FF2B5EF4-FFF2-40B4-BE49-F238E27FC236}">
                <a16:creationId xmlns:a16="http://schemas.microsoft.com/office/drawing/2014/main" id="{8F8773E6-06D2-4F66-885E-D17C073AA8D8}"/>
              </a:ext>
            </a:extLst>
          </p:cNvPr>
          <p:cNvSpPr txBox="1"/>
          <p:nvPr/>
        </p:nvSpPr>
        <p:spPr>
          <a:xfrm>
            <a:off x="522799" y="762000"/>
            <a:ext cx="620201" cy="584775"/>
          </a:xfrm>
          <a:prstGeom prst="rect">
            <a:avLst/>
          </a:prstGeom>
          <a:noFill/>
        </p:spPr>
        <p:txBody>
          <a:bodyPr wrap="square" rtlCol="0">
            <a:spAutoFit/>
          </a:bodyPr>
          <a:lstStyle/>
          <a:p>
            <a:r>
              <a:rPr lang="en-US" altLang="zh-CN" sz="3200" dirty="0">
                <a:solidFill>
                  <a:srgbClr val="0070C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1</a:t>
            </a:r>
            <a:endParaRPr lang="zh-CN" altLang="en-US" sz="3200" dirty="0">
              <a:solidFill>
                <a:srgbClr val="0070C0"/>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nvGrpSpPr>
          <p:cNvPr id="2" name="组合 1">
            <a:extLst>
              <a:ext uri="{FF2B5EF4-FFF2-40B4-BE49-F238E27FC236}">
                <a16:creationId xmlns:a16="http://schemas.microsoft.com/office/drawing/2014/main" id="{DF8EE4B9-D4AE-40B1-9D1A-B0F670C482CB}"/>
              </a:ext>
            </a:extLst>
          </p:cNvPr>
          <p:cNvGrpSpPr/>
          <p:nvPr/>
        </p:nvGrpSpPr>
        <p:grpSpPr>
          <a:xfrm>
            <a:off x="545335" y="2362200"/>
            <a:ext cx="11341865" cy="1538883"/>
            <a:chOff x="545335" y="2362200"/>
            <a:chExt cx="11341865" cy="1538883"/>
          </a:xfrm>
        </p:grpSpPr>
        <p:sp>
          <p:nvSpPr>
            <p:cNvPr id="7" name="矩形 6">
              <a:extLst>
                <a:ext uri="{FF2B5EF4-FFF2-40B4-BE49-F238E27FC236}">
                  <a16:creationId xmlns:a16="http://schemas.microsoft.com/office/drawing/2014/main" id="{956A6D93-8ACC-4B4E-AEC6-1D93EDB879E5}"/>
                </a:ext>
              </a:extLst>
            </p:cNvPr>
            <p:cNvSpPr/>
            <p:nvPr/>
          </p:nvSpPr>
          <p:spPr>
            <a:xfrm>
              <a:off x="875111" y="2362200"/>
              <a:ext cx="11012089" cy="1538883"/>
            </a:xfrm>
            <a:prstGeom prst="rect">
              <a:avLst/>
            </a:prstGeom>
          </p:spPr>
          <p:txBody>
            <a:bodyPr wrap="square">
              <a:spAutoFit/>
            </a:bodyPr>
            <a:lstStyle/>
            <a:p>
              <a:pPr>
                <a:spcBef>
                  <a:spcPts val="600"/>
                </a:spcBef>
              </a:pPr>
              <a:r>
                <a:rPr lang="en-US" altLang="zh-CN" sz="24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Turbulence  behavior</a:t>
              </a:r>
            </a:p>
            <a:p>
              <a:pPr marL="285750" indent="-285750">
                <a:spcBef>
                  <a:spcPts val="600"/>
                </a:spcBef>
                <a:buFont typeface="Wingdings" panose="05000000000000000000" pitchFamily="2" charset="2"/>
                <a:buChar char="p"/>
              </a:pP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LHCD/impurity seeding could reduce the plasma velocity shear.</a:t>
              </a:r>
            </a:p>
            <a:p>
              <a:pPr marL="285750" indent="-285750">
                <a:spcBef>
                  <a:spcPts val="600"/>
                </a:spcBef>
                <a:buFont typeface="Wingdings" panose="05000000000000000000" pitchFamily="2" charset="2"/>
                <a:buChar char="p"/>
              </a:pP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The close relation between pedestal turbulence enhancement and its radial wavenumber spectrum shifting  to origin.</a:t>
              </a:r>
            </a:p>
          </p:txBody>
        </p:sp>
        <p:sp>
          <p:nvSpPr>
            <p:cNvPr id="9" name="TextBox 399">
              <a:extLst>
                <a:ext uri="{FF2B5EF4-FFF2-40B4-BE49-F238E27FC236}">
                  <a16:creationId xmlns:a16="http://schemas.microsoft.com/office/drawing/2014/main" id="{67AB9FF1-8038-4927-96C0-B182D1078A95}"/>
                </a:ext>
              </a:extLst>
            </p:cNvPr>
            <p:cNvSpPr txBox="1"/>
            <p:nvPr/>
          </p:nvSpPr>
          <p:spPr>
            <a:xfrm>
              <a:off x="545335" y="2362200"/>
              <a:ext cx="597665" cy="584775"/>
            </a:xfrm>
            <a:prstGeom prst="rect">
              <a:avLst/>
            </a:prstGeom>
            <a:noFill/>
          </p:spPr>
          <p:txBody>
            <a:bodyPr wrap="square" rtlCol="0">
              <a:spAutoFit/>
            </a:bodyPr>
            <a:lstStyle/>
            <a:p>
              <a:r>
                <a:rPr lang="en-US" altLang="zh-CN" sz="3200" dirty="0">
                  <a:solidFill>
                    <a:srgbClr val="0070C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2</a:t>
              </a:r>
              <a:endParaRPr lang="zh-CN" altLang="en-US" sz="3200" dirty="0">
                <a:solidFill>
                  <a:srgbClr val="0070C0"/>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sp>
        <p:nvSpPr>
          <p:cNvPr id="11" name="灯片编号占位符 1">
            <a:extLst>
              <a:ext uri="{FF2B5EF4-FFF2-40B4-BE49-F238E27FC236}">
                <a16:creationId xmlns:a16="http://schemas.microsoft.com/office/drawing/2014/main" id="{29342CF5-45A2-4A73-B5F7-D9BC8163F72C}"/>
              </a:ext>
            </a:extLst>
          </p:cNvPr>
          <p:cNvSpPr>
            <a:spLocks noGrp="1"/>
          </p:cNvSpPr>
          <p:nvPr>
            <p:ph type="sldNum" sz="quarter" idx="12"/>
          </p:nvPr>
        </p:nvSpPr>
        <p:spPr>
          <a:xfrm>
            <a:off x="7820800" y="6492875"/>
            <a:ext cx="2999600" cy="365125"/>
          </a:xfrm>
        </p:spPr>
        <p:txBody>
          <a:bodyPr/>
          <a:lstStyle/>
          <a:p>
            <a:pPr algn="l" rtl="0"/>
            <a:fld id="{0C913308-F349-4B6D-A68A-DD1791B4A57B}" type="slidenum">
              <a:rPr lang="zh-CN" altLang="en-US" sz="2000" b="1" kern="1200" smtClean="0">
                <a:solidFill>
                  <a:srgbClr val="00000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pPr algn="l" rtl="0"/>
              <a:t>15</a:t>
            </a:fld>
            <a:endParaRPr lang="zh-CN" altLang="en-US" sz="2000" b="1" kern="1200" dirty="0">
              <a:solidFill>
                <a:srgbClr val="000000"/>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nvGrpSpPr>
          <p:cNvPr id="3" name="组合 2">
            <a:extLst>
              <a:ext uri="{FF2B5EF4-FFF2-40B4-BE49-F238E27FC236}">
                <a16:creationId xmlns:a16="http://schemas.microsoft.com/office/drawing/2014/main" id="{834F6899-553C-4ECC-A47B-0B28A174B2A0}"/>
              </a:ext>
            </a:extLst>
          </p:cNvPr>
          <p:cNvGrpSpPr/>
          <p:nvPr/>
        </p:nvGrpSpPr>
        <p:grpSpPr>
          <a:xfrm>
            <a:off x="469135" y="3987225"/>
            <a:ext cx="11530719" cy="2638455"/>
            <a:chOff x="469135" y="3987225"/>
            <a:chExt cx="11530719" cy="2638455"/>
          </a:xfrm>
        </p:grpSpPr>
        <p:sp>
          <p:nvSpPr>
            <p:cNvPr id="10" name="TextBox 400">
              <a:extLst>
                <a:ext uri="{FF2B5EF4-FFF2-40B4-BE49-F238E27FC236}">
                  <a16:creationId xmlns:a16="http://schemas.microsoft.com/office/drawing/2014/main" id="{94BDCCBA-1EF1-45CE-B510-9A99FAFC8FAD}"/>
                </a:ext>
              </a:extLst>
            </p:cNvPr>
            <p:cNvSpPr txBox="1"/>
            <p:nvPr/>
          </p:nvSpPr>
          <p:spPr>
            <a:xfrm>
              <a:off x="469135" y="3987225"/>
              <a:ext cx="597665" cy="584775"/>
            </a:xfrm>
            <a:prstGeom prst="rect">
              <a:avLst/>
            </a:prstGeom>
            <a:noFill/>
          </p:spPr>
          <p:txBody>
            <a:bodyPr wrap="square" rtlCol="0">
              <a:spAutoFit/>
            </a:bodyPr>
            <a:lstStyle/>
            <a:p>
              <a:r>
                <a:rPr lang="en-US" altLang="zh-CN" sz="3200" dirty="0">
                  <a:solidFill>
                    <a:srgbClr val="0070C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3</a:t>
              </a:r>
              <a:endParaRPr lang="zh-CN" altLang="en-US" sz="3200" dirty="0">
                <a:solidFill>
                  <a:srgbClr val="0070C0"/>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F7CC4CD7-7183-48AA-92E8-FDE9054F9AE2}"/>
                    </a:ext>
                  </a:extLst>
                </p:cNvPr>
                <p:cNvSpPr/>
                <p:nvPr/>
              </p:nvSpPr>
              <p:spPr>
                <a:xfrm>
                  <a:off x="790792" y="4009579"/>
                  <a:ext cx="11209062" cy="2616101"/>
                </a:xfrm>
                <a:prstGeom prst="rect">
                  <a:avLst/>
                </a:prstGeom>
              </p:spPr>
              <p:txBody>
                <a:bodyPr wrap="square">
                  <a:spAutoFit/>
                </a:bodyPr>
                <a:lstStyle/>
                <a:p>
                  <a:pPr>
                    <a:spcBef>
                      <a:spcPts val="600"/>
                    </a:spcBef>
                  </a:pPr>
                  <a:r>
                    <a:rPr lang="en-US" altLang="zh-CN" sz="24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Theoretical modeling</a:t>
                  </a:r>
                </a:p>
                <a:p>
                  <a:pPr marL="285750" indent="-285750">
                    <a:spcBef>
                      <a:spcPts val="600"/>
                    </a:spcBef>
                    <a:buFont typeface="Wingdings" panose="05000000000000000000" pitchFamily="2" charset="2"/>
                    <a:buChar char="p"/>
                  </a:pP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Theoretical model shows turbulence could be regulated by </a:t>
                  </a:r>
                  <a:r>
                    <a:rPr lang="zh-CN" altLang="en-US" sz="2000" i="1" dirty="0">
                      <a:latin typeface="Microsoft YaHei" panose="020B0503020204020204" pitchFamily="34" charset="-122"/>
                      <a:ea typeface="Microsoft YaHei" panose="020B0503020204020204" pitchFamily="34" charset="-122"/>
                      <a:cs typeface="+mn-ea"/>
                      <a:sym typeface="Microsoft YaHei" panose="020B0503020204020204" pitchFamily="34" charset="-122"/>
                    </a:rPr>
                    <a:t>U</a:t>
                  </a:r>
                  <a:r>
                    <a:rPr lang="zh-CN" altLang="en-US" sz="2000" i="1" baseline="-25000" dirty="0">
                      <a:latin typeface="Microsoft YaHei" panose="020B0503020204020204" pitchFamily="34" charset="-122"/>
                      <a:ea typeface="Microsoft YaHei" panose="020B0503020204020204" pitchFamily="34" charset="-122"/>
                      <a:cs typeface="+mn-ea"/>
                      <a:sym typeface="Microsoft YaHei" panose="020B0503020204020204" pitchFamily="34" charset="-122"/>
                    </a:rPr>
                    <a:t>c</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or critical growth rate </a:t>
                  </a:r>
                  <a14:m>
                    <m:oMath xmlns:m="http://schemas.openxmlformats.org/officeDocument/2006/math">
                      <m:sSub>
                        <m:sSubPr>
                          <m:ctrlPr>
                            <a:rPr lang="en-US" altLang="zh-CN" sz="2000" i="1">
                              <a:latin typeface="Cambria Math" panose="02040503050406030204" pitchFamily="18" charset="0"/>
                              <a:cs typeface="+mn-ea"/>
                              <a:sym typeface="Microsoft YaHei" panose="020B0503020204020204" pitchFamily="34" charset="-122"/>
                            </a:rPr>
                          </m:ctrlPr>
                        </m:sSubPr>
                        <m:e>
                          <m:r>
                            <a:rPr lang="zh-CN" altLang="en-US" sz="2000" i="1">
                              <a:latin typeface="Cambria Math" panose="02040503050406030204" pitchFamily="18" charset="0"/>
                              <a:cs typeface="+mn-ea"/>
                              <a:sym typeface="Microsoft YaHei" panose="020B0503020204020204" pitchFamily="34" charset="-122"/>
                            </a:rPr>
                            <m:t>𝛾</m:t>
                          </m:r>
                        </m:e>
                        <m:sub>
                          <m:r>
                            <a:rPr lang="en-US" altLang="zh-CN" sz="2000" i="1">
                              <a:latin typeface="Cambria Math" panose="02040503050406030204" pitchFamily="18" charset="0"/>
                              <a:cs typeface="+mn-ea"/>
                              <a:sym typeface="Microsoft YaHei" panose="020B0503020204020204" pitchFamily="34" charset="-122"/>
                            </a:rPr>
                            <m:t>0</m:t>
                          </m:r>
                        </m:sub>
                      </m:sSub>
                    </m:oMath>
                  </a14:m>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a:t>
                  </a:r>
                </a:p>
                <a:p>
                  <a:pPr marL="285750" indent="-285750">
                    <a:spcBef>
                      <a:spcPts val="600"/>
                    </a:spcBef>
                    <a:buFont typeface="Wingdings" panose="05000000000000000000" pitchFamily="2" charset="2"/>
                    <a:buChar char="p"/>
                  </a:pPr>
                  <a:r>
                    <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Good agreement </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on </a:t>
                  </a:r>
                  <a:r>
                    <a:rPr lang="en-US" altLang="zh-CN" sz="2000">
                      <a:latin typeface="Microsoft YaHei" panose="020B0503020204020204" pitchFamily="34" charset="-122"/>
                      <a:ea typeface="Microsoft YaHei" panose="020B0503020204020204" pitchFamily="34" charset="-122"/>
                      <a:cs typeface="+mn-ea"/>
                      <a:sym typeface="Microsoft YaHei" panose="020B0503020204020204" pitchFamily="34" charset="-122"/>
                    </a:rPr>
                    <a:t>turbulence regulation </a:t>
                  </a:r>
                  <a:r>
                    <a:rPr lang="zh-CN" altLang="en-US" sz="2000">
                      <a:latin typeface="Microsoft YaHei" panose="020B0503020204020204" pitchFamily="34" charset="-122"/>
                      <a:ea typeface="Microsoft YaHei" panose="020B0503020204020204" pitchFamily="34" charset="-122"/>
                      <a:cs typeface="+mn-ea"/>
                      <a:sym typeface="Microsoft YaHei" panose="020B0503020204020204" pitchFamily="34" charset="-122"/>
                    </a:rPr>
                    <a:t>between </a:t>
                  </a:r>
                  <a:r>
                    <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experiment and theory.</a:t>
                  </a:r>
                  <a:endPar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a:p>
                  <a:pPr marL="285750" indent="-285750">
                    <a:spcBef>
                      <a:spcPts val="600"/>
                    </a:spcBef>
                    <a:buFont typeface="Wingdings" panose="05000000000000000000" pitchFamily="2" charset="2"/>
                    <a:buChar char="p"/>
                  </a:pP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Plausible mechanism for ELM mitigation:</a:t>
                  </a:r>
                  <a:r>
                    <a:rPr lang="en-US" altLang="zh-CN" sz="2000" kern="100" dirty="0">
                      <a:latin typeface="Microsoft YaHei" panose="020B0503020204020204" pitchFamily="34" charset="-122"/>
                      <a:ea typeface="Microsoft YaHei" panose="020B0503020204020204" pitchFamily="34" charset="-122"/>
                      <a:cs typeface="+mn-ea"/>
                      <a:sym typeface="Microsoft YaHei" panose="020B0503020204020204" pitchFamily="34" charset="-122"/>
                    </a:rPr>
                    <a:t> External source input(such as LHCD and impurity seeding) → Edge velocity shear decrease → Turbulence radial spectral shift → Turbulence enhancement →  ELM mitigation.</a:t>
                  </a:r>
                  <a:endPar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a:p>
                  <a:pPr marL="285750" indent="-285750">
                    <a:spcBef>
                      <a:spcPts val="600"/>
                    </a:spcBef>
                    <a:buFont typeface="Wingdings" panose="05000000000000000000" pitchFamily="2" charset="2"/>
                    <a:buChar char="p"/>
                  </a:pPr>
                  <a:endPar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mc:Choice>
          <mc:Fallback xmlns="">
            <p:sp>
              <p:nvSpPr>
                <p:cNvPr id="12" name="矩形 11">
                  <a:extLst>
                    <a:ext uri="{FF2B5EF4-FFF2-40B4-BE49-F238E27FC236}">
                      <a16:creationId xmlns:a16="http://schemas.microsoft.com/office/drawing/2014/main" id="{F7CC4CD7-7183-48AA-92E8-FDE9054F9AE2}"/>
                    </a:ext>
                  </a:extLst>
                </p:cNvPr>
                <p:cNvSpPr>
                  <a:spLocks noRot="1" noChangeAspect="1" noMove="1" noResize="1" noEditPoints="1" noAdjustHandles="1" noChangeArrowheads="1" noChangeShapeType="1" noTextEdit="1"/>
                </p:cNvSpPr>
                <p:nvPr/>
              </p:nvSpPr>
              <p:spPr>
                <a:xfrm>
                  <a:off x="790792" y="4009579"/>
                  <a:ext cx="11209062" cy="2616101"/>
                </a:xfrm>
                <a:prstGeom prst="rect">
                  <a:avLst/>
                </a:prstGeom>
                <a:blipFill>
                  <a:blip r:embed="rId4"/>
                  <a:stretch>
                    <a:fillRect l="-871" t="-1865"/>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21548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AEDFB4-F105-41FF-86DB-213607DB5964}"/>
              </a:ext>
            </a:extLst>
          </p:cNvPr>
          <p:cNvSpPr>
            <a:spLocks noGrp="1"/>
          </p:cNvSpPr>
          <p:nvPr>
            <p:ph type="title"/>
          </p:nvPr>
        </p:nvSpPr>
        <p:spPr>
          <a:xfrm>
            <a:off x="4267200" y="2362200"/>
            <a:ext cx="10515600" cy="1325563"/>
          </a:xfrm>
        </p:spPr>
        <p:txBody>
          <a:bodyPr/>
          <a:lstStyle/>
          <a:p>
            <a:r>
              <a:rPr lang="en-US" altLang="zh-CN" sz="4800" dirty="0">
                <a:latin typeface="微软雅黑" panose="020B0503020204020204" pitchFamily="34" charset="-122"/>
                <a:ea typeface="微软雅黑" panose="020B0503020204020204" pitchFamily="34" charset="-122"/>
              </a:rPr>
              <a:t>THANK YOU</a:t>
            </a:r>
            <a:br>
              <a:rPr lang="en-US" altLang="zh-CN" sz="4800" dirty="0">
                <a:latin typeface="微软雅黑" panose="020B0503020204020204" pitchFamily="34" charset="-122"/>
                <a:ea typeface="微软雅黑" panose="020B0503020204020204" pitchFamily="34" charset="-122"/>
              </a:rPr>
            </a:br>
            <a:r>
              <a:rPr lang="en-US" altLang="zh-CN" sz="3200" dirty="0">
                <a:latin typeface="微软雅黑" panose="020B0503020204020204" pitchFamily="34" charset="-122"/>
                <a:ea typeface="微软雅黑" panose="020B0503020204020204" pitchFamily="34" charset="-122"/>
              </a:rPr>
              <a:t>for your attention</a:t>
            </a:r>
            <a:r>
              <a:rPr lang="zh-CN" altLang="en-US" sz="3200" dirty="0">
                <a:latin typeface="微软雅黑" panose="020B0503020204020204" pitchFamily="34" charset="-122"/>
                <a:ea typeface="微软雅黑" panose="020B0503020204020204" pitchFamily="34" charset="-122"/>
              </a:rPr>
              <a:t>！</a:t>
            </a:r>
            <a:endParaRPr lang="zh-CN" altLang="en-US" sz="4800" dirty="0">
              <a:latin typeface="微软雅黑" panose="020B0503020204020204" pitchFamily="34" charset="-122"/>
              <a:ea typeface="微软雅黑" panose="020B0503020204020204" pitchFamily="34" charset="-122"/>
            </a:endParaRPr>
          </a:p>
        </p:txBody>
      </p:sp>
      <p:sp>
        <p:nvSpPr>
          <p:cNvPr id="4" name="灯片编号占位符 3">
            <a:extLst>
              <a:ext uri="{FF2B5EF4-FFF2-40B4-BE49-F238E27FC236}">
                <a16:creationId xmlns:a16="http://schemas.microsoft.com/office/drawing/2014/main" id="{DA96A9AE-F885-47C1-84FE-9F71BDA67E14}"/>
              </a:ext>
            </a:extLst>
          </p:cNvPr>
          <p:cNvSpPr>
            <a:spLocks noGrp="1"/>
          </p:cNvSpPr>
          <p:nvPr>
            <p:ph type="sldNum" sz="quarter" idx="12"/>
          </p:nvPr>
        </p:nvSpPr>
        <p:spPr>
          <a:xfrm>
            <a:off x="7772400" y="6486176"/>
            <a:ext cx="2743200" cy="365125"/>
          </a:xfrm>
        </p:spPr>
        <p:txBody>
          <a:bodyPr/>
          <a:lstStyle/>
          <a:p>
            <a:pPr algn="l" rtl="0"/>
            <a:fld id="{0C913308-F349-4B6D-A68A-DD1791B4A57B}" type="slidenum">
              <a:rPr lang="zh-CN" altLang="en-US" sz="2000" b="1" kern="1200" smtClean="0">
                <a:solidFill>
                  <a:srgbClr val="000000"/>
                </a:solidFill>
                <a:latin typeface="微软雅黑" panose="020B0503020204020204" pitchFamily="34" charset="-122"/>
                <a:ea typeface="微软雅黑" panose="020B0503020204020204" pitchFamily="34" charset="-122"/>
              </a:rPr>
              <a:t>16</a:t>
            </a:fld>
            <a:endParaRPr lang="zh-CN" altLang="en-US" sz="2000" b="1" kern="120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37833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EF11BD0-F2C9-4B44-9F7C-8B94AFDCDDA5}"/>
              </a:ext>
            </a:extLst>
          </p:cNvPr>
          <p:cNvSpPr>
            <a:spLocks noGrp="1"/>
          </p:cNvSpPr>
          <p:nvPr>
            <p:ph type="sldNum" sz="quarter" idx="12"/>
          </p:nvPr>
        </p:nvSpPr>
        <p:spPr>
          <a:xfrm>
            <a:off x="7848600" y="6492875"/>
            <a:ext cx="2743200" cy="365125"/>
          </a:xfrm>
        </p:spPr>
        <p:txBody>
          <a:bodyPr/>
          <a:lstStyle/>
          <a:p>
            <a:pPr algn="l" rtl="0"/>
            <a:fld id="{0C913308-F349-4B6D-A68A-DD1791B4A57B}" type="slidenum">
              <a:rPr lang="zh-CN" altLang="en-US" sz="2000" b="1" kern="1200" smtClean="0">
                <a:solidFill>
                  <a:srgbClr val="000000"/>
                </a:solidFill>
                <a:latin typeface="微软雅黑" panose="020B0503020204020204" pitchFamily="34" charset="-122"/>
                <a:ea typeface="微软雅黑" panose="020B0503020204020204" pitchFamily="34" charset="-122"/>
              </a:rPr>
              <a:t>2</a:t>
            </a:fld>
            <a:endParaRPr lang="zh-CN" altLang="en-US" sz="2000" b="1" kern="1200" dirty="0">
              <a:solidFill>
                <a:srgbClr val="000000"/>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A1316CDB-0674-4F2A-AAFE-898DDCC71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65630"/>
            <a:ext cx="3581400" cy="2277770"/>
          </a:xfrm>
          <a:prstGeom prst="rect">
            <a:avLst/>
          </a:prstGeom>
        </p:spPr>
      </p:pic>
      <p:cxnSp>
        <p:nvCxnSpPr>
          <p:cNvPr id="6" name="直接连接符 5">
            <a:extLst>
              <a:ext uri="{FF2B5EF4-FFF2-40B4-BE49-F238E27FC236}">
                <a16:creationId xmlns:a16="http://schemas.microsoft.com/office/drawing/2014/main" id="{C4838217-3537-4279-928E-D71160882D15}"/>
              </a:ext>
            </a:extLst>
          </p:cNvPr>
          <p:cNvCxnSpPr>
            <a:cxnSpLocks/>
          </p:cNvCxnSpPr>
          <p:nvPr/>
        </p:nvCxnSpPr>
        <p:spPr bwMode="auto">
          <a:xfrm>
            <a:off x="3581400" y="2209800"/>
            <a:ext cx="8610600" cy="0"/>
          </a:xfrm>
          <a:prstGeom prst="line">
            <a:avLst/>
          </a:prstGeom>
          <a:ln w="76200">
            <a:solidFill>
              <a:srgbClr val="F9A307"/>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CA93E160-E4E6-41F4-89D4-4D5F100E32FC}"/>
              </a:ext>
            </a:extLst>
          </p:cNvPr>
          <p:cNvCxnSpPr>
            <a:cxnSpLocks/>
          </p:cNvCxnSpPr>
          <p:nvPr/>
        </p:nvCxnSpPr>
        <p:spPr bwMode="auto">
          <a:xfrm>
            <a:off x="3581400" y="2133600"/>
            <a:ext cx="8610600" cy="0"/>
          </a:xfrm>
          <a:prstGeom prst="line">
            <a:avLst/>
          </a:prstGeom>
          <a:ln w="28575">
            <a:solidFill>
              <a:srgbClr val="F9A307"/>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矩形 7">
            <a:extLst>
              <a:ext uri="{FF2B5EF4-FFF2-40B4-BE49-F238E27FC236}">
                <a16:creationId xmlns:a16="http://schemas.microsoft.com/office/drawing/2014/main" id="{6EE7D9DA-42F7-44A8-8C6C-859DC6F7BFC7}"/>
              </a:ext>
            </a:extLst>
          </p:cNvPr>
          <p:cNvSpPr/>
          <p:nvPr/>
        </p:nvSpPr>
        <p:spPr>
          <a:xfrm>
            <a:off x="3638561" y="1600200"/>
            <a:ext cx="2508572" cy="646331"/>
          </a:xfrm>
          <a:prstGeom prst="rect">
            <a:avLst/>
          </a:prstGeom>
        </p:spPr>
        <p:txBody>
          <a:bodyPr wrap="none">
            <a:spAutoFit/>
          </a:bodyPr>
          <a:lstStyle/>
          <a:p>
            <a:pPr>
              <a:spcBef>
                <a:spcPts val="1200"/>
              </a:spcBef>
              <a:defRPr/>
            </a:pPr>
            <a:r>
              <a:rPr lang="en-US" altLang="zh-CN" sz="36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Content</a:t>
            </a:r>
            <a:r>
              <a:rPr lang="zh-CN" altLang="en-US" sz="36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a:t>
            </a:r>
            <a:endParaRPr lang="en-US" altLang="zh-CN" sz="36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9" name="矩形 8">
            <a:extLst>
              <a:ext uri="{FF2B5EF4-FFF2-40B4-BE49-F238E27FC236}">
                <a16:creationId xmlns:a16="http://schemas.microsoft.com/office/drawing/2014/main" id="{678D0054-B0F4-49B0-A55F-3ABE7DD4DBF0}"/>
              </a:ext>
            </a:extLst>
          </p:cNvPr>
          <p:cNvSpPr/>
          <p:nvPr/>
        </p:nvSpPr>
        <p:spPr>
          <a:xfrm>
            <a:off x="4267200" y="2296686"/>
            <a:ext cx="6477000" cy="2046714"/>
          </a:xfrm>
          <a:prstGeom prst="rect">
            <a:avLst/>
          </a:prstGeom>
        </p:spPr>
        <p:txBody>
          <a:bodyPr wrap="square">
            <a:spAutoFit/>
          </a:bodyPr>
          <a:lstStyle/>
          <a:p>
            <a:pPr marL="914400" lvl="1" indent="-457200">
              <a:spcBef>
                <a:spcPts val="600"/>
              </a:spcBef>
              <a:buFont typeface="Wingdings" panose="05000000000000000000" pitchFamily="2" charset="2"/>
              <a:buChar char="p"/>
              <a:defRPr/>
            </a:pPr>
            <a:r>
              <a:rPr lang="en-US" altLang="zh-CN" sz="28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Background</a:t>
            </a:r>
          </a:p>
          <a:p>
            <a:pPr marL="914400" lvl="1" indent="-457200">
              <a:spcBef>
                <a:spcPts val="600"/>
              </a:spcBef>
              <a:buFont typeface="Wingdings" panose="05000000000000000000" pitchFamily="2" charset="2"/>
              <a:buChar char="p"/>
              <a:defRPr/>
            </a:pPr>
            <a:r>
              <a:rPr lang="en-US" altLang="zh-CN" sz="28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Experimental results</a:t>
            </a:r>
          </a:p>
          <a:p>
            <a:pPr marL="914400" lvl="1" indent="-457200">
              <a:spcBef>
                <a:spcPts val="600"/>
              </a:spcBef>
              <a:buFont typeface="Wingdings" panose="05000000000000000000" pitchFamily="2" charset="2"/>
              <a:buChar char="p"/>
              <a:defRPr/>
            </a:pPr>
            <a:r>
              <a:rPr lang="en-US" altLang="zh-CN" sz="28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Theoretical simulation</a:t>
            </a:r>
          </a:p>
          <a:p>
            <a:pPr marL="914400" lvl="1" indent="-457200">
              <a:spcBef>
                <a:spcPts val="600"/>
              </a:spcBef>
              <a:buFont typeface="Wingdings" panose="05000000000000000000" pitchFamily="2" charset="2"/>
              <a:buChar char="p"/>
              <a:defRPr/>
            </a:pPr>
            <a:r>
              <a:rPr lang="en-US" altLang="zh-CN" sz="28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Summary</a:t>
            </a:r>
          </a:p>
        </p:txBody>
      </p:sp>
    </p:spTree>
    <p:extLst>
      <p:ext uri="{BB962C8B-B14F-4D97-AF65-F5344CB8AC3E}">
        <p14:creationId xmlns:p14="http://schemas.microsoft.com/office/powerpoint/2010/main" val="260713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3007250C-8112-4147-A2B5-49F650AFED47}"/>
              </a:ext>
            </a:extLst>
          </p:cNvPr>
          <p:cNvSpPr>
            <a:spLocks noChangeArrowheads="1"/>
          </p:cNvSpPr>
          <p:nvPr/>
        </p:nvSpPr>
        <p:spPr bwMode="auto">
          <a:xfrm>
            <a:off x="2971259" y="51242"/>
            <a:ext cx="72009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en-US" altLang="zh-CN" sz="28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Background</a:t>
            </a:r>
            <a:endParaRPr lang="fr-FR" altLang="zh-CN" sz="28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6" name="灯片编号占位符 1">
            <a:extLst>
              <a:ext uri="{FF2B5EF4-FFF2-40B4-BE49-F238E27FC236}">
                <a16:creationId xmlns:a16="http://schemas.microsoft.com/office/drawing/2014/main" id="{6B889726-1B1D-430E-9089-4D5B2D4D7284}"/>
              </a:ext>
            </a:extLst>
          </p:cNvPr>
          <p:cNvSpPr>
            <a:spLocks noGrp="1"/>
          </p:cNvSpPr>
          <p:nvPr>
            <p:ph type="sldNum" sz="quarter" idx="12"/>
          </p:nvPr>
        </p:nvSpPr>
        <p:spPr>
          <a:xfrm>
            <a:off x="7924800" y="6492875"/>
            <a:ext cx="2133600" cy="365125"/>
          </a:xfrm>
        </p:spPr>
        <p:txBody>
          <a:bodyPr/>
          <a:lstStyle/>
          <a:p>
            <a:pPr algn="l" rtl="0"/>
            <a:fld id="{0C913308-F349-4B6D-A68A-DD1791B4A57B}" type="slidenum">
              <a:rPr lang="zh-CN" altLang="en-US" sz="2000" b="1" kern="1200" smtClean="0">
                <a:solidFill>
                  <a:srgbClr val="00000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pPr algn="l" rtl="0"/>
              <a:t>3</a:t>
            </a:fld>
            <a:endParaRPr lang="zh-CN" altLang="en-US" sz="2000" b="1" kern="1200" dirty="0">
              <a:solidFill>
                <a:srgbClr val="000000"/>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nvGrpSpPr>
          <p:cNvPr id="7" name="组合 6">
            <a:extLst>
              <a:ext uri="{FF2B5EF4-FFF2-40B4-BE49-F238E27FC236}">
                <a16:creationId xmlns:a16="http://schemas.microsoft.com/office/drawing/2014/main" id="{4334BA8E-396D-49D5-8D59-587FC1C85BBC}"/>
              </a:ext>
            </a:extLst>
          </p:cNvPr>
          <p:cNvGrpSpPr/>
          <p:nvPr/>
        </p:nvGrpSpPr>
        <p:grpSpPr>
          <a:xfrm>
            <a:off x="903677" y="735211"/>
            <a:ext cx="11015894" cy="2554545"/>
            <a:chOff x="933450" y="619542"/>
            <a:chExt cx="7753350" cy="2554545"/>
          </a:xfrm>
        </p:grpSpPr>
        <p:grpSp>
          <p:nvGrpSpPr>
            <p:cNvPr id="8" name="组合 7">
              <a:extLst>
                <a:ext uri="{FF2B5EF4-FFF2-40B4-BE49-F238E27FC236}">
                  <a16:creationId xmlns:a16="http://schemas.microsoft.com/office/drawing/2014/main" id="{53311AA9-F83C-49FE-A2E8-2E805B89E35B}"/>
                </a:ext>
              </a:extLst>
            </p:cNvPr>
            <p:cNvGrpSpPr/>
            <p:nvPr/>
          </p:nvGrpSpPr>
          <p:grpSpPr>
            <a:xfrm>
              <a:off x="1143000" y="619542"/>
              <a:ext cx="7543800" cy="2554545"/>
              <a:chOff x="990600" y="986750"/>
              <a:chExt cx="8153400" cy="2554545"/>
            </a:xfrm>
          </p:grpSpPr>
          <p:sp>
            <p:nvSpPr>
              <p:cNvPr id="10" name="矩形 9">
                <a:extLst>
                  <a:ext uri="{FF2B5EF4-FFF2-40B4-BE49-F238E27FC236}">
                    <a16:creationId xmlns:a16="http://schemas.microsoft.com/office/drawing/2014/main" id="{1C57ABEF-9DDA-4CFD-9AA6-7FAC56B34A2B}"/>
                  </a:ext>
                </a:extLst>
              </p:cNvPr>
              <p:cNvSpPr/>
              <p:nvPr/>
            </p:nvSpPr>
            <p:spPr>
              <a:xfrm>
                <a:off x="990600" y="986750"/>
                <a:ext cx="8153400" cy="2554545"/>
              </a:xfrm>
              <a:prstGeom prst="rect">
                <a:avLst/>
              </a:prstGeom>
              <a:ln w="19050">
                <a:noFill/>
                <a:prstDash val="dash"/>
              </a:ln>
            </p:spPr>
            <p:txBody>
              <a:bodyPr wrap="square">
                <a:spAutoFit/>
              </a:bodyPr>
              <a:lstStyle/>
              <a:p>
                <a:pPr>
                  <a:spcBef>
                    <a:spcPts val="1200"/>
                  </a:spcBef>
                </a:pPr>
                <a:endPar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a:p>
                <a:pPr marL="285750" indent="-285750">
                  <a:spcBef>
                    <a:spcPts val="1200"/>
                  </a:spcBef>
                  <a:buFont typeface="Wingdings" panose="05000000000000000000" pitchFamily="2" charset="2"/>
                  <a:buChar char="ü"/>
                </a:pPr>
                <a:r>
                  <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Simulations and scaling have predicted that in magnetic fusion reactor as ITER, the divertor heat flux caused by large ELMs are far beyond the material limitation, and can cause severe erosion on plasma facing components. </a:t>
                </a:r>
              </a:p>
              <a:p>
                <a:pPr marL="285750" indent="-285750">
                  <a:spcBef>
                    <a:spcPts val="1200"/>
                  </a:spcBef>
                  <a:buFont typeface="Wingdings" panose="05000000000000000000" pitchFamily="2" charset="2"/>
                  <a:buChar char="ü"/>
                </a:pPr>
                <a:r>
                  <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Effective techniques are highly desirable to achieve external control of the ELM size and the heat load.</a:t>
                </a:r>
                <a:endPar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11" name="TextBox 48">
                <a:extLst>
                  <a:ext uri="{FF2B5EF4-FFF2-40B4-BE49-F238E27FC236}">
                    <a16:creationId xmlns:a16="http://schemas.microsoft.com/office/drawing/2014/main" id="{5A234583-3FC5-416B-BD4B-10DC3AC9E9AB}"/>
                  </a:ext>
                </a:extLst>
              </p:cNvPr>
              <p:cNvSpPr txBox="1"/>
              <p:nvPr/>
            </p:nvSpPr>
            <p:spPr>
              <a:xfrm>
                <a:off x="990600" y="1074618"/>
                <a:ext cx="3553530" cy="400110"/>
              </a:xfrm>
              <a:prstGeom prst="rect">
                <a:avLst/>
              </a:prstGeom>
              <a:noFill/>
              <a:ln>
                <a:noFill/>
              </a:ln>
            </p:spPr>
            <p:txBody>
              <a:bodyPr wrap="none" rtlCol="0">
                <a:spAutoFit/>
              </a:bodyPr>
              <a:lstStyle/>
              <a:p>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ELM and Heat flux control for ITER</a:t>
                </a:r>
                <a:endParaRPr lang="zh-CN" altLang="en-US"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sp>
          <p:nvSpPr>
            <p:cNvPr id="9" name="Rectangle 3">
              <a:extLst>
                <a:ext uri="{FF2B5EF4-FFF2-40B4-BE49-F238E27FC236}">
                  <a16:creationId xmlns:a16="http://schemas.microsoft.com/office/drawing/2014/main" id="{C5E14C9A-DE78-470F-A795-EEC62C8D2344}"/>
                </a:ext>
              </a:extLst>
            </p:cNvPr>
            <p:cNvSpPr/>
            <p:nvPr/>
          </p:nvSpPr>
          <p:spPr bwMode="auto">
            <a:xfrm>
              <a:off x="933450" y="762000"/>
              <a:ext cx="209550" cy="52322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ctr" defTabSz="914400" rtl="0" eaLnBrk="0" fontAlgn="base" latinLnBrk="0" hangingPunct="0">
                <a:lnSpc>
                  <a:spcPct val="100000"/>
                </a:lnSpc>
                <a:spcBef>
                  <a:spcPct val="50000"/>
                </a:spcBef>
                <a:spcAft>
                  <a:spcPct val="0"/>
                </a:spcAft>
                <a:buClrTx/>
                <a:buSzTx/>
                <a:buFontTx/>
                <a:buNone/>
              </a:pPr>
              <a:endParaRPr kumimoji="0" lang="en-US" sz="2800" b="1" i="0" u="none" strike="noStrike" cap="none" normalizeH="0" baseline="0">
                <a:ln>
                  <a:noFill/>
                </a:ln>
                <a:solidFill>
                  <a:schemeClr val="hlink"/>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grpSp>
        <p:nvGrpSpPr>
          <p:cNvPr id="12" name="组合 11">
            <a:extLst>
              <a:ext uri="{FF2B5EF4-FFF2-40B4-BE49-F238E27FC236}">
                <a16:creationId xmlns:a16="http://schemas.microsoft.com/office/drawing/2014/main" id="{30BD3096-E693-4B30-90AF-C40C9E2D96DE}"/>
              </a:ext>
            </a:extLst>
          </p:cNvPr>
          <p:cNvGrpSpPr/>
          <p:nvPr/>
        </p:nvGrpSpPr>
        <p:grpSpPr>
          <a:xfrm>
            <a:off x="903678" y="2992904"/>
            <a:ext cx="10907322" cy="1579096"/>
            <a:chOff x="933450" y="2743200"/>
            <a:chExt cx="8389839" cy="1579096"/>
          </a:xfrm>
        </p:grpSpPr>
        <p:grpSp>
          <p:nvGrpSpPr>
            <p:cNvPr id="13" name="组合 12">
              <a:extLst>
                <a:ext uri="{FF2B5EF4-FFF2-40B4-BE49-F238E27FC236}">
                  <a16:creationId xmlns:a16="http://schemas.microsoft.com/office/drawing/2014/main" id="{47CFD58B-B357-4C5E-9F73-12E000618B50}"/>
                </a:ext>
              </a:extLst>
            </p:cNvPr>
            <p:cNvGrpSpPr/>
            <p:nvPr/>
          </p:nvGrpSpPr>
          <p:grpSpPr>
            <a:xfrm>
              <a:off x="1142999" y="2743200"/>
              <a:ext cx="8180290" cy="1579096"/>
              <a:chOff x="990599" y="2754868"/>
              <a:chExt cx="6775594" cy="1579096"/>
            </a:xfrm>
          </p:grpSpPr>
          <p:sp>
            <p:nvSpPr>
              <p:cNvPr id="15" name="矩形 14">
                <a:extLst>
                  <a:ext uri="{FF2B5EF4-FFF2-40B4-BE49-F238E27FC236}">
                    <a16:creationId xmlns:a16="http://schemas.microsoft.com/office/drawing/2014/main" id="{D40305E1-E52B-43A0-AD96-EADD49A975BB}"/>
                  </a:ext>
                </a:extLst>
              </p:cNvPr>
              <p:cNvSpPr/>
              <p:nvPr/>
            </p:nvSpPr>
            <p:spPr>
              <a:xfrm>
                <a:off x="990599" y="3087469"/>
                <a:ext cx="6775594" cy="1246495"/>
              </a:xfrm>
              <a:prstGeom prst="rect">
                <a:avLst/>
              </a:prstGeom>
              <a:ln w="19050">
                <a:noFill/>
                <a:prstDash val="dash"/>
              </a:ln>
            </p:spPr>
            <p:txBody>
              <a:bodyPr wrap="square">
                <a:spAutoFit/>
              </a:bodyPr>
              <a:lstStyle/>
              <a:p>
                <a:pPr marL="285750" indent="-285750">
                  <a:spcBef>
                    <a:spcPts val="1800"/>
                  </a:spcBef>
                  <a:buFont typeface="Wingdings" panose="05000000000000000000" pitchFamily="2" charset="2"/>
                  <a:buChar char="ü"/>
                </a:pP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ELM mitigation techniques :Pellet pacing, SMBI, RMP and other perturbation fields. </a:t>
                </a:r>
              </a:p>
              <a:p>
                <a:pPr marL="285750" indent="-285750">
                  <a:spcBef>
                    <a:spcPts val="1800"/>
                  </a:spcBef>
                  <a:buFont typeface="Wingdings" panose="05000000000000000000" pitchFamily="2" charset="2"/>
                  <a:buChar char="ü"/>
                </a:pP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Recently lower hybrid current drive (LHCD) has been shown to be a new effective method for ELM mitigation. </a:t>
                </a:r>
              </a:p>
            </p:txBody>
          </p:sp>
          <p:sp>
            <p:nvSpPr>
              <p:cNvPr id="16" name="TextBox 49">
                <a:extLst>
                  <a:ext uri="{FF2B5EF4-FFF2-40B4-BE49-F238E27FC236}">
                    <a16:creationId xmlns:a16="http://schemas.microsoft.com/office/drawing/2014/main" id="{DA2680D8-B1D2-49BA-B708-9E01309A63E7}"/>
                  </a:ext>
                </a:extLst>
              </p:cNvPr>
              <p:cNvSpPr txBox="1"/>
              <p:nvPr/>
            </p:nvSpPr>
            <p:spPr>
              <a:xfrm>
                <a:off x="990600" y="2754868"/>
                <a:ext cx="2613968" cy="400110"/>
              </a:xfrm>
              <a:prstGeom prst="rect">
                <a:avLst/>
              </a:prstGeom>
              <a:noFill/>
              <a:ln>
                <a:noFill/>
              </a:ln>
            </p:spPr>
            <p:txBody>
              <a:bodyPr wrap="none" rtlCol="0">
                <a:spAutoFit/>
              </a:bodyPr>
              <a:lstStyle/>
              <a:p>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Existing mitigation techniques</a:t>
                </a:r>
                <a:endParaRPr lang="zh-CN" altLang="en-US"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sp>
          <p:nvSpPr>
            <p:cNvPr id="14" name="Rectangle 19">
              <a:extLst>
                <a:ext uri="{FF2B5EF4-FFF2-40B4-BE49-F238E27FC236}">
                  <a16:creationId xmlns:a16="http://schemas.microsoft.com/office/drawing/2014/main" id="{E73C7A69-87BD-4FCC-A0B2-0252810AC7BF}"/>
                </a:ext>
              </a:extLst>
            </p:cNvPr>
            <p:cNvSpPr/>
            <p:nvPr/>
          </p:nvSpPr>
          <p:spPr bwMode="auto">
            <a:xfrm>
              <a:off x="933450" y="2829580"/>
              <a:ext cx="209550" cy="523220"/>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marL="0" marR="0" indent="0" algn="ctr" defTabSz="914400" rtl="0" eaLnBrk="0" fontAlgn="base" latinLnBrk="0" hangingPunct="0">
                <a:lnSpc>
                  <a:spcPct val="100000"/>
                </a:lnSpc>
                <a:spcBef>
                  <a:spcPct val="50000"/>
                </a:spcBef>
                <a:spcAft>
                  <a:spcPct val="0"/>
                </a:spcAft>
                <a:buClrTx/>
                <a:buSzTx/>
                <a:buFontTx/>
                <a:buNone/>
              </a:pPr>
              <a:endParaRPr kumimoji="0" lang="en-US" sz="2800" b="1" i="0" u="none" strike="noStrike" cap="none" normalizeH="0" baseline="0">
                <a:ln>
                  <a:noFill/>
                </a:ln>
                <a:solidFill>
                  <a:schemeClr val="hlink"/>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sp>
        <p:nvSpPr>
          <p:cNvPr id="2" name="矩形 1">
            <a:extLst>
              <a:ext uri="{FF2B5EF4-FFF2-40B4-BE49-F238E27FC236}">
                <a16:creationId xmlns:a16="http://schemas.microsoft.com/office/drawing/2014/main" id="{5B10EB45-75EB-4A46-A06F-31ABA197CE59}"/>
              </a:ext>
            </a:extLst>
          </p:cNvPr>
          <p:cNvSpPr/>
          <p:nvPr/>
        </p:nvSpPr>
        <p:spPr>
          <a:xfrm>
            <a:off x="888466" y="4541728"/>
            <a:ext cx="10922534" cy="1554272"/>
          </a:xfrm>
          <a:prstGeom prst="rect">
            <a:avLst/>
          </a:prstGeom>
        </p:spPr>
        <p:txBody>
          <a:bodyPr wrap="square">
            <a:spAutoFit/>
          </a:bodyPr>
          <a:lstStyle/>
          <a:p>
            <a:pPr marL="285750" indent="-285750">
              <a:spcBef>
                <a:spcPts val="1800"/>
              </a:spcBef>
              <a:buFont typeface="Wingdings" panose="05000000000000000000" pitchFamily="2" charset="2"/>
              <a:buChar char="p"/>
            </a:pPr>
            <a:r>
              <a:rPr lang="en-US" altLang="zh-CN" sz="2000" dirty="0">
                <a:solidFill>
                  <a:srgbClr val="0063AF"/>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Nevertheless, the reliability of these methods still needs to be demonstrated, and the understanding of the mechanism requires further investigation. </a:t>
            </a:r>
          </a:p>
          <a:p>
            <a:pPr marL="285750" indent="-285750">
              <a:spcBef>
                <a:spcPts val="1800"/>
              </a:spcBef>
              <a:buFont typeface="Wingdings" panose="05000000000000000000" pitchFamily="2" charset="2"/>
              <a:buChar char="p"/>
            </a:pPr>
            <a:r>
              <a:rPr lang="en-US" altLang="zh-CN" sz="2000" dirty="0">
                <a:solidFill>
                  <a:srgbClr val="0063AF"/>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ELM mitigation seems to be strongly correlated to pedestal turbulence enhancement from the previous results in HL-2A.</a:t>
            </a:r>
          </a:p>
        </p:txBody>
      </p:sp>
    </p:spTree>
    <p:extLst>
      <p:ext uri="{BB962C8B-B14F-4D97-AF65-F5344CB8AC3E}">
        <p14:creationId xmlns:p14="http://schemas.microsoft.com/office/powerpoint/2010/main" val="49609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416FAD1-1E99-474A-994F-0A2A791689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41830"/>
            <a:ext cx="3581400" cy="2277770"/>
          </a:xfrm>
          <a:prstGeom prst="rect">
            <a:avLst/>
          </a:prstGeom>
        </p:spPr>
      </p:pic>
      <p:cxnSp>
        <p:nvCxnSpPr>
          <p:cNvPr id="6" name="直接连接符 5">
            <a:extLst>
              <a:ext uri="{FF2B5EF4-FFF2-40B4-BE49-F238E27FC236}">
                <a16:creationId xmlns:a16="http://schemas.microsoft.com/office/drawing/2014/main" id="{34D5F99B-43AB-44F3-B3E1-EFA226FA9965}"/>
              </a:ext>
            </a:extLst>
          </p:cNvPr>
          <p:cNvCxnSpPr>
            <a:cxnSpLocks/>
          </p:cNvCxnSpPr>
          <p:nvPr/>
        </p:nvCxnSpPr>
        <p:spPr bwMode="auto">
          <a:xfrm>
            <a:off x="3581400" y="2667000"/>
            <a:ext cx="8610600" cy="0"/>
          </a:xfrm>
          <a:prstGeom prst="line">
            <a:avLst/>
          </a:prstGeom>
          <a:ln w="76200">
            <a:solidFill>
              <a:srgbClr val="F9A307"/>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850B1E2B-6AB0-4C51-A4ED-F860EDBB3D95}"/>
              </a:ext>
            </a:extLst>
          </p:cNvPr>
          <p:cNvCxnSpPr>
            <a:cxnSpLocks/>
          </p:cNvCxnSpPr>
          <p:nvPr/>
        </p:nvCxnSpPr>
        <p:spPr bwMode="auto">
          <a:xfrm>
            <a:off x="3581400" y="2590800"/>
            <a:ext cx="8610600" cy="0"/>
          </a:xfrm>
          <a:prstGeom prst="line">
            <a:avLst/>
          </a:prstGeom>
          <a:ln w="28575">
            <a:solidFill>
              <a:srgbClr val="F9A307"/>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矩形 7">
            <a:extLst>
              <a:ext uri="{FF2B5EF4-FFF2-40B4-BE49-F238E27FC236}">
                <a16:creationId xmlns:a16="http://schemas.microsoft.com/office/drawing/2014/main" id="{2476A1A9-DA63-4790-BF38-ACD494839AB8}"/>
              </a:ext>
            </a:extLst>
          </p:cNvPr>
          <p:cNvSpPr/>
          <p:nvPr/>
        </p:nvSpPr>
        <p:spPr>
          <a:xfrm>
            <a:off x="4191000" y="2057400"/>
            <a:ext cx="4504566" cy="584775"/>
          </a:xfrm>
          <a:prstGeom prst="rect">
            <a:avLst/>
          </a:prstGeom>
        </p:spPr>
        <p:txBody>
          <a:bodyPr wrap="none">
            <a:spAutoFit/>
          </a:bodyPr>
          <a:lstStyle/>
          <a:p>
            <a:pPr>
              <a:spcBef>
                <a:spcPts val="1200"/>
              </a:spcBef>
              <a:defRPr/>
            </a:pPr>
            <a:r>
              <a:rPr lang="en-US" altLang="zh-CN" sz="32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Experimental Results</a:t>
            </a:r>
          </a:p>
        </p:txBody>
      </p:sp>
      <p:sp>
        <p:nvSpPr>
          <p:cNvPr id="9" name="矩形 8">
            <a:extLst>
              <a:ext uri="{FF2B5EF4-FFF2-40B4-BE49-F238E27FC236}">
                <a16:creationId xmlns:a16="http://schemas.microsoft.com/office/drawing/2014/main" id="{9D3EED8F-5E53-4B21-A557-ED212C6586FD}"/>
              </a:ext>
            </a:extLst>
          </p:cNvPr>
          <p:cNvSpPr/>
          <p:nvPr/>
        </p:nvSpPr>
        <p:spPr>
          <a:xfrm>
            <a:off x="4267200" y="2946856"/>
            <a:ext cx="6477000" cy="984885"/>
          </a:xfrm>
          <a:prstGeom prst="rect">
            <a:avLst/>
          </a:prstGeom>
        </p:spPr>
        <p:txBody>
          <a:bodyPr wrap="square">
            <a:spAutoFit/>
          </a:bodyPr>
          <a:lstStyle/>
          <a:p>
            <a:pPr marL="914400" lvl="1" indent="-457200">
              <a:spcBef>
                <a:spcPts val="1200"/>
              </a:spcBef>
              <a:buFont typeface="Wingdings" panose="05000000000000000000" pitchFamily="2" charset="2"/>
              <a:buChar char="p"/>
              <a:defRPr/>
            </a:pPr>
            <a:r>
              <a:rPr lang="en-US" altLang="zh-CN" sz="24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ELM control with LHCD</a:t>
            </a:r>
          </a:p>
          <a:p>
            <a:pPr marL="914400" lvl="1" indent="-457200">
              <a:spcBef>
                <a:spcPts val="1200"/>
              </a:spcBef>
              <a:buFont typeface="Wingdings" panose="05000000000000000000" pitchFamily="2" charset="2"/>
              <a:buChar char="p"/>
              <a:defRPr/>
            </a:pPr>
            <a:r>
              <a:rPr lang="en-US" altLang="zh-CN" sz="24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ELM control with impurity seeding</a:t>
            </a:r>
          </a:p>
        </p:txBody>
      </p:sp>
      <p:sp>
        <p:nvSpPr>
          <p:cNvPr id="10" name="灯片编号占位符 2">
            <a:extLst>
              <a:ext uri="{FF2B5EF4-FFF2-40B4-BE49-F238E27FC236}">
                <a16:creationId xmlns:a16="http://schemas.microsoft.com/office/drawing/2014/main" id="{74AD6E2F-9CD8-4CD5-ABB2-C12D8266AA4E}"/>
              </a:ext>
            </a:extLst>
          </p:cNvPr>
          <p:cNvSpPr>
            <a:spLocks noGrp="1"/>
          </p:cNvSpPr>
          <p:nvPr>
            <p:ph type="sldNum" sz="quarter" idx="12"/>
          </p:nvPr>
        </p:nvSpPr>
        <p:spPr>
          <a:xfrm>
            <a:off x="7848600" y="6492875"/>
            <a:ext cx="2133600" cy="365125"/>
          </a:xfrm>
        </p:spPr>
        <p:txBody>
          <a:bodyPr/>
          <a:lstStyle/>
          <a:p>
            <a:pPr algn="l" rtl="0"/>
            <a:fld id="{0C913308-F349-4B6D-A68A-DD1791B4A57B}" type="slidenum">
              <a:rPr lang="zh-CN" altLang="en-US" sz="2000" b="1" kern="1200" smtClean="0">
                <a:solidFill>
                  <a:srgbClr val="000000"/>
                </a:solidFill>
                <a:latin typeface="Microsoft YaHei" panose="020B0503020204020204" pitchFamily="34" charset="-122"/>
                <a:ea typeface="Microsoft YaHei" panose="020B0503020204020204" pitchFamily="34" charset="-122"/>
                <a:cs typeface="+mn-ea"/>
                <a:sym typeface="Microsoft YaHei" panose="020B0503020204020204" pitchFamily="34" charset="-122"/>
              </a:rPr>
              <a:pPr algn="l" rtl="0"/>
              <a:t>4</a:t>
            </a:fld>
            <a:endParaRPr lang="zh-CN" altLang="en-US" sz="2000" b="1" kern="1200" dirty="0">
              <a:solidFill>
                <a:srgbClr val="000000"/>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11" name="矩形 10">
            <a:extLst>
              <a:ext uri="{FF2B5EF4-FFF2-40B4-BE49-F238E27FC236}">
                <a16:creationId xmlns:a16="http://schemas.microsoft.com/office/drawing/2014/main" id="{7B961E50-77D8-45FA-8931-AE2DBFB74D1E}"/>
              </a:ext>
            </a:extLst>
          </p:cNvPr>
          <p:cNvSpPr/>
          <p:nvPr/>
        </p:nvSpPr>
        <p:spPr>
          <a:xfrm>
            <a:off x="3800864" y="2286000"/>
            <a:ext cx="550151" cy="369332"/>
          </a:xfrm>
          <a:prstGeom prst="rect">
            <a:avLst/>
          </a:prstGeom>
        </p:spPr>
        <p:txBody>
          <a:bodyPr wrap="none">
            <a:spAutoFit/>
          </a:bodyPr>
          <a:lstStyle/>
          <a:p>
            <a:r>
              <a:rPr lang="en-US" altLang="zh-CN" b="1" dirty="0">
                <a:latin typeface="Microsoft YaHei" panose="020B0503020204020204" pitchFamily="34" charset="-122"/>
                <a:ea typeface="Microsoft YaHei" panose="020B0503020204020204" pitchFamily="34" charset="-122"/>
                <a:cs typeface="+mn-ea"/>
                <a:sym typeface="Microsoft YaHei" panose="020B0503020204020204" pitchFamily="34" charset="-122"/>
              </a:rPr>
              <a:t>Ⅱ. </a:t>
            </a:r>
            <a:endParaRPr lang="zh-CN" altLang="en-US"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Tree>
    <p:extLst>
      <p:ext uri="{BB962C8B-B14F-4D97-AF65-F5344CB8AC3E}">
        <p14:creationId xmlns:p14="http://schemas.microsoft.com/office/powerpoint/2010/main" val="1794987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1">
            <a:extLst>
              <a:ext uri="{FF2B5EF4-FFF2-40B4-BE49-F238E27FC236}">
                <a16:creationId xmlns:a16="http://schemas.microsoft.com/office/drawing/2014/main" id="{87307402-BBB7-447E-912F-8093C7C771A0}"/>
              </a:ext>
            </a:extLst>
          </p:cNvPr>
          <p:cNvSpPr>
            <a:spLocks noGrp="1"/>
          </p:cNvSpPr>
          <p:nvPr>
            <p:ph type="sldNum" sz="quarter" idx="12"/>
          </p:nvPr>
        </p:nvSpPr>
        <p:spPr>
          <a:xfrm>
            <a:off x="7924800" y="6492875"/>
            <a:ext cx="2133600" cy="365125"/>
          </a:xfrm>
        </p:spPr>
        <p:txBody>
          <a:bodyPr/>
          <a:lstStyle/>
          <a:p>
            <a:fld id="{0C913308-F349-4B6D-A68A-DD1791B4A57B}" type="slidenum">
              <a:rPr lang="zh-CN" altLang="en-US" sz="2000" b="1">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rPr>
              <a:pPr/>
              <a:t>5</a:t>
            </a:fld>
            <a:endParaRPr lang="zh-CN" altLang="en-US" sz="2000" b="1"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endParaRPr>
          </a:p>
        </p:txBody>
      </p:sp>
      <p:grpSp>
        <p:nvGrpSpPr>
          <p:cNvPr id="6" name="组合 5">
            <a:extLst>
              <a:ext uri="{FF2B5EF4-FFF2-40B4-BE49-F238E27FC236}">
                <a16:creationId xmlns:a16="http://schemas.microsoft.com/office/drawing/2014/main" id="{CF51F3B1-3982-425E-9493-C50C76DB0B80}"/>
              </a:ext>
            </a:extLst>
          </p:cNvPr>
          <p:cNvGrpSpPr/>
          <p:nvPr/>
        </p:nvGrpSpPr>
        <p:grpSpPr>
          <a:xfrm>
            <a:off x="274201" y="838201"/>
            <a:ext cx="11917799" cy="4327266"/>
            <a:chOff x="29390" y="899299"/>
            <a:chExt cx="11917799" cy="4327266"/>
          </a:xfrm>
        </p:grpSpPr>
        <p:grpSp>
          <p:nvGrpSpPr>
            <p:cNvPr id="7" name="组合 6">
              <a:extLst>
                <a:ext uri="{FF2B5EF4-FFF2-40B4-BE49-F238E27FC236}">
                  <a16:creationId xmlns:a16="http://schemas.microsoft.com/office/drawing/2014/main" id="{3E6BFA09-E02B-4271-8359-A7D334FEDD50}"/>
                </a:ext>
              </a:extLst>
            </p:cNvPr>
            <p:cNvGrpSpPr/>
            <p:nvPr/>
          </p:nvGrpSpPr>
          <p:grpSpPr>
            <a:xfrm>
              <a:off x="29390" y="899299"/>
              <a:ext cx="11917799" cy="4327266"/>
              <a:chOff x="29390" y="899299"/>
              <a:chExt cx="11917799" cy="4327266"/>
            </a:xfrm>
          </p:grpSpPr>
          <p:pic>
            <p:nvPicPr>
              <p:cNvPr id="9" name="图片 8">
                <a:extLst>
                  <a:ext uri="{FF2B5EF4-FFF2-40B4-BE49-F238E27FC236}">
                    <a16:creationId xmlns:a16="http://schemas.microsoft.com/office/drawing/2014/main" id="{55D605F7-C1B5-45BF-9C29-E82AFB2C8C4A}"/>
                  </a:ext>
                </a:extLst>
              </p:cNvPr>
              <p:cNvPicPr>
                <a:picLocks noChangeAspect="1"/>
              </p:cNvPicPr>
              <p:nvPr/>
            </p:nvPicPr>
            <p:blipFill rotWithShape="1">
              <a:blip r:embed="rId2">
                <a:extLst>
                  <a:ext uri="{28A0092B-C50C-407E-A947-70E740481C1C}">
                    <a14:useLocalDpi xmlns:a14="http://schemas.microsoft.com/office/drawing/2010/main" val="0"/>
                  </a:ext>
                </a:extLst>
              </a:blip>
              <a:srcRect l="14167" t="2209" r="31667" b="4660"/>
              <a:stretch/>
            </p:blipFill>
            <p:spPr>
              <a:xfrm>
                <a:off x="29390" y="899299"/>
                <a:ext cx="3454067" cy="4038600"/>
              </a:xfrm>
              <a:prstGeom prst="rect">
                <a:avLst/>
              </a:prstGeom>
            </p:spPr>
          </p:pic>
          <mc:AlternateContent xmlns:mc="http://schemas.openxmlformats.org/markup-compatibility/2006" xmlns:a14="http://schemas.microsoft.com/office/drawing/2010/main">
            <mc:Choice Requires="a14">
              <p:sp>
                <p:nvSpPr>
                  <p:cNvPr id="10" name="TextBox 98">
                    <a:extLst>
                      <a:ext uri="{FF2B5EF4-FFF2-40B4-BE49-F238E27FC236}">
                        <a16:creationId xmlns:a16="http://schemas.microsoft.com/office/drawing/2014/main" id="{8779E05C-83BD-45EC-A875-AB0734D4A68A}"/>
                      </a:ext>
                    </a:extLst>
                  </p:cNvPr>
                  <p:cNvSpPr txBox="1"/>
                  <p:nvPr/>
                </p:nvSpPr>
                <p:spPr bwMode="auto">
                  <a:xfrm>
                    <a:off x="3869989" y="4149347"/>
                    <a:ext cx="8077200" cy="1077218"/>
                  </a:xfrm>
                  <a:prstGeom prst="rect">
                    <a:avLst/>
                  </a:prstGeom>
                  <a:noFill/>
                  <a:ln>
                    <a:noFill/>
                  </a:ln>
                  <a:effectLst>
                    <a:outerShdw blurRad="40000" dist="23000" dir="5400000" sx="94000" sy="94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lvl1pPr marL="342900" indent="-3429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377190" indent="-285750">
                      <a:spcBef>
                        <a:spcPts val="600"/>
                      </a:spcBef>
                      <a:buFont typeface="Wingdings" panose="05000000000000000000" pitchFamily="2" charset="2"/>
                      <a:buChar char="p"/>
                      <a:defRPr/>
                    </a:pPr>
                    <a:r>
                      <a:rPr lang="en-US" altLang="zh-CN" kern="600" dirty="0">
                        <a:latin typeface="Microsoft YaHei" panose="020B0503020204020204" pitchFamily="34" charset="-122"/>
                        <a:ea typeface="Microsoft YaHei" panose="020B0503020204020204" pitchFamily="34" charset="-122"/>
                        <a:cs typeface="+mn-ea"/>
                        <a:sym typeface="Microsoft YaHei" panose="020B0503020204020204" pitchFamily="34" charset="-122"/>
                      </a:rPr>
                      <a:t>ELM mitigation is clearly observed:  </a:t>
                    </a:r>
                    <a14:m>
                      <m:oMath xmlns:m="http://schemas.openxmlformats.org/officeDocument/2006/math">
                        <m:sSub>
                          <m:sSubPr>
                            <m:ctrlPr>
                              <a:rPr lang="en-US" altLang="zh-CN" b="1" i="1" kern="600" smtClean="0">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b="1" i="1" kern="600" smtClean="0">
                                <a:latin typeface="Cambria Math" panose="02040503050406030204" pitchFamily="18" charset="0"/>
                                <a:ea typeface="Microsoft YaHei" panose="020B0503020204020204" pitchFamily="34" charset="-122"/>
                                <a:cs typeface="+mn-ea"/>
                                <a:sym typeface="Microsoft YaHei" panose="020B0503020204020204" pitchFamily="34" charset="-122"/>
                              </a:rPr>
                              <m:t>𝒇</m:t>
                            </m:r>
                          </m:e>
                          <m:sub>
                            <m:r>
                              <a:rPr lang="en-US" altLang="zh-CN" b="1" i="1" kern="600" smtClean="0">
                                <a:latin typeface="Cambria Math" panose="02040503050406030204" pitchFamily="18" charset="0"/>
                                <a:ea typeface="Microsoft YaHei" panose="020B0503020204020204" pitchFamily="34" charset="-122"/>
                                <a:cs typeface="+mn-ea"/>
                                <a:sym typeface="Microsoft YaHei" panose="020B0503020204020204" pitchFamily="34" charset="-122"/>
                              </a:rPr>
                              <m:t>𝑬𝑳𝑴</m:t>
                            </m:r>
                          </m:sub>
                        </m:sSub>
                        <m:r>
                          <a:rPr lang="en-US" altLang="zh-CN" b="1" i="1" kern="600" smtClean="0">
                            <a:latin typeface="Cambria Math" panose="02040503050406030204" pitchFamily="18" charset="0"/>
                            <a:ea typeface="Microsoft YaHei" panose="020B0503020204020204" pitchFamily="34" charset="-122"/>
                            <a:cs typeface="+mn-ea"/>
                            <a:sym typeface="Microsoft YaHei" panose="020B0503020204020204" pitchFamily="34" charset="-122"/>
                          </a:rPr>
                          <m:t> </m:t>
                        </m:r>
                        <m:r>
                          <a:rPr lang="en-US" altLang="zh-CN" b="1" i="1" kern="600" smtClean="0">
                            <a:latin typeface="Cambria Math" panose="02040503050406030204" pitchFamily="18" charset="0"/>
                            <a:ea typeface="Cambria Math" panose="02040503050406030204" pitchFamily="18" charset="0"/>
                            <a:cs typeface="+mn-ea"/>
                            <a:sym typeface="Microsoft YaHei" panose="020B0503020204020204" pitchFamily="34" charset="-122"/>
                          </a:rPr>
                          <m:t>↑</m:t>
                        </m:r>
                      </m:oMath>
                    </a14:m>
                    <a:r>
                      <a:rPr lang="en-US" altLang="zh-CN" b="1" kern="6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en-US" altLang="zh-CN" kern="600" dirty="0">
                        <a:latin typeface="Microsoft YaHei" panose="020B0503020204020204" pitchFamily="34" charset="-122"/>
                        <a:ea typeface="Microsoft YaHei" panose="020B0503020204020204" pitchFamily="34" charset="-122"/>
                        <a:cs typeface="+mn-ea"/>
                        <a:sym typeface="Microsoft YaHei" panose="020B0503020204020204" pitchFamily="34" charset="-122"/>
                      </a:rPr>
                      <a:t>and </a:t>
                    </a:r>
                    <a14:m>
                      <m:oMath xmlns:m="http://schemas.openxmlformats.org/officeDocument/2006/math">
                        <m:sSub>
                          <m:sSubPr>
                            <m:ctrlPr>
                              <a:rPr lang="en-US" altLang="zh-CN" b="1" i="1" kern="600" smtClean="0">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b="1" i="1" kern="600" smtClean="0">
                                <a:latin typeface="Cambria Math" panose="02040503050406030204" pitchFamily="18" charset="0"/>
                                <a:ea typeface="Microsoft YaHei" panose="020B0503020204020204" pitchFamily="34" charset="-122"/>
                                <a:cs typeface="+mn-ea"/>
                                <a:sym typeface="Microsoft YaHei" panose="020B0503020204020204" pitchFamily="34" charset="-122"/>
                              </a:rPr>
                              <m:t>𝑨</m:t>
                            </m:r>
                          </m:e>
                          <m:sub>
                            <m:r>
                              <a:rPr lang="en-US" altLang="zh-CN" b="1" i="1" kern="600" smtClean="0">
                                <a:latin typeface="Cambria Math" panose="02040503050406030204" pitchFamily="18" charset="0"/>
                                <a:ea typeface="Microsoft YaHei" panose="020B0503020204020204" pitchFamily="34" charset="-122"/>
                                <a:cs typeface="+mn-ea"/>
                                <a:sym typeface="Microsoft YaHei" panose="020B0503020204020204" pitchFamily="34" charset="-122"/>
                              </a:rPr>
                              <m:t>𝑬𝑳𝑴</m:t>
                            </m:r>
                          </m:sub>
                        </m:sSub>
                        <m:r>
                          <a:rPr lang="en-US" altLang="zh-CN" b="1" i="1" kern="600" smtClean="0">
                            <a:latin typeface="Cambria Math" panose="02040503050406030204" pitchFamily="18" charset="0"/>
                            <a:ea typeface="Microsoft YaHei" panose="020B0503020204020204" pitchFamily="34" charset="-122"/>
                            <a:cs typeface="+mn-ea"/>
                            <a:sym typeface="Microsoft YaHei" panose="020B0503020204020204" pitchFamily="34" charset="-122"/>
                          </a:rPr>
                          <m:t> </m:t>
                        </m:r>
                        <m:r>
                          <a:rPr lang="en-US" altLang="zh-CN" b="1" i="1" kern="600" smtClean="0">
                            <a:latin typeface="Cambria Math" panose="02040503050406030204" pitchFamily="18" charset="0"/>
                            <a:ea typeface="Cambria Math" panose="02040503050406030204" pitchFamily="18" charset="0"/>
                            <a:cs typeface="+mn-ea"/>
                            <a:sym typeface="Microsoft YaHei" panose="020B0503020204020204" pitchFamily="34" charset="-122"/>
                          </a:rPr>
                          <m:t>↓</m:t>
                        </m:r>
                      </m:oMath>
                    </a14:m>
                    <a:r>
                      <a:rPr lang="en-US" altLang="zh-CN" kern="6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p>
                  <a:p>
                    <a:pPr marL="377190" indent="-285750">
                      <a:spcBef>
                        <a:spcPts val="600"/>
                      </a:spcBef>
                      <a:buFont typeface="Wingdings" panose="05000000000000000000" pitchFamily="2" charset="2"/>
                      <a:buChar char="p"/>
                      <a:defRPr/>
                    </a:pPr>
                    <a:r>
                      <a:rPr lang="en-US" altLang="zh-CN" kern="600" dirty="0">
                        <a:latin typeface="Microsoft YaHei" panose="020B0503020204020204" pitchFamily="34" charset="-122"/>
                        <a:ea typeface="Microsoft YaHei" panose="020B0503020204020204" pitchFamily="34" charset="-122"/>
                        <a:cs typeface="+mn-ea"/>
                        <a:sym typeface="Microsoft YaHei" panose="020B0503020204020204" pitchFamily="34" charset="-122"/>
                      </a:rPr>
                      <a:t>No significant degradation of stored energy </a:t>
                    </a:r>
                    <a:r>
                      <a:rPr lang="en-US" altLang="zh-CN" b="1" i="1" kern="600" dirty="0">
                        <a:latin typeface="Microsoft YaHei" panose="020B0503020204020204" pitchFamily="34" charset="-122"/>
                        <a:ea typeface="Microsoft YaHei" panose="020B0503020204020204" pitchFamily="34" charset="-122"/>
                        <a:cs typeface="+mn-ea"/>
                        <a:sym typeface="Microsoft YaHei" panose="020B0503020204020204" pitchFamily="34" charset="-122"/>
                      </a:rPr>
                      <a:t>W</a:t>
                    </a:r>
                    <a:r>
                      <a:rPr lang="en-US" altLang="zh-CN" b="1" i="1" kern="600" baseline="-25000" dirty="0">
                        <a:latin typeface="Microsoft YaHei" panose="020B0503020204020204" pitchFamily="34" charset="-122"/>
                        <a:ea typeface="Microsoft YaHei" panose="020B0503020204020204" pitchFamily="34" charset="-122"/>
                        <a:cs typeface="+mn-ea"/>
                        <a:sym typeface="Microsoft YaHei" panose="020B0503020204020204" pitchFamily="34" charset="-122"/>
                      </a:rPr>
                      <a:t>E</a:t>
                    </a:r>
                    <a:r>
                      <a:rPr lang="en-US" altLang="zh-CN" kern="6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p>
                  <a:p>
                    <a:pPr marL="377190" indent="-285750">
                      <a:spcBef>
                        <a:spcPts val="600"/>
                      </a:spcBef>
                      <a:buFont typeface="Wingdings" panose="05000000000000000000" pitchFamily="2" charset="2"/>
                      <a:buChar char="p"/>
                      <a:defRPr/>
                    </a:pPr>
                    <a:r>
                      <a:rPr lang="en-US" altLang="zh-CN" kern="600" dirty="0">
                        <a:latin typeface="Microsoft YaHei" panose="020B0503020204020204" pitchFamily="34" charset="-122"/>
                        <a:ea typeface="Microsoft YaHei" panose="020B0503020204020204" pitchFamily="34" charset="-122"/>
                        <a:cs typeface="+mn-ea"/>
                        <a:sym typeface="Microsoft YaHei" panose="020B0503020204020204" pitchFamily="34" charset="-122"/>
                      </a:rPr>
                      <a:t>Significant reduction of divertor peak heat load.</a:t>
                    </a:r>
                  </a:p>
                </p:txBody>
              </p:sp>
            </mc:Choice>
            <mc:Fallback xmlns="">
              <p:sp>
                <p:nvSpPr>
                  <p:cNvPr id="10" name="TextBox 98">
                    <a:extLst>
                      <a:ext uri="{FF2B5EF4-FFF2-40B4-BE49-F238E27FC236}">
                        <a16:creationId xmlns:a16="http://schemas.microsoft.com/office/drawing/2014/main" id="{8779E05C-83BD-45EC-A875-AB0734D4A68A}"/>
                      </a:ext>
                    </a:extLst>
                  </p:cNvPr>
                  <p:cNvSpPr txBox="1">
                    <a:spLocks noRot="1" noChangeAspect="1" noMove="1" noResize="1" noEditPoints="1" noAdjustHandles="1" noChangeArrowheads="1" noChangeShapeType="1" noTextEdit="1"/>
                  </p:cNvSpPr>
                  <p:nvPr/>
                </p:nvSpPr>
                <p:spPr bwMode="auto">
                  <a:xfrm>
                    <a:off x="3869989" y="4149347"/>
                    <a:ext cx="8077200" cy="1077218"/>
                  </a:xfrm>
                  <a:prstGeom prst="rect">
                    <a:avLst/>
                  </a:prstGeom>
                  <a:blipFill>
                    <a:blip r:embed="rId3"/>
                    <a:stretch>
                      <a:fillRect t="-3209" b="-2139"/>
                    </a:stretch>
                  </a:blipFill>
                  <a:ln>
                    <a:noFill/>
                  </a:ln>
                  <a:effectLst>
                    <a:outerShdw blurRad="40000" dist="23000" dir="5400000" sx="94000" sy="94000" rotWithShape="0">
                      <a:srgbClr val="000000">
                        <a:alpha val="0"/>
                      </a:srgbClr>
                    </a:outerShdw>
                  </a:effectLst>
                </p:spPr>
                <p:txBody>
                  <a:bodyPr/>
                  <a:lstStyle/>
                  <a:p>
                    <a:r>
                      <a:rPr lang="zh-CN" altLang="en-US">
                        <a:noFill/>
                      </a:rPr>
                      <a:t> </a:t>
                    </a:r>
                  </a:p>
                </p:txBody>
              </p:sp>
            </mc:Fallback>
          </mc:AlternateContent>
          <p:sp>
            <p:nvSpPr>
              <p:cNvPr id="11" name="矩形 52">
                <a:extLst>
                  <a:ext uri="{FF2B5EF4-FFF2-40B4-BE49-F238E27FC236}">
                    <a16:creationId xmlns:a16="http://schemas.microsoft.com/office/drawing/2014/main" id="{6608C2F7-AC79-4DF7-8EF8-E242746C0AC1}"/>
                  </a:ext>
                </a:extLst>
              </p:cNvPr>
              <p:cNvSpPr/>
              <p:nvPr/>
            </p:nvSpPr>
            <p:spPr>
              <a:xfrm>
                <a:off x="4031235" y="3642497"/>
                <a:ext cx="3681783" cy="400110"/>
              </a:xfrm>
              <a:prstGeom prst="rect">
                <a:avLst/>
              </a:prstGeom>
              <a:solidFill>
                <a:srgbClr val="0070C0"/>
              </a:solidFill>
            </p:spPr>
            <p:txBody>
              <a:bodyPr wrap="square">
                <a:spAutoFit/>
              </a:bodyPr>
              <a:lstStyle/>
              <a:p>
                <a:pPr>
                  <a:spcBef>
                    <a:spcPts val="600"/>
                  </a:spcBef>
                  <a:defRPr/>
                </a:pPr>
                <a:r>
                  <a:rPr lang="en-US" altLang="zh-CN" sz="2000" b="1" kern="6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ELM and heat load Control</a:t>
                </a:r>
              </a:p>
            </p:txBody>
          </p:sp>
        </p:grpSp>
        <p:cxnSp>
          <p:nvCxnSpPr>
            <p:cNvPr id="8" name="直接连接符 7">
              <a:extLst>
                <a:ext uri="{FF2B5EF4-FFF2-40B4-BE49-F238E27FC236}">
                  <a16:creationId xmlns:a16="http://schemas.microsoft.com/office/drawing/2014/main" id="{B1C71662-059F-48C3-8930-F2C4DE04EF10}"/>
                </a:ext>
              </a:extLst>
            </p:cNvPr>
            <p:cNvCxnSpPr>
              <a:cxnSpLocks/>
            </p:cNvCxnSpPr>
            <p:nvPr/>
          </p:nvCxnSpPr>
          <p:spPr bwMode="auto">
            <a:xfrm>
              <a:off x="4010979" y="4038600"/>
              <a:ext cx="6412210" cy="0"/>
            </a:xfrm>
            <a:prstGeom prst="line">
              <a:avLst/>
            </a:prstGeom>
            <a:ln w="9525" cap="flat" cmpd="sng" algn="ctr">
              <a:solidFill>
                <a:srgbClr val="EEB5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组合 11">
            <a:extLst>
              <a:ext uri="{FF2B5EF4-FFF2-40B4-BE49-F238E27FC236}">
                <a16:creationId xmlns:a16="http://schemas.microsoft.com/office/drawing/2014/main" id="{4ED508E2-8D62-4C44-AE18-D201B4FB4D7E}"/>
              </a:ext>
            </a:extLst>
          </p:cNvPr>
          <p:cNvGrpSpPr/>
          <p:nvPr/>
        </p:nvGrpSpPr>
        <p:grpSpPr>
          <a:xfrm>
            <a:off x="381001" y="685800"/>
            <a:ext cx="12456065" cy="5577750"/>
            <a:chOff x="-4672945" y="707647"/>
            <a:chExt cx="12456065" cy="5577750"/>
          </a:xfrm>
        </p:grpSpPr>
        <p:grpSp>
          <p:nvGrpSpPr>
            <p:cNvPr id="13" name="组合 12">
              <a:extLst>
                <a:ext uri="{FF2B5EF4-FFF2-40B4-BE49-F238E27FC236}">
                  <a16:creationId xmlns:a16="http://schemas.microsoft.com/office/drawing/2014/main" id="{71E1975D-DF55-4D97-918D-E678DC43BE2D}"/>
                </a:ext>
              </a:extLst>
            </p:cNvPr>
            <p:cNvGrpSpPr/>
            <p:nvPr/>
          </p:nvGrpSpPr>
          <p:grpSpPr>
            <a:xfrm>
              <a:off x="3894485" y="707647"/>
              <a:ext cx="3888635" cy="3041765"/>
              <a:chOff x="7642881" y="4028853"/>
              <a:chExt cx="2419154" cy="1892308"/>
            </a:xfrm>
          </p:grpSpPr>
          <p:grpSp>
            <p:nvGrpSpPr>
              <p:cNvPr id="18" name="组合 45">
                <a:extLst>
                  <a:ext uri="{FF2B5EF4-FFF2-40B4-BE49-F238E27FC236}">
                    <a16:creationId xmlns:a16="http://schemas.microsoft.com/office/drawing/2014/main" id="{896DC88C-AA72-4809-A757-41D4A8FCC1D7}"/>
                  </a:ext>
                </a:extLst>
              </p:cNvPr>
              <p:cNvGrpSpPr/>
              <p:nvPr/>
            </p:nvGrpSpPr>
            <p:grpSpPr>
              <a:xfrm>
                <a:off x="7642881" y="4148268"/>
                <a:ext cx="1875638" cy="1772893"/>
                <a:chOff x="7752445" y="267747"/>
                <a:chExt cx="3137667" cy="2968152"/>
              </a:xfrm>
            </p:grpSpPr>
            <p:pic>
              <p:nvPicPr>
                <p:cNvPr id="20" name="图片 8" descr="C:\Users\shaw\AppData\Local\Microsoft\Windows\INetCache\Content.Word\neh and power-1.jpg">
                  <a:extLst>
                    <a:ext uri="{FF2B5EF4-FFF2-40B4-BE49-F238E27FC236}">
                      <a16:creationId xmlns:a16="http://schemas.microsoft.com/office/drawing/2014/main" id="{E81F8D2B-67D5-4C22-9E74-058C7BF642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8855" t="6821" r="25726" b="16052"/>
                <a:stretch>
                  <a:fillRect/>
                </a:stretch>
              </p:blipFill>
              <p:spPr bwMode="auto">
                <a:xfrm>
                  <a:off x="7752445" y="267747"/>
                  <a:ext cx="3137667" cy="29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112">
                  <a:extLst>
                    <a:ext uri="{FF2B5EF4-FFF2-40B4-BE49-F238E27FC236}">
                      <a16:creationId xmlns:a16="http://schemas.microsoft.com/office/drawing/2014/main" id="{918362DB-B84C-49AF-B67A-294942632497}"/>
                    </a:ext>
                  </a:extLst>
                </p:cNvPr>
                <p:cNvSpPr txBox="1"/>
                <p:nvPr/>
              </p:nvSpPr>
              <p:spPr>
                <a:xfrm>
                  <a:off x="9303559" y="588462"/>
                  <a:ext cx="1301361" cy="865504"/>
                </a:xfrm>
                <a:prstGeom prst="rect">
                  <a:avLst/>
                </a:prstGeom>
                <a:noFill/>
              </p:spPr>
              <p:txBody>
                <a:bodyPr wrap="none" rtlCol="0">
                  <a:spAutoFit/>
                </a:bodyPr>
                <a:lstStyle/>
                <a:p>
                  <a:r>
                    <a:rPr lang="en-US" altLang="zh-CN" sz="16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High</a:t>
                  </a:r>
                </a:p>
                <a:p>
                  <a:r>
                    <a:rPr lang="en-US" altLang="zh-CN" sz="16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Parameter</a:t>
                  </a:r>
                </a:p>
                <a:p>
                  <a:r>
                    <a:rPr lang="en-US" altLang="zh-CN" sz="16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zone</a:t>
                  </a:r>
                  <a:endParaRPr lang="zh-CN" altLang="en-US" sz="16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sp>
            <p:nvSpPr>
              <p:cNvPr id="19" name="等腰三角形 18">
                <a:extLst>
                  <a:ext uri="{FF2B5EF4-FFF2-40B4-BE49-F238E27FC236}">
                    <a16:creationId xmlns:a16="http://schemas.microsoft.com/office/drawing/2014/main" id="{C2FF25BD-D6F4-4BE2-8FE2-77BA3B1E5B2F}"/>
                  </a:ext>
                </a:extLst>
              </p:cNvPr>
              <p:cNvSpPr/>
              <p:nvPr/>
            </p:nvSpPr>
            <p:spPr bwMode="auto">
              <a:xfrm rot="2572575">
                <a:off x="8071390" y="4028853"/>
                <a:ext cx="1990645" cy="995480"/>
              </a:xfrm>
              <a:prstGeom prst="triangle">
                <a:avLst>
                  <a:gd name="adj" fmla="val 52948"/>
                </a:avLst>
              </a:prstGeom>
              <a:solidFill>
                <a:srgbClr val="FF0000">
                  <a:alpha val="15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dirty="0">
                  <a:ln>
                    <a:noFill/>
                  </a:ln>
                  <a:solidFill>
                    <a:schemeClr val="tx1"/>
                  </a:solidFill>
                  <a:effectLst/>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grpSp>
          <p:nvGrpSpPr>
            <p:cNvPr id="14" name="组合 13">
              <a:extLst>
                <a:ext uri="{FF2B5EF4-FFF2-40B4-BE49-F238E27FC236}">
                  <a16:creationId xmlns:a16="http://schemas.microsoft.com/office/drawing/2014/main" id="{915F3DD8-3A86-4D82-9946-633939A71B35}"/>
                </a:ext>
              </a:extLst>
            </p:cNvPr>
            <p:cNvGrpSpPr/>
            <p:nvPr/>
          </p:nvGrpSpPr>
          <p:grpSpPr>
            <a:xfrm>
              <a:off x="-4672945" y="4955737"/>
              <a:ext cx="10683122" cy="1329660"/>
              <a:chOff x="-4672945" y="4955737"/>
              <a:chExt cx="10683122" cy="1329660"/>
            </a:xfrm>
          </p:grpSpPr>
          <mc:AlternateContent xmlns:mc="http://schemas.openxmlformats.org/markup-compatibility/2006" xmlns:a14="http://schemas.microsoft.com/office/drawing/2010/main">
            <mc:Choice Requires="a14">
              <p:sp>
                <p:nvSpPr>
                  <p:cNvPr id="15" name="TextBox 13">
                    <a:extLst>
                      <a:ext uri="{FF2B5EF4-FFF2-40B4-BE49-F238E27FC236}">
                        <a16:creationId xmlns:a16="http://schemas.microsoft.com/office/drawing/2014/main" id="{920B10B2-0FEB-4A6F-9178-3D9104130314}"/>
                      </a:ext>
                    </a:extLst>
                  </p:cNvPr>
                  <p:cNvSpPr txBox="1"/>
                  <p:nvPr/>
                </p:nvSpPr>
                <p:spPr bwMode="auto">
                  <a:xfrm>
                    <a:off x="-4672945" y="5355847"/>
                    <a:ext cx="8915400" cy="929550"/>
                  </a:xfrm>
                  <a:prstGeom prst="rect">
                    <a:avLst/>
                  </a:prstGeom>
                  <a:noFill/>
                  <a:ln w="28575">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wrap="square">
                    <a:spAutoFit/>
                  </a:bodyPr>
                  <a:lstStyle/>
                  <a:p>
                    <a:pPr marL="377190" indent="-285750">
                      <a:spcBef>
                        <a:spcPts val="600"/>
                      </a:spcBef>
                      <a:buFont typeface="Wingdings" panose="05000000000000000000" pitchFamily="2" charset="2"/>
                      <a:buChar char="p"/>
                      <a:defRPr/>
                    </a:pPr>
                    <a:r>
                      <a:rPr lang="en-US" altLang="zh-CN" kern="600"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Dependence in </a:t>
                    </a:r>
                    <a14:m>
                      <m:oMath xmlns:m="http://schemas.openxmlformats.org/officeDocument/2006/math">
                        <m:acc>
                          <m:accPr>
                            <m:chr m:val="̅"/>
                            <m:ctrlPr>
                              <a:rPr lang="en-US" altLang="zh-CN" b="1" i="1" kern="600" smtClean="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ctrlPr>
                          </m:accPr>
                          <m:e>
                            <m:sSub>
                              <m:sSubPr>
                                <m:ctrlPr>
                                  <a:rPr lang="en-US" altLang="zh-CN" b="1" i="1" kern="60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b="1" i="1" kern="60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t>𝒏</m:t>
                                </m:r>
                              </m:e>
                              <m:sub>
                                <m:r>
                                  <a:rPr lang="en-US" altLang="zh-CN" b="1" i="1" kern="60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t>𝒆</m:t>
                                </m:r>
                              </m:sub>
                            </m:sSub>
                          </m:e>
                        </m:acc>
                      </m:oMath>
                    </a14:m>
                    <a:r>
                      <a:rPr lang="en-US" altLang="zh-CN" b="1" kern="600"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en-US" altLang="zh-CN" kern="600"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and </a:t>
                    </a:r>
                    <a14:m>
                      <m:oMath xmlns:m="http://schemas.openxmlformats.org/officeDocument/2006/math">
                        <m:sSub>
                          <m:sSubPr>
                            <m:ctrlPr>
                              <a:rPr lang="en-US" altLang="zh-CN" b="1" i="1" kern="600" smtClean="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b="1" i="1" kern="600" smtClean="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t>𝑷</m:t>
                            </m:r>
                          </m:e>
                          <m:sub>
                            <m:r>
                              <a:rPr lang="en-US" altLang="zh-CN" b="1" i="1" kern="600" smtClean="0">
                                <a:solidFill>
                                  <a:schemeClr val="tx1"/>
                                </a:solidFill>
                                <a:latin typeface="Cambria Math" panose="02040503050406030204" pitchFamily="18" charset="0"/>
                                <a:ea typeface="Microsoft YaHei" panose="020B0503020204020204" pitchFamily="34" charset="-122"/>
                                <a:cs typeface="+mn-ea"/>
                                <a:sym typeface="Microsoft YaHei" panose="020B0503020204020204" pitchFamily="34" charset="-122"/>
                              </a:rPr>
                              <m:t>𝑳𝑯</m:t>
                            </m:r>
                          </m:sub>
                        </m:sSub>
                      </m:oMath>
                    </a14:m>
                    <a:r>
                      <a:rPr lang="en-US" altLang="zh-CN" b="1" kern="600"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en-US" altLang="zh-CN" kern="600"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of the ELM mitigation with LHCD.</a:t>
                    </a:r>
                  </a:p>
                  <a:p>
                    <a:pPr marL="377190" indent="-285750">
                      <a:buFont typeface="Wingdings" panose="05000000000000000000" pitchFamily="2" charset="2"/>
                      <a:buChar char="p"/>
                      <a:defRPr/>
                    </a:pPr>
                    <a:r>
                      <a:rPr lang="en-US" altLang="zh-CN" kern="600"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Better chance to achieve mitigation with higher power and higher density (</a:t>
                    </a:r>
                    <a14:m>
                      <m:oMath xmlns:m="http://schemas.openxmlformats.org/officeDocument/2006/math">
                        <m:sSub>
                          <m:sSubPr>
                            <m:ctrlPr>
                              <a:rPr lang="en-US" altLang="zh-CN" b="1" i="1" kern="600" smtClean="0">
                                <a:solidFill>
                                  <a:schemeClr val="tx1"/>
                                </a:solidFill>
                                <a:latin typeface="Cambria Math" panose="02040503050406030204" pitchFamily="18" charset="0"/>
                                <a:cs typeface="+mn-ea"/>
                                <a:sym typeface="Microsoft YaHei" panose="020B0503020204020204" pitchFamily="34" charset="-122"/>
                              </a:rPr>
                            </m:ctrlPr>
                          </m:sSubPr>
                          <m:e>
                            <m:r>
                              <a:rPr lang="en-US" altLang="zh-CN" b="1" i="1" kern="600" smtClean="0">
                                <a:solidFill>
                                  <a:schemeClr val="tx1"/>
                                </a:solidFill>
                                <a:latin typeface="Cambria Math" panose="02040503050406030204" pitchFamily="18" charset="0"/>
                                <a:cs typeface="+mn-ea"/>
                                <a:sym typeface="Microsoft YaHei" panose="020B0503020204020204" pitchFamily="34" charset="-122"/>
                              </a:rPr>
                              <m:t>𝒏</m:t>
                            </m:r>
                          </m:e>
                          <m:sub>
                            <m:r>
                              <a:rPr lang="en-US" altLang="zh-CN" b="1" i="1" kern="600" smtClean="0">
                                <a:solidFill>
                                  <a:schemeClr val="tx1"/>
                                </a:solidFill>
                                <a:latin typeface="Cambria Math" panose="02040503050406030204" pitchFamily="18" charset="0"/>
                                <a:cs typeface="+mn-ea"/>
                                <a:sym typeface="Microsoft YaHei" panose="020B0503020204020204" pitchFamily="34" charset="-122"/>
                              </a:rPr>
                              <m:t>𝒆</m:t>
                            </m:r>
                          </m:sub>
                        </m:sSub>
                        <m:r>
                          <a:rPr lang="en-US" altLang="zh-CN" b="1" i="1" kern="600">
                            <a:solidFill>
                              <a:schemeClr val="tx1"/>
                            </a:solidFill>
                            <a:latin typeface="Cambria Math" panose="02040503050406030204" pitchFamily="18" charset="0"/>
                            <a:cs typeface="+mn-ea"/>
                            <a:sym typeface="Microsoft YaHei" panose="020B0503020204020204" pitchFamily="34" charset="-122"/>
                          </a:rPr>
                          <m:t>≥</m:t>
                        </m:r>
                        <m:r>
                          <a:rPr lang="en-US" altLang="zh-CN" b="1" i="1" kern="600" smtClean="0">
                            <a:solidFill>
                              <a:schemeClr val="tx1"/>
                            </a:solidFill>
                            <a:latin typeface="Cambria Math" panose="02040503050406030204" pitchFamily="18" charset="0"/>
                            <a:cs typeface="+mn-ea"/>
                            <a:sym typeface="Microsoft YaHei" panose="020B0503020204020204" pitchFamily="34" charset="-122"/>
                          </a:rPr>
                          <m:t>𝟐</m:t>
                        </m:r>
                        <m:r>
                          <a:rPr lang="en-US" altLang="zh-CN" b="1" i="1" kern="600" smtClean="0">
                            <a:solidFill>
                              <a:schemeClr val="tx1"/>
                            </a:solidFill>
                            <a:latin typeface="Cambria Math" panose="02040503050406030204" pitchFamily="18" charset="0"/>
                            <a:cs typeface="+mn-ea"/>
                            <a:sym typeface="Microsoft YaHei" panose="020B0503020204020204" pitchFamily="34" charset="-122"/>
                          </a:rPr>
                          <m:t>.</m:t>
                        </m:r>
                        <m:r>
                          <a:rPr lang="en-US" altLang="zh-CN" b="1" i="1" kern="600" smtClean="0">
                            <a:solidFill>
                              <a:schemeClr val="tx1"/>
                            </a:solidFill>
                            <a:latin typeface="Cambria Math" panose="02040503050406030204" pitchFamily="18" charset="0"/>
                            <a:cs typeface="+mn-ea"/>
                            <a:sym typeface="Microsoft YaHei" panose="020B0503020204020204" pitchFamily="34" charset="-122"/>
                          </a:rPr>
                          <m:t>𝟓</m:t>
                        </m:r>
                        <m:r>
                          <a:rPr lang="en-US" altLang="zh-CN" b="1" i="1" kern="600" smtClean="0">
                            <a:solidFill>
                              <a:schemeClr val="tx1"/>
                            </a:solidFill>
                            <a:latin typeface="Cambria Math" panose="02040503050406030204" pitchFamily="18" charset="0"/>
                            <a:cs typeface="+mn-ea"/>
                            <a:sym typeface="Microsoft YaHei" panose="020B0503020204020204" pitchFamily="34" charset="-122"/>
                          </a:rPr>
                          <m:t>×</m:t>
                        </m:r>
                        <m:sSup>
                          <m:sSupPr>
                            <m:ctrlPr>
                              <a:rPr lang="en-US" altLang="zh-CN" b="1" i="1" kern="600" smtClean="0">
                                <a:solidFill>
                                  <a:schemeClr val="tx1"/>
                                </a:solidFill>
                                <a:latin typeface="Cambria Math" panose="02040503050406030204" pitchFamily="18" charset="0"/>
                                <a:cs typeface="+mn-ea"/>
                                <a:sym typeface="Microsoft YaHei" panose="020B0503020204020204" pitchFamily="34" charset="-122"/>
                              </a:rPr>
                            </m:ctrlPr>
                          </m:sSupPr>
                          <m:e>
                            <m:r>
                              <a:rPr lang="en-US" altLang="zh-CN" b="1" i="1" kern="600" smtClean="0">
                                <a:solidFill>
                                  <a:schemeClr val="tx1"/>
                                </a:solidFill>
                                <a:latin typeface="Cambria Math" panose="02040503050406030204" pitchFamily="18" charset="0"/>
                                <a:cs typeface="+mn-ea"/>
                                <a:sym typeface="Microsoft YaHei" panose="020B0503020204020204" pitchFamily="34" charset="-122"/>
                              </a:rPr>
                              <m:t>𝟏𝟎</m:t>
                            </m:r>
                          </m:e>
                          <m:sup>
                            <m:r>
                              <a:rPr lang="en-US" altLang="zh-CN" b="1" i="1" kern="600" smtClean="0">
                                <a:solidFill>
                                  <a:schemeClr val="tx1"/>
                                </a:solidFill>
                                <a:latin typeface="Cambria Math" panose="02040503050406030204" pitchFamily="18" charset="0"/>
                                <a:cs typeface="+mn-ea"/>
                                <a:sym typeface="Microsoft YaHei" panose="020B0503020204020204" pitchFamily="34" charset="-122"/>
                              </a:rPr>
                              <m:t>𝟏𝟗</m:t>
                            </m:r>
                          </m:sup>
                        </m:sSup>
                        <m:r>
                          <a:rPr lang="en-US" altLang="zh-CN" b="1" i="1" kern="600" smtClean="0">
                            <a:solidFill>
                              <a:schemeClr val="tx1"/>
                            </a:solidFill>
                            <a:latin typeface="Cambria Math" panose="02040503050406030204" pitchFamily="18" charset="0"/>
                            <a:cs typeface="+mn-ea"/>
                            <a:sym typeface="Microsoft YaHei" panose="020B0503020204020204" pitchFamily="34" charset="-122"/>
                          </a:rPr>
                          <m:t> </m:t>
                        </m:r>
                        <m:sSup>
                          <m:sSupPr>
                            <m:ctrlPr>
                              <a:rPr lang="en-US" altLang="zh-CN" b="1" i="1" kern="600" smtClean="0">
                                <a:solidFill>
                                  <a:schemeClr val="tx1"/>
                                </a:solidFill>
                                <a:latin typeface="Cambria Math" panose="02040503050406030204" pitchFamily="18" charset="0"/>
                                <a:cs typeface="+mn-ea"/>
                                <a:sym typeface="Microsoft YaHei" panose="020B0503020204020204" pitchFamily="34" charset="-122"/>
                              </a:rPr>
                            </m:ctrlPr>
                          </m:sSupPr>
                          <m:e>
                            <m:r>
                              <a:rPr lang="en-US" altLang="zh-CN" b="1" i="1" kern="600" smtClean="0">
                                <a:solidFill>
                                  <a:schemeClr val="tx1"/>
                                </a:solidFill>
                                <a:latin typeface="Cambria Math" panose="02040503050406030204" pitchFamily="18" charset="0"/>
                                <a:cs typeface="+mn-ea"/>
                                <a:sym typeface="Microsoft YaHei" panose="020B0503020204020204" pitchFamily="34" charset="-122"/>
                              </a:rPr>
                              <m:t>𝒎</m:t>
                            </m:r>
                          </m:e>
                          <m:sup>
                            <m:r>
                              <a:rPr lang="en-US" altLang="zh-CN" b="1" i="1" kern="600" smtClean="0">
                                <a:solidFill>
                                  <a:schemeClr val="tx1"/>
                                </a:solidFill>
                                <a:latin typeface="Cambria Math" panose="02040503050406030204" pitchFamily="18" charset="0"/>
                                <a:cs typeface="+mn-ea"/>
                                <a:sym typeface="Microsoft YaHei" panose="020B0503020204020204" pitchFamily="34" charset="-122"/>
                              </a:rPr>
                              <m:t>−</m:t>
                            </m:r>
                            <m:r>
                              <a:rPr lang="en-US" altLang="zh-CN" b="1" i="1" kern="600" smtClean="0">
                                <a:solidFill>
                                  <a:schemeClr val="tx1"/>
                                </a:solidFill>
                                <a:latin typeface="Cambria Math" panose="02040503050406030204" pitchFamily="18" charset="0"/>
                                <a:cs typeface="+mn-ea"/>
                                <a:sym typeface="Microsoft YaHei" panose="020B0503020204020204" pitchFamily="34" charset="-122"/>
                              </a:rPr>
                              <m:t>𝟑</m:t>
                            </m:r>
                          </m:sup>
                        </m:sSup>
                        <m:r>
                          <a:rPr lang="en-US" altLang="zh-CN" b="1" i="1" kern="600" smtClean="0">
                            <a:solidFill>
                              <a:schemeClr val="tx1"/>
                            </a:solidFill>
                            <a:latin typeface="Cambria Math" panose="02040503050406030204" pitchFamily="18" charset="0"/>
                            <a:cs typeface="+mn-ea"/>
                            <a:sym typeface="Microsoft YaHei" panose="020B0503020204020204" pitchFamily="34" charset="-122"/>
                          </a:rPr>
                          <m:t>, </m:t>
                        </m:r>
                        <m:sSub>
                          <m:sSubPr>
                            <m:ctrlPr>
                              <a:rPr lang="en-US" altLang="zh-CN" b="1" i="1" kern="600" smtClean="0">
                                <a:solidFill>
                                  <a:schemeClr val="tx1"/>
                                </a:solidFill>
                                <a:latin typeface="Cambria Math" panose="02040503050406030204" pitchFamily="18" charset="0"/>
                                <a:cs typeface="+mn-ea"/>
                                <a:sym typeface="Microsoft YaHei" panose="020B0503020204020204" pitchFamily="34" charset="-122"/>
                              </a:rPr>
                            </m:ctrlPr>
                          </m:sSubPr>
                          <m:e>
                            <m:r>
                              <a:rPr lang="en-US" altLang="zh-CN" b="1" i="1" kern="600" smtClean="0">
                                <a:solidFill>
                                  <a:schemeClr val="tx1"/>
                                </a:solidFill>
                                <a:latin typeface="Cambria Math" panose="02040503050406030204" pitchFamily="18" charset="0"/>
                                <a:cs typeface="+mn-ea"/>
                                <a:sym typeface="Microsoft YaHei" panose="020B0503020204020204" pitchFamily="34" charset="-122"/>
                              </a:rPr>
                              <m:t> </m:t>
                            </m:r>
                            <m:r>
                              <a:rPr lang="en-US" altLang="zh-CN" b="1" i="1" kern="600" smtClean="0">
                                <a:solidFill>
                                  <a:schemeClr val="tx1"/>
                                </a:solidFill>
                                <a:latin typeface="Cambria Math" panose="02040503050406030204" pitchFamily="18" charset="0"/>
                                <a:cs typeface="+mn-ea"/>
                                <a:sym typeface="Microsoft YaHei" panose="020B0503020204020204" pitchFamily="34" charset="-122"/>
                              </a:rPr>
                              <m:t>𝑷</m:t>
                            </m:r>
                          </m:e>
                          <m:sub>
                            <m:r>
                              <a:rPr lang="en-US" altLang="zh-CN" b="1" i="1" kern="600" smtClean="0">
                                <a:solidFill>
                                  <a:schemeClr val="tx1"/>
                                </a:solidFill>
                                <a:latin typeface="Cambria Math" panose="02040503050406030204" pitchFamily="18" charset="0"/>
                                <a:cs typeface="+mn-ea"/>
                                <a:sym typeface="Microsoft YaHei" panose="020B0503020204020204" pitchFamily="34" charset="-122"/>
                              </a:rPr>
                              <m:t>𝑳𝑯𝑪𝑫</m:t>
                            </m:r>
                          </m:sub>
                        </m:sSub>
                        <m:r>
                          <a:rPr lang="en-US" altLang="zh-CN" b="1" i="1" kern="600" smtClean="0">
                            <a:solidFill>
                              <a:schemeClr val="tx1"/>
                            </a:solidFill>
                            <a:latin typeface="Cambria Math" panose="02040503050406030204" pitchFamily="18" charset="0"/>
                            <a:cs typeface="+mn-ea"/>
                            <a:sym typeface="Microsoft YaHei" panose="020B0503020204020204" pitchFamily="34" charset="-122"/>
                          </a:rPr>
                          <m:t>≥</m:t>
                        </m:r>
                        <m:r>
                          <a:rPr lang="en-US" altLang="zh-CN" b="1" i="1" kern="600" smtClean="0">
                            <a:solidFill>
                              <a:schemeClr val="tx1"/>
                            </a:solidFill>
                            <a:latin typeface="Cambria Math" panose="02040503050406030204" pitchFamily="18" charset="0"/>
                            <a:cs typeface="+mn-ea"/>
                            <a:sym typeface="Microsoft YaHei" panose="020B0503020204020204" pitchFamily="34" charset="-122"/>
                          </a:rPr>
                          <m:t>𝟑𝟎𝟎</m:t>
                        </m:r>
                        <m:r>
                          <a:rPr lang="en-US" altLang="zh-CN" b="1" i="1" kern="600" smtClean="0">
                            <a:solidFill>
                              <a:schemeClr val="tx1"/>
                            </a:solidFill>
                            <a:latin typeface="Cambria Math" panose="02040503050406030204" pitchFamily="18" charset="0"/>
                            <a:cs typeface="+mn-ea"/>
                            <a:sym typeface="Microsoft YaHei" panose="020B0503020204020204" pitchFamily="34" charset="-122"/>
                          </a:rPr>
                          <m:t>𝒌𝑾</m:t>
                        </m:r>
                      </m:oMath>
                    </a14:m>
                    <a:r>
                      <a:rPr lang="en-US" altLang="zh-CN" kern="600" dirty="0">
                        <a:solidFill>
                          <a:schemeClr val="tx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a:t>
                    </a:r>
                  </a:p>
                </p:txBody>
              </p:sp>
            </mc:Choice>
            <mc:Fallback xmlns="">
              <p:sp>
                <p:nvSpPr>
                  <p:cNvPr id="15" name="TextBox 13">
                    <a:extLst>
                      <a:ext uri="{FF2B5EF4-FFF2-40B4-BE49-F238E27FC236}">
                        <a16:creationId xmlns:a16="http://schemas.microsoft.com/office/drawing/2014/main" id="{920B10B2-0FEB-4A6F-9178-3D9104130314}"/>
                      </a:ext>
                    </a:extLst>
                  </p:cNvPr>
                  <p:cNvSpPr txBox="1">
                    <a:spLocks noRot="1" noChangeAspect="1" noMove="1" noResize="1" noEditPoints="1" noAdjustHandles="1" noChangeArrowheads="1" noChangeShapeType="1" noTextEdit="1"/>
                  </p:cNvSpPr>
                  <p:nvPr/>
                </p:nvSpPr>
                <p:spPr bwMode="auto">
                  <a:xfrm>
                    <a:off x="-4672945" y="5355847"/>
                    <a:ext cx="8915400" cy="929550"/>
                  </a:xfrm>
                  <a:prstGeom prst="rect">
                    <a:avLst/>
                  </a:prstGeom>
                  <a:blipFill>
                    <a:blip r:embed="rId5"/>
                    <a:stretch>
                      <a:fillRect/>
                    </a:stretch>
                  </a:blipFill>
                  <a:ln w="28575">
                    <a:noFill/>
                  </a:ln>
                  <a:effectLst>
                    <a:outerShdw blurRad="40000" dist="23000" dir="5400000" rotWithShape="0">
                      <a:srgbClr val="000000">
                        <a:alpha val="0"/>
                      </a:srgbClr>
                    </a:outerShdw>
                  </a:effectLst>
                </p:spPr>
                <p:txBody>
                  <a:bodyPr/>
                  <a:lstStyle/>
                  <a:p>
                    <a:r>
                      <a:rPr lang="zh-CN" altLang="en-US">
                        <a:noFill/>
                      </a:rPr>
                      <a:t> </a:t>
                    </a:r>
                  </a:p>
                </p:txBody>
              </p:sp>
            </mc:Fallback>
          </mc:AlternateContent>
          <p:sp>
            <p:nvSpPr>
              <p:cNvPr id="16" name="矩形 52">
                <a:extLst>
                  <a:ext uri="{FF2B5EF4-FFF2-40B4-BE49-F238E27FC236}">
                    <a16:creationId xmlns:a16="http://schemas.microsoft.com/office/drawing/2014/main" id="{E60BA8B6-F895-44DF-BB52-C22A546AD283}"/>
                  </a:ext>
                </a:extLst>
              </p:cNvPr>
              <p:cNvSpPr/>
              <p:nvPr/>
            </p:nvSpPr>
            <p:spPr>
              <a:xfrm>
                <a:off x="-4444346" y="4955737"/>
                <a:ext cx="3271810" cy="400110"/>
              </a:xfrm>
              <a:prstGeom prst="rect">
                <a:avLst/>
              </a:prstGeom>
              <a:solidFill>
                <a:srgbClr val="0070C0"/>
              </a:solidFill>
            </p:spPr>
            <p:txBody>
              <a:bodyPr wrap="square">
                <a:spAutoFit/>
              </a:bodyPr>
              <a:lstStyle/>
              <a:p>
                <a:pPr>
                  <a:spcBef>
                    <a:spcPts val="600"/>
                  </a:spcBef>
                  <a:defRPr/>
                </a:pPr>
                <a:r>
                  <a:rPr lang="en-US" altLang="zh-CN" sz="2000" b="1" kern="6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Parameter dependence</a:t>
                </a:r>
              </a:p>
            </p:txBody>
          </p:sp>
          <p:cxnSp>
            <p:nvCxnSpPr>
              <p:cNvPr id="17" name="直接连接符 16">
                <a:extLst>
                  <a:ext uri="{FF2B5EF4-FFF2-40B4-BE49-F238E27FC236}">
                    <a16:creationId xmlns:a16="http://schemas.microsoft.com/office/drawing/2014/main" id="{77CFE55A-F37F-425C-9967-A0AB7B6C9379}"/>
                  </a:ext>
                </a:extLst>
              </p:cNvPr>
              <p:cNvCxnSpPr>
                <a:cxnSpLocks/>
              </p:cNvCxnSpPr>
              <p:nvPr/>
            </p:nvCxnSpPr>
            <p:spPr bwMode="auto">
              <a:xfrm>
                <a:off x="-4378641" y="5355847"/>
                <a:ext cx="10388818" cy="0"/>
              </a:xfrm>
              <a:prstGeom prst="line">
                <a:avLst/>
              </a:prstGeom>
              <a:ln w="9525" cap="flat" cmpd="sng" algn="ctr">
                <a:solidFill>
                  <a:srgbClr val="EEB5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
        <p:nvSpPr>
          <p:cNvPr id="22" name="Rectangle 3">
            <a:extLst>
              <a:ext uri="{FF2B5EF4-FFF2-40B4-BE49-F238E27FC236}">
                <a16:creationId xmlns:a16="http://schemas.microsoft.com/office/drawing/2014/main" id="{8C7010C0-537E-4D5C-9483-979D26258927}"/>
              </a:ext>
            </a:extLst>
          </p:cNvPr>
          <p:cNvSpPr>
            <a:spLocks noChangeArrowheads="1"/>
          </p:cNvSpPr>
          <p:nvPr/>
        </p:nvSpPr>
        <p:spPr bwMode="auto">
          <a:xfrm>
            <a:off x="1537322" y="71735"/>
            <a:ext cx="9435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FontTx/>
              <a:buNone/>
            </a:pPr>
            <a:r>
              <a:rPr lang="en-US" altLang="zh-CN" sz="24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ELMs control with LHCD on HL-2A     -</a:t>
            </a:r>
            <a:r>
              <a:rPr lang="en-US" altLang="zh-CN" sz="18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Experimental observations</a:t>
            </a:r>
            <a:endParaRPr lang="fr-FR" altLang="zh-CN" sz="16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nvGrpSpPr>
          <p:cNvPr id="23" name="组合 22">
            <a:extLst>
              <a:ext uri="{FF2B5EF4-FFF2-40B4-BE49-F238E27FC236}">
                <a16:creationId xmlns:a16="http://schemas.microsoft.com/office/drawing/2014/main" id="{233C7CFA-8121-4BBF-BBF0-7F448180B79D}"/>
              </a:ext>
            </a:extLst>
          </p:cNvPr>
          <p:cNvGrpSpPr/>
          <p:nvPr/>
        </p:nvGrpSpPr>
        <p:grpSpPr>
          <a:xfrm>
            <a:off x="3843657" y="685800"/>
            <a:ext cx="5029621" cy="2895044"/>
            <a:chOff x="3244228" y="474421"/>
            <a:chExt cx="5029621" cy="2895044"/>
          </a:xfrm>
        </p:grpSpPr>
        <p:sp>
          <p:nvSpPr>
            <p:cNvPr id="24" name="矩形 23">
              <a:extLst>
                <a:ext uri="{FF2B5EF4-FFF2-40B4-BE49-F238E27FC236}">
                  <a16:creationId xmlns:a16="http://schemas.microsoft.com/office/drawing/2014/main" id="{D47F5BAB-CCC6-4AD8-9F97-41ED77CD1892}"/>
                </a:ext>
              </a:extLst>
            </p:cNvPr>
            <p:cNvSpPr/>
            <p:nvPr/>
          </p:nvSpPr>
          <p:spPr>
            <a:xfrm>
              <a:off x="6305237" y="474421"/>
              <a:ext cx="1830106" cy="261610"/>
            </a:xfrm>
            <a:prstGeom prst="rect">
              <a:avLst/>
            </a:prstGeom>
          </p:spPr>
          <p:txBody>
            <a:bodyPr wrap="square">
              <a:spAutoFit/>
            </a:bodyPr>
            <a:lstStyle/>
            <a:p>
              <a:r>
                <a:rPr lang="fr-FR" altLang="zh-CN" sz="1100" i="1" dirty="0">
                  <a:latin typeface="Microsoft YaHei" panose="020B0503020204020204" pitchFamily="34" charset="-122"/>
                  <a:ea typeface="Microsoft YaHei" panose="020B0503020204020204" pitchFamily="34" charset="-122"/>
                  <a:cs typeface="+mn-ea"/>
                  <a:sym typeface="Microsoft YaHei" panose="020B0503020204020204" pitchFamily="34" charset="-122"/>
                </a:rPr>
                <a:t>G.L. Xiao  </a:t>
              </a:r>
              <a:r>
                <a:rPr lang="en-US" altLang="zh-CN" sz="1100" i="1" dirty="0" err="1">
                  <a:latin typeface="Microsoft YaHei" panose="020B0503020204020204" pitchFamily="34" charset="-122"/>
                  <a:ea typeface="Microsoft YaHei" panose="020B0503020204020204" pitchFamily="34" charset="-122"/>
                  <a:cs typeface="+mn-ea"/>
                  <a:sym typeface="Microsoft YaHei" panose="020B0503020204020204" pitchFamily="34" charset="-122"/>
                </a:rPr>
                <a:t>P.o.P</a:t>
              </a:r>
              <a:r>
                <a:rPr lang="en-US" altLang="zh-CN" sz="1100" i="1" dirty="0">
                  <a:latin typeface="Microsoft YaHei" panose="020B0503020204020204" pitchFamily="34" charset="-122"/>
                  <a:ea typeface="Microsoft YaHei" panose="020B0503020204020204" pitchFamily="34" charset="-122"/>
                  <a:cs typeface="+mn-ea"/>
                  <a:sym typeface="Microsoft YaHei" panose="020B0503020204020204" pitchFamily="34" charset="-122"/>
                </a:rPr>
                <a:t>.</a:t>
              </a:r>
              <a:r>
                <a:rPr lang="fr-FR" altLang="zh-CN" sz="1100" i="1" dirty="0">
                  <a:latin typeface="Microsoft YaHei" panose="020B0503020204020204" pitchFamily="34" charset="-122"/>
                  <a:ea typeface="Microsoft YaHei" panose="020B0503020204020204" pitchFamily="34" charset="-122"/>
                  <a:cs typeface="+mn-ea"/>
                  <a:sym typeface="Microsoft YaHei" panose="020B0503020204020204" pitchFamily="34" charset="-122"/>
                </a:rPr>
                <a:t>, 201</a:t>
              </a:r>
              <a:r>
                <a:rPr lang="en-US" altLang="zh-CN" sz="1100" i="1" dirty="0">
                  <a:latin typeface="Microsoft YaHei" panose="020B0503020204020204" pitchFamily="34" charset="-122"/>
                  <a:ea typeface="Microsoft YaHei" panose="020B0503020204020204" pitchFamily="34" charset="-122"/>
                  <a:cs typeface="+mn-ea"/>
                  <a:sym typeface="Microsoft YaHei" panose="020B0503020204020204" pitchFamily="34" charset="-122"/>
                </a:rPr>
                <a:t>7</a:t>
              </a:r>
              <a:endParaRPr lang="zh-CN" altLang="en-US" sz="1100" i="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pic>
          <p:nvPicPr>
            <p:cNvPr id="25" name="Picture 8" descr="H:\Work\Data analysis\Mitigation with LHCD\Result\Paper\Experiment paper\figure 7 heat load\figure 8 heat_V2.tif">
              <a:extLst>
                <a:ext uri="{FF2B5EF4-FFF2-40B4-BE49-F238E27FC236}">
                  <a16:creationId xmlns:a16="http://schemas.microsoft.com/office/drawing/2014/main" id="{33CFEA65-B436-4C89-8D4A-B4D617C0EB1B}"/>
                </a:ext>
              </a:extLst>
            </p:cNvPr>
            <p:cNvPicPr/>
            <p:nvPr/>
          </p:nvPicPr>
          <p:blipFill rotWithShape="1">
            <a:blip r:embed="rId6">
              <a:extLst>
                <a:ext uri="{28A0092B-C50C-407E-A947-70E740481C1C}">
                  <a14:useLocalDpi xmlns:a14="http://schemas.microsoft.com/office/drawing/2010/main" val="0"/>
                </a:ext>
              </a:extLst>
            </a:blip>
            <a:srcRect l="5692" t="17393" r="11773" b="8044"/>
            <a:stretch/>
          </p:blipFill>
          <p:spPr bwMode="auto">
            <a:xfrm>
              <a:off x="3244228" y="666293"/>
              <a:ext cx="5029621" cy="2703172"/>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73688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C33B2A32-69DB-417C-A4D4-F3E788D771F7}"/>
              </a:ext>
            </a:extLst>
          </p:cNvPr>
          <p:cNvSpPr/>
          <p:nvPr/>
        </p:nvSpPr>
        <p:spPr>
          <a:xfrm>
            <a:off x="990600" y="4343400"/>
            <a:ext cx="10439400" cy="707886"/>
          </a:xfrm>
          <a:prstGeom prst="rect">
            <a:avLst/>
          </a:prstGeom>
        </p:spPr>
        <p:txBody>
          <a:bodyPr wrap="square">
            <a:spAutoFit/>
          </a:bodyPr>
          <a:lstStyle/>
          <a:p>
            <a:pPr marL="285750" indent="-285750">
              <a:spcBef>
                <a:spcPts val="600"/>
              </a:spcBef>
              <a:buFont typeface="Wingdings" panose="05000000000000000000" pitchFamily="2" charset="2"/>
              <a:buChar char="p"/>
            </a:pPr>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Synchronization and  desynchronization: </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LHCD&gt;0→a time interval→ ELM mitigation and pedestal turbulence enhancement.</a:t>
            </a:r>
          </a:p>
        </p:txBody>
      </p:sp>
      <p:pic>
        <p:nvPicPr>
          <p:cNvPr id="6" name="图片 5">
            <a:extLst>
              <a:ext uri="{FF2B5EF4-FFF2-40B4-BE49-F238E27FC236}">
                <a16:creationId xmlns:a16="http://schemas.microsoft.com/office/drawing/2014/main" id="{680D73E9-190D-476F-880A-F1B56A6CAE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39" t="5407" r="7273"/>
          <a:stretch/>
        </p:blipFill>
        <p:spPr>
          <a:xfrm>
            <a:off x="2612231" y="762000"/>
            <a:ext cx="6226969" cy="3127152"/>
          </a:xfrm>
          <a:prstGeom prst="rect">
            <a:avLst/>
          </a:prstGeom>
        </p:spPr>
      </p:pic>
      <p:sp>
        <p:nvSpPr>
          <p:cNvPr id="8" name="矩形 7">
            <a:extLst>
              <a:ext uri="{FF2B5EF4-FFF2-40B4-BE49-F238E27FC236}">
                <a16:creationId xmlns:a16="http://schemas.microsoft.com/office/drawing/2014/main" id="{40D2E7B7-4B53-4068-96EB-7D6938641844}"/>
              </a:ext>
            </a:extLst>
          </p:cNvPr>
          <p:cNvSpPr/>
          <p:nvPr/>
        </p:nvSpPr>
        <p:spPr>
          <a:xfrm>
            <a:off x="1066800" y="3886200"/>
            <a:ext cx="3021853" cy="400110"/>
          </a:xfrm>
          <a:prstGeom prst="rect">
            <a:avLst/>
          </a:prstGeom>
          <a:solidFill>
            <a:srgbClr val="0070C0"/>
          </a:solidFill>
        </p:spPr>
        <p:txBody>
          <a:bodyPr wrap="none">
            <a:spAutoFit/>
          </a:bodyPr>
          <a:lstStyle/>
          <a:p>
            <a:pPr>
              <a:spcBef>
                <a:spcPts val="600"/>
              </a:spcBef>
            </a:pPr>
            <a:r>
              <a:rPr lang="en-US" altLang="zh-CN" sz="20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Turbulence regulation</a:t>
            </a:r>
          </a:p>
        </p:txBody>
      </p:sp>
      <p:sp>
        <p:nvSpPr>
          <p:cNvPr id="9" name="灯片编号占位符 5">
            <a:extLst>
              <a:ext uri="{FF2B5EF4-FFF2-40B4-BE49-F238E27FC236}">
                <a16:creationId xmlns:a16="http://schemas.microsoft.com/office/drawing/2014/main" id="{A0F5C3D3-AD90-47C9-9513-F4E12B6DE0A0}"/>
              </a:ext>
            </a:extLst>
          </p:cNvPr>
          <p:cNvSpPr>
            <a:spLocks noGrp="1"/>
          </p:cNvSpPr>
          <p:nvPr>
            <p:ph type="sldNum" sz="quarter" idx="12"/>
          </p:nvPr>
        </p:nvSpPr>
        <p:spPr>
          <a:xfrm>
            <a:off x="7924800" y="6496048"/>
            <a:ext cx="2133600" cy="285752"/>
          </a:xfrm>
        </p:spPr>
        <p:txBody>
          <a:bodyPr/>
          <a:lstStyle/>
          <a:p>
            <a:pPr>
              <a:defRPr/>
            </a:pPr>
            <a:fld id="{A706597E-09BC-46DA-A674-83959B629C3A}" type="slidenum">
              <a:rPr lang="zh-CN" altLang="zh-CN" sz="2000" b="1">
                <a:solidFill>
                  <a:srgbClr val="000000"/>
                </a:solidFill>
                <a:latin typeface="微软雅黑" panose="020B0503020204020204" pitchFamily="34" charset="-122"/>
                <a:ea typeface="微软雅黑" panose="020B0503020204020204" pitchFamily="34" charset="-122"/>
              </a:rPr>
              <a:pPr>
                <a:defRPr/>
              </a:pPr>
              <a:t>6</a:t>
            </a:fld>
            <a:endParaRPr lang="zh-CN" altLang="zh-CN" sz="2000" b="1" dirty="0">
              <a:solidFill>
                <a:srgbClr val="000000"/>
              </a:solidFill>
              <a:latin typeface="微软雅黑" panose="020B0503020204020204" pitchFamily="34" charset="-122"/>
              <a:ea typeface="微软雅黑" panose="020B0503020204020204" pitchFamily="34" charset="-122"/>
            </a:endParaRPr>
          </a:p>
        </p:txBody>
      </p:sp>
      <p:sp>
        <p:nvSpPr>
          <p:cNvPr id="11" name="Rectangle 3">
            <a:extLst>
              <a:ext uri="{FF2B5EF4-FFF2-40B4-BE49-F238E27FC236}">
                <a16:creationId xmlns:a16="http://schemas.microsoft.com/office/drawing/2014/main" id="{E1E5ECC6-6816-4DD8-9511-23FF2509218B}"/>
              </a:ext>
            </a:extLst>
          </p:cNvPr>
          <p:cNvSpPr>
            <a:spLocks noChangeArrowheads="1"/>
          </p:cNvSpPr>
          <p:nvPr/>
        </p:nvSpPr>
        <p:spPr bwMode="auto">
          <a:xfrm>
            <a:off x="1537322" y="71735"/>
            <a:ext cx="9435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None/>
            </a:pPr>
            <a:r>
              <a:rPr lang="en-US" altLang="zh-CN" sz="24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ELMs control with LHCD on HL-2A     -</a:t>
            </a:r>
            <a:r>
              <a:rPr lang="en-US" altLang="zh-CN" sz="18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Role of Pedestal Turbulence</a:t>
            </a:r>
            <a:endParaRPr lang="fr-FR" altLang="zh-CN" sz="18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cxnSp>
        <p:nvCxnSpPr>
          <p:cNvPr id="4" name="直接箭头连接符 3">
            <a:extLst>
              <a:ext uri="{FF2B5EF4-FFF2-40B4-BE49-F238E27FC236}">
                <a16:creationId xmlns:a16="http://schemas.microsoft.com/office/drawing/2014/main" id="{2B93F739-F33B-4C1D-BE3E-3EEDD1E847E4}"/>
              </a:ext>
            </a:extLst>
          </p:cNvPr>
          <p:cNvCxnSpPr/>
          <p:nvPr/>
        </p:nvCxnSpPr>
        <p:spPr>
          <a:xfrm flipV="1">
            <a:off x="7226710" y="1066800"/>
            <a:ext cx="457200" cy="152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61F699BB-E3ED-487A-8D76-96D6672D29EA}"/>
                  </a:ext>
                </a:extLst>
              </p:cNvPr>
              <p:cNvSpPr/>
              <p:nvPr/>
            </p:nvSpPr>
            <p:spPr>
              <a:xfrm>
                <a:off x="990600" y="5827589"/>
                <a:ext cx="6262805" cy="400110"/>
              </a:xfrm>
              <a:prstGeom prst="rect">
                <a:avLst/>
              </a:prstGeom>
            </p:spPr>
            <p:txBody>
              <a:bodyPr wrap="none">
                <a:spAutoFit/>
              </a:bodyPr>
              <a:lstStyle/>
              <a:p>
                <a:pPr marL="285750" indent="-285750">
                  <a:spcBef>
                    <a:spcPts val="600"/>
                  </a:spcBef>
                  <a:buFont typeface="Wingdings" panose="05000000000000000000" pitchFamily="2" charset="2"/>
                  <a:buChar char="p"/>
                </a:pPr>
                <a:r>
                  <a:rPr lang="en-GB"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Velocity shear: </a:t>
                </a:r>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LHCD&gt;0</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 </a:t>
                </a:r>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14:m>
                  <m:oMath xmlns:m="http://schemas.openxmlformats.org/officeDocument/2006/math">
                    <m:sSub>
                      <m:sSubPr>
                        <m:ctrlP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zh-CN" altLang="en-GB" sz="2000" i="1">
                            <a:latin typeface="Cambria Math" panose="02040503050406030204" pitchFamily="18" charset="0"/>
                            <a:ea typeface="Microsoft YaHei" panose="020B0503020204020204" pitchFamily="34" charset="-122"/>
                            <a:cs typeface="+mn-ea"/>
                            <a:sym typeface="Microsoft YaHei" panose="020B0503020204020204" pitchFamily="34" charset="-122"/>
                          </a:rPr>
                          <m:t>𝛾</m:t>
                        </m:r>
                      </m:e>
                      <m:sub>
                        <m:r>
                          <a:rPr lang="en-US" altLang="zh-CN" sz="2000" i="1">
                            <a:latin typeface="Cambria Math" panose="02040503050406030204" pitchFamily="18" charset="0"/>
                            <a:ea typeface="Microsoft YaHei" panose="020B0503020204020204" pitchFamily="34" charset="-122"/>
                            <a:cs typeface="+mn-ea"/>
                            <a:sym typeface="Microsoft YaHei" panose="020B0503020204020204" pitchFamily="34" charset="-122"/>
                          </a:rPr>
                          <m:t>𝐸</m:t>
                        </m:r>
                        <m:r>
                          <a:rPr lang="en-US" altLang="zh-CN" sz="2000" i="1">
                            <a:latin typeface="Cambria Math" panose="02040503050406030204" pitchFamily="18" charset="0"/>
                            <a:ea typeface="Cambria Math" panose="02040503050406030204" pitchFamily="18" charset="0"/>
                            <a:cs typeface="+mn-ea"/>
                            <a:sym typeface="Microsoft YaHei" panose="020B0503020204020204" pitchFamily="34" charset="-122"/>
                          </a:rPr>
                          <m:t>×</m:t>
                        </m:r>
                        <m:r>
                          <a:rPr lang="en-US" altLang="zh-CN" sz="2000" i="1">
                            <a:latin typeface="Cambria Math" panose="02040503050406030204" pitchFamily="18" charset="0"/>
                            <a:ea typeface="Cambria Math" panose="02040503050406030204" pitchFamily="18" charset="0"/>
                            <a:cs typeface="+mn-ea"/>
                            <a:sym typeface="Microsoft YaHei" panose="020B0503020204020204" pitchFamily="34" charset="-122"/>
                          </a:rPr>
                          <m:t>𝐵</m:t>
                        </m:r>
                      </m:sub>
                    </m:sSub>
                  </m:oMath>
                </a14:m>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drops sharply.</a:t>
                </a:r>
              </a:p>
            </p:txBody>
          </p:sp>
        </mc:Choice>
        <mc:Fallback xmlns="">
          <p:sp>
            <p:nvSpPr>
              <p:cNvPr id="7" name="矩形 6">
                <a:extLst>
                  <a:ext uri="{FF2B5EF4-FFF2-40B4-BE49-F238E27FC236}">
                    <a16:creationId xmlns:a16="http://schemas.microsoft.com/office/drawing/2014/main" id="{61F699BB-E3ED-487A-8D76-96D6672D29EA}"/>
                  </a:ext>
                </a:extLst>
              </p:cNvPr>
              <p:cNvSpPr>
                <a:spLocks noRot="1" noChangeAspect="1" noMove="1" noResize="1" noEditPoints="1" noAdjustHandles="1" noChangeArrowheads="1" noChangeShapeType="1" noTextEdit="1"/>
              </p:cNvSpPr>
              <p:nvPr/>
            </p:nvSpPr>
            <p:spPr>
              <a:xfrm>
                <a:off x="990600" y="5827589"/>
                <a:ext cx="6262805" cy="400110"/>
              </a:xfrm>
              <a:prstGeom prst="rect">
                <a:avLst/>
              </a:prstGeom>
              <a:blipFill>
                <a:blip r:embed="rId4"/>
                <a:stretch>
                  <a:fillRect l="-876" t="-9091"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8818B6FF-2464-492A-ACEF-D9F4964977C7}"/>
                  </a:ext>
                </a:extLst>
              </p:cNvPr>
              <p:cNvSpPr/>
              <p:nvPr/>
            </p:nvSpPr>
            <p:spPr>
              <a:xfrm>
                <a:off x="990600" y="5010090"/>
                <a:ext cx="10699955" cy="400110"/>
              </a:xfrm>
              <a:prstGeom prst="rect">
                <a:avLst/>
              </a:prstGeom>
            </p:spPr>
            <p:txBody>
              <a:bodyPr wrap="square">
                <a:spAutoFit/>
              </a:bodyPr>
              <a:lstStyle/>
              <a:p>
                <a:pPr marL="285750" indent="-285750">
                  <a:spcBef>
                    <a:spcPts val="600"/>
                  </a:spcBef>
                  <a:buFont typeface="Wingdings" panose="05000000000000000000" pitchFamily="2" charset="2"/>
                  <a:buChar char="p"/>
                </a:pPr>
                <a:r>
                  <a:rPr lang="en-GB"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Turbulence enhancement:</a:t>
                </a:r>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closely related to the turbulence </a:t>
                </a:r>
                <a14:m>
                  <m:oMath xmlns:m="http://schemas.openxmlformats.org/officeDocument/2006/math">
                    <m:sSub>
                      <m:sSubPr>
                        <m:ctrlPr>
                          <a:rPr lang="en-US" altLang="zh-CN" sz="2000" i="1" dirty="0">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sz="2000" i="1" dirty="0">
                            <a:latin typeface="Cambria Math" panose="02040503050406030204" pitchFamily="18" charset="0"/>
                            <a:ea typeface="Microsoft YaHei" panose="020B0503020204020204" pitchFamily="34" charset="-122"/>
                            <a:cs typeface="+mn-ea"/>
                            <a:sym typeface="Microsoft YaHei" panose="020B0503020204020204" pitchFamily="34" charset="-122"/>
                          </a:rPr>
                          <m:t>𝑘</m:t>
                        </m:r>
                      </m:e>
                      <m:sub>
                        <m:r>
                          <a:rPr lang="en-US" altLang="zh-CN" sz="2000" i="1" dirty="0">
                            <a:latin typeface="Cambria Math" panose="02040503050406030204" pitchFamily="18" charset="0"/>
                            <a:ea typeface="Microsoft YaHei" panose="020B0503020204020204" pitchFamily="34" charset="-122"/>
                            <a:cs typeface="+mn-ea"/>
                            <a:sym typeface="Microsoft YaHei" panose="020B0503020204020204" pitchFamily="34" charset="-122"/>
                          </a:rPr>
                          <m:t>𝑟</m:t>
                        </m:r>
                      </m:sub>
                    </m:sSub>
                  </m:oMath>
                </a14:m>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-spectrum shift.</a:t>
                </a:r>
              </a:p>
            </p:txBody>
          </p:sp>
        </mc:Choice>
        <mc:Fallback xmlns="">
          <p:sp>
            <p:nvSpPr>
              <p:cNvPr id="10" name="矩形 9">
                <a:extLst>
                  <a:ext uri="{FF2B5EF4-FFF2-40B4-BE49-F238E27FC236}">
                    <a16:creationId xmlns:a16="http://schemas.microsoft.com/office/drawing/2014/main" id="{8818B6FF-2464-492A-ACEF-D9F4964977C7}"/>
                  </a:ext>
                </a:extLst>
              </p:cNvPr>
              <p:cNvSpPr>
                <a:spLocks noRot="1" noChangeAspect="1" noMove="1" noResize="1" noEditPoints="1" noAdjustHandles="1" noChangeArrowheads="1" noChangeShapeType="1" noTextEdit="1"/>
              </p:cNvSpPr>
              <p:nvPr/>
            </p:nvSpPr>
            <p:spPr>
              <a:xfrm>
                <a:off x="990600" y="5010090"/>
                <a:ext cx="10699955" cy="400110"/>
              </a:xfrm>
              <a:prstGeom prst="rect">
                <a:avLst/>
              </a:prstGeom>
              <a:blipFill>
                <a:blip r:embed="rId5"/>
                <a:stretch>
                  <a:fillRect l="-513" t="-9091" b="-2575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407212A3-F3CD-4C5C-9F93-FCACD86E35CC}"/>
                  </a:ext>
                </a:extLst>
              </p:cNvPr>
              <p:cNvSpPr/>
              <p:nvPr/>
            </p:nvSpPr>
            <p:spPr>
              <a:xfrm>
                <a:off x="990600" y="5389105"/>
                <a:ext cx="6413935" cy="406971"/>
              </a:xfrm>
              <a:prstGeom prst="rect">
                <a:avLst/>
              </a:prstGeom>
            </p:spPr>
            <p:txBody>
              <a:bodyPr wrap="none">
                <a:spAutoFit/>
              </a:bodyPr>
              <a:lstStyle/>
              <a:p>
                <a:pPr marL="285750" indent="-285750">
                  <a:spcBef>
                    <a:spcPts val="600"/>
                  </a:spcBef>
                  <a:buFont typeface="Wingdings" panose="05000000000000000000" pitchFamily="2" charset="2"/>
                  <a:buChar char="p"/>
                </a:pPr>
                <a:r>
                  <a:rPr lang="en-GB" altLang="zh-CN" sz="2000" b="1" i="1" dirty="0">
                    <a:latin typeface="Microsoft YaHei" panose="020B0503020204020204" pitchFamily="34" charset="-122"/>
                    <a:ea typeface="Microsoft YaHei" panose="020B0503020204020204" pitchFamily="34" charset="-122"/>
                    <a:cs typeface="+mn-ea"/>
                    <a:sym typeface="Microsoft YaHei" panose="020B0503020204020204" pitchFamily="34" charset="-122"/>
                  </a:rPr>
                  <a:t>k</a:t>
                </a:r>
                <a:r>
                  <a:rPr lang="en-GB" altLang="zh-CN" sz="2000" b="1" i="1" baseline="-25000" dirty="0" err="1">
                    <a:latin typeface="Microsoft YaHei" panose="020B0503020204020204" pitchFamily="34" charset="-122"/>
                    <a:ea typeface="Microsoft YaHei" panose="020B0503020204020204" pitchFamily="34" charset="-122"/>
                    <a:cs typeface="+mn-ea"/>
                    <a:sym typeface="Microsoft YaHei" panose="020B0503020204020204" pitchFamily="34" charset="-122"/>
                  </a:rPr>
                  <a:t>r</a:t>
                </a:r>
                <a:r>
                  <a:rPr lang="en-GB"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-spectrum shift: </a:t>
                </a:r>
                <a14:m>
                  <m:oMath xmlns:m="http://schemas.openxmlformats.org/officeDocument/2006/math">
                    <m:acc>
                      <m:accPr>
                        <m:chr m:val="̅"/>
                        <m:ctrlPr>
                          <a:rPr lang="en-GB" altLang="zh-CN" sz="2000" i="1" dirty="0">
                            <a:latin typeface="Cambria Math" panose="02040503050406030204" pitchFamily="18" charset="0"/>
                            <a:ea typeface="Microsoft YaHei" panose="020B0503020204020204" pitchFamily="34" charset="-122"/>
                            <a:cs typeface="+mn-ea"/>
                            <a:sym typeface="Microsoft YaHei" panose="020B0503020204020204" pitchFamily="34" charset="-122"/>
                          </a:rPr>
                        </m:ctrlPr>
                      </m:accPr>
                      <m:e>
                        <m:sSub>
                          <m:sSubPr>
                            <m:ctrlPr>
                              <a:rPr lang="en-US" altLang="zh-CN" sz="2000" i="1" dirty="0">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sz="2000" i="1" dirty="0">
                                <a:latin typeface="Cambria Math" panose="02040503050406030204" pitchFamily="18" charset="0"/>
                                <a:ea typeface="Microsoft YaHei" panose="020B0503020204020204" pitchFamily="34" charset="-122"/>
                                <a:cs typeface="+mn-ea"/>
                                <a:sym typeface="Microsoft YaHei" panose="020B0503020204020204" pitchFamily="34" charset="-122"/>
                              </a:rPr>
                              <m:t>𝑘</m:t>
                            </m:r>
                          </m:e>
                          <m:sub>
                            <m:r>
                              <a:rPr lang="en-US" altLang="zh-CN" sz="2000" i="1" dirty="0">
                                <a:latin typeface="Cambria Math" panose="02040503050406030204" pitchFamily="18" charset="0"/>
                                <a:ea typeface="Microsoft YaHei" panose="020B0503020204020204" pitchFamily="34" charset="-122"/>
                                <a:cs typeface="+mn-ea"/>
                                <a:sym typeface="Microsoft YaHei" panose="020B0503020204020204" pitchFamily="34" charset="-122"/>
                              </a:rPr>
                              <m:t>𝑟</m:t>
                            </m:r>
                          </m:sub>
                        </m:sSub>
                      </m:e>
                    </m:acc>
                    <m:r>
                      <a:rPr lang="en-GB" altLang="zh-CN" sz="2000" i="1" dirty="0">
                        <a:latin typeface="Cambria Math" panose="02040503050406030204" pitchFamily="18" charset="0"/>
                        <a:ea typeface="Cambria Math" panose="02040503050406030204" pitchFamily="18" charset="0"/>
                        <a:cs typeface="+mn-ea"/>
                        <a:sym typeface="Microsoft YaHei" panose="020B0503020204020204" pitchFamily="34" charset="-122"/>
                      </a:rPr>
                      <m:t>≈</m:t>
                    </m:r>
                    <m:r>
                      <a:rPr lang="en-US" altLang="zh-CN" sz="2000" i="1" dirty="0">
                        <a:latin typeface="Cambria Math" panose="02040503050406030204" pitchFamily="18" charset="0"/>
                        <a:ea typeface="Cambria Math" panose="02040503050406030204" pitchFamily="18" charset="0"/>
                        <a:cs typeface="+mn-ea"/>
                        <a:sym typeface="Microsoft YaHei" panose="020B0503020204020204" pitchFamily="34" charset="-122"/>
                      </a:rPr>
                      <m:t>−1.5 </m:t>
                    </m:r>
                    <m:r>
                      <a:rPr lang="en-US" altLang="zh-CN" sz="2000" i="1" dirty="0">
                        <a:latin typeface="Cambria Math" panose="02040503050406030204" pitchFamily="18" charset="0"/>
                        <a:ea typeface="Cambria Math" panose="02040503050406030204" pitchFamily="18" charset="0"/>
                        <a:cs typeface="+mn-ea"/>
                        <a:sym typeface="Microsoft YaHei" panose="020B0503020204020204" pitchFamily="34" charset="-122"/>
                      </a:rPr>
                      <m:t>𝑐</m:t>
                    </m:r>
                    <m:sSup>
                      <m:sSupPr>
                        <m:ctrlPr>
                          <a:rPr lang="en-US" altLang="zh-CN" sz="2000" i="1" dirty="0">
                            <a:latin typeface="Cambria Math" panose="02040503050406030204" pitchFamily="18" charset="0"/>
                            <a:ea typeface="Cambria Math" panose="02040503050406030204" pitchFamily="18" charset="0"/>
                            <a:cs typeface="+mn-ea"/>
                            <a:sym typeface="Microsoft YaHei" panose="020B0503020204020204" pitchFamily="34" charset="-122"/>
                          </a:rPr>
                        </m:ctrlPr>
                      </m:sSupPr>
                      <m:e>
                        <m:r>
                          <a:rPr lang="en-US" altLang="zh-CN" sz="2000" i="1" dirty="0">
                            <a:latin typeface="Cambria Math" panose="02040503050406030204" pitchFamily="18" charset="0"/>
                            <a:ea typeface="Cambria Math" panose="02040503050406030204" pitchFamily="18" charset="0"/>
                            <a:cs typeface="+mn-ea"/>
                            <a:sym typeface="Microsoft YaHei" panose="020B0503020204020204" pitchFamily="34" charset="-122"/>
                          </a:rPr>
                          <m:t>𝑚</m:t>
                        </m:r>
                      </m:e>
                      <m:sup>
                        <m:r>
                          <a:rPr lang="en-US" altLang="zh-CN" sz="2000" i="1" dirty="0">
                            <a:latin typeface="Cambria Math" panose="02040503050406030204" pitchFamily="18" charset="0"/>
                            <a:ea typeface="Cambria Math" panose="02040503050406030204" pitchFamily="18" charset="0"/>
                            <a:cs typeface="+mn-ea"/>
                            <a:sym typeface="Microsoft YaHei" panose="020B0503020204020204" pitchFamily="34" charset="-122"/>
                          </a:rPr>
                          <m:t>−1</m:t>
                        </m:r>
                      </m:sup>
                    </m:sSup>
                    <m:r>
                      <a:rPr lang="en-US" altLang="zh-CN" sz="2000" i="1" dirty="0">
                        <a:latin typeface="Cambria Math" panose="02040503050406030204" pitchFamily="18" charset="0"/>
                        <a:ea typeface="Cambria Math" panose="02040503050406030204" pitchFamily="18" charset="0"/>
                        <a:cs typeface="+mn-ea"/>
                        <a:sym typeface="Microsoft YaHei" panose="020B0503020204020204" pitchFamily="34" charset="-122"/>
                      </a:rPr>
                      <m:t>→ </m:t>
                    </m:r>
                    <m:acc>
                      <m:accPr>
                        <m:chr m:val="̅"/>
                        <m:ctrlPr>
                          <a:rPr lang="en-GB" altLang="zh-CN" sz="2000" i="1" dirty="0">
                            <a:latin typeface="Cambria Math" panose="02040503050406030204" pitchFamily="18" charset="0"/>
                            <a:ea typeface="Microsoft YaHei" panose="020B0503020204020204" pitchFamily="34" charset="-122"/>
                            <a:cs typeface="+mn-ea"/>
                            <a:sym typeface="Microsoft YaHei" panose="020B0503020204020204" pitchFamily="34" charset="-122"/>
                          </a:rPr>
                        </m:ctrlPr>
                      </m:accPr>
                      <m:e>
                        <m:sSub>
                          <m:sSubPr>
                            <m:ctrlPr>
                              <a:rPr lang="en-US" altLang="zh-CN" sz="2000" i="1" dirty="0">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en-US" altLang="zh-CN" sz="2000" i="1" dirty="0">
                                <a:latin typeface="Cambria Math" panose="02040503050406030204" pitchFamily="18" charset="0"/>
                                <a:ea typeface="Microsoft YaHei" panose="020B0503020204020204" pitchFamily="34" charset="-122"/>
                                <a:cs typeface="+mn-ea"/>
                                <a:sym typeface="Microsoft YaHei" panose="020B0503020204020204" pitchFamily="34" charset="-122"/>
                              </a:rPr>
                              <m:t>𝑘</m:t>
                            </m:r>
                          </m:e>
                          <m:sub>
                            <m:r>
                              <a:rPr lang="en-US" altLang="zh-CN" sz="2000" i="1" dirty="0">
                                <a:latin typeface="Cambria Math" panose="02040503050406030204" pitchFamily="18" charset="0"/>
                                <a:ea typeface="Microsoft YaHei" panose="020B0503020204020204" pitchFamily="34" charset="-122"/>
                                <a:cs typeface="+mn-ea"/>
                                <a:sym typeface="Microsoft YaHei" panose="020B0503020204020204" pitchFamily="34" charset="-122"/>
                              </a:rPr>
                              <m:t>𝑟</m:t>
                            </m:r>
                          </m:sub>
                        </m:sSub>
                      </m:e>
                    </m:acc>
                    <m:r>
                      <a:rPr lang="en-GB" altLang="zh-CN" sz="2000" i="1" dirty="0">
                        <a:latin typeface="Cambria Math" panose="02040503050406030204" pitchFamily="18" charset="0"/>
                        <a:ea typeface="Cambria Math" panose="02040503050406030204" pitchFamily="18" charset="0"/>
                        <a:cs typeface="+mn-ea"/>
                        <a:sym typeface="Microsoft YaHei" panose="020B0503020204020204" pitchFamily="34" charset="-122"/>
                      </a:rPr>
                      <m:t>≈</m:t>
                    </m:r>
                    <m:r>
                      <a:rPr lang="en-US" altLang="zh-CN" sz="2000" i="1" dirty="0">
                        <a:latin typeface="Cambria Math" panose="02040503050406030204" pitchFamily="18" charset="0"/>
                        <a:ea typeface="Cambria Math" panose="02040503050406030204" pitchFamily="18" charset="0"/>
                        <a:cs typeface="+mn-ea"/>
                        <a:sym typeface="Microsoft YaHei" panose="020B0503020204020204" pitchFamily="34" charset="-122"/>
                      </a:rPr>
                      <m:t>0 </m:t>
                    </m:r>
                    <m:r>
                      <a:rPr lang="en-US" altLang="zh-CN" sz="2000" i="1" dirty="0">
                        <a:latin typeface="Cambria Math" panose="02040503050406030204" pitchFamily="18" charset="0"/>
                        <a:ea typeface="Cambria Math" panose="02040503050406030204" pitchFamily="18" charset="0"/>
                        <a:cs typeface="+mn-ea"/>
                        <a:sym typeface="Microsoft YaHei" panose="020B0503020204020204" pitchFamily="34" charset="-122"/>
                      </a:rPr>
                      <m:t>𝑐</m:t>
                    </m:r>
                    <m:sSup>
                      <m:sSupPr>
                        <m:ctrlPr>
                          <a:rPr lang="en-US" altLang="zh-CN" sz="2000" i="1" dirty="0">
                            <a:latin typeface="Cambria Math" panose="02040503050406030204" pitchFamily="18" charset="0"/>
                            <a:ea typeface="Cambria Math" panose="02040503050406030204" pitchFamily="18" charset="0"/>
                            <a:cs typeface="+mn-ea"/>
                            <a:sym typeface="Microsoft YaHei" panose="020B0503020204020204" pitchFamily="34" charset="-122"/>
                          </a:rPr>
                        </m:ctrlPr>
                      </m:sSupPr>
                      <m:e>
                        <m:r>
                          <a:rPr lang="en-US" altLang="zh-CN" sz="2000" i="1" dirty="0">
                            <a:latin typeface="Cambria Math" panose="02040503050406030204" pitchFamily="18" charset="0"/>
                            <a:ea typeface="Cambria Math" panose="02040503050406030204" pitchFamily="18" charset="0"/>
                            <a:cs typeface="+mn-ea"/>
                            <a:sym typeface="Microsoft YaHei" panose="020B0503020204020204" pitchFamily="34" charset="-122"/>
                          </a:rPr>
                          <m:t>𝑚</m:t>
                        </m:r>
                      </m:e>
                      <m:sup>
                        <m:r>
                          <a:rPr lang="en-US" altLang="zh-CN" sz="2000" i="1" dirty="0">
                            <a:latin typeface="Cambria Math" panose="02040503050406030204" pitchFamily="18" charset="0"/>
                            <a:ea typeface="Cambria Math" panose="02040503050406030204" pitchFamily="18" charset="0"/>
                            <a:cs typeface="+mn-ea"/>
                            <a:sym typeface="Microsoft YaHei" panose="020B0503020204020204" pitchFamily="34" charset="-122"/>
                          </a:rPr>
                          <m:t>−1</m:t>
                        </m:r>
                      </m:sup>
                    </m:sSup>
                  </m:oMath>
                </a14:m>
                <a:endPar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mc:Choice>
        <mc:Fallback xmlns="">
          <p:sp>
            <p:nvSpPr>
              <p:cNvPr id="12" name="矩形 11">
                <a:extLst>
                  <a:ext uri="{FF2B5EF4-FFF2-40B4-BE49-F238E27FC236}">
                    <a16:creationId xmlns:a16="http://schemas.microsoft.com/office/drawing/2014/main" id="{407212A3-F3CD-4C5C-9F93-FCACD86E35CC}"/>
                  </a:ext>
                </a:extLst>
              </p:cNvPr>
              <p:cNvSpPr>
                <a:spLocks noRot="1" noChangeAspect="1" noMove="1" noResize="1" noEditPoints="1" noAdjustHandles="1" noChangeArrowheads="1" noChangeShapeType="1" noTextEdit="1"/>
              </p:cNvSpPr>
              <p:nvPr/>
            </p:nvSpPr>
            <p:spPr>
              <a:xfrm>
                <a:off x="990600" y="5389105"/>
                <a:ext cx="6413935" cy="406971"/>
              </a:xfrm>
              <a:prstGeom prst="rect">
                <a:avLst/>
              </a:prstGeom>
              <a:blipFill>
                <a:blip r:embed="rId6"/>
                <a:stretch>
                  <a:fillRect l="-856" t="-5970" b="-253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35763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64B45562-AC18-419A-BDC7-779A24414C4D}"/>
              </a:ext>
            </a:extLst>
          </p:cNvPr>
          <p:cNvGrpSpPr/>
          <p:nvPr/>
        </p:nvGrpSpPr>
        <p:grpSpPr>
          <a:xfrm>
            <a:off x="177980" y="1066800"/>
            <a:ext cx="11836040" cy="4495800"/>
            <a:chOff x="177980" y="1066800"/>
            <a:chExt cx="11836040" cy="4495800"/>
          </a:xfrm>
        </p:grpSpPr>
        <p:pic>
          <p:nvPicPr>
            <p:cNvPr id="12" name="图片 11">
              <a:extLst>
                <a:ext uri="{FF2B5EF4-FFF2-40B4-BE49-F238E27FC236}">
                  <a16:creationId xmlns:a16="http://schemas.microsoft.com/office/drawing/2014/main" id="{CF42C0DE-AAF1-447D-8644-831E1037EECC}"/>
                </a:ext>
              </a:extLst>
            </p:cNvPr>
            <p:cNvPicPr/>
            <p:nvPr/>
          </p:nvPicPr>
          <p:blipFill>
            <a:blip r:embed="rId3"/>
            <a:stretch>
              <a:fillRect/>
            </a:stretch>
          </p:blipFill>
          <p:spPr>
            <a:xfrm>
              <a:off x="177980" y="1066800"/>
              <a:ext cx="3692979" cy="4495800"/>
            </a:xfrm>
            <a:prstGeom prst="rect">
              <a:avLst/>
            </a:prstGeom>
            <a:noFill/>
            <a:ln w="9525">
              <a:noFill/>
            </a:ln>
          </p:spPr>
        </p:pic>
        <p:sp>
          <p:nvSpPr>
            <p:cNvPr id="13" name="矩形 12">
              <a:extLst>
                <a:ext uri="{FF2B5EF4-FFF2-40B4-BE49-F238E27FC236}">
                  <a16:creationId xmlns:a16="http://schemas.microsoft.com/office/drawing/2014/main" id="{15A10894-47DB-426B-B528-38AD81ED5391}"/>
                </a:ext>
              </a:extLst>
            </p:cNvPr>
            <p:cNvSpPr/>
            <p:nvPr/>
          </p:nvSpPr>
          <p:spPr>
            <a:xfrm>
              <a:off x="4023246" y="3962400"/>
              <a:ext cx="7990774" cy="1015663"/>
            </a:xfrm>
            <a:prstGeom prst="rect">
              <a:avLst/>
            </a:prstGeom>
          </p:spPr>
          <p:txBody>
            <a:bodyPr wrap="square">
              <a:spAutoFit/>
            </a:bodyPr>
            <a:lstStyle/>
            <a:p>
              <a:pPr marL="285750" indent="-285750">
                <a:buFont typeface="Wingdings" panose="05000000000000000000" pitchFamily="2" charset="2"/>
                <a:buChar char="p"/>
              </a:pPr>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Location: </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The impurity mainly in pedestal area.</a:t>
              </a:r>
            </a:p>
            <a:p>
              <a:pPr marL="285750" indent="-285750">
                <a:buFont typeface="Wingdings" panose="05000000000000000000" pitchFamily="2" charset="2"/>
                <a:buChar char="p"/>
              </a:pP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ELMs mitigation by impurity seeding with the enhancement of turbulence spectrum.</a:t>
              </a:r>
              <a:endPar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14" name="矩形 52">
              <a:extLst>
                <a:ext uri="{FF2B5EF4-FFF2-40B4-BE49-F238E27FC236}">
                  <a16:creationId xmlns:a16="http://schemas.microsoft.com/office/drawing/2014/main" id="{66880457-69F8-43DA-B883-50FBEE1C66F6}"/>
                </a:ext>
              </a:extLst>
            </p:cNvPr>
            <p:cNvSpPr/>
            <p:nvPr/>
          </p:nvSpPr>
          <p:spPr>
            <a:xfrm>
              <a:off x="4120413" y="3581400"/>
              <a:ext cx="3513881" cy="400110"/>
            </a:xfrm>
            <a:prstGeom prst="rect">
              <a:avLst/>
            </a:prstGeom>
            <a:solidFill>
              <a:srgbClr val="0070C0"/>
            </a:solidFill>
          </p:spPr>
          <p:txBody>
            <a:bodyPr wrap="square">
              <a:spAutoFit/>
            </a:bodyPr>
            <a:lstStyle/>
            <a:p>
              <a:pPr>
                <a:spcBef>
                  <a:spcPts val="600"/>
                </a:spcBef>
                <a:defRPr/>
              </a:pPr>
              <a:r>
                <a:rPr lang="en-US" altLang="zh-CN" sz="2000" b="1" kern="6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Experimental Observation</a:t>
              </a:r>
            </a:p>
          </p:txBody>
        </p:sp>
      </p:grpSp>
      <p:sp>
        <p:nvSpPr>
          <p:cNvPr id="16" name="灯片编号占位符 12">
            <a:extLst>
              <a:ext uri="{FF2B5EF4-FFF2-40B4-BE49-F238E27FC236}">
                <a16:creationId xmlns:a16="http://schemas.microsoft.com/office/drawing/2014/main" id="{BC078C86-224F-48F3-A217-35B4B3C428A4}"/>
              </a:ext>
            </a:extLst>
          </p:cNvPr>
          <p:cNvSpPr>
            <a:spLocks noGrp="1"/>
          </p:cNvSpPr>
          <p:nvPr>
            <p:ph type="sldNum" sz="quarter" idx="12"/>
          </p:nvPr>
        </p:nvSpPr>
        <p:spPr>
          <a:xfrm>
            <a:off x="7930369" y="6492875"/>
            <a:ext cx="2133600" cy="365125"/>
          </a:xfrm>
        </p:spPr>
        <p:txBody>
          <a:bodyPr/>
          <a:lstStyle/>
          <a:p>
            <a:pPr algn="l" rtl="0"/>
            <a:fld id="{0C913308-F349-4B6D-A68A-DD1791B4A57B}" type="slidenum">
              <a:rPr lang="zh-CN" altLang="en-US" sz="2000" b="1" kern="1200" smtClean="0">
                <a:solidFill>
                  <a:srgbClr val="000000"/>
                </a:solidFill>
                <a:latin typeface="微软雅黑" panose="020B0503020204020204" pitchFamily="34" charset="-122"/>
                <a:ea typeface="微软雅黑" panose="020B0503020204020204" pitchFamily="34" charset="-122"/>
              </a:rPr>
              <a:t>7</a:t>
            </a:fld>
            <a:endParaRPr lang="zh-CN" altLang="en-US" sz="2000" b="1" kern="1200" dirty="0">
              <a:solidFill>
                <a:srgbClr val="000000"/>
              </a:solidFill>
              <a:latin typeface="微软雅黑" panose="020B0503020204020204" pitchFamily="34" charset="-122"/>
              <a:ea typeface="微软雅黑" panose="020B0503020204020204" pitchFamily="34" charset="-122"/>
            </a:endParaRPr>
          </a:p>
        </p:txBody>
      </p:sp>
      <p:sp>
        <p:nvSpPr>
          <p:cNvPr id="17" name="Rectangle 3">
            <a:extLst>
              <a:ext uri="{FF2B5EF4-FFF2-40B4-BE49-F238E27FC236}">
                <a16:creationId xmlns:a16="http://schemas.microsoft.com/office/drawing/2014/main" id="{4F04F738-D6FB-4C2A-B615-C2323312B86B}"/>
              </a:ext>
            </a:extLst>
          </p:cNvPr>
          <p:cNvSpPr>
            <a:spLocks noChangeArrowheads="1"/>
          </p:cNvSpPr>
          <p:nvPr/>
        </p:nvSpPr>
        <p:spPr bwMode="auto">
          <a:xfrm>
            <a:off x="1539281" y="55355"/>
            <a:ext cx="9435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None/>
            </a:pPr>
            <a:r>
              <a:rPr lang="en-US" altLang="zh-CN" sz="24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ELMs control with impurity seeding     -</a:t>
            </a:r>
            <a:r>
              <a:rPr lang="en-US" altLang="zh-CN" sz="18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Experimental observations</a:t>
            </a:r>
            <a:endParaRPr lang="fr-FR" altLang="zh-CN" sz="18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nvGrpSpPr>
          <p:cNvPr id="2" name="组合 1">
            <a:extLst>
              <a:ext uri="{FF2B5EF4-FFF2-40B4-BE49-F238E27FC236}">
                <a16:creationId xmlns:a16="http://schemas.microsoft.com/office/drawing/2014/main" id="{86DEC590-D474-4578-95CB-68A5C3F9B256}"/>
              </a:ext>
            </a:extLst>
          </p:cNvPr>
          <p:cNvGrpSpPr/>
          <p:nvPr/>
        </p:nvGrpSpPr>
        <p:grpSpPr>
          <a:xfrm>
            <a:off x="3824660" y="762000"/>
            <a:ext cx="8824540" cy="5279886"/>
            <a:chOff x="3824660" y="762000"/>
            <a:chExt cx="8824540" cy="5279886"/>
          </a:xfrm>
        </p:grpSpPr>
        <p:grpSp>
          <p:nvGrpSpPr>
            <p:cNvPr id="5" name="组合 4">
              <a:extLst>
                <a:ext uri="{FF2B5EF4-FFF2-40B4-BE49-F238E27FC236}">
                  <a16:creationId xmlns:a16="http://schemas.microsoft.com/office/drawing/2014/main" id="{8EDB55A2-C1F2-4E1B-BFCA-D9F3F3A89040}"/>
                </a:ext>
              </a:extLst>
            </p:cNvPr>
            <p:cNvGrpSpPr/>
            <p:nvPr/>
          </p:nvGrpSpPr>
          <p:grpSpPr>
            <a:xfrm>
              <a:off x="3824660" y="762000"/>
              <a:ext cx="8824540" cy="5279886"/>
              <a:chOff x="3824660" y="762000"/>
              <a:chExt cx="8824540" cy="5279886"/>
            </a:xfrm>
          </p:grpSpPr>
          <p:pic>
            <p:nvPicPr>
              <p:cNvPr id="6" name="图片 5">
                <a:extLst>
                  <a:ext uri="{FF2B5EF4-FFF2-40B4-BE49-F238E27FC236}">
                    <a16:creationId xmlns:a16="http://schemas.microsoft.com/office/drawing/2014/main" id="{F049B4D3-BE2B-46ED-B765-7A8040590A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762000"/>
                <a:ext cx="3049307" cy="2419420"/>
              </a:xfrm>
              <a:prstGeom prst="rect">
                <a:avLst/>
              </a:prstGeom>
            </p:spPr>
          </p:pic>
          <p:sp>
            <p:nvSpPr>
              <p:cNvPr id="7" name="矩形 6">
                <a:extLst>
                  <a:ext uri="{FF2B5EF4-FFF2-40B4-BE49-F238E27FC236}">
                    <a16:creationId xmlns:a16="http://schemas.microsoft.com/office/drawing/2014/main" id="{C4F0CED5-F3D8-4656-BFE5-668AC44CFA9D}"/>
                  </a:ext>
                </a:extLst>
              </p:cNvPr>
              <p:cNvSpPr/>
              <p:nvPr/>
            </p:nvSpPr>
            <p:spPr>
              <a:xfrm>
                <a:off x="10272414" y="3206043"/>
                <a:ext cx="1830106" cy="261610"/>
              </a:xfrm>
              <a:prstGeom prst="rect">
                <a:avLst/>
              </a:prstGeom>
            </p:spPr>
            <p:txBody>
              <a:bodyPr wrap="square">
                <a:spAutoFit/>
              </a:bodyPr>
              <a:lstStyle/>
              <a:p>
                <a:r>
                  <a:rPr lang="en-US" altLang="zh-CN" sz="1100" i="1" dirty="0" err="1">
                    <a:latin typeface="Microsoft YaHei" panose="020B0503020204020204" pitchFamily="34" charset="-122"/>
                    <a:ea typeface="Microsoft YaHei" panose="020B0503020204020204" pitchFamily="34" charset="-122"/>
                    <a:cs typeface="+mn-ea"/>
                    <a:sym typeface="Microsoft YaHei" panose="020B0503020204020204" pitchFamily="34" charset="-122"/>
                  </a:rPr>
                  <a:t>Y.P.Zhang</a:t>
                </a:r>
                <a:r>
                  <a:rPr lang="en-US" altLang="zh-CN" sz="1100" i="1" dirty="0">
                    <a:latin typeface="Microsoft YaHei" panose="020B0503020204020204" pitchFamily="34" charset="-122"/>
                    <a:ea typeface="Microsoft YaHei" panose="020B0503020204020204" pitchFamily="34" charset="-122"/>
                    <a:cs typeface="+mn-ea"/>
                    <a:sym typeface="Microsoft YaHei" panose="020B0503020204020204" pitchFamily="34" charset="-122"/>
                  </a:rPr>
                  <a:t> N.F. 2018</a:t>
                </a:r>
                <a:endParaRPr lang="zh-CN" altLang="en-US" sz="1100" i="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pic>
            <p:nvPicPr>
              <p:cNvPr id="8" name="图片 7">
                <a:extLst>
                  <a:ext uri="{FF2B5EF4-FFF2-40B4-BE49-F238E27FC236}">
                    <a16:creationId xmlns:a16="http://schemas.microsoft.com/office/drawing/2014/main" id="{4B956DD6-B650-4300-9187-857866AFFF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5453" y="796134"/>
                <a:ext cx="3049306" cy="2414303"/>
              </a:xfrm>
              <a:prstGeom prst="rect">
                <a:avLst/>
              </a:prstGeom>
            </p:spPr>
          </p:pic>
          <p:sp>
            <p:nvSpPr>
              <p:cNvPr id="9" name="矩形 8">
                <a:extLst>
                  <a:ext uri="{FF2B5EF4-FFF2-40B4-BE49-F238E27FC236}">
                    <a16:creationId xmlns:a16="http://schemas.microsoft.com/office/drawing/2014/main" id="{0C3442B0-E0B7-4D1B-BC0F-C6C3CE6F339A}"/>
                  </a:ext>
                </a:extLst>
              </p:cNvPr>
              <p:cNvSpPr/>
              <p:nvPr/>
            </p:nvSpPr>
            <p:spPr>
              <a:xfrm>
                <a:off x="3824660" y="5334000"/>
                <a:ext cx="8824540" cy="707886"/>
              </a:xfrm>
              <a:prstGeom prst="rect">
                <a:avLst/>
              </a:prstGeom>
            </p:spPr>
            <p:txBody>
              <a:bodyPr wrap="square">
                <a:spAutoFit/>
              </a:bodyPr>
              <a:lstStyle/>
              <a:p>
                <a:pPr marL="285750" indent="-285750">
                  <a:buFont typeface="Wingdings" panose="05000000000000000000" pitchFamily="2" charset="2"/>
                  <a:buChar char="p"/>
                </a:pPr>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The efficiency: </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dependence on the quantity of electron injected with seeded impurity, or Z</a:t>
                </a:r>
                <a:r>
                  <a:rPr lang="en-US" altLang="zh-CN" sz="2000" baseline="-25000" dirty="0">
                    <a:latin typeface="Microsoft YaHei" panose="020B0503020204020204" pitchFamily="34" charset="-122"/>
                    <a:ea typeface="Microsoft YaHei" panose="020B0503020204020204" pitchFamily="34" charset="-122"/>
                    <a:cs typeface="+mn-ea"/>
                    <a:sym typeface="Microsoft YaHei" panose="020B0503020204020204" pitchFamily="34" charset="-122"/>
                  </a:rPr>
                  <a:t>eff </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of the impurity.</a:t>
                </a:r>
                <a:endParaRPr lang="zh-CN" altLang="en-US"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
            <p:nvSpPr>
              <p:cNvPr id="10" name="矩形 52">
                <a:extLst>
                  <a:ext uri="{FF2B5EF4-FFF2-40B4-BE49-F238E27FC236}">
                    <a16:creationId xmlns:a16="http://schemas.microsoft.com/office/drawing/2014/main" id="{B3247400-5D94-4AA7-A043-CD09AFE98EDC}"/>
                  </a:ext>
                </a:extLst>
              </p:cNvPr>
              <p:cNvSpPr/>
              <p:nvPr/>
            </p:nvSpPr>
            <p:spPr>
              <a:xfrm>
                <a:off x="4038600" y="4953000"/>
                <a:ext cx="3200400" cy="400110"/>
              </a:xfrm>
              <a:prstGeom prst="rect">
                <a:avLst/>
              </a:prstGeom>
              <a:solidFill>
                <a:srgbClr val="0070C0"/>
              </a:solidFill>
            </p:spPr>
            <p:txBody>
              <a:bodyPr wrap="square">
                <a:spAutoFit/>
              </a:bodyPr>
              <a:lstStyle/>
              <a:p>
                <a:pPr>
                  <a:spcBef>
                    <a:spcPts val="600"/>
                  </a:spcBef>
                  <a:defRPr/>
                </a:pPr>
                <a:r>
                  <a:rPr lang="en-US" altLang="zh-CN" sz="2000" b="1" kern="6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Parameter Dependence</a:t>
                </a:r>
              </a:p>
            </p:txBody>
          </p:sp>
        </p:grpSp>
        <p:sp>
          <p:nvSpPr>
            <p:cNvPr id="15" name="文本框 14">
              <a:extLst>
                <a:ext uri="{FF2B5EF4-FFF2-40B4-BE49-F238E27FC236}">
                  <a16:creationId xmlns:a16="http://schemas.microsoft.com/office/drawing/2014/main" id="{6AFE55D3-33BE-4734-8CCB-CBFB4C512CCC}"/>
                </a:ext>
              </a:extLst>
            </p:cNvPr>
            <p:cNvSpPr txBox="1"/>
            <p:nvPr/>
          </p:nvSpPr>
          <p:spPr>
            <a:xfrm>
              <a:off x="5638800" y="3100756"/>
              <a:ext cx="1673792" cy="307777"/>
            </a:xfrm>
            <a:prstGeom prst="rect">
              <a:avLst/>
            </a:prstGeom>
            <a:noFill/>
            <a:ln w="25400" cmpd="sng">
              <a:noFill/>
            </a:ln>
          </p:spPr>
          <p:txBody>
            <a:bodyPr wrap="none" rtlCol="0">
              <a:spAutoFit/>
            </a:bodyPr>
            <a:lstStyle/>
            <a:p>
              <a:r>
                <a:rPr lang="en-US" altLang="zh-CN" sz="1400" dirty="0">
                  <a:solidFill>
                    <a:srgbClr val="FF0000"/>
                  </a:solidFill>
                </a:rPr>
                <a:t>Quantity of impurity</a:t>
              </a:r>
              <a:endParaRPr lang="zh-CN" altLang="en-US" sz="1400" dirty="0">
                <a:solidFill>
                  <a:srgbClr val="FF0000"/>
                </a:solidFill>
              </a:endParaRPr>
            </a:p>
          </p:txBody>
        </p:sp>
        <p:sp>
          <p:nvSpPr>
            <p:cNvPr id="3" name="文本框 2">
              <a:extLst>
                <a:ext uri="{FF2B5EF4-FFF2-40B4-BE49-F238E27FC236}">
                  <a16:creationId xmlns:a16="http://schemas.microsoft.com/office/drawing/2014/main" id="{DD8B97AC-225D-4773-9D43-6CFD950D5844}"/>
                </a:ext>
              </a:extLst>
            </p:cNvPr>
            <p:cNvSpPr txBox="1"/>
            <p:nvPr/>
          </p:nvSpPr>
          <p:spPr>
            <a:xfrm>
              <a:off x="4248090" y="1251101"/>
              <a:ext cx="400110" cy="1196802"/>
            </a:xfrm>
            <a:prstGeom prst="rect">
              <a:avLst/>
            </a:prstGeom>
            <a:noFill/>
            <a:ln w="25400" cmpd="sng">
              <a:noFill/>
            </a:ln>
          </p:spPr>
          <p:txBody>
            <a:bodyPr vert="eaVert" wrap="none" rtlCol="0">
              <a:spAutoFit/>
            </a:bodyPr>
            <a:lstStyle/>
            <a:p>
              <a:r>
                <a:rPr lang="en-US" altLang="zh-CN" sz="1400" dirty="0">
                  <a:solidFill>
                    <a:srgbClr val="FF0000"/>
                  </a:solidFill>
                </a:rPr>
                <a:t>ELM amplitude</a:t>
              </a:r>
              <a:endParaRPr lang="zh-CN" altLang="en-US" sz="1400" dirty="0">
                <a:solidFill>
                  <a:srgbClr val="FF0000"/>
                </a:solidFill>
              </a:endParaRPr>
            </a:p>
          </p:txBody>
        </p:sp>
      </p:grpSp>
    </p:spTree>
    <p:extLst>
      <p:ext uri="{BB962C8B-B14F-4D97-AF65-F5344CB8AC3E}">
        <p14:creationId xmlns:p14="http://schemas.microsoft.com/office/powerpoint/2010/main" val="182350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0CDBBD7-391C-41DA-82DD-57C6C9A27A66}"/>
              </a:ext>
            </a:extLst>
          </p:cNvPr>
          <p:cNvPicPr>
            <a:picLocks noChangeAspect="1"/>
          </p:cNvPicPr>
          <p:nvPr/>
        </p:nvPicPr>
        <p:blipFill rotWithShape="1">
          <a:blip r:embed="rId2">
            <a:extLst>
              <a:ext uri="{28A0092B-C50C-407E-A947-70E740481C1C}">
                <a14:useLocalDpi xmlns:a14="http://schemas.microsoft.com/office/drawing/2010/main" val="0"/>
              </a:ext>
            </a:extLst>
          </a:blip>
          <a:srcRect l="15474" r="25353"/>
          <a:stretch/>
        </p:blipFill>
        <p:spPr>
          <a:xfrm>
            <a:off x="838200" y="756137"/>
            <a:ext cx="3657601" cy="3392515"/>
          </a:xfrm>
          <a:prstGeom prst="rect">
            <a:avLst/>
          </a:prstGeom>
        </p:spPr>
      </p:pic>
      <p:pic>
        <p:nvPicPr>
          <p:cNvPr id="6" name="图片 5">
            <a:extLst>
              <a:ext uri="{FF2B5EF4-FFF2-40B4-BE49-F238E27FC236}">
                <a16:creationId xmlns:a16="http://schemas.microsoft.com/office/drawing/2014/main" id="{FD5603D7-B3D8-487D-8B9A-B68BC0C8C399}"/>
              </a:ext>
            </a:extLst>
          </p:cNvPr>
          <p:cNvPicPr>
            <a:picLocks noChangeAspect="1"/>
          </p:cNvPicPr>
          <p:nvPr/>
        </p:nvPicPr>
        <p:blipFill rotWithShape="1">
          <a:blip r:embed="rId3">
            <a:extLst>
              <a:ext uri="{28A0092B-C50C-407E-A947-70E740481C1C}">
                <a14:useLocalDpi xmlns:a14="http://schemas.microsoft.com/office/drawing/2010/main" val="0"/>
              </a:ext>
            </a:extLst>
          </a:blip>
          <a:srcRect l="1352" t="7447" r="2674"/>
          <a:stretch/>
        </p:blipFill>
        <p:spPr>
          <a:xfrm>
            <a:off x="4771075" y="832338"/>
            <a:ext cx="6201725" cy="3282462"/>
          </a:xfrm>
          <a:prstGeom prst="rect">
            <a:avLst/>
          </a:prstGeom>
        </p:spPr>
      </p:pic>
      <p:sp>
        <p:nvSpPr>
          <p:cNvPr id="9" name="灯片编号占位符 1">
            <a:extLst>
              <a:ext uri="{FF2B5EF4-FFF2-40B4-BE49-F238E27FC236}">
                <a16:creationId xmlns:a16="http://schemas.microsoft.com/office/drawing/2014/main" id="{64D6D009-A568-4E55-8AB3-467EB13FF27B}"/>
              </a:ext>
            </a:extLst>
          </p:cNvPr>
          <p:cNvSpPr>
            <a:spLocks noGrp="1"/>
          </p:cNvSpPr>
          <p:nvPr>
            <p:ph type="sldNum" sz="quarter" idx="12"/>
          </p:nvPr>
        </p:nvSpPr>
        <p:spPr>
          <a:xfrm>
            <a:off x="7924800" y="6477000"/>
            <a:ext cx="2133600" cy="365125"/>
          </a:xfrm>
        </p:spPr>
        <p:txBody>
          <a:bodyPr/>
          <a:lstStyle/>
          <a:p>
            <a:pPr algn="l" rtl="0"/>
            <a:fld id="{0C913308-F349-4B6D-A68A-DD1791B4A57B}" type="slidenum">
              <a:rPr lang="zh-CN" altLang="en-US" sz="2000" b="1" kern="1200" smtClean="0">
                <a:solidFill>
                  <a:srgbClr val="000000"/>
                </a:solidFill>
                <a:latin typeface="微软雅黑" panose="020B0503020204020204" pitchFamily="34" charset="-122"/>
                <a:ea typeface="微软雅黑" panose="020B0503020204020204" pitchFamily="34" charset="-122"/>
              </a:rPr>
              <a:t>8</a:t>
            </a:fld>
            <a:endParaRPr lang="zh-CN" altLang="en-US" sz="2000" b="1" kern="1200" dirty="0">
              <a:solidFill>
                <a:srgbClr val="000000"/>
              </a:solidFill>
              <a:latin typeface="微软雅黑" panose="020B0503020204020204" pitchFamily="34" charset="-122"/>
              <a:ea typeface="微软雅黑" panose="020B0503020204020204" pitchFamily="34" charset="-122"/>
            </a:endParaRPr>
          </a:p>
        </p:txBody>
      </p:sp>
      <p:sp>
        <p:nvSpPr>
          <p:cNvPr id="10" name="矩形 52">
            <a:extLst>
              <a:ext uri="{FF2B5EF4-FFF2-40B4-BE49-F238E27FC236}">
                <a16:creationId xmlns:a16="http://schemas.microsoft.com/office/drawing/2014/main" id="{0C756079-5336-4BB2-8214-05D5C41D674B}"/>
              </a:ext>
            </a:extLst>
          </p:cNvPr>
          <p:cNvSpPr/>
          <p:nvPr/>
        </p:nvSpPr>
        <p:spPr>
          <a:xfrm>
            <a:off x="1143000" y="4114800"/>
            <a:ext cx="5557682" cy="400110"/>
          </a:xfrm>
          <a:prstGeom prst="rect">
            <a:avLst/>
          </a:prstGeom>
          <a:solidFill>
            <a:srgbClr val="0070C0"/>
          </a:solidFill>
        </p:spPr>
        <p:txBody>
          <a:bodyPr wrap="square">
            <a:spAutoFit/>
          </a:bodyPr>
          <a:lstStyle/>
          <a:p>
            <a:pPr>
              <a:spcBef>
                <a:spcPts val="600"/>
              </a:spcBef>
            </a:pPr>
            <a:r>
              <a:rPr lang="en-US" altLang="zh-CN" sz="20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Laser Blow-off(LBO) Fe impurity seeding</a:t>
            </a:r>
          </a:p>
        </p:txBody>
      </p:sp>
      <p:sp>
        <p:nvSpPr>
          <p:cNvPr id="15" name="Rectangle 3">
            <a:extLst>
              <a:ext uri="{FF2B5EF4-FFF2-40B4-BE49-F238E27FC236}">
                <a16:creationId xmlns:a16="http://schemas.microsoft.com/office/drawing/2014/main" id="{90027CC4-BEE3-41D2-A0DF-5990EECE59D6}"/>
              </a:ext>
            </a:extLst>
          </p:cNvPr>
          <p:cNvSpPr>
            <a:spLocks noChangeArrowheads="1"/>
          </p:cNvSpPr>
          <p:nvPr/>
        </p:nvSpPr>
        <p:spPr bwMode="auto">
          <a:xfrm>
            <a:off x="1447800" y="55355"/>
            <a:ext cx="105003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eaLnBrk="0" hangingPunct="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eaLnBrk="0" hangingPunct="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eaLnBrk="0" hangingPunct="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ct val="0"/>
              </a:spcBef>
              <a:buNone/>
            </a:pPr>
            <a:r>
              <a:rPr lang="en-US" altLang="zh-CN" sz="24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ELMs control with impurity seeding     -</a:t>
            </a:r>
            <a:r>
              <a:rPr lang="en-US" altLang="zh-CN" sz="1800" b="1"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Similarity on Pedestal Turbulence</a:t>
            </a:r>
            <a:endParaRPr lang="fr-FR" altLang="zh-CN" sz="1800" dirty="0">
              <a:solidFill>
                <a:schemeClr val="bg1"/>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cxnSp>
        <p:nvCxnSpPr>
          <p:cNvPr id="3" name="直接箭头连接符 2">
            <a:extLst>
              <a:ext uri="{FF2B5EF4-FFF2-40B4-BE49-F238E27FC236}">
                <a16:creationId xmlns:a16="http://schemas.microsoft.com/office/drawing/2014/main" id="{40AED4A3-D8B9-4E6C-A0C1-80EF908AD6F0}"/>
              </a:ext>
            </a:extLst>
          </p:cNvPr>
          <p:cNvCxnSpPr/>
          <p:nvPr/>
        </p:nvCxnSpPr>
        <p:spPr>
          <a:xfrm flipV="1">
            <a:off x="8915400" y="1295400"/>
            <a:ext cx="914400" cy="381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Rectangle 3">
                <a:extLst>
                  <a:ext uri="{FF2B5EF4-FFF2-40B4-BE49-F238E27FC236}">
                    <a16:creationId xmlns:a16="http://schemas.microsoft.com/office/drawing/2014/main" id="{20D94979-1852-4F21-B750-48118B6158FB}"/>
                  </a:ext>
                </a:extLst>
              </p:cNvPr>
              <p:cNvSpPr/>
              <p:nvPr/>
            </p:nvSpPr>
            <p:spPr>
              <a:xfrm>
                <a:off x="1123105" y="4572000"/>
                <a:ext cx="9200304" cy="400110"/>
              </a:xfrm>
              <a:prstGeom prst="rect">
                <a:avLst/>
              </a:prstGeom>
            </p:spPr>
            <p:txBody>
              <a:bodyPr wrap="square">
                <a:spAutoFit/>
              </a:bodyPr>
              <a:lstStyle/>
              <a:p>
                <a:pPr marL="285750" indent="-285750">
                  <a:spcBef>
                    <a:spcPts val="600"/>
                  </a:spcBef>
                  <a:buFont typeface="Wingdings" panose="05000000000000000000" pitchFamily="2" charset="2"/>
                  <a:buChar char="p"/>
                </a:pPr>
                <a14:m>
                  <m:oMath xmlns:m="http://schemas.openxmlformats.org/officeDocument/2006/math">
                    <m:r>
                      <m:rPr>
                        <m:nor/>
                      </m:rPr>
                      <a:rPr lang="en-GB" altLang="zh-CN" sz="2000" b="1" dirty="0" smtClean="0">
                        <a:latin typeface="Microsoft YaHei" panose="020B0503020204020204" pitchFamily="34" charset="-122"/>
                        <a:ea typeface="Microsoft YaHei" panose="020B0503020204020204" pitchFamily="34" charset="-122"/>
                        <a:cs typeface="+mn-ea"/>
                        <a:sym typeface="Microsoft YaHei" panose="020B0503020204020204" pitchFamily="34" charset="-122"/>
                      </a:rPr>
                      <m:t>E</m:t>
                    </m:r>
                    <m:r>
                      <m:rPr>
                        <m:nor/>
                      </m:rPr>
                      <a:rPr lang="en-GB" altLang="zh-CN" sz="2000" b="1" dirty="0" smtClean="0">
                        <a:latin typeface="Microsoft YaHei" panose="020B0503020204020204" pitchFamily="34" charset="-122"/>
                        <a:ea typeface="Microsoft YaHei" panose="020B0503020204020204" pitchFamily="34" charset="-122"/>
                        <a:cs typeface="+mn-ea"/>
                        <a:sym typeface="Microsoft YaHei" panose="020B0503020204020204" pitchFamily="34" charset="-122"/>
                      </a:rPr>
                      <m:t>×</m:t>
                    </m:r>
                    <m:r>
                      <m:rPr>
                        <m:nor/>
                      </m:rPr>
                      <a:rPr lang="en-GB" altLang="zh-CN" sz="2000" b="1" dirty="0" smtClean="0">
                        <a:latin typeface="Microsoft YaHei" panose="020B0503020204020204" pitchFamily="34" charset="-122"/>
                        <a:ea typeface="Microsoft YaHei" panose="020B0503020204020204" pitchFamily="34" charset="-122"/>
                        <a:cs typeface="+mn-ea"/>
                        <a:sym typeface="Microsoft YaHei" panose="020B0503020204020204" pitchFamily="34" charset="-122"/>
                      </a:rPr>
                      <m:t>B</m:t>
                    </m:r>
                  </m:oMath>
                </a14:m>
                <a:r>
                  <a:rPr lang="en-GB"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 Velocity shear</a:t>
                </a:r>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a:t>
                </a:r>
                <a:r>
                  <a:rPr lang="en-GB" altLang="zh-CN" sz="2000" dirty="0" err="1">
                    <a:latin typeface="Microsoft YaHei" panose="020B0503020204020204" pitchFamily="34" charset="-122"/>
                    <a:ea typeface="Microsoft YaHei" panose="020B0503020204020204" pitchFamily="34" charset="-122"/>
                    <a:cs typeface="+mn-ea"/>
                    <a:sym typeface="Microsoft YaHei" panose="020B0503020204020204" pitchFamily="34" charset="-122"/>
                  </a:rPr>
                  <a:t>Seve</a:t>
                </a:r>
                <a:r>
                  <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re</a:t>
                </a:r>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reduction after LBO.</a:t>
                </a:r>
                <a:endPar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mc:Choice>
        <mc:Fallback xmlns="">
          <p:sp>
            <p:nvSpPr>
              <p:cNvPr id="7" name="Rectangle 3">
                <a:extLst>
                  <a:ext uri="{FF2B5EF4-FFF2-40B4-BE49-F238E27FC236}">
                    <a16:creationId xmlns:a16="http://schemas.microsoft.com/office/drawing/2014/main" id="{20D94979-1852-4F21-B750-48118B6158FB}"/>
                  </a:ext>
                </a:extLst>
              </p:cNvPr>
              <p:cNvSpPr>
                <a:spLocks noRot="1" noChangeAspect="1" noMove="1" noResize="1" noEditPoints="1" noAdjustHandles="1" noChangeArrowheads="1" noChangeShapeType="1" noTextEdit="1"/>
              </p:cNvSpPr>
              <p:nvPr/>
            </p:nvSpPr>
            <p:spPr>
              <a:xfrm>
                <a:off x="1123105" y="4572000"/>
                <a:ext cx="9200304" cy="400110"/>
              </a:xfrm>
              <a:prstGeom prst="rect">
                <a:avLst/>
              </a:prstGeom>
              <a:blipFill>
                <a:blip r:embed="rId4"/>
                <a:stretch>
                  <a:fillRect l="-596" t="-7576" b="-25758"/>
                </a:stretch>
              </a:blipFill>
            </p:spPr>
            <p:txBody>
              <a:bodyPr/>
              <a:lstStyle/>
              <a:p>
                <a:r>
                  <a:rPr lang="zh-CN" altLang="en-US">
                    <a:noFill/>
                  </a:rPr>
                  <a:t> </a:t>
                </a:r>
              </a:p>
            </p:txBody>
          </p:sp>
        </mc:Fallback>
      </mc:AlternateContent>
      <p:grpSp>
        <p:nvGrpSpPr>
          <p:cNvPr id="17" name="组合 16">
            <a:extLst>
              <a:ext uri="{FF2B5EF4-FFF2-40B4-BE49-F238E27FC236}">
                <a16:creationId xmlns:a16="http://schemas.microsoft.com/office/drawing/2014/main" id="{39935191-472E-45A5-9000-4C42738E7016}"/>
              </a:ext>
            </a:extLst>
          </p:cNvPr>
          <p:cNvGrpSpPr/>
          <p:nvPr/>
        </p:nvGrpSpPr>
        <p:grpSpPr>
          <a:xfrm>
            <a:off x="914401" y="4739008"/>
            <a:ext cx="10058399" cy="1190148"/>
            <a:chOff x="914401" y="4739008"/>
            <a:chExt cx="10058399" cy="1190148"/>
          </a:xfrm>
        </p:grpSpPr>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27100588-EE0F-45E6-BA6A-25CCC9C01F74}"/>
                    </a:ext>
                  </a:extLst>
                </p:cNvPr>
                <p:cNvSpPr txBox="1"/>
                <p:nvPr/>
              </p:nvSpPr>
              <p:spPr>
                <a:xfrm>
                  <a:off x="914401" y="4739008"/>
                  <a:ext cx="43473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2800" b="1" i="1" smtClean="0">
                            <a:latin typeface="Cambria Math" panose="02040503050406030204" pitchFamily="18" charset="0"/>
                          </a:rPr>
                          <m:t>↓</m:t>
                        </m:r>
                      </m:oMath>
                    </m:oMathPara>
                  </a14:m>
                  <a:endParaRPr lang="zh-CN" altLang="en-US" sz="2800" b="1" dirty="0"/>
                </a:p>
              </p:txBody>
            </p:sp>
          </mc:Choice>
          <mc:Fallback xmlns="">
            <p:sp>
              <p:nvSpPr>
                <p:cNvPr id="11" name="文本框 10">
                  <a:extLst>
                    <a:ext uri="{FF2B5EF4-FFF2-40B4-BE49-F238E27FC236}">
                      <a16:creationId xmlns:a16="http://schemas.microsoft.com/office/drawing/2014/main" id="{27100588-EE0F-45E6-BA6A-25CCC9C01F74}"/>
                    </a:ext>
                  </a:extLst>
                </p:cNvPr>
                <p:cNvSpPr txBox="1">
                  <a:spLocks noRot="1" noChangeAspect="1" noMove="1" noResize="1" noEditPoints="1" noAdjustHandles="1" noChangeArrowheads="1" noChangeShapeType="1" noTextEdit="1"/>
                </p:cNvSpPr>
                <p:nvPr/>
              </p:nvSpPr>
              <p:spPr>
                <a:xfrm>
                  <a:off x="914401" y="4739008"/>
                  <a:ext cx="434734" cy="523220"/>
                </a:xfrm>
                <a:prstGeom prst="rect">
                  <a:avLst/>
                </a:prstGeom>
                <a:blipFill>
                  <a:blip r:embed="rId5"/>
                  <a:stretch>
                    <a:fillRect/>
                  </a:stretch>
                </a:blipFill>
              </p:spPr>
              <p:txBody>
                <a:bodyPr/>
                <a:lstStyle/>
                <a:p>
                  <a:r>
                    <a:rPr lang="zh-CN" altLang="en-US">
                      <a:noFill/>
                    </a:rPr>
                    <a:t> </a:t>
                  </a:r>
                </a:p>
              </p:txBody>
            </p:sp>
          </mc:Fallback>
        </mc:AlternateContent>
        <p:sp>
          <p:nvSpPr>
            <p:cNvPr id="4" name="矩形 3">
              <a:extLst>
                <a:ext uri="{FF2B5EF4-FFF2-40B4-BE49-F238E27FC236}">
                  <a16:creationId xmlns:a16="http://schemas.microsoft.com/office/drawing/2014/main" id="{935EE3BF-B498-4402-9F9C-273C99139446}"/>
                </a:ext>
              </a:extLst>
            </p:cNvPr>
            <p:cNvSpPr/>
            <p:nvPr/>
          </p:nvSpPr>
          <p:spPr>
            <a:xfrm>
              <a:off x="1125954" y="5144326"/>
              <a:ext cx="9846846" cy="784830"/>
            </a:xfrm>
            <a:prstGeom prst="rect">
              <a:avLst/>
            </a:prstGeom>
          </p:spPr>
          <p:txBody>
            <a:bodyPr wrap="square">
              <a:spAutoFit/>
            </a:bodyPr>
            <a:lstStyle/>
            <a:p>
              <a:pPr marL="285750" indent="-285750">
                <a:spcBef>
                  <a:spcPts val="600"/>
                </a:spcBef>
                <a:buFont typeface="Wingdings" panose="05000000000000000000" pitchFamily="2" charset="2"/>
                <a:buChar char="p"/>
              </a:pPr>
              <a:r>
                <a:rPr lang="en-GB"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Pedestal turbulence</a:t>
              </a:r>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Intensity enhanced.</a:t>
              </a:r>
            </a:p>
            <a:p>
              <a:pPr>
                <a:spcBef>
                  <a:spcPts val="600"/>
                </a:spcBef>
              </a:pPr>
              <a:r>
                <a:rPr lang="en-GB"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rPr>
                <a:t>                                       radial wavenumber spectral shift.</a:t>
              </a:r>
              <a:endParaRPr lang="en-US" altLang="zh-CN" sz="2000"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grpSp>
        <p:nvGrpSpPr>
          <p:cNvPr id="18" name="组合 17">
            <a:extLst>
              <a:ext uri="{FF2B5EF4-FFF2-40B4-BE49-F238E27FC236}">
                <a16:creationId xmlns:a16="http://schemas.microsoft.com/office/drawing/2014/main" id="{10D8B3D4-DC6B-457C-8646-66A172E103C6}"/>
              </a:ext>
            </a:extLst>
          </p:cNvPr>
          <p:cNvGrpSpPr/>
          <p:nvPr/>
        </p:nvGrpSpPr>
        <p:grpSpPr>
          <a:xfrm>
            <a:off x="914400" y="5343274"/>
            <a:ext cx="2661276" cy="924236"/>
            <a:chOff x="914400" y="5343274"/>
            <a:chExt cx="2661276" cy="924236"/>
          </a:xfrm>
        </p:grpSpPr>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D39BECCF-FDA5-4CCE-A7D9-8DDF92096C2C}"/>
                    </a:ext>
                  </a:extLst>
                </p:cNvPr>
                <p:cNvSpPr txBox="1"/>
                <p:nvPr/>
              </p:nvSpPr>
              <p:spPr>
                <a:xfrm>
                  <a:off x="914400" y="5343274"/>
                  <a:ext cx="470000"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zh-CN" altLang="en-US" sz="3200" b="1" i="1" smtClean="0">
                            <a:latin typeface="Cambria Math" panose="02040503050406030204" pitchFamily="18" charset="0"/>
                          </a:rPr>
                          <m:t>↓</m:t>
                        </m:r>
                      </m:oMath>
                    </m:oMathPara>
                  </a14:m>
                  <a:endParaRPr lang="zh-CN" altLang="en-US" sz="3200" b="1" dirty="0"/>
                </a:p>
              </p:txBody>
            </p:sp>
          </mc:Choice>
          <mc:Fallback xmlns="">
            <p:sp>
              <p:nvSpPr>
                <p:cNvPr id="12" name="文本框 11">
                  <a:extLst>
                    <a:ext uri="{FF2B5EF4-FFF2-40B4-BE49-F238E27FC236}">
                      <a16:creationId xmlns:a16="http://schemas.microsoft.com/office/drawing/2014/main" id="{D39BECCF-FDA5-4CCE-A7D9-8DDF92096C2C}"/>
                    </a:ext>
                  </a:extLst>
                </p:cNvPr>
                <p:cNvSpPr txBox="1">
                  <a:spLocks noRot="1" noChangeAspect="1" noMove="1" noResize="1" noEditPoints="1" noAdjustHandles="1" noChangeArrowheads="1" noChangeShapeType="1" noTextEdit="1"/>
                </p:cNvSpPr>
                <p:nvPr/>
              </p:nvSpPr>
              <p:spPr>
                <a:xfrm>
                  <a:off x="914400" y="5343274"/>
                  <a:ext cx="470000" cy="584775"/>
                </a:xfrm>
                <a:prstGeom prst="rect">
                  <a:avLst/>
                </a:prstGeom>
                <a:blipFill>
                  <a:blip r:embed="rId6"/>
                  <a:stretch>
                    <a:fillRect/>
                  </a:stretch>
                </a:blipFill>
              </p:spPr>
              <p:txBody>
                <a:bodyPr/>
                <a:lstStyle/>
                <a:p>
                  <a:r>
                    <a:rPr lang="zh-CN" altLang="en-US">
                      <a:noFill/>
                    </a:rPr>
                    <a:t> </a:t>
                  </a:r>
                </a:p>
              </p:txBody>
            </p:sp>
          </mc:Fallback>
        </mc:AlternateContent>
        <p:sp>
          <p:nvSpPr>
            <p:cNvPr id="8" name="矩形 7">
              <a:extLst>
                <a:ext uri="{FF2B5EF4-FFF2-40B4-BE49-F238E27FC236}">
                  <a16:creationId xmlns:a16="http://schemas.microsoft.com/office/drawing/2014/main" id="{69FEEFCD-0889-450E-AC1B-4A4C94C76BB4}"/>
                </a:ext>
              </a:extLst>
            </p:cNvPr>
            <p:cNvSpPr/>
            <p:nvPr/>
          </p:nvSpPr>
          <p:spPr>
            <a:xfrm>
              <a:off x="1119554" y="5867400"/>
              <a:ext cx="2456122" cy="400110"/>
            </a:xfrm>
            <a:prstGeom prst="rect">
              <a:avLst/>
            </a:prstGeom>
          </p:spPr>
          <p:txBody>
            <a:bodyPr wrap="none">
              <a:spAutoFit/>
            </a:bodyPr>
            <a:lstStyle/>
            <a:p>
              <a:pPr marL="285750" indent="-285750">
                <a:spcBef>
                  <a:spcPts val="600"/>
                </a:spcBef>
                <a:buFont typeface="Wingdings" panose="05000000000000000000" pitchFamily="2" charset="2"/>
                <a:buChar char="p"/>
              </a:pPr>
              <a:r>
                <a:rPr lang="en-US"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ELM Mitigation</a:t>
              </a:r>
              <a:endParaRPr lang="en-GB" altLang="zh-CN" sz="2000" b="1"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grpSp>
    </p:spTree>
    <p:extLst>
      <p:ext uri="{BB962C8B-B14F-4D97-AF65-F5344CB8AC3E}">
        <p14:creationId xmlns:p14="http://schemas.microsoft.com/office/powerpoint/2010/main" val="15507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5BE7348-90F5-4DB5-9F6A-8C3DE48C55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41830"/>
            <a:ext cx="3581400" cy="2277770"/>
          </a:xfrm>
          <a:prstGeom prst="rect">
            <a:avLst/>
          </a:prstGeom>
        </p:spPr>
      </p:pic>
      <p:cxnSp>
        <p:nvCxnSpPr>
          <p:cNvPr id="6" name="直接连接符 5">
            <a:extLst>
              <a:ext uri="{FF2B5EF4-FFF2-40B4-BE49-F238E27FC236}">
                <a16:creationId xmlns:a16="http://schemas.microsoft.com/office/drawing/2014/main" id="{E13AC60A-1E83-4033-9D4F-69098E079060}"/>
              </a:ext>
            </a:extLst>
          </p:cNvPr>
          <p:cNvCxnSpPr>
            <a:cxnSpLocks/>
          </p:cNvCxnSpPr>
          <p:nvPr/>
        </p:nvCxnSpPr>
        <p:spPr bwMode="auto">
          <a:xfrm>
            <a:off x="3581400" y="2667000"/>
            <a:ext cx="8610600" cy="0"/>
          </a:xfrm>
          <a:prstGeom prst="line">
            <a:avLst/>
          </a:prstGeom>
          <a:ln w="76200">
            <a:solidFill>
              <a:srgbClr val="F9A307"/>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直接连接符 6">
            <a:extLst>
              <a:ext uri="{FF2B5EF4-FFF2-40B4-BE49-F238E27FC236}">
                <a16:creationId xmlns:a16="http://schemas.microsoft.com/office/drawing/2014/main" id="{693CE81D-46C1-416B-87E0-278D8F1A5772}"/>
              </a:ext>
            </a:extLst>
          </p:cNvPr>
          <p:cNvCxnSpPr>
            <a:cxnSpLocks/>
          </p:cNvCxnSpPr>
          <p:nvPr/>
        </p:nvCxnSpPr>
        <p:spPr bwMode="auto">
          <a:xfrm>
            <a:off x="3581400" y="2590800"/>
            <a:ext cx="8610600" cy="0"/>
          </a:xfrm>
          <a:prstGeom prst="line">
            <a:avLst/>
          </a:prstGeom>
          <a:ln w="28575">
            <a:solidFill>
              <a:srgbClr val="F9A307"/>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 name="矩形 7">
            <a:extLst>
              <a:ext uri="{FF2B5EF4-FFF2-40B4-BE49-F238E27FC236}">
                <a16:creationId xmlns:a16="http://schemas.microsoft.com/office/drawing/2014/main" id="{5A817768-9D22-4DA7-AD39-3A02B492FC57}"/>
              </a:ext>
            </a:extLst>
          </p:cNvPr>
          <p:cNvSpPr/>
          <p:nvPr/>
        </p:nvSpPr>
        <p:spPr>
          <a:xfrm>
            <a:off x="3921381" y="2057400"/>
            <a:ext cx="4832990" cy="584775"/>
          </a:xfrm>
          <a:prstGeom prst="rect">
            <a:avLst/>
          </a:prstGeom>
        </p:spPr>
        <p:txBody>
          <a:bodyPr wrap="none">
            <a:spAutoFit/>
          </a:bodyPr>
          <a:lstStyle/>
          <a:p>
            <a:pPr>
              <a:spcBef>
                <a:spcPts val="1200"/>
              </a:spcBef>
              <a:defRPr/>
            </a:pPr>
            <a:r>
              <a:rPr lang="en-US" altLang="zh-CN" sz="3200" b="1" dirty="0">
                <a:latin typeface="Microsoft YaHei" panose="020B0503020204020204" pitchFamily="34" charset="-122"/>
                <a:ea typeface="Microsoft YaHei" panose="020B0503020204020204" pitchFamily="34" charset="-122"/>
                <a:cs typeface="+mn-ea"/>
                <a:sym typeface="Microsoft YaHei" panose="020B0503020204020204" pitchFamily="34" charset="-122"/>
              </a:rPr>
              <a:t>Theoretical Simulation</a:t>
            </a: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8CAEA907-4773-4D05-9EE3-DBA15266F58B}"/>
                  </a:ext>
                </a:extLst>
              </p:cNvPr>
              <p:cNvSpPr/>
              <p:nvPr/>
            </p:nvSpPr>
            <p:spPr>
              <a:xfrm>
                <a:off x="4267200" y="2819400"/>
                <a:ext cx="6934200" cy="2031325"/>
              </a:xfrm>
              <a:prstGeom prst="rect">
                <a:avLst/>
              </a:prstGeom>
            </p:spPr>
            <p:txBody>
              <a:bodyPr wrap="square">
                <a:spAutoFit/>
              </a:bodyPr>
              <a:lstStyle/>
              <a:p>
                <a:pPr marL="800100" lvl="1" indent="-342900">
                  <a:spcBef>
                    <a:spcPts val="1200"/>
                  </a:spcBef>
                  <a:buFont typeface="Wingdings" panose="05000000000000000000" pitchFamily="2" charset="2"/>
                  <a:buChar char="p"/>
                  <a:defRPr/>
                </a:pPr>
                <a:r>
                  <a:rPr lang="en-US" altLang="zh-CN" sz="24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Spectral shift model</a:t>
                </a:r>
              </a:p>
              <a:p>
                <a:pPr marL="800100" lvl="1" indent="-342900">
                  <a:spcBef>
                    <a:spcPts val="1200"/>
                  </a:spcBef>
                  <a:buFont typeface="Wingdings" panose="05000000000000000000" pitchFamily="2" charset="2"/>
                  <a:buChar char="p"/>
                  <a:defRPr/>
                </a:pPr>
                <a:r>
                  <a:rPr lang="en-US" altLang="zh-CN" sz="24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Typical  simulation result</a:t>
                </a:r>
              </a:p>
              <a:p>
                <a:pPr marL="800100" lvl="1" indent="-342900">
                  <a:spcBef>
                    <a:spcPts val="1200"/>
                  </a:spcBef>
                  <a:buFont typeface="Wingdings" panose="05000000000000000000" pitchFamily="2" charset="2"/>
                  <a:buChar char="p"/>
                  <a:defRPr/>
                </a:pPr>
                <a:r>
                  <a:rPr lang="en-US" altLang="zh-CN" sz="24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Identification of critical growth rate </a:t>
                </a:r>
                <a14:m>
                  <m:oMath xmlns:m="http://schemas.openxmlformats.org/officeDocument/2006/math">
                    <m:sSub>
                      <m:sSubPr>
                        <m:ctrlPr>
                          <a:rPr lang="en-US" altLang="zh-CN" sz="2400" b="1" i="1" smtClean="0">
                            <a:solidFill>
                              <a:schemeClr val="bg2">
                                <a:lumMod val="50000"/>
                              </a:schemeClr>
                            </a:solidFill>
                            <a:latin typeface="Cambria Math" panose="02040503050406030204" pitchFamily="18" charset="0"/>
                            <a:ea typeface="Microsoft YaHei" panose="020B0503020204020204" pitchFamily="34" charset="-122"/>
                            <a:cs typeface="+mn-ea"/>
                            <a:sym typeface="Microsoft YaHei" panose="020B0503020204020204" pitchFamily="34" charset="-122"/>
                          </a:rPr>
                        </m:ctrlPr>
                      </m:sSubPr>
                      <m:e>
                        <m:r>
                          <a:rPr lang="zh-CN" altLang="en-US" sz="2400" b="1" i="1" smtClean="0">
                            <a:solidFill>
                              <a:schemeClr val="bg2">
                                <a:lumMod val="50000"/>
                              </a:schemeClr>
                            </a:solidFill>
                            <a:latin typeface="Cambria Math" panose="02040503050406030204" pitchFamily="18" charset="0"/>
                            <a:ea typeface="Microsoft YaHei" panose="020B0503020204020204" pitchFamily="34" charset="-122"/>
                            <a:cs typeface="+mn-ea"/>
                            <a:sym typeface="Microsoft YaHei" panose="020B0503020204020204" pitchFamily="34" charset="-122"/>
                          </a:rPr>
                          <m:t>𝜸</m:t>
                        </m:r>
                      </m:e>
                      <m:sub>
                        <m:r>
                          <a:rPr lang="en-US" altLang="zh-CN" sz="2400" b="1" i="1" smtClean="0">
                            <a:solidFill>
                              <a:schemeClr val="bg2">
                                <a:lumMod val="50000"/>
                              </a:schemeClr>
                            </a:solidFill>
                            <a:latin typeface="Cambria Math" panose="02040503050406030204" pitchFamily="18" charset="0"/>
                            <a:ea typeface="Microsoft YaHei" panose="020B0503020204020204" pitchFamily="34" charset="-122"/>
                            <a:cs typeface="+mn-ea"/>
                            <a:sym typeface="Microsoft YaHei" panose="020B0503020204020204" pitchFamily="34" charset="-122"/>
                          </a:rPr>
                          <m:t>𝟎</m:t>
                        </m:r>
                      </m:sub>
                    </m:sSub>
                  </m:oMath>
                </a14:m>
                <a:endParaRPr lang="zh-CN" altLang="en-US" sz="24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endParaRPr>
              </a:p>
              <a:p>
                <a:pPr marL="800100" lvl="1" indent="-342900">
                  <a:spcBef>
                    <a:spcPts val="1200"/>
                  </a:spcBef>
                  <a:buFont typeface="Wingdings" panose="05000000000000000000" pitchFamily="2" charset="2"/>
                  <a:buChar char="p"/>
                  <a:defRPr/>
                </a:pPr>
                <a:r>
                  <a:rPr lang="en-US" altLang="zh-CN" sz="2400" b="1" dirty="0">
                    <a:solidFill>
                      <a:schemeClr val="bg2">
                        <a:lumMod val="50000"/>
                      </a:schemeClr>
                    </a:solidFill>
                    <a:latin typeface="Microsoft YaHei" panose="020B0503020204020204" pitchFamily="34" charset="-122"/>
                    <a:ea typeface="Microsoft YaHei" panose="020B0503020204020204" pitchFamily="34" charset="-122"/>
                    <a:cs typeface="+mn-ea"/>
                    <a:sym typeface="Microsoft YaHei" panose="020B0503020204020204" pitchFamily="34" charset="-122"/>
                  </a:rPr>
                  <a:t>Comparison</a:t>
                </a:r>
              </a:p>
            </p:txBody>
          </p:sp>
        </mc:Choice>
        <mc:Fallback xmlns="">
          <p:sp>
            <p:nvSpPr>
              <p:cNvPr id="9" name="矩形 8">
                <a:extLst>
                  <a:ext uri="{FF2B5EF4-FFF2-40B4-BE49-F238E27FC236}">
                    <a16:creationId xmlns:a16="http://schemas.microsoft.com/office/drawing/2014/main" id="{8CAEA907-4773-4D05-9EE3-DBA15266F58B}"/>
                  </a:ext>
                </a:extLst>
              </p:cNvPr>
              <p:cNvSpPr>
                <a:spLocks noRot="1" noChangeAspect="1" noMove="1" noResize="1" noEditPoints="1" noAdjustHandles="1" noChangeArrowheads="1" noChangeShapeType="1" noTextEdit="1"/>
              </p:cNvSpPr>
              <p:nvPr/>
            </p:nvSpPr>
            <p:spPr>
              <a:xfrm>
                <a:off x="4267200" y="2819400"/>
                <a:ext cx="6934200" cy="2031325"/>
              </a:xfrm>
              <a:prstGeom prst="rect">
                <a:avLst/>
              </a:prstGeom>
              <a:blipFill>
                <a:blip r:embed="rId3"/>
                <a:stretch>
                  <a:fillRect t="-2402" b="-5706"/>
                </a:stretch>
              </a:blipFill>
            </p:spPr>
            <p:txBody>
              <a:bodyPr/>
              <a:lstStyle/>
              <a:p>
                <a:r>
                  <a:rPr lang="zh-CN" altLang="en-US">
                    <a:noFill/>
                  </a:rPr>
                  <a:t> </a:t>
                </a:r>
              </a:p>
            </p:txBody>
          </p:sp>
        </mc:Fallback>
      </mc:AlternateContent>
      <p:sp>
        <p:nvSpPr>
          <p:cNvPr id="10" name="灯片编号占位符 2">
            <a:extLst>
              <a:ext uri="{FF2B5EF4-FFF2-40B4-BE49-F238E27FC236}">
                <a16:creationId xmlns:a16="http://schemas.microsoft.com/office/drawing/2014/main" id="{8BAC3E61-AB7E-4804-B4A1-A7AA864D7931}"/>
              </a:ext>
            </a:extLst>
          </p:cNvPr>
          <p:cNvSpPr>
            <a:spLocks noGrp="1"/>
          </p:cNvSpPr>
          <p:nvPr>
            <p:ph type="sldNum" sz="quarter" idx="12"/>
          </p:nvPr>
        </p:nvSpPr>
        <p:spPr>
          <a:xfrm>
            <a:off x="7924800" y="6492875"/>
            <a:ext cx="2133600" cy="365125"/>
          </a:xfrm>
        </p:spPr>
        <p:txBody>
          <a:bodyPr/>
          <a:lstStyle/>
          <a:p>
            <a:pPr algn="l" rtl="0"/>
            <a:fld id="{0C913308-F349-4B6D-A68A-DD1791B4A57B}" type="slidenum">
              <a:rPr lang="zh-CN" altLang="en-US" sz="2000" b="1">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rPr>
              <a:pPr algn="l" rtl="0"/>
              <a:t>9</a:t>
            </a:fld>
            <a:endParaRPr lang="zh-CN" altLang="en-US" sz="2000" b="1"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endParaRPr>
          </a:p>
        </p:txBody>
      </p:sp>
      <p:sp>
        <p:nvSpPr>
          <p:cNvPr id="11" name="矩形 10">
            <a:extLst>
              <a:ext uri="{FF2B5EF4-FFF2-40B4-BE49-F238E27FC236}">
                <a16:creationId xmlns:a16="http://schemas.microsoft.com/office/drawing/2014/main" id="{91B6AD42-8402-4B94-9BF4-2159BA2E76F1}"/>
              </a:ext>
            </a:extLst>
          </p:cNvPr>
          <p:cNvSpPr/>
          <p:nvPr/>
        </p:nvSpPr>
        <p:spPr>
          <a:xfrm>
            <a:off x="3581400" y="2286000"/>
            <a:ext cx="550151" cy="369332"/>
          </a:xfrm>
          <a:prstGeom prst="rect">
            <a:avLst/>
          </a:prstGeom>
        </p:spPr>
        <p:txBody>
          <a:bodyPr wrap="none">
            <a:spAutoFit/>
          </a:bodyPr>
          <a:lstStyle/>
          <a:p>
            <a:r>
              <a:rPr lang="en-US" altLang="zh-CN" b="1" dirty="0">
                <a:latin typeface="Microsoft YaHei" panose="020B0503020204020204" pitchFamily="34" charset="-122"/>
                <a:ea typeface="Microsoft YaHei" panose="020B0503020204020204" pitchFamily="34" charset="-122"/>
                <a:cs typeface="+mn-ea"/>
                <a:sym typeface="Microsoft YaHei" panose="020B0503020204020204" pitchFamily="34" charset="-122"/>
              </a:rPr>
              <a:t>Ⅲ. </a:t>
            </a:r>
            <a:endParaRPr lang="zh-CN" altLang="en-US" dirty="0">
              <a:latin typeface="Microsoft YaHei" panose="020B0503020204020204" pitchFamily="34" charset="-122"/>
              <a:ea typeface="Microsoft YaHei" panose="020B0503020204020204" pitchFamily="34" charset="-122"/>
              <a:cs typeface="+mn-ea"/>
              <a:sym typeface="Microsoft YaHei" panose="020B0503020204020204" pitchFamily="34" charset="-122"/>
            </a:endParaRPr>
          </a:p>
        </p:txBody>
      </p:sp>
    </p:spTree>
    <p:extLst>
      <p:ext uri="{BB962C8B-B14F-4D97-AF65-F5344CB8AC3E}">
        <p14:creationId xmlns:p14="http://schemas.microsoft.com/office/powerpoint/2010/main" val="13365446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Name&quot;:&quot;无&quot;,&quot;HeaderHeight&quot;:5.0,&quot;TopMargin&quot;:0.0,&quot;FooterHeight&quot;:0.0,&quot;BottomMargin&quot;:0.0,&quot;SideMargin&quot;:0.0,&quot;IntervalMargin&quot;:0.0,&quot;Id&quot;:&quot;GuidesStyle_None&quot;}"/>
</p:tagLst>
</file>

<file path=ppt/theme/theme1.xml><?xml version="1.0" encoding="utf-8"?>
<a:theme xmlns:a="http://schemas.openxmlformats.org/drawingml/2006/main" name="主题1">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6274</TotalTime>
  <Words>1248</Words>
  <Application>Microsoft Office PowerPoint</Application>
  <PresentationFormat>宽屏</PresentationFormat>
  <Paragraphs>151</Paragraphs>
  <Slides>16</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等线</vt:lpstr>
      <vt:lpstr>等线 Light</vt:lpstr>
      <vt:lpstr>宋体</vt:lpstr>
      <vt:lpstr>Microsoft YaHei</vt:lpstr>
      <vt:lpstr>Microsoft YaHei</vt:lpstr>
      <vt:lpstr>Arial</vt:lpstr>
      <vt:lpstr>Calibri</vt:lpstr>
      <vt:lpstr>Calibri Light</vt:lpstr>
      <vt:lpstr>Cambria Math</vt:lpstr>
      <vt:lpstr>Times New Roman</vt:lpstr>
      <vt:lpstr>Wingdings</vt:lpstr>
      <vt:lpstr>主题1</vt:lpstr>
      <vt:lpstr>ELM Control Physics with LHCD and Impurity Seeding in the HL-2A Tokamak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ZHONG Wulyu</dc:creator>
  <cp:lastModifiedBy>XiaoDell</cp:lastModifiedBy>
  <cp:revision>682</cp:revision>
  <dcterms:created xsi:type="dcterms:W3CDTF">2006-08-16T00:00:00Z</dcterms:created>
  <dcterms:modified xsi:type="dcterms:W3CDTF">2018-10-22T17:26:24Z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