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7099300" cy="10234613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006600"/>
    <a:srgbClr val="0000FF"/>
    <a:srgbClr val="F9A307"/>
    <a:srgbClr val="FF99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814" autoAdjust="0"/>
  </p:normalViewPr>
  <p:slideViewPr>
    <p:cSldViewPr>
      <p:cViewPr varScale="1">
        <p:scale>
          <a:sx n="87" d="100"/>
          <a:sy n="87" d="100"/>
        </p:scale>
        <p:origin x="874" y="-53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F423D8A1-18B1-4C63-A454-ACDAB7F4E603}" type="datetimeFigureOut">
              <a:rPr lang="zh-CN" altLang="en-US" smtClean="0"/>
              <a:t>2018/10/9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F322FEB0-EABE-4787-BEE4-320C4BCF6DA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7740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4"/>
          <p:cNvSpPr>
            <a:spLocks noGrp="1"/>
          </p:cNvSpPr>
          <p:nvPr>
            <p:ph type="sldNum" sz="quarter" idx="11"/>
          </p:nvPr>
        </p:nvSpPr>
        <p:spPr>
          <a:xfrm>
            <a:off x="5500694" y="6429396"/>
            <a:ext cx="2133600" cy="365125"/>
          </a:xfrm>
          <a:prstGeom prst="rect">
            <a:avLst/>
          </a:prstGeom>
        </p:spPr>
        <p:txBody>
          <a:bodyPr/>
          <a:lstStyle/>
          <a:p>
            <a:pPr algn="l" rtl="0"/>
            <a:fld id="{0C913308-F349-4B6D-A68A-DD1791B4A57B}" type="slidenum">
              <a:rPr lang="zh-CN" altLang="en-US" kern="1200">
                <a:solidFill>
                  <a:srgbClr val="000000"/>
                </a:solidFill>
                <a:latin typeface="Times New Roman" panose="02020603050405020304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kern="1200">
              <a:solidFill>
                <a:srgbClr val="000000"/>
              </a:solidFill>
              <a:latin typeface="Times New Roman" panose="020206030504050203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W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l" rtl="0"/>
            <a:r>
              <a:rPr lang="en-US" altLang="zh-CN" kern="1200">
                <a:solidFill>
                  <a:srgbClr val="000000"/>
                </a:solidFill>
                <a:latin typeface="Times New Roman" panose="02020603050405020304"/>
                <a:ea typeface="宋体" panose="02010600030101010101" pitchFamily="2" charset="-122"/>
                <a:cs typeface="+mn-cs"/>
              </a:rPr>
              <a:t>2016/1/5</a:t>
            </a:r>
            <a:endParaRPr lang="zh-CN" altLang="en-US" kern="1200">
              <a:solidFill>
                <a:srgbClr val="000000"/>
              </a:solidFill>
              <a:latin typeface="Times New Roman" panose="020206030504050203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algn="l" rtl="0"/>
            <a:r>
              <a:rPr lang="en-US" altLang="zh-CN" kern="1200">
                <a:solidFill>
                  <a:srgbClr val="000000"/>
                </a:solidFill>
                <a:latin typeface="Times New Roman" panose="02020603050405020304"/>
                <a:ea typeface="宋体" panose="02010600030101010101" pitchFamily="2" charset="-122"/>
                <a:cs typeface="+mn-cs"/>
              </a:rPr>
              <a:t>J-TEXT Joint Experiment</a:t>
            </a:r>
            <a:endParaRPr lang="zh-CN" altLang="en-US" kern="1200">
              <a:solidFill>
                <a:srgbClr val="000000"/>
              </a:solidFill>
              <a:latin typeface="Times New Roman" panose="020206030504050203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4"/>
          <p:cNvSpPr>
            <a:spLocks noGrp="1"/>
          </p:cNvSpPr>
          <p:nvPr>
            <p:ph type="sldNum" sz="quarter" idx="11"/>
          </p:nvPr>
        </p:nvSpPr>
        <p:spPr>
          <a:xfrm>
            <a:off x="5500694" y="6429396"/>
            <a:ext cx="2133600" cy="365125"/>
          </a:xfrm>
          <a:prstGeom prst="rect">
            <a:avLst/>
          </a:prstGeom>
        </p:spPr>
        <p:txBody>
          <a:bodyPr/>
          <a:lstStyle/>
          <a:p>
            <a:pPr algn="l" rtl="0"/>
            <a:fld id="{0C913308-F349-4B6D-A68A-DD1791B4A57B}" type="slidenum">
              <a:rPr lang="zh-CN" altLang="en-US" kern="1200">
                <a:solidFill>
                  <a:srgbClr val="000000"/>
                </a:solidFill>
                <a:latin typeface="Times New Roman" panose="02020603050405020304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kern="1200">
              <a:solidFill>
                <a:srgbClr val="000000"/>
              </a:solidFill>
              <a:latin typeface="Times New Roman" panose="020206030504050203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l" rtl="0"/>
            <a:r>
              <a:rPr lang="en-US" altLang="zh-CN" kern="1200">
                <a:solidFill>
                  <a:srgbClr val="000000"/>
                </a:solidFill>
                <a:latin typeface="Times New Roman" panose="02020603050405020304"/>
                <a:ea typeface="宋体" panose="02010600030101010101" pitchFamily="2" charset="-122"/>
                <a:cs typeface="+mn-cs"/>
              </a:rPr>
              <a:t>2016/1/5</a:t>
            </a:r>
            <a:endParaRPr lang="zh-CN" altLang="en-US" kern="1200">
              <a:solidFill>
                <a:srgbClr val="000000"/>
              </a:solidFill>
              <a:latin typeface="Times New Roman" panose="020206030504050203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algn="l" rtl="0"/>
            <a:r>
              <a:rPr lang="en-US" altLang="zh-CN" kern="1200">
                <a:solidFill>
                  <a:srgbClr val="000000"/>
                </a:solidFill>
                <a:latin typeface="Times New Roman" panose="02020603050405020304"/>
                <a:ea typeface="宋体" panose="02010600030101010101" pitchFamily="2" charset="-122"/>
                <a:cs typeface="+mn-cs"/>
              </a:rPr>
              <a:t>J-TEXT Joint Experiment</a:t>
            </a:r>
            <a:endParaRPr lang="zh-CN" altLang="en-US" kern="1200">
              <a:solidFill>
                <a:srgbClr val="000000"/>
              </a:solidFill>
              <a:latin typeface="Times New Roman" panose="020206030504050203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rtl="0"/>
            <a:fld id="{0C913308-F349-4B6D-A68A-DD1791B4A57B}" type="slidenum">
              <a:rPr lang="zh-CN" altLang="en-US" kern="1200">
                <a:solidFill>
                  <a:srgbClr val="000000"/>
                </a:solidFill>
                <a:latin typeface="Times New Roman" panose="02020603050405020304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kern="1200">
              <a:solidFill>
                <a:srgbClr val="000000"/>
              </a:solidFill>
              <a:latin typeface="Times New Roman" panose="020206030504050203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矩形 1"/>
          <p:cNvSpPr>
            <a:spLocks noChangeArrowheads="1"/>
          </p:cNvSpPr>
          <p:nvPr/>
        </p:nvSpPr>
        <p:spPr bwMode="auto">
          <a:xfrm>
            <a:off x="0" y="0"/>
            <a:ext cx="9144000" cy="598488"/>
          </a:xfrm>
          <a:prstGeom prst="rect">
            <a:avLst/>
          </a:prstGeom>
          <a:solidFill>
            <a:srgbClr val="0070C0"/>
          </a:solidFill>
          <a:ln w="9525" algn="ctr">
            <a:noFill/>
            <a:round/>
          </a:ln>
        </p:spPr>
        <p:txBody>
          <a:bodyPr/>
          <a:lstStyle/>
          <a:p>
            <a:pPr algn="r" rtl="0">
              <a:spcBef>
                <a:spcPct val="50000"/>
              </a:spcBef>
            </a:pPr>
            <a:endParaRPr lang="zh-CN" altLang="en-US" kern="1200">
              <a:solidFill>
                <a:srgbClr val="000000"/>
              </a:solidFill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027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579120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28" name="直接连接符 17"/>
          <p:cNvCxnSpPr>
            <a:cxnSpLocks noChangeShapeType="1"/>
          </p:cNvCxnSpPr>
          <p:nvPr/>
        </p:nvCxnSpPr>
        <p:spPr bwMode="auto">
          <a:xfrm>
            <a:off x="0" y="612775"/>
            <a:ext cx="9144000" cy="1588"/>
          </a:xfrm>
          <a:prstGeom prst="line">
            <a:avLst/>
          </a:prstGeom>
          <a:noFill/>
          <a:ln w="69850" algn="ctr">
            <a:solidFill>
              <a:srgbClr val="EEB500"/>
            </a:solidFill>
            <a:round/>
          </a:ln>
        </p:spPr>
      </p:cxnSp>
      <p:cxnSp>
        <p:nvCxnSpPr>
          <p:cNvPr id="1029" name="直接连接符 12"/>
          <p:cNvCxnSpPr>
            <a:cxnSpLocks noChangeShapeType="1"/>
          </p:cNvCxnSpPr>
          <p:nvPr/>
        </p:nvCxnSpPr>
        <p:spPr bwMode="auto">
          <a:xfrm>
            <a:off x="7715250" y="6142038"/>
            <a:ext cx="1428750" cy="1587"/>
          </a:xfrm>
          <a:prstGeom prst="line">
            <a:avLst/>
          </a:prstGeom>
          <a:noFill/>
          <a:ln w="69850" algn="ctr">
            <a:solidFill>
              <a:srgbClr val="EEB500"/>
            </a:solidFill>
            <a:round/>
          </a:ln>
        </p:spPr>
      </p:cxnSp>
      <p:sp>
        <p:nvSpPr>
          <p:cNvPr id="17" name="矩形 16"/>
          <p:cNvSpPr/>
          <p:nvPr/>
        </p:nvSpPr>
        <p:spPr bwMode="auto">
          <a:xfrm>
            <a:off x="7000875" y="5500688"/>
            <a:ext cx="2143125" cy="64293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algn="ctr" rtl="0">
              <a:spcBef>
                <a:spcPct val="50000"/>
              </a:spcBef>
              <a:defRPr/>
            </a:pPr>
            <a:endParaRPr lang="zh-CN" altLang="en-US" kern="120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76963" y="6467475"/>
            <a:ext cx="1252537" cy="461963"/>
          </a:xfrm>
          <a:prstGeom prst="rect">
            <a:avLst/>
          </a:prstGeom>
          <a:solidFill>
            <a:schemeClr val="accent6">
              <a:lumMod val="20000"/>
              <a:lumOff val="80000"/>
              <a:alpha val="21000"/>
            </a:schemeClr>
          </a:solidFill>
        </p:spPr>
        <p:txBody>
          <a:bodyPr wrap="none">
            <a:spAutoFit/>
          </a:bodyPr>
          <a:lstStyle/>
          <a:p>
            <a:pPr algn="r" rtl="0" eaLnBrk="0" hangingPunct="0">
              <a:spcBef>
                <a:spcPct val="50000"/>
              </a:spcBef>
              <a:defRPr/>
            </a:pPr>
            <a:r>
              <a:rPr lang="en-US" altLang="zh-CN" sz="2400" b="1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Rockwell Extra Bold" panose="02060903040505020403" pitchFamily="18" charset="0"/>
                <a:ea typeface="黑体" panose="02010609060101010101" pitchFamily="49" charset="-122"/>
                <a:cs typeface="+mn-cs"/>
              </a:rPr>
              <a:t>HL-2A</a:t>
            </a:r>
            <a:endParaRPr lang="zh-CN" altLang="en-US" sz="2400" b="1" kern="12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Rockwell Extra Bold" panose="02060903040505020403" pitchFamily="18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8" name="灯片编号占位符 4"/>
          <p:cNvSpPr>
            <a:spLocks noGrp="1"/>
          </p:cNvSpPr>
          <p:nvPr>
            <p:ph type="sldNum" sz="quarter" idx="4"/>
          </p:nvPr>
        </p:nvSpPr>
        <p:spPr>
          <a:xfrm>
            <a:off x="5500694" y="6429396"/>
            <a:ext cx="2133600" cy="365125"/>
          </a:xfrm>
          <a:prstGeom prst="rect">
            <a:avLst/>
          </a:prstGeom>
        </p:spPr>
        <p:txBody>
          <a:bodyPr/>
          <a:lstStyle/>
          <a:p>
            <a:pPr algn="l" rtl="0"/>
            <a:fld id="{0C913308-F349-4B6D-A68A-DD1791B4A57B}" type="slidenum">
              <a:rPr lang="zh-CN" altLang="en-US" kern="1200">
                <a:solidFill>
                  <a:srgbClr val="000000"/>
                </a:solidFill>
                <a:latin typeface="Times New Roman" panose="02020603050405020304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kern="1200">
              <a:solidFill>
                <a:srgbClr val="000000"/>
              </a:solidFill>
              <a:latin typeface="Times New Roman" panose="02020603050405020304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19200" y="68661"/>
            <a:ext cx="7924800" cy="427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20000"/>
              </a:lnSpc>
              <a:spcBef>
                <a:spcPct val="0"/>
              </a:spcBef>
            </a:pPr>
            <a:r>
              <a:rPr lang="fr-FR" altLang="en-US" sz="2000" b="1" dirty="0">
                <a:solidFill>
                  <a:schemeClr val="bg1"/>
                </a:solidFill>
                <a:cs typeface="+mn-ea"/>
                <a:sym typeface="+mn-lt"/>
              </a:rPr>
              <a:t>EX7-4 G.L. Xiao   ELM control with LHCD and impurity seeding</a:t>
            </a: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CC372073-55AD-45D0-9DB8-4013BEFA558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39" t="5407" r="7273"/>
          <a:stretch/>
        </p:blipFill>
        <p:spPr>
          <a:xfrm>
            <a:off x="33181" y="1156916"/>
            <a:ext cx="4496718" cy="2258229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F898A968-593C-4816-BADA-99A2D1BD0BD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2"/>
          <a:stretch/>
        </p:blipFill>
        <p:spPr>
          <a:xfrm>
            <a:off x="-1" y="3429000"/>
            <a:ext cx="4614103" cy="2567151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3F3579EC-A7C7-44BC-A4AA-962C27F7DC3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" t="5969" r="6666" b="9005"/>
          <a:stretch/>
        </p:blipFill>
        <p:spPr>
          <a:xfrm>
            <a:off x="4640893" y="1170771"/>
            <a:ext cx="4274507" cy="2258229"/>
          </a:xfrm>
          <a:prstGeom prst="rect">
            <a:avLst/>
          </a:prstGeom>
        </p:spPr>
      </p:pic>
      <p:sp>
        <p:nvSpPr>
          <p:cNvPr id="15" name="TextBox 1">
            <a:extLst>
              <a:ext uri="{FF2B5EF4-FFF2-40B4-BE49-F238E27FC236}">
                <a16:creationId xmlns:a16="http://schemas.microsoft.com/office/drawing/2014/main" id="{118DC34E-15AC-4B9A-9E0A-E921AF748835}"/>
              </a:ext>
            </a:extLst>
          </p:cNvPr>
          <p:cNvSpPr txBox="1"/>
          <p:nvPr/>
        </p:nvSpPr>
        <p:spPr>
          <a:xfrm>
            <a:off x="4572000" y="3886200"/>
            <a:ext cx="4419600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400" dirty="0">
                <a:latin typeface="Century" pitchFamily="18" charset="0"/>
                <a:cs typeface="Arial" pitchFamily="34" charset="0"/>
                <a:sym typeface="+mn-lt"/>
              </a:rPr>
              <a:t>ELM Control</a:t>
            </a:r>
            <a:r>
              <a:rPr lang="zh-CN" altLang="en-US" sz="1400" dirty="0">
                <a:latin typeface="Century" pitchFamily="18" charset="0"/>
                <a:cs typeface="Arial" pitchFamily="34" charset="0"/>
                <a:sym typeface="+mn-lt"/>
              </a:rPr>
              <a:t> </a:t>
            </a:r>
            <a:r>
              <a:rPr lang="en-US" altLang="zh-CN" sz="1400" dirty="0">
                <a:latin typeface="Century" pitchFamily="18" charset="0"/>
                <a:cs typeface="Arial" pitchFamily="34" charset="0"/>
                <a:sym typeface="+mn-lt"/>
              </a:rPr>
              <a:t>with LHCD and impurity seeding have been successfully achieved on HL-2A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latin typeface="Century" pitchFamily="18" charset="0"/>
                <a:cs typeface="Arial" pitchFamily="34" charset="0"/>
                <a:sym typeface="+mn-lt"/>
              </a:rPr>
              <a:t>Experimental analysis and theoretical simulation shows plausible mechanism: </a:t>
            </a:r>
            <a:r>
              <a:rPr lang="en-US" altLang="zh-CN" sz="1400" dirty="0">
                <a:latin typeface="Century" pitchFamily="18" charset="0"/>
                <a:cs typeface="Arial" pitchFamily="34" charset="0"/>
                <a:sym typeface="+mn-lt"/>
              </a:rPr>
              <a:t>External source input(LHCD, impurity seeding, SMBI)</a:t>
            </a:r>
            <a:r>
              <a:rPr lang="en-US" altLang="zh-CN" sz="1400" dirty="0">
                <a:latin typeface="Century" pitchFamily="18" charset="0"/>
                <a:cs typeface="Arial" pitchFamily="34" charset="0"/>
              </a:rPr>
              <a:t> → Edge velocity shear decrease → Turbulence radial spectral shift → Turbulence intensity enhancement →  ELM mitigation</a:t>
            </a:r>
            <a:endParaRPr lang="en-US" sz="1400" dirty="0">
              <a:latin typeface="Century" pitchFamily="18" charset="0"/>
              <a:cs typeface="Arial" pitchFamily="34" charset="0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287"/>
    </mc:Choice>
    <mc:Fallback xmlns="">
      <p:transition spd="slow" advTm="17287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GUIDESSETTING" val="{&quot;Id&quot;:&quot;GuidesStyle_None&quot;,&quot;Name&quot;:&quot;无&quot;,&quot;HeaderHeight&quot;:0.0,&quot;FooterHeight&quot;:0.0,&quot;SideMargin&quot;:0.0,&quot;TopMargin&quot;:0.0,&quot;BottomMargin&quot;:0.0,&quot;IntervalMargin&quot;:0.0,&quot;SettingType&quot;:&quot;System&quot;}"/>
</p:tagLst>
</file>

<file path=ppt/theme/theme1.xml><?xml version="1.0" encoding="utf-8"?>
<a:theme xmlns:a="http://schemas.openxmlformats.org/drawingml/2006/main" name="主题1">
  <a:themeElements>
    <a:clrScheme name="present status 9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CC0000"/>
      </a:accent2>
      <a:accent3>
        <a:srgbClr val="FFFFFF"/>
      </a:accent3>
      <a:accent4>
        <a:srgbClr val="000000"/>
      </a:accent4>
      <a:accent5>
        <a:srgbClr val="AAE2CA"/>
      </a:accent5>
      <a:accent6>
        <a:srgbClr val="B90000"/>
      </a:accent6>
      <a:hlink>
        <a:srgbClr val="0000FF"/>
      </a:hlink>
      <a:folHlink>
        <a:srgbClr val="0000FF"/>
      </a:folHlink>
    </a:clrScheme>
    <a:fontScheme name="0pgzwb30">
      <a:majorFont>
        <a:latin typeface="+mn-lt"/>
        <a:ea typeface="+mn-ea"/>
        <a:cs typeface=""/>
      </a:majorFont>
      <a:minorFont>
        <a:latin typeface="+mn-lt"/>
        <a:ea typeface="+mn-e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80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defRPr kumimoji="0" lang="zh-CN" altLang="en-US" sz="3200" b="1" i="0" u="none" strike="noStrike" cap="none" normalizeH="0" baseline="0" smtClean="0">
            <a:ln>
              <a:noFill/>
            </a:ln>
            <a:solidFill>
              <a:schemeClr val="hlink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黑体" panose="02010609060101010101" pitchFamily="49" charset="-122"/>
            <a:ea typeface="黑体" panose="020106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80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defRPr kumimoji="0" lang="zh-CN" altLang="en-US" sz="3200" b="1" i="0" u="none" strike="noStrike" cap="none" normalizeH="0" baseline="0" smtClean="0">
            <a:ln>
              <a:noFill/>
            </a:ln>
            <a:solidFill>
              <a:schemeClr val="hlink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黑体" panose="02010609060101010101" pitchFamily="49" charset="-122"/>
            <a:ea typeface="黑体" panose="02010609060101010101" pitchFamily="49" charset="-122"/>
          </a:defRPr>
        </a:defPPr>
      </a:lstStyle>
    </a:lnDef>
  </a:objectDefaults>
  <a:extraClrSchemeLst>
    <a:extraClrScheme>
      <a:clrScheme name="present statu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 statu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 statu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 statu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 statu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 statu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 statu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 status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B90000"/>
        </a:accent6>
        <a:hlink>
          <a:srgbClr val="000066"/>
        </a:hlink>
        <a:folHlink>
          <a:srgbClr val="00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 status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B90000"/>
        </a:accent6>
        <a:hlink>
          <a:srgbClr val="0000FF"/>
        </a:hlink>
        <a:folHlink>
          <a:srgbClr val="0000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2040</TotalTime>
  <Words>63</Words>
  <Application>Microsoft Office PowerPoint</Application>
  <PresentationFormat>全屏显示(4:3)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黑体</vt:lpstr>
      <vt:lpstr>宋体</vt:lpstr>
      <vt:lpstr>Arial</vt:lpstr>
      <vt:lpstr>Calibri</vt:lpstr>
      <vt:lpstr>Century</vt:lpstr>
      <vt:lpstr>Rockwell Extra Bold</vt:lpstr>
      <vt:lpstr>Times New Roman</vt:lpstr>
      <vt:lpstr>主题1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ZHONG Wulyu</dc:creator>
  <cp:lastModifiedBy>XiaoDell</cp:lastModifiedBy>
  <cp:revision>486</cp:revision>
  <dcterms:created xsi:type="dcterms:W3CDTF">2006-08-16T00:00:00Z</dcterms:created>
  <dcterms:modified xsi:type="dcterms:W3CDTF">2018-10-09T09:29:06Z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2052-10.1.0.6930</vt:lpwstr>
  </property>
</Properties>
</file>