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91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84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46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92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79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37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01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73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4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43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71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7BBE-D276-4198-AA39-78D8EE9D5E24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70B9F-5810-4F77-BD99-3B38A558BC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605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2AF2A43-E5BA-48A2-8830-904574E8C54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68" y="392182"/>
            <a:ext cx="4768770" cy="2547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838EFD8-64C2-4F5C-BFD0-254A45B64E3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338"/>
            <a:ext cx="5161103" cy="33731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E2AE38D-704B-4F73-BACD-CF5643348D19}"/>
              </a:ext>
            </a:extLst>
          </p:cNvPr>
          <p:cNvSpPr/>
          <p:nvPr/>
        </p:nvSpPr>
        <p:spPr>
          <a:xfrm>
            <a:off x="4867154" y="525474"/>
            <a:ext cx="38833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dirty="0">
                <a:latin typeface="Times New Roman" panose="02020603050405020304" pitchFamily="18" charset="0"/>
              </a:rPr>
              <a:t>The global Alfven eigenmode (GAE) driven by nonlinear coupling between toroidal Alfven eigenmode (TAE) and tearing mode is found for the first time on HL-2A. 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C81D7AB-FBAE-44AB-8FC1-FAD3579195F8}"/>
              </a:ext>
            </a:extLst>
          </p:cNvPr>
          <p:cNvSpPr/>
          <p:nvPr/>
        </p:nvSpPr>
        <p:spPr>
          <a:xfrm>
            <a:off x="4948177" y="2180652"/>
            <a:ext cx="39990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>
                <a:latin typeface="CMR12"/>
              </a:rPr>
              <a:t>TAE modes nonlinearly couple with low frequency tearing mode and</a:t>
            </a:r>
          </a:p>
          <a:p>
            <a:r>
              <a:rPr lang="en-US" altLang="zh-CN" dirty="0">
                <a:latin typeface="CMR12"/>
              </a:rPr>
              <a:t>     lead to generation of    Alfv</a:t>
            </a:r>
            <a:r>
              <a:rPr lang="en-US" altLang="zh-CN" dirty="0">
                <a:latin typeface="CMMI12"/>
              </a:rPr>
              <a:t>e</a:t>
            </a:r>
            <a:r>
              <a:rPr lang="en-US" altLang="zh-CN" dirty="0">
                <a:latin typeface="CMR12"/>
              </a:rPr>
              <a:t>nic   sidebands with</a:t>
            </a:r>
            <a:r>
              <a:rPr lang="en-US" altLang="zh-CN" dirty="0"/>
              <a:t> 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AMs</a:t>
            </a:r>
            <a:r>
              <a:rPr lang="en-US" altLang="zh-CN" dirty="0"/>
              <a:t>= 0, ±1, ±2…</a:t>
            </a:r>
          </a:p>
          <a:p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>
                <a:ea typeface="Times New Roman" panose="02020603050405020304" pitchFamily="18" charset="0"/>
              </a:rPr>
              <a:t>GAE driven by two AMs couple </a:t>
            </a:r>
            <a:r>
              <a:rPr lang="zh-CN" altLang="en-US" dirty="0">
                <a:ea typeface="Times New Roman" panose="02020603050405020304" pitchFamily="18" charset="0"/>
              </a:rPr>
              <a:t>：</a:t>
            </a:r>
            <a:endParaRPr lang="en-US" altLang="zh-CN" dirty="0">
              <a:ea typeface="Times New Roman" panose="02020603050405020304" pitchFamily="18" charset="0"/>
            </a:endParaRPr>
          </a:p>
          <a:p>
            <a:r>
              <a:rPr lang="en-US" altLang="zh-CN" dirty="0">
                <a:ea typeface="Times New Roman" panose="02020603050405020304" pitchFamily="18" charset="0"/>
              </a:rPr>
              <a:t>     </a:t>
            </a:r>
            <a:r>
              <a:rPr lang="en-US" altLang="zh-CN" dirty="0" err="1">
                <a:ea typeface="Times New Roman" panose="02020603050405020304" pitchFamily="18" charset="0"/>
              </a:rPr>
              <a:t>f</a:t>
            </a:r>
            <a:r>
              <a:rPr lang="en-US" altLang="zh-CN" baseline="-25000" dirty="0" err="1">
                <a:ea typeface="Times New Roman" panose="02020603050405020304" pitchFamily="18" charset="0"/>
              </a:rPr>
              <a:t>AMa</a:t>
            </a:r>
            <a:r>
              <a:rPr lang="en-US" altLang="zh-CN" dirty="0">
                <a:ea typeface="Times New Roman" panose="02020603050405020304" pitchFamily="18" charset="0"/>
              </a:rPr>
              <a:t>+ </a:t>
            </a:r>
            <a:r>
              <a:rPr lang="en-US" altLang="zh-CN" dirty="0" err="1">
                <a:ea typeface="Times New Roman" panose="02020603050405020304" pitchFamily="18" charset="0"/>
              </a:rPr>
              <a:t>f</a:t>
            </a:r>
            <a:r>
              <a:rPr lang="en-US" altLang="zh-CN" baseline="-25000" dirty="0" err="1">
                <a:ea typeface="Times New Roman" panose="02020603050405020304" pitchFamily="18" charset="0"/>
              </a:rPr>
              <a:t>AMb</a:t>
            </a:r>
            <a:r>
              <a:rPr lang="en-US" altLang="zh-CN" dirty="0">
                <a:ea typeface="Times New Roman" panose="02020603050405020304" pitchFamily="18" charset="0"/>
              </a:rPr>
              <a:t>= </a:t>
            </a:r>
            <a:r>
              <a:rPr lang="en-US" altLang="zh-CN" dirty="0" err="1">
                <a:ea typeface="Times New Roman" panose="02020603050405020304" pitchFamily="18" charset="0"/>
              </a:rPr>
              <a:t>f</a:t>
            </a:r>
            <a:r>
              <a:rPr lang="en-US" altLang="zh-CN" baseline="-25000" dirty="0" err="1">
                <a:ea typeface="Times New Roman" panose="02020603050405020304" pitchFamily="18" charset="0"/>
              </a:rPr>
              <a:t>HFM</a:t>
            </a:r>
            <a:r>
              <a:rPr lang="en-US" altLang="zh-CN" baseline="-25000" dirty="0">
                <a:ea typeface="Times New Roman" panose="02020603050405020304" pitchFamily="18" charset="0"/>
              </a:rPr>
              <a:t> </a:t>
            </a:r>
            <a:r>
              <a:rPr lang="en-US" altLang="zh-CN" dirty="0">
                <a:ea typeface="Times New Roman" panose="02020603050405020304" pitchFamily="18" charset="0"/>
              </a:rPr>
              <a:t>≈ 240kHz </a:t>
            </a:r>
          </a:p>
          <a:p>
            <a:r>
              <a:rPr lang="en-US" altLang="zh-CN" dirty="0">
                <a:ea typeface="Times New Roman" panose="02020603050405020304" pitchFamily="18" charset="0"/>
              </a:rPr>
              <a:t>    </a:t>
            </a:r>
            <a:r>
              <a:rPr lang="en-US" altLang="zh-CN" dirty="0" err="1">
                <a:ea typeface="Times New Roman" panose="02020603050405020304" pitchFamily="18" charset="0"/>
              </a:rPr>
              <a:t>n</a:t>
            </a:r>
            <a:r>
              <a:rPr lang="en-US" altLang="zh-CN" baseline="-25000" dirty="0" err="1">
                <a:ea typeface="Times New Roman" panose="02020603050405020304" pitchFamily="18" charset="0"/>
              </a:rPr>
              <a:t>AMa</a:t>
            </a:r>
            <a:r>
              <a:rPr lang="en-US" altLang="zh-CN" dirty="0">
                <a:ea typeface="Times New Roman" panose="02020603050405020304" pitchFamily="18" charset="0"/>
              </a:rPr>
              <a:t>+ </a:t>
            </a:r>
            <a:r>
              <a:rPr lang="en-US" altLang="zh-CN" dirty="0" err="1">
                <a:ea typeface="Times New Roman" panose="02020603050405020304" pitchFamily="18" charset="0"/>
              </a:rPr>
              <a:t>n</a:t>
            </a:r>
            <a:r>
              <a:rPr lang="en-US" altLang="zh-CN" baseline="-25000" dirty="0" err="1">
                <a:ea typeface="Times New Roman" panose="02020603050405020304" pitchFamily="18" charset="0"/>
              </a:rPr>
              <a:t>AMb</a:t>
            </a:r>
            <a:r>
              <a:rPr lang="en-US" altLang="zh-CN" dirty="0">
                <a:ea typeface="Times New Roman" panose="02020603050405020304" pitchFamily="18" charset="0"/>
              </a:rPr>
              <a:t>= </a:t>
            </a:r>
            <a:r>
              <a:rPr lang="en-US" altLang="zh-CN" dirty="0" err="1">
                <a:ea typeface="Times New Roman" panose="02020603050405020304" pitchFamily="18" charset="0"/>
              </a:rPr>
              <a:t>n</a:t>
            </a:r>
            <a:r>
              <a:rPr lang="en-US" altLang="zh-CN" baseline="-25000" dirty="0" err="1">
                <a:ea typeface="Times New Roman" panose="02020603050405020304" pitchFamily="18" charset="0"/>
              </a:rPr>
              <a:t>HFM</a:t>
            </a:r>
            <a:r>
              <a:rPr lang="en-US" altLang="zh-CN" dirty="0">
                <a:ea typeface="Times New Roman" panose="02020603050405020304" pitchFamily="18" charset="0"/>
              </a:rPr>
              <a:t>= 0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DA4089E-84DB-4B62-9C73-47C36E99EECB}"/>
              </a:ext>
            </a:extLst>
          </p:cNvPr>
          <p:cNvSpPr/>
          <p:nvPr/>
        </p:nvSpPr>
        <p:spPr>
          <a:xfrm>
            <a:off x="4930815" y="4785355"/>
            <a:ext cx="41321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</a:rPr>
              <a:t>Alfven mode code (AMC) calculation:</a:t>
            </a:r>
          </a:p>
          <a:p>
            <a:r>
              <a:rPr lang="en-US" altLang="zh-CN" dirty="0">
                <a:latin typeface="Times New Roman" panose="02020603050405020304" pitchFamily="18" charset="0"/>
              </a:rPr>
              <a:t>The frequency is around 240kHz, which   agree with experimental observation. The mode structures display global feature and cover fully normalized radius of ρ = 0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−</a:t>
            </a:r>
            <a:r>
              <a:rPr lang="en-US" altLang="zh-CN" dirty="0">
                <a:latin typeface="Times New Roman" panose="02020603050405020304" pitchFamily="18" charset="0"/>
              </a:rPr>
              <a:t>1.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272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119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CMMI12</vt:lpstr>
      <vt:lpstr>CMR12</vt:lpstr>
      <vt:lpstr>等线</vt:lpstr>
      <vt:lpstr>等线 Light</vt:lpstr>
      <vt:lpstr>微软雅黑</vt:lpstr>
      <vt:lpstr>Arial</vt:lpstr>
      <vt:lpstr>Calibri</vt:lpstr>
      <vt:lpstr>Calibri Light</vt:lpstr>
      <vt:lpstr>Times New Roman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shipw</dc:creator>
  <cp:lastModifiedBy>shipw</cp:lastModifiedBy>
  <cp:revision>2</cp:revision>
  <dcterms:created xsi:type="dcterms:W3CDTF">2018-09-26T08:02:28Z</dcterms:created>
  <dcterms:modified xsi:type="dcterms:W3CDTF">2018-09-26T08:15:48Z</dcterms:modified>
</cp:coreProperties>
</file>