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7" r:id="rId6"/>
    <p:sldId id="276" r:id="rId7"/>
    <p:sldId id="260" r:id="rId8"/>
    <p:sldId id="278" r:id="rId9"/>
    <p:sldId id="261" r:id="rId10"/>
    <p:sldId id="262" r:id="rId11"/>
    <p:sldId id="263" r:id="rId12"/>
    <p:sldId id="264" r:id="rId13"/>
    <p:sldId id="265" r:id="rId14"/>
    <p:sldId id="279" r:id="rId15"/>
    <p:sldId id="280" r:id="rId16"/>
    <p:sldId id="266" r:id="rId17"/>
    <p:sldId id="267" r:id="rId18"/>
    <p:sldId id="268" r:id="rId19"/>
    <p:sldId id="282" r:id="rId20"/>
    <p:sldId id="269" r:id="rId21"/>
    <p:sldId id="271" r:id="rId22"/>
    <p:sldId id="270" r:id="rId23"/>
    <p:sldId id="272" r:id="rId24"/>
    <p:sldId id="281" r:id="rId2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84" y="448"/>
      </p:cViewPr>
      <p:guideLst>
        <p:guide orient="horz" pos="17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9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6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5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80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82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09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21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2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02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20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029BA-52ED-4CB2-91FB-140002293B2D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0E38-2C94-44A4-8268-2971CF21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png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0.png"/><Relationship Id="rId4" Type="http://schemas.openxmlformats.org/officeDocument/2006/relationships/image" Target="../media/image11.wmf"/><Relationship Id="rId9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12192000" cy="239721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C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IAEA-FEC 2018 EXC/5-1</a:t>
            </a:r>
            <a:endParaRPr kumimoji="1" lang="ja-JP" altLang="en-US" dirty="0">
              <a:solidFill>
                <a:srgbClr val="FFC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2427" y="598440"/>
            <a:ext cx="10442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Transport Characteristics of Deuterium and Hydrogen Plasmas with Ion ITB in </a:t>
            </a:r>
            <a:r>
              <a:rPr lang="en-US" altLang="ja-JP" sz="4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LHD</a:t>
            </a:r>
            <a:endParaRPr lang="en-US" altLang="ja-JP" sz="4000" dirty="0" smtClean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453" y="147173"/>
            <a:ext cx="853115" cy="65582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21411" y="2544384"/>
            <a:ext cx="117491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K. Nagaoka</a:t>
            </a:r>
            <a:r>
              <a:rPr lang="en-US" altLang="ja-JP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ja-JP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H. Takahashi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M. Nakata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K. Tanaka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K. Mukai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M. Yokoyama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. Nakano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S. Murakami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K. Ida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M. Yoshinuma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S. Ohdachi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T. Bando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M. Nunami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Satake</a:t>
            </a:r>
            <a:r>
              <a:rPr lang="en-GB" altLang="ja-JP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R. Seki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C. Suzuki</a:t>
            </a:r>
            <a:r>
              <a:rPr lang="en-GB" altLang="ja-JP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H. Yamaguchi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M. Osakabe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. Morisaki</a:t>
            </a:r>
            <a:r>
              <a:rPr lang="en-GB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and the LHD Experiment 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2767" y="4843093"/>
            <a:ext cx="8599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National Institute for Fusion Science, National Institutes of Natural Sciences </a:t>
            </a:r>
            <a:endParaRPr lang="ja-JP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Nagoya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University, Graduate School of Science</a:t>
            </a:r>
            <a:endParaRPr lang="ja-JP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SOKENDAI, Department of Fusion Science</a:t>
            </a:r>
            <a:endParaRPr lang="ja-JP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Kyushu </a:t>
            </a:r>
            <a:r>
              <a:rPr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University, Interdisciplinary Graduate School of Engineering Sciences</a:t>
            </a:r>
            <a:endParaRPr lang="ja-JP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Kyoto </a:t>
            </a:r>
            <a:r>
              <a:rPr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University, Graduate School of Engineering</a:t>
            </a:r>
            <a:endParaRPr lang="ja-JP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Institutes for Quantum and Radiological Science and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ja-JP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3938" y="284336"/>
            <a:ext cx="10567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Pure Hydrogen and Pure Deuterium plasmas </a:t>
            </a:r>
            <a:endParaRPr kumimoji="1" lang="ja-JP" altLang="en-US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916586"/>
              </p:ext>
            </p:extLst>
          </p:nvPr>
        </p:nvGraphicFramePr>
        <p:xfrm>
          <a:off x="3782230" y="3247319"/>
          <a:ext cx="4456843" cy="341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ｸﾞﾗﾌ" r:id="rId3" imgW="3920760" imgH="3000960" progId="Origin50.Graph">
                  <p:embed/>
                </p:oleObj>
              </mc:Choice>
              <mc:Fallback>
                <p:oleObj name="ｸﾞﾗﾌ" r:id="rId3" imgW="3920760" imgH="3000960" progId="Origin50.Graph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2230" y="3247319"/>
                        <a:ext cx="4456843" cy="3410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18400"/>
              </p:ext>
            </p:extLst>
          </p:nvPr>
        </p:nvGraphicFramePr>
        <p:xfrm>
          <a:off x="7911923" y="3276861"/>
          <a:ext cx="4378365" cy="33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ｸﾞﾗﾌ" r:id="rId5" imgW="3920760" imgH="3000960" progId="Origin50.Graph">
                  <p:embed/>
                </p:oleObj>
              </mc:Choice>
              <mc:Fallback>
                <p:oleObj name="ｸﾞﾗﾌ" r:id="rId5" imgW="3920760" imgH="3000960" progId="Origin50.Graph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11923" y="3276861"/>
                        <a:ext cx="4378365" cy="335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スライド番号プレースホルダー 17"/>
          <p:cNvSpPr>
            <a:spLocks noGrp="1"/>
          </p:cNvSpPr>
          <p:nvPr>
            <p:ph type="sldNum" sz="quarter" idx="12"/>
          </p:nvPr>
        </p:nvSpPr>
        <p:spPr>
          <a:xfrm>
            <a:off x="6457949" y="6285447"/>
            <a:ext cx="2412991" cy="436030"/>
          </a:xfrm>
        </p:spPr>
        <p:txBody>
          <a:bodyPr/>
          <a:lstStyle/>
          <a:p>
            <a:fld id="{B54D3CFB-82BA-4EAC-8E86-181C9E0A9457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870533"/>
              </p:ext>
            </p:extLst>
          </p:nvPr>
        </p:nvGraphicFramePr>
        <p:xfrm>
          <a:off x="-198996" y="3247319"/>
          <a:ext cx="4456843" cy="341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ｸﾞﾗﾌ" r:id="rId7" imgW="3920760" imgH="3000960" progId="Origin50.Graph">
                  <p:embed/>
                </p:oleObj>
              </mc:Choice>
              <mc:Fallback>
                <p:oleObj name="ｸﾞﾗﾌ" r:id="rId7" imgW="3920760" imgH="3000960" progId="Origin50.Graph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98996" y="3247319"/>
                        <a:ext cx="4456843" cy="3410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26703" y="1314884"/>
            <a:ext cx="939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Target plasmas analyzed in this study are High Purity of ion species</a:t>
            </a:r>
            <a:endParaRPr kumimoji="1" lang="ja-JP" altLang="en-US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803477" y="1887864"/>
                <a:ext cx="818591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H plasma</a:t>
                </a:r>
                <a:r>
                  <a:rPr lang="ja-JP" alt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：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ja-JP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e</m:t>
                            </m:r>
                          </m:sub>
                        </m:sSub>
                      </m:den>
                    </m:f>
                    <m:r>
                      <a:rPr lang="en-US" altLang="ja-JP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ja-JP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0.80</m:t>
                    </m:r>
                  </m:oMath>
                </a14:m>
                <a:r>
                  <a:rPr kumimoji="1" lang="en-US" altLang="ja-JP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with </a:t>
                </a:r>
                <a:r>
                  <a:rPr lang="en-US" altLang="ja-JP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H gas puff + H beams</a:t>
                </a:r>
                <a:endParaRPr kumimoji="1" lang="ja-JP" altLang="en-US" sz="2800" dirty="0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477" y="1887864"/>
                <a:ext cx="8185911" cy="538609"/>
              </a:xfrm>
              <a:prstGeom prst="rect">
                <a:avLst/>
              </a:prstGeom>
              <a:blipFill>
                <a:blip r:embed="rId9"/>
                <a:stretch>
                  <a:fillRect l="-1564" t="-14773" r="-1117" b="-29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803342" y="2570249"/>
                <a:ext cx="82421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D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plasma</a:t>
                </a:r>
                <a:r>
                  <a:rPr lang="ja-JP" alt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：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e</m:t>
                            </m:r>
                          </m:sub>
                        </m:sSub>
                      </m:den>
                    </m:f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&gt;0.8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with D 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gas puff + </a:t>
                </a:r>
                <a:r>
                  <a:rPr lang="en-US" altLang="ja-JP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D beams</a:t>
                </a:r>
                <a:endParaRPr lang="ja-JP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42" y="2570249"/>
                <a:ext cx="8242128" cy="538609"/>
              </a:xfrm>
              <a:prstGeom prst="rect">
                <a:avLst/>
              </a:prstGeom>
              <a:blipFill>
                <a:blip r:embed="rId10"/>
                <a:stretch>
                  <a:fillRect l="-1553" t="-14773" r="-370" b="-29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8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7212" y="262866"/>
            <a:ext cx="7897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ITG like </a:t>
            </a:r>
            <a:r>
              <a:rPr lang="en-US" altLang="ja-JP" sz="44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44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4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44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44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kumimoji="1" lang="en-US" altLang="ja-JP" sz="4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dependence</a:t>
            </a:r>
            <a:endParaRPr kumimoji="1" lang="en-US" altLang="ja-JP" sz="4400" baseline="-25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3635" y="4904776"/>
            <a:ext cx="12216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Significant increase of heat transport depending on </a:t>
            </a:r>
            <a:r>
              <a:rPr lang="en-US" altLang="ja-JP" sz="28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28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2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8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28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kumimoji="1"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＝＞ </a:t>
            </a:r>
            <a:r>
              <a:rPr kumimoji="1"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consistent with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ITG turbulence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 significant difference in </a:t>
            </a:r>
            <a:r>
              <a:rPr lang="en-US" altLang="ja-JP" sz="2800" i="1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2800" baseline="-25000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28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800" i="1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2800" baseline="-25000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28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dependence between H and D</a:t>
            </a:r>
            <a:r>
              <a:rPr lang="ja-JP" altLang="en-US" sz="28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plasmas</a:t>
            </a:r>
            <a:endParaRPr kumimoji="1" lang="en-US" altLang="ja-JP" sz="2800" dirty="0" smtClean="0">
              <a:solidFill>
                <a:srgbClr val="FF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010710"/>
              </p:ext>
            </p:extLst>
          </p:nvPr>
        </p:nvGraphicFramePr>
        <p:xfrm>
          <a:off x="900203" y="1032307"/>
          <a:ext cx="5276037" cy="4037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ｸﾞﾗﾌ" r:id="rId3" imgW="3920760" imgH="3000960" progId="Origin50.Graph">
                  <p:embed/>
                </p:oleObj>
              </mc:Choice>
              <mc:Fallback>
                <p:oleObj name="ｸﾞﾗﾌ" r:id="rId3" imgW="3920760" imgH="3000960" progId="Origin50.Graph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203" y="1032307"/>
                        <a:ext cx="5276037" cy="4037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721948"/>
              </p:ext>
            </p:extLst>
          </p:nvPr>
        </p:nvGraphicFramePr>
        <p:xfrm>
          <a:off x="6176240" y="1091816"/>
          <a:ext cx="5235993" cy="40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ｸﾞﾗﾌ" r:id="rId5" imgW="3920760" imgH="3000960" progId="Origin50.Graph">
                  <p:embed/>
                </p:oleObj>
              </mc:Choice>
              <mc:Fallback>
                <p:oleObj name="ｸﾞﾗﾌ" r:id="rId5" imgW="3920760" imgH="3000960" progId="Origin50.Graph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6240" y="1091816"/>
                        <a:ext cx="5235993" cy="40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977" y="1400347"/>
            <a:ext cx="732263" cy="8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99141" y="262381"/>
            <a:ext cx="8849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Transport suppression with</a:t>
            </a:r>
            <a:r>
              <a:rPr kumimoji="1"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4000" i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40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</a:t>
            </a:r>
            <a:r>
              <a:rPr lang="en-US" altLang="ja-JP" sz="40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</a:t>
            </a:r>
            <a:r>
              <a:rPr kumimoji="1"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endParaRPr kumimoji="1" lang="en-US" altLang="ja-JP" sz="4000" baseline="-25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7405" y="4907343"/>
            <a:ext cx="122294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Reduction of heat transport with </a:t>
            </a:r>
            <a:r>
              <a:rPr lang="en-US" altLang="ja-JP" sz="2800" i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8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</a:t>
            </a:r>
            <a:r>
              <a:rPr lang="en-US" altLang="ja-JP" sz="28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28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inconsistent with ITG nature</a:t>
            </a:r>
            <a:br>
              <a:rPr lang="en-US" altLang="ja-JP" sz="28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＝＞</a:t>
            </a:r>
            <a:r>
              <a:rPr lang="en-US" altLang="ja-JP" sz="2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ion ITB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Transport suppression in D plasmas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＝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＞</a:t>
            </a:r>
            <a:r>
              <a:rPr lang="en-US" altLang="ja-JP" sz="2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another mechanism of transport suppression depending on ion mass</a:t>
            </a:r>
            <a:endParaRPr kumimoji="1" lang="en-US" altLang="ja-JP" sz="2800" dirty="0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434867"/>
              </p:ext>
            </p:extLst>
          </p:nvPr>
        </p:nvGraphicFramePr>
        <p:xfrm>
          <a:off x="6077297" y="970267"/>
          <a:ext cx="5574400" cy="426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ｸﾞﾗﾌ" r:id="rId3" imgW="3920760" imgH="3000960" progId="Origin50.Graph">
                  <p:embed/>
                </p:oleObj>
              </mc:Choice>
              <mc:Fallback>
                <p:oleObj name="ｸﾞﾗﾌ" r:id="rId3" imgW="3920760" imgH="3000960" progId="Origin50.Graph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7297" y="970267"/>
                        <a:ext cx="5574400" cy="426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142882"/>
              </p:ext>
            </p:extLst>
          </p:nvPr>
        </p:nvGraphicFramePr>
        <p:xfrm>
          <a:off x="660885" y="970267"/>
          <a:ext cx="5574400" cy="426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ｸﾞﾗﾌ" r:id="rId5" imgW="3920760" imgH="3000960" progId="Origin50.Graph">
                  <p:embed/>
                </p:oleObj>
              </mc:Choice>
              <mc:Fallback>
                <p:oleObj name="ｸﾞﾗﾌ" r:id="rId5" imgW="3920760" imgH="3000960" progId="Origin50.Graph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885" y="970267"/>
                        <a:ext cx="5574400" cy="426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977" y="1400347"/>
            <a:ext cx="732263" cy="8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5178" y="431202"/>
            <a:ext cx="10450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Turbulent suppression depending on ion mass and  </a:t>
            </a:r>
            <a:r>
              <a:rPr lang="en-US" altLang="ja-JP" sz="3200" i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</a:t>
            </a:r>
            <a:r>
              <a:rPr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222" y="1608117"/>
            <a:ext cx="697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Radial electric field shear</a:t>
            </a:r>
            <a:r>
              <a:rPr kumimoji="1"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kumimoji="1" lang="ja-JP" altLang="en-US" sz="24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ｘ</a:t>
            </a:r>
            <a:r>
              <a:rPr kumimoji="1"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 poloidal rotation</a:t>
            </a:r>
            <a:r>
              <a:rPr kumimoji="1"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　</a:t>
            </a:r>
            <a:endParaRPr kumimoji="1" lang="ja-JP" altLang="en-US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80452" y="1977449"/>
                <a:ext cx="8556766" cy="1023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ja-JP" sz="2800" b="0" i="1">
                            <a:latin typeface="Cambria Math" panose="02040503050406030204" pitchFamily="18" charset="0"/>
                          </a:rPr>
                          <m:t>ExB</m:t>
                        </m:r>
                      </m:sub>
                    </m:sSub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ExB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ja-JP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ti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kumimoji="1" lang="en-US" altLang="ja-JP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1" lang="ja-JP" alt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kumimoji="1" lang="en-US" altLang="ja-JP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kumimoji="1" lang="en-US" altLang="ja-JP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kumimoji="1" lang="en-US" altLang="ja-JP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kumimoji="1" lang="en-US" altLang="ja-JP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ja-JP" sz="28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𝜕𝜌</m:t>
                          </m:r>
                        </m:den>
                      </m:f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ja-JP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ti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52" y="1977449"/>
                <a:ext cx="8556766" cy="1023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1458771" y="2531017"/>
            <a:ext cx="2941560" cy="44200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04857" y="2226475"/>
            <a:ext cx="273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Burrell PoP1997, Jolliet NF2012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15178" y="3133655"/>
                <a:ext cx="10450553" cy="1572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2400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stabilization mechanism for both ITG and TEM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400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400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finite </a:t>
                </a:r>
                <a:r>
                  <a:rPr lang="en-US" altLang="ja-JP" sz="2400" dirty="0" err="1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Larmor</a:t>
                </a:r>
                <a:r>
                  <a:rPr lang="en-US" altLang="ja-JP" sz="2400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radius effects may appear in high-</a:t>
                </a:r>
                <a:r>
                  <a:rPr lang="en-US" altLang="ja-JP" sz="2400" dirty="0" err="1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Ti</a:t>
                </a:r>
                <a:r>
                  <a:rPr lang="en-US" altLang="ja-JP" sz="2400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plasmas</a:t>
                </a:r>
              </a:p>
              <a:p>
                <a:r>
                  <a:rPr lang="en-US" altLang="ja-JP" sz="2400" dirty="0" smtClean="0">
                    <a:solidFill>
                      <a:srgbClr val="0000FF"/>
                    </a:solidFill>
                    <a:ea typeface="ＭＳ Ｐゴシック" panose="020B0600070205080204" pitchFamily="50" charset="-128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bSupPr>
                      <m:e>
                        <m: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𝐷</m:t>
                        </m:r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:10</m:t>
                        </m:r>
                        <m:r>
                          <m:rPr>
                            <m:sty m:val="p"/>
                          </m:r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keV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altLang="ja-JP" sz="2400" dirty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bSupPr>
                      <m:e>
                        <m: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𝐻</m:t>
                        </m:r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:10</m:t>
                        </m:r>
                        <m:r>
                          <m:rPr>
                            <m:sty m:val="p"/>
                          </m:r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keV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130</m:t>
                        </m:r>
                      </m:den>
                    </m:f>
                  </m:oMath>
                </a14:m>
                <a:r>
                  <a:rPr lang="ja-JP" altLang="en-US" sz="2400" dirty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　</a:t>
                </a:r>
                <a:r>
                  <a:rPr lang="en-US" altLang="ja-JP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/>
                </a:r>
                <a:br>
                  <a:rPr lang="en-US" altLang="ja-JP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</a:br>
                <a:r>
                  <a:rPr lang="en-US" altLang="ja-JP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	</a:t>
                </a:r>
                <a:r>
                  <a:rPr lang="ja-JP" alt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＝</a:t>
                </a:r>
                <a14:m>
                  <m:oMath xmlns:m="http://schemas.openxmlformats.org/officeDocument/2006/math"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＞</m:t>
                    </m:r>
                  </m:oMath>
                </a14:m>
                <a:r>
                  <a:rPr lang="en-US" altLang="ja-JP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ion mass dependence</a:t>
                </a:r>
                <a:r>
                  <a:rPr lang="en-US" altLang="ja-JP" sz="2400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8" y="3133655"/>
                <a:ext cx="10450553" cy="1572482"/>
              </a:xfrm>
              <a:prstGeom prst="rect">
                <a:avLst/>
              </a:prstGeom>
              <a:blipFill>
                <a:blip r:embed="rId3"/>
                <a:stretch>
                  <a:fillRect l="-817" t="-2713" b="-32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366282" y="5130680"/>
            <a:ext cx="11487051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ExB</a:t>
            </a:r>
            <a:r>
              <a:rPr lang="en-US" altLang="ja-JP" sz="2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shear is a potential candidate of physics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mechanism of turbulent </a:t>
            </a:r>
            <a:r>
              <a:rPr lang="en-US" altLang="ja-JP" sz="2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suppression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although it should be confirmed by 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</a:t>
            </a:r>
            <a:r>
              <a:rPr kumimoji="1"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urther 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experiments and global transport simulations in near future.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40930" y="1764388"/>
            <a:ext cx="9302806" cy="42780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Introduction</a:t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lang="en-US" altLang="ja-JP" sz="16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Transport characteristics and improvement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</a:t>
            </a:r>
            <a:r>
              <a:rPr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dependence</a:t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</a:t>
            </a:r>
            <a:r>
              <a:rPr lang="en-US" altLang="ja-JP" sz="3200" i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</a:t>
            </a:r>
            <a:r>
              <a:rPr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dependence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Isotope effects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Lower </a:t>
            </a:r>
            <a:r>
              <a:rPr lang="en-US" altLang="ja-JP" sz="3200" dirty="0" smtClean="0"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c</a:t>
            </a:r>
            <a:r>
              <a:rPr lang="en-US" altLang="ja-JP" sz="3200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deuterium plasma</a:t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Nonlinear transport simulation (GKV)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</a:t>
            </a:r>
            <a:endParaRPr kumimoji="1" lang="ja-JP" altLang="en-US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72860" y="750497"/>
            <a:ext cx="10903789" cy="325790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44105" y="5503333"/>
            <a:ext cx="10903789" cy="5391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3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3938" y="284336"/>
            <a:ext cx="10567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Pure Hydrogen and Pure Deuterium plasmas </a:t>
            </a:r>
            <a:endParaRPr kumimoji="1" lang="ja-JP" altLang="en-US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3782230" y="3247319"/>
          <a:ext cx="4456843" cy="341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ｸﾞﾗﾌ" r:id="rId3" imgW="3920760" imgH="3000960" progId="Origin50.Graph">
                  <p:embed/>
                </p:oleObj>
              </mc:Choice>
              <mc:Fallback>
                <p:oleObj name="ｸﾞﾗﾌ" r:id="rId3" imgW="3920760" imgH="3000960" progId="Origin50.Graph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2230" y="3247319"/>
                        <a:ext cx="4456843" cy="3410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7911923" y="3276861"/>
          <a:ext cx="4378365" cy="33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ｸﾞﾗﾌ" r:id="rId5" imgW="3920760" imgH="3000960" progId="Origin50.Graph">
                  <p:embed/>
                </p:oleObj>
              </mc:Choice>
              <mc:Fallback>
                <p:oleObj name="ｸﾞﾗﾌ" r:id="rId5" imgW="3920760" imgH="3000960" progId="Origin50.Graph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11923" y="3276861"/>
                        <a:ext cx="4378365" cy="335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スライド番号プレースホルダー 17"/>
          <p:cNvSpPr>
            <a:spLocks noGrp="1"/>
          </p:cNvSpPr>
          <p:nvPr>
            <p:ph type="sldNum" sz="quarter" idx="12"/>
          </p:nvPr>
        </p:nvSpPr>
        <p:spPr>
          <a:xfrm>
            <a:off x="6457949" y="6285447"/>
            <a:ext cx="2412991" cy="436030"/>
          </a:xfrm>
        </p:spPr>
        <p:txBody>
          <a:bodyPr/>
          <a:lstStyle/>
          <a:p>
            <a:fld id="{B54D3CFB-82BA-4EAC-8E86-181C9E0A9457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-198996" y="3247319"/>
          <a:ext cx="4456843" cy="341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ｸﾞﾗﾌ" r:id="rId7" imgW="3920760" imgH="3000960" progId="Origin50.Graph">
                  <p:embed/>
                </p:oleObj>
              </mc:Choice>
              <mc:Fallback>
                <p:oleObj name="ｸﾞﾗﾌ" r:id="rId7" imgW="3920760" imgH="3000960" progId="Origin50.Graph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98996" y="3247319"/>
                        <a:ext cx="4456843" cy="3410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26703" y="1314884"/>
            <a:ext cx="939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Target plasmas analyzed in this study are High Purity of ion species</a:t>
            </a:r>
            <a:endParaRPr kumimoji="1" lang="ja-JP" altLang="en-US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803477" y="1887864"/>
                <a:ext cx="818591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H plasma</a:t>
                </a:r>
                <a:r>
                  <a:rPr lang="ja-JP" alt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：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ja-JP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e</m:t>
                            </m:r>
                          </m:sub>
                        </m:sSub>
                      </m:den>
                    </m:f>
                    <m:r>
                      <a:rPr lang="en-US" altLang="ja-JP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ja-JP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0.80</m:t>
                    </m:r>
                  </m:oMath>
                </a14:m>
                <a:r>
                  <a:rPr kumimoji="1" lang="en-US" altLang="ja-JP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with </a:t>
                </a:r>
                <a:r>
                  <a:rPr lang="en-US" altLang="ja-JP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H gas puff + H beam</a:t>
                </a:r>
                <a:endParaRPr kumimoji="1" lang="ja-JP" altLang="en-US" sz="2800" dirty="0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477" y="1887864"/>
                <a:ext cx="8185911" cy="538609"/>
              </a:xfrm>
              <a:prstGeom prst="rect">
                <a:avLst/>
              </a:prstGeom>
              <a:blipFill>
                <a:blip r:embed="rId9"/>
                <a:stretch>
                  <a:fillRect l="-1564" t="-14773" b="-29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803342" y="2570249"/>
                <a:ext cx="80625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D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plasma</a:t>
                </a:r>
                <a:r>
                  <a:rPr lang="ja-JP" alt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：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e</m:t>
                            </m:r>
                          </m:sub>
                        </m:sSub>
                      </m:den>
                    </m:f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&gt;0.8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with D 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gas puff + </a:t>
                </a:r>
                <a:r>
                  <a:rPr lang="en-US" altLang="ja-JP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D beam</a:t>
                </a:r>
                <a:endParaRPr lang="ja-JP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42" y="2570249"/>
                <a:ext cx="8062592" cy="538609"/>
              </a:xfrm>
              <a:prstGeom prst="rect">
                <a:avLst/>
              </a:prstGeom>
              <a:blipFill>
                <a:blip r:embed="rId10"/>
                <a:stretch>
                  <a:fillRect l="-1589" t="-14773" r="-454" b="-29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6648318" y="3062754"/>
            <a:ext cx="554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Comparison with the same </a:t>
            </a:r>
            <a:r>
              <a:rPr lang="en-US" altLang="ja-JP" sz="2400" i="1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lang="en-US" altLang="ja-JP" sz="2400" baseline="-250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400" i="1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  <a:r>
              <a:rPr lang="en-US" altLang="ja-JP" sz="2400" baseline="-25000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i_tot</a:t>
            </a:r>
            <a:endParaRPr kumimoji="1" lang="ja-JP" altLang="en-US" sz="2400" dirty="0">
              <a:solidFill>
                <a:srgbClr val="FF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8726629" y="3493824"/>
            <a:ext cx="992605" cy="1795864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9719234" y="5281210"/>
            <a:ext cx="200938" cy="325959"/>
          </a:xfrm>
          <a:prstGeom prst="roundRect">
            <a:avLst/>
          </a:prstGeom>
          <a:noFill/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6058" y="3524507"/>
            <a:ext cx="2305196" cy="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1147313"/>
            <a:ext cx="12192001" cy="18978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637" y="1242203"/>
            <a:ext cx="3959523" cy="6319578"/>
          </a:xfrm>
          <a:prstGeom prst="rect">
            <a:avLst/>
          </a:prstGeom>
        </p:spPr>
      </p:pic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593238"/>
              </p:ext>
            </p:extLst>
          </p:nvPr>
        </p:nvGraphicFramePr>
        <p:xfrm>
          <a:off x="3761260" y="1639018"/>
          <a:ext cx="5058831" cy="3870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ｸﾞﾗﾌ" r:id="rId4" imgW="3920760" imgH="3000960" progId="Origin50.Graph">
                  <p:embed/>
                </p:oleObj>
              </mc:Choice>
              <mc:Fallback>
                <p:oleObj name="ｸﾞﾗﾌ" r:id="rId4" imgW="3920760" imgH="3000960" progId="Origin50.Graph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1260" y="1639018"/>
                        <a:ext cx="5058831" cy="3870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42311" y="2081764"/>
            <a:ext cx="378285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Higher </a:t>
            </a:r>
            <a:r>
              <a:rPr kumimoji="1" lang="en-US" altLang="ja-JP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D plasma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Steeper density gradient in the edge of D plasma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Larger electron heating power in H plasma with a factor of 1.5</a:t>
            </a:r>
            <a:b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＝＞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higher 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(20-30%) </a:t>
            </a:r>
            <a:endParaRPr kumimoji="1" lang="ja-JP" altLang="en-US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9635" y="284815"/>
            <a:ext cx="10652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Comparison between H plasma and D plasma</a:t>
            </a:r>
            <a:endParaRPr kumimoji="1" lang="ja-JP" altLang="en-US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8" y="1397486"/>
            <a:ext cx="4314070" cy="311413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83" y="1397485"/>
            <a:ext cx="4314070" cy="311413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028434" y="231879"/>
            <a:ext cx="6135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kumimoji="1" lang="en-US" altLang="ja-JP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t="16605" r="46612"/>
          <a:stretch/>
        </p:blipFill>
        <p:spPr>
          <a:xfrm>
            <a:off x="8533417" y="1397485"/>
            <a:ext cx="3658583" cy="31310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12787" y="4528495"/>
            <a:ext cx="11029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Significant reduction of the ion heat transport in the core of both plasmas</a:t>
            </a:r>
            <a:b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＝＞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Ion ITB formations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Smaller heat transport in D plasma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Density fluctuation (PCI) is smaller in D plasma</a:t>
            </a:r>
            <a:b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＝＞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correlating with heat transport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143" y="5809144"/>
            <a:ext cx="732263" cy="88703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12787" y="3619500"/>
            <a:ext cx="61266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kumimoji="1" lang="ja-JP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8520" y="3581400"/>
            <a:ext cx="131478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endParaRPr kumimoji="1" lang="ja-JP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r="49875"/>
          <a:stretch/>
        </p:blipFill>
        <p:spPr>
          <a:xfrm>
            <a:off x="807529" y="1285342"/>
            <a:ext cx="5085271" cy="354903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71577" y="214881"/>
            <a:ext cx="1124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 GK simulations under Exp. conditions</a:t>
            </a:r>
          </a:p>
        </p:txBody>
      </p:sp>
      <p:sp>
        <p:nvSpPr>
          <p:cNvPr id="20" name="テキスト ボックス 22"/>
          <p:cNvSpPr txBox="1"/>
          <p:nvPr/>
        </p:nvSpPr>
        <p:spPr>
          <a:xfrm>
            <a:off x="9479641" y="839279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 smtClean="0">
                <a:solidFill>
                  <a:srgbClr val="FF9900"/>
                </a:solidFill>
              </a:rPr>
              <a:t>Nakata</a:t>
            </a:r>
            <a:r>
              <a:rPr lang="ja-JP" altLang="en-US" sz="1400" dirty="0" smtClean="0">
                <a:solidFill>
                  <a:srgbClr val="FF9900"/>
                </a:solidFill>
              </a:rPr>
              <a:t> </a:t>
            </a:r>
            <a:r>
              <a:rPr lang="en-US" altLang="ja-JP" sz="1400" dirty="0" smtClean="0">
                <a:solidFill>
                  <a:srgbClr val="FF9900"/>
                </a:solidFill>
              </a:rPr>
              <a:t>EPS2018</a:t>
            </a:r>
            <a:r>
              <a:rPr lang="ja-JP" altLang="en-US" sz="1400" dirty="0" smtClean="0">
                <a:solidFill>
                  <a:srgbClr val="FF9900"/>
                </a:solidFill>
              </a:rPr>
              <a:t>　</a:t>
            </a:r>
            <a:r>
              <a:rPr lang="en-US" altLang="ja-JP" sz="1400" dirty="0" smtClean="0">
                <a:solidFill>
                  <a:srgbClr val="FF9900"/>
                </a:solidFill>
              </a:rPr>
              <a:t>&amp;PPCF2018</a:t>
            </a: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744535"/>
              </p:ext>
            </p:extLst>
          </p:nvPr>
        </p:nvGraphicFramePr>
        <p:xfrm>
          <a:off x="6477000" y="1069522"/>
          <a:ext cx="4953000" cy="3789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0" y="1069522"/>
                        <a:ext cx="4953000" cy="3789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4901" y="4643648"/>
            <a:ext cx="12137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Nonlinear gyrokinetic simulation 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GKV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 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with plasma profiles obtained in experiment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Destabilization of ITG mode and nonlinear saturation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Transport level is reproduced with the accuracy of 20% in </a:t>
            </a:r>
            <a:r>
              <a:rPr lang="en-US" altLang="ja-JP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24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gradient </a:t>
            </a:r>
            <a:b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=&gt; 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Global 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effects such as  </a:t>
            </a:r>
            <a:r>
              <a:rPr lang="en-US" altLang="ja-JP" sz="24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Er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-shearing will improve the 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discrepancy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Reproduce the reduction of ion heat transport in D plasma</a:t>
            </a:r>
          </a:p>
        </p:txBody>
      </p:sp>
    </p:spTree>
    <p:extLst>
      <p:ext uri="{BB962C8B-B14F-4D97-AF65-F5344CB8AC3E}">
        <p14:creationId xmlns:p14="http://schemas.microsoft.com/office/powerpoint/2010/main" val="29385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901" y="4643648"/>
            <a:ext cx="12137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Nonlinear gyrokinetic simulation 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GKV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 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with plasma profiles obtained in experiment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ZF energy partition </a:t>
            </a: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 larger in D plasma with factor of 1.3</a:t>
            </a:r>
            <a:b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=&gt; ZF enhancement may contribute the transport reduction in D plasmas </a:t>
            </a:r>
            <a:endParaRPr kumimoji="1" lang="en-US" altLang="ja-JP" sz="2400" dirty="0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1577" y="214881"/>
            <a:ext cx="1124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 GK simulations under Exp. conditions</a:t>
            </a:r>
          </a:p>
        </p:txBody>
      </p:sp>
      <p:sp>
        <p:nvSpPr>
          <p:cNvPr id="20" name="テキスト ボックス 22"/>
          <p:cNvSpPr txBox="1"/>
          <p:nvPr/>
        </p:nvSpPr>
        <p:spPr>
          <a:xfrm>
            <a:off x="9479641" y="839279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 smtClean="0">
                <a:solidFill>
                  <a:srgbClr val="FF9900"/>
                </a:solidFill>
              </a:rPr>
              <a:t>Nakata</a:t>
            </a:r>
            <a:r>
              <a:rPr lang="ja-JP" altLang="en-US" sz="1400" dirty="0" smtClean="0">
                <a:solidFill>
                  <a:srgbClr val="FF9900"/>
                </a:solidFill>
              </a:rPr>
              <a:t> </a:t>
            </a:r>
            <a:r>
              <a:rPr lang="en-US" altLang="ja-JP" sz="1400" dirty="0" smtClean="0">
                <a:solidFill>
                  <a:srgbClr val="FF9900"/>
                </a:solidFill>
              </a:rPr>
              <a:t>EPS2018</a:t>
            </a:r>
            <a:r>
              <a:rPr lang="ja-JP" altLang="en-US" sz="1400" dirty="0" smtClean="0">
                <a:solidFill>
                  <a:srgbClr val="FF9900"/>
                </a:solidFill>
              </a:rPr>
              <a:t>　</a:t>
            </a:r>
            <a:r>
              <a:rPr lang="en-US" altLang="ja-JP" sz="1400" dirty="0" smtClean="0">
                <a:solidFill>
                  <a:srgbClr val="FF9900"/>
                </a:solidFill>
              </a:rPr>
              <a:t>&amp;PPCF2018</a:t>
            </a: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6477000" y="1069522"/>
          <a:ext cx="4953000" cy="3789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0" y="1069522"/>
                        <a:ext cx="4953000" cy="3789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/>
          <a:srcRect l="50094"/>
          <a:stretch/>
        </p:blipFill>
        <p:spPr>
          <a:xfrm>
            <a:off x="1143000" y="1363133"/>
            <a:ext cx="4889664" cy="342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76943" y="262566"/>
            <a:ext cx="2444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4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40930" y="1764388"/>
            <a:ext cx="9302806" cy="42780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Introduction</a:t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lang="en-US" altLang="ja-JP" sz="16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Transport characteristics and improvement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</a:t>
            </a:r>
            <a:r>
              <a:rPr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dependence</a:t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</a:t>
            </a:r>
            <a:r>
              <a:rPr lang="en-US" altLang="ja-JP" sz="3200" i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</a:t>
            </a:r>
            <a:r>
              <a:rPr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dependence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Isotope effects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Lower </a:t>
            </a:r>
            <a:r>
              <a:rPr lang="en-US" altLang="ja-JP" sz="3200" dirty="0" smtClean="0"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c</a:t>
            </a:r>
            <a:r>
              <a:rPr lang="en-US" altLang="ja-JP" sz="3200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deuterium plasma</a:t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Nonlinear transport simulation (GKV)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</a:t>
            </a:r>
            <a:endParaRPr kumimoji="1" lang="ja-JP" altLang="en-US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9805" y="276701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</a:t>
            </a:r>
            <a:endParaRPr kumimoji="1" lang="en-US" altLang="ja-JP" sz="4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0551" y="1541240"/>
            <a:ext cx="11881449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D experiments in LHD, </a:t>
            </a:r>
            <a:r>
              <a:rPr lang="en-US" altLang="ja-JP" sz="2400" b="1" i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2400" b="1" baseline="-25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i0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=10keV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was achieved, and transport analyses of </a:t>
            </a:r>
            <a:r>
              <a:rPr kumimoji="1"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Ion ITB plasmas and isotope effect were discussed.</a:t>
            </a:r>
            <a:endParaRPr lang="en-US" altLang="ja-JP" sz="2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On </a:t>
            </a:r>
            <a:r>
              <a:rPr kumimoji="1"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Ion ITB</a:t>
            </a:r>
            <a:r>
              <a:rPr kumimoji="1" lang="ja-JP" altLang="en-US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formation	</a:t>
            </a:r>
          </a:p>
          <a:p>
            <a:pPr marL="800100" lvl="1" indent="-34290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400" i="1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2400" baseline="-25000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i="1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2400" baseline="-25000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dependence is ITG-like</a:t>
            </a:r>
            <a:endParaRPr lang="en-US" altLang="ja-JP" sz="2400" baseline="-25000" dirty="0" smtClean="0">
              <a:solidFill>
                <a:srgbClr val="FF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Transport reduction with </a:t>
            </a:r>
            <a:r>
              <a:rPr lang="en-US" altLang="ja-JP" sz="2400" i="1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i="1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</a:t>
            </a:r>
            <a:r>
              <a:rPr lang="en-US" altLang="ja-JP" sz="2400" baseline="-25000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</a:t>
            </a: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＝＞ </a:t>
            </a: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ion ITB </a:t>
            </a:r>
            <a:b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＝</a:t>
            </a:r>
            <a:r>
              <a:rPr lang="ja-JP" altLang="en-US" sz="24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＞ </a:t>
            </a: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suggesting the improvement with </a:t>
            </a:r>
            <a:r>
              <a:rPr lang="en-US" altLang="ja-JP" sz="2400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ExB</a:t>
            </a: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shear</a:t>
            </a:r>
            <a:endParaRPr lang="en-US" altLang="ja-JP" sz="2400" baseline="-25000" dirty="0" smtClean="0">
              <a:solidFill>
                <a:srgbClr val="FF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On isotope effect</a:t>
            </a:r>
          </a:p>
          <a:p>
            <a:pPr marL="800100" lvl="1" indent="-34290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Ion heat transport reduction in D plasma</a:t>
            </a:r>
          </a:p>
          <a:p>
            <a:pPr marL="800100" lvl="1" indent="-34290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Nonlinear sim.</a:t>
            </a:r>
            <a:r>
              <a:rPr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GKV</a:t>
            </a:r>
            <a:r>
              <a:rPr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 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reproduced the reduction of </a:t>
            </a:r>
            <a:r>
              <a:rPr lang="en-US" altLang="ja-JP" sz="2400" dirty="0" smtClean="0">
                <a:solidFill>
                  <a:srgbClr val="0000FF"/>
                </a:solidFill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c</a:t>
            </a:r>
            <a:r>
              <a:rPr lang="en-US" altLang="ja-JP" sz="24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D plasma, and observed the increase of ZF</a:t>
            </a:r>
            <a:endParaRPr kumimoji="1" lang="ja-JP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6565" y="5953822"/>
            <a:ext cx="1188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mechanisms contribute to the achievement of </a:t>
            </a:r>
            <a:r>
              <a:rPr kumimoji="1" lang="en-US" altLang="ja-JP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i0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helical plasma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28604" y="2977568"/>
            <a:ext cx="6830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i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Thank you for your attention!</a:t>
            </a:r>
            <a:endParaRPr kumimoji="1" lang="en-US" altLang="ja-JP" sz="4000" i="1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6807200" cy="14808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937" y="245535"/>
            <a:ext cx="4704358" cy="644671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63477" y="378300"/>
            <a:ext cx="5232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Neoclassical transport</a:t>
            </a:r>
            <a:endParaRPr kumimoji="1" lang="en-US" altLang="ja-JP" sz="4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8067" y="1607630"/>
            <a:ext cx="584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Neoclassical transport calculation with FORTEC3D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solution with </a:t>
            </a:r>
            <a:r>
              <a:rPr lang="en-US" altLang="ja-JP" sz="24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Er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&gt; 0 was obtained, and should be checked experimentally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NC transport is smaller than experimental evaluation</a:t>
            </a:r>
            <a:b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=&gt; </a:t>
            </a: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turbulent dominates the transport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difference of NC transport between H and D plasma  is smaller and cannot explain the experimental observation 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04561"/>
              </p:ext>
            </p:extLst>
          </p:nvPr>
        </p:nvGraphicFramePr>
        <p:xfrm>
          <a:off x="8150479" y="1330619"/>
          <a:ext cx="3628827" cy="393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KGPlot" r:id="rId3" imgW="5118840" imgH="5550480" progId="KGraph_Plot">
                  <p:embed/>
                </p:oleObj>
              </mc:Choice>
              <mc:Fallback>
                <p:oleObj name="KGPlot" r:id="rId3" imgW="5118840" imgH="5550480" progId="KGraph_Plot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0479" y="1330619"/>
                        <a:ext cx="3628827" cy="3935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56047" y="222011"/>
            <a:ext cx="1021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Strategy of evaluation of isotope effects in LHD</a:t>
            </a:r>
            <a:endParaRPr lang="en-US" altLang="ja-JP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6363" y="1483026"/>
            <a:ext cx="328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Global confinement</a:t>
            </a:r>
            <a:endParaRPr lang="ja-JP" altLang="en-US" sz="2800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922498" y="5160921"/>
                <a:ext cx="9856808" cy="55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Sup>
                        <m:sSub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altLang="ja-JP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ja-JP" sz="28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  <m:r>
                        <a:rPr lang="en-US" altLang="ja-JP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ja-JP" sz="28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p>
                      </m:sSup>
                      <m:r>
                        <a:rPr lang="en-US" altLang="ja-JP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ja-JP" sz="28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sup>
                      </m:sSup>
                      <m:r>
                        <a:rPr lang="en-US" altLang="ja-JP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∙∙∙∙</m:t>
                      </m:r>
                    </m:oMath>
                  </m:oMathPara>
                </a14:m>
                <a:endParaRPr lang="ja-JP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98" y="5160921"/>
                <a:ext cx="9856808" cy="551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171489" y="2071306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Scaling of confinement time</a:t>
            </a:r>
            <a:endParaRPr lang="ja-JP" altLang="en-US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06691" y="4030155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Local transport</a:t>
            </a:r>
            <a:endParaRPr lang="ja-JP" altLang="en-US" sz="2800" dirty="0">
              <a:solidFill>
                <a:srgbClr val="FF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7484" y="4602329"/>
            <a:ext cx="684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Dependence on local parameters, their gradients</a:t>
            </a:r>
            <a:endParaRPr lang="ja-JP" altLang="en-US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935583" y="2635711"/>
                <a:ext cx="4409722" cy="560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Sup>
                        <m:sSubSupPr>
                          <m:ctrlPr>
                            <a:rPr lang="en-US" altLang="ja-JP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ja-JP" alt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altLang="ja-JP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ja-JP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r>
                        <a:rPr lang="en-US" altLang="ja-JP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ja-JP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583" y="2635711"/>
                <a:ext cx="4409722" cy="5607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2377552" y="3202288"/>
            <a:ext cx="352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wide parameter regime</a:t>
            </a:r>
            <a:endParaRPr lang="ja-JP" altLang="en-US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3585" y="5781168"/>
            <a:ext cx="4879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underlying physics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excellent profile measurement </a:t>
            </a:r>
            <a:endParaRPr lang="ja-JP" altLang="en-US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7019" y="4046472"/>
            <a:ext cx="1045479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Local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6691" y="1488633"/>
            <a:ext cx="1225015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Global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7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29" y="1285342"/>
            <a:ext cx="10145229" cy="354903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901" y="4643648"/>
            <a:ext cx="12137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Nonlinear gyrokinetic simulation 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GKV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 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with plasma profiles obtained in experiment</a:t>
            </a:r>
          </a:p>
          <a:p>
            <a:pPr lvl="2"/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=&gt; Destabilization of ITG mode and nonlinear saturation</a:t>
            </a:r>
          </a:p>
          <a:p>
            <a:pPr lvl="2"/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=&gt; Reduction rate of heat transport reproduced the experiment</a:t>
            </a:r>
          </a:p>
          <a:p>
            <a:pPr lvl="2"/>
            <a:r>
              <a:rPr kumimoji="1"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=&gt; ZF energy partition </a:t>
            </a: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 larger in D plasma with factor of 1.3</a:t>
            </a:r>
            <a:endParaRPr kumimoji="1" lang="en-US" altLang="ja-JP" sz="2400" dirty="0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Global effects such as  </a:t>
            </a:r>
            <a:r>
              <a:rPr lang="en-US" altLang="ja-JP" sz="24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Er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-shear effect will improve the discrepancy in the heat transport</a:t>
            </a:r>
            <a:endParaRPr kumimoji="1" lang="ja-JP" altLang="en-US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1577" y="214881"/>
            <a:ext cx="1124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 GK simulations under Exp. conditions</a:t>
            </a:r>
          </a:p>
        </p:txBody>
      </p:sp>
      <p:sp>
        <p:nvSpPr>
          <p:cNvPr id="20" name="テキスト ボックス 22"/>
          <p:cNvSpPr txBox="1"/>
          <p:nvPr/>
        </p:nvSpPr>
        <p:spPr>
          <a:xfrm>
            <a:off x="9479641" y="839279"/>
            <a:ext cx="23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 smtClean="0">
                <a:solidFill>
                  <a:srgbClr val="FF9900"/>
                </a:solidFill>
              </a:rPr>
              <a:t>Nakata</a:t>
            </a:r>
            <a:r>
              <a:rPr lang="ja-JP" altLang="en-US" sz="1400" dirty="0" smtClean="0">
                <a:solidFill>
                  <a:srgbClr val="FF9900"/>
                </a:solidFill>
              </a:rPr>
              <a:t> </a:t>
            </a:r>
            <a:r>
              <a:rPr lang="en-US" altLang="ja-JP" sz="1400" dirty="0" smtClean="0">
                <a:solidFill>
                  <a:srgbClr val="FF9900"/>
                </a:solidFill>
              </a:rPr>
              <a:t>EPS2018</a:t>
            </a:r>
            <a:r>
              <a:rPr lang="ja-JP" altLang="en-US" sz="1400" dirty="0" smtClean="0">
                <a:solidFill>
                  <a:srgbClr val="FF9900"/>
                </a:solidFill>
              </a:rPr>
              <a:t>　</a:t>
            </a:r>
            <a:r>
              <a:rPr lang="en-US" altLang="ja-JP" sz="1400" dirty="0" smtClean="0">
                <a:solidFill>
                  <a:srgbClr val="FF9900"/>
                </a:solidFill>
              </a:rPr>
              <a:t>&amp;PPCF2018</a:t>
            </a:r>
          </a:p>
        </p:txBody>
      </p:sp>
    </p:spTree>
    <p:extLst>
      <p:ext uri="{BB962C8B-B14F-4D97-AF65-F5344CB8AC3E}">
        <p14:creationId xmlns:p14="http://schemas.microsoft.com/office/powerpoint/2010/main" val="310543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231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t="7018" r="25728" b="5263"/>
          <a:stretch>
            <a:fillRect/>
          </a:stretch>
        </p:blipFill>
        <p:spPr bwMode="auto">
          <a:xfrm>
            <a:off x="874596" y="1409422"/>
            <a:ext cx="3195111" cy="339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1181831"/>
            <a:ext cx="9144000" cy="10351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87682" y="253792"/>
            <a:ext cx="9127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Ion ITB formation in helical plasmas</a:t>
            </a:r>
            <a:endParaRPr kumimoji="1" lang="ja-JP" altLang="en-US" sz="4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5291" t="5289" r="35371" b="685"/>
          <a:stretch/>
        </p:blipFill>
        <p:spPr>
          <a:xfrm>
            <a:off x="8309261" y="1381398"/>
            <a:ext cx="2473129" cy="328745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397209" y="1381398"/>
            <a:ext cx="3397819" cy="3397819"/>
            <a:chOff x="3234911" y="1401479"/>
            <a:chExt cx="3397819" cy="339781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911" y="1401479"/>
              <a:ext cx="3397819" cy="339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6102218" y="1647646"/>
              <a:ext cx="327804" cy="276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6723447" y="1683840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ITB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64265" y="3738706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impurity hole</a:t>
            </a:r>
            <a:endParaRPr kumimoji="1" lang="ja-JP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59038" y="1542271"/>
            <a:ext cx="562820" cy="265693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09910" y="1560865"/>
            <a:ext cx="508047" cy="265693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8310" y="4829286"/>
            <a:ext cx="11574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higher than the </a:t>
            </a:r>
            <a:r>
              <a:rPr lang="en-US" altLang="ja-JP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core of NBI heated plasma.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peaked </a:t>
            </a:r>
            <a:r>
              <a:rPr lang="en-US" altLang="ja-JP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profile with steep gradient (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ITB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formed, and no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ITB was observed in the </a:t>
            </a:r>
            <a:r>
              <a:rPr lang="en-US" altLang="ja-JP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density profiles.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reduction of anomalous</a:t>
            </a:r>
            <a:r>
              <a:rPr lang="ja-JP" altLang="en-US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heat transport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ja-JP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&lt;0 (ion-root).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Carbon impurity was expelled from the core (</a:t>
            </a:r>
            <a:r>
              <a:rPr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Impurity hole formation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979631" y="2565270"/>
            <a:ext cx="0" cy="1567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946262" y="2423739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pellet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578395" y="1327567"/>
            <a:ext cx="1379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FF6600"/>
                </a:solidFill>
              </a:rPr>
              <a:t>Nagaoka, NF2015</a:t>
            </a:r>
            <a:endParaRPr kumimoji="1" lang="ja-JP" altLang="en-US" sz="11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2" y="1407953"/>
            <a:ext cx="4595927" cy="3098305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94441" y="146798"/>
            <a:ext cx="10859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ITG is dominated in high-</a:t>
            </a:r>
            <a:r>
              <a:rPr kumimoji="1" lang="en-US" altLang="ja-JP" sz="4000" i="1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</a:t>
            </a:r>
            <a:r>
              <a:rPr kumimoji="1" lang="en-US" altLang="ja-JP" sz="4000" baseline="-250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plasmas in LHD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24197" y="1612703"/>
            <a:ext cx="5904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Gyrokinetic </a:t>
            </a:r>
            <a:r>
              <a:rPr lang="en-US" altLang="ja-JP" sz="28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Vlasov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code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GKV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lang="en-US" altLang="ja-JP" sz="28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- 5 dimensions in phase space</a:t>
            </a:r>
          </a:p>
          <a:p>
            <a:pPr marL="457200" indent="-457200">
              <a:buFontTx/>
              <a:buChar char="-"/>
            </a:pP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local flux tube</a:t>
            </a:r>
          </a:p>
          <a:p>
            <a:pPr marL="457200" indent="-457200">
              <a:buFontTx/>
              <a:buChar char="-"/>
            </a:pPr>
            <a:r>
              <a:rPr kumimoji="1"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Inward shifted LHD plasmas</a:t>
            </a:r>
            <a:endParaRPr kumimoji="1" lang="ja-JP" altLang="en-US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3057" y="4628869"/>
            <a:ext cx="1111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high-</a:t>
            </a:r>
            <a:r>
              <a:rPr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regime</a:t>
            </a:r>
            <a:r>
              <a:rPr lang="ja-JP" altLang="en-US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3200" i="1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32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3200" i="1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</a:t>
            </a:r>
            <a:r>
              <a:rPr lang="en-US" altLang="ja-JP" sz="3200" baseline="-25000" dirty="0" err="1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</a:t>
            </a:r>
            <a:r>
              <a:rPr lang="ja-JP" altLang="en-US" sz="32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∼</a:t>
            </a:r>
            <a:r>
              <a:rPr lang="en-US" altLang="ja-JP" sz="32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</a:t>
            </a:r>
            <a:r>
              <a:rPr lang="ja-JP" altLang="en-US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ITG mode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is the most unstable </a:t>
            </a:r>
            <a:endParaRPr kumimoji="1" lang="ja-JP" altLang="en-US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8566" y="5189988"/>
            <a:ext cx="114167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Growth rate increases with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200" i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kumimoji="1" lang="en-US" altLang="ja-JP" sz="32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</a:t>
            </a:r>
            <a:r>
              <a:rPr kumimoji="1" lang="en-US" altLang="ja-JP" sz="32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</a:t>
            </a:r>
            <a:r>
              <a:rPr kumimoji="1" lang="ja-JP" altLang="en-US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 -(</a:t>
            </a:r>
            <a:r>
              <a:rPr kumimoji="1" lang="en-US" altLang="ja-JP" sz="3200" i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kumimoji="1"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kumimoji="1"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1"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kumimoji="1"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)(</a:t>
            </a:r>
            <a:r>
              <a:rPr kumimoji="1" lang="en-US" altLang="ja-JP" sz="32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</a:t>
            </a:r>
            <a:r>
              <a:rPr kumimoji="1"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1"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kumimoji="1"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kumimoji="1" lang="en-US" altLang="ja-JP" sz="32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</a:t>
            </a:r>
            <a:r>
              <a:rPr kumimoji="1"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kumimoji="1"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r>
              <a:rPr kumimoji="1" lang="ja-JP" altLang="en-US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lang="en-US" altLang="ja-JP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Growth rate increases with </a:t>
            </a:r>
            <a:r>
              <a:rPr lang="en-US" altLang="ja-JP" sz="32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2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32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32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2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ja-JP" altLang="en-US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as well</a:t>
            </a:r>
          </a:p>
          <a:p>
            <a:r>
              <a:rPr kumimoji="1" lang="ja-JP" altLang="en-US" sz="3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＝＞</a:t>
            </a:r>
            <a:r>
              <a:rPr kumimoji="1" lang="en-US" altLang="ja-JP" sz="3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Therefore,</a:t>
            </a:r>
            <a:r>
              <a:rPr lang="en-US" altLang="ja-JP" sz="3600" i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 focus on </a:t>
            </a:r>
            <a:r>
              <a:rPr lang="en-US" altLang="ja-JP" sz="3600" i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36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36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</a:t>
            </a:r>
            <a:r>
              <a:rPr lang="en-US" altLang="ja-JP" sz="36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</a:t>
            </a:r>
            <a:r>
              <a:rPr lang="ja-JP" altLang="en-US" sz="3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6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and</a:t>
            </a:r>
            <a:r>
              <a:rPr lang="en-US" altLang="ja-JP" sz="36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6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36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36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6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ja-JP" altLang="en-US" sz="3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dependence</a:t>
            </a:r>
            <a:endParaRPr kumimoji="1" lang="ja-JP" alt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480733" y="4214330"/>
            <a:ext cx="685800" cy="37297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2480733" y="1415804"/>
            <a:ext cx="1409274" cy="104431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576530" y="6245525"/>
            <a:ext cx="10508751" cy="575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68365" y="4222680"/>
            <a:ext cx="2113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Nakata</a:t>
            </a:r>
            <a:r>
              <a:rPr kumimoji="1" lang="ja-JP" altLang="en-US" sz="1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PPCF2016</a:t>
            </a:r>
            <a:endParaRPr kumimoji="1" lang="ja-JP" altLang="en-US" sz="16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L:\takeiri\HOME\文書\ＬＨＤ実験関係\LHD写真\DSC_14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2" r="10573" b="2710"/>
          <a:stretch/>
        </p:blipFill>
        <p:spPr bwMode="auto">
          <a:xfrm>
            <a:off x="0" y="-273171"/>
            <a:ext cx="12192000" cy="713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443517" y="103517"/>
            <a:ext cx="7619394" cy="76944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Deuterium experiment in LHD</a:t>
            </a:r>
            <a:endParaRPr lang="ja-JP" altLang="en-US" sz="4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L:\takeiri\HOME\文書\ＬＨＤ実験関係\LHD写真\DSC_14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2" r="10573" b="2710"/>
          <a:stretch/>
        </p:blipFill>
        <p:spPr bwMode="auto">
          <a:xfrm>
            <a:off x="0" y="-273171"/>
            <a:ext cx="12192000" cy="713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443517" y="103517"/>
            <a:ext cx="7619394" cy="76944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Deuterium experiment in LHD</a:t>
            </a:r>
            <a:endParaRPr lang="ja-JP" altLang="en-US" sz="4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13" y="1639200"/>
            <a:ext cx="5639385" cy="489099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4505" y="4367657"/>
            <a:ext cx="4135732" cy="2054839"/>
          </a:xfrm>
          <a:prstGeom prst="rect">
            <a:avLst/>
          </a:prstGeom>
          <a:solidFill>
            <a:srgbClr val="FFFFFF">
              <a:alpha val="89804"/>
            </a:srgbClr>
          </a:solidFill>
          <a:ln w="28575">
            <a:noFill/>
            <a:miter lim="800000"/>
            <a:headEnd/>
            <a:tailEnd/>
          </a:ln>
        </p:spPr>
        <p:txBody>
          <a:bodyPr wrap="square" lIns="84242" tIns="42123" rIns="84242" bIns="42123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9186" indent="-1899186"/>
            <a:r>
              <a:rPr lang="en-US" altLang="ja-JP" sz="16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Specifications</a:t>
            </a:r>
          </a:p>
          <a:p>
            <a:pPr marL="1899186" indent="-1899186"/>
            <a:r>
              <a:rPr lang="en-US" altLang="ja-JP" sz="1600" kern="0" dirty="0">
                <a:latin typeface="Arial" pitchFamily="34" charset="0"/>
                <a:cs typeface="Arial" pitchFamily="34" charset="0"/>
                <a:sym typeface="Symbol"/>
              </a:rPr>
              <a:t>  </a:t>
            </a:r>
            <a:r>
              <a:rPr kumimoji="0" lang="en-US" altLang="ja-JP" sz="1600" dirty="0">
                <a:latin typeface="Arial" charset="0"/>
              </a:rPr>
              <a:t>Helical mode numbers:             </a:t>
            </a:r>
            <a:r>
              <a:rPr kumimoji="0" lang="en-US" altLang="ja-JP" sz="1600" i="1" dirty="0">
                <a:latin typeface="Arial" charset="0"/>
              </a:rPr>
              <a:t>l/m</a:t>
            </a:r>
            <a:r>
              <a:rPr kumimoji="0" lang="en-US" altLang="ja-JP" sz="1600" dirty="0">
                <a:latin typeface="Arial" charset="0"/>
              </a:rPr>
              <a:t>=2/10</a:t>
            </a:r>
          </a:p>
          <a:p>
            <a:pPr marL="1899186" indent="-1899186"/>
            <a:r>
              <a:rPr lang="en-US" altLang="ja-JP" sz="1600" kern="0" dirty="0">
                <a:latin typeface="Arial" pitchFamily="34" charset="0"/>
                <a:cs typeface="Arial" pitchFamily="34" charset="0"/>
                <a:sym typeface="Symbol"/>
              </a:rPr>
              <a:t>  </a:t>
            </a:r>
            <a:r>
              <a:rPr kumimoji="0" lang="en-US" altLang="ja-JP" sz="1600" dirty="0">
                <a:latin typeface="Arial" charset="0"/>
              </a:rPr>
              <a:t>All superconducting coil system</a:t>
            </a:r>
          </a:p>
          <a:p>
            <a:pPr marL="1899186" indent="-1899186"/>
            <a:r>
              <a:rPr kumimoji="0" lang="en-US" altLang="ja-JP" sz="1600" dirty="0">
                <a:latin typeface="Arial" charset="0"/>
              </a:rPr>
              <a:t> </a:t>
            </a:r>
            <a:r>
              <a:rPr lang="en-US" altLang="ja-JP" sz="1600" kern="0" dirty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kumimoji="0" lang="en-US" altLang="ja-JP" sz="1600" dirty="0">
                <a:latin typeface="Arial" charset="0"/>
              </a:rPr>
              <a:t>Plasma major radius:  	 3.42-4.1 m</a:t>
            </a:r>
          </a:p>
          <a:p>
            <a:pPr marL="1899186" indent="-1899186"/>
            <a:r>
              <a:rPr kumimoji="0" lang="en-US" altLang="ja-JP" sz="1600" dirty="0">
                <a:latin typeface="Arial" charset="0"/>
              </a:rPr>
              <a:t> </a:t>
            </a:r>
            <a:r>
              <a:rPr lang="en-US" altLang="ja-JP" sz="1600" kern="0" dirty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kumimoji="0" lang="en-US" altLang="ja-JP" sz="1600" dirty="0">
                <a:latin typeface="Arial" charset="0"/>
              </a:rPr>
              <a:t>Plasma minor radius:  	 0.63 m</a:t>
            </a:r>
          </a:p>
          <a:p>
            <a:pPr marL="1899186" indent="-1899186"/>
            <a:r>
              <a:rPr kumimoji="0" lang="en-US" altLang="ja-JP" sz="1600" dirty="0">
                <a:latin typeface="Arial" charset="0"/>
              </a:rPr>
              <a:t> </a:t>
            </a:r>
            <a:r>
              <a:rPr lang="en-US" altLang="ja-JP" sz="1600" kern="0" dirty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kumimoji="0" lang="en-US" altLang="ja-JP" sz="1600" dirty="0">
                <a:latin typeface="Arial" charset="0"/>
              </a:rPr>
              <a:t>Plasma volume:          	 30 m</a:t>
            </a:r>
            <a:r>
              <a:rPr kumimoji="0" lang="en-US" altLang="ja-JP" sz="1600" baseline="30000" dirty="0">
                <a:latin typeface="Arial" charset="0"/>
              </a:rPr>
              <a:t>3</a:t>
            </a:r>
          </a:p>
          <a:p>
            <a:pPr marL="1899186" indent="-1899186"/>
            <a:r>
              <a:rPr kumimoji="0" lang="en-US" altLang="ja-JP" sz="1600" dirty="0">
                <a:latin typeface="Arial" charset="0"/>
              </a:rPr>
              <a:t> </a:t>
            </a:r>
            <a:r>
              <a:rPr lang="en-US" altLang="ja-JP" sz="1600" kern="0" dirty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kumimoji="0" lang="en-US" altLang="ja-JP" sz="1600" dirty="0">
                <a:latin typeface="Arial" charset="0"/>
              </a:rPr>
              <a:t>Toroidal field strength: 	 </a:t>
            </a:r>
            <a:r>
              <a:rPr kumimoji="0" lang="en-US" altLang="ja-JP" sz="1600" dirty="0"/>
              <a:t>3</a:t>
            </a:r>
            <a:r>
              <a:rPr kumimoji="0" lang="en-US" altLang="ja-JP" sz="1600" dirty="0">
                <a:latin typeface="Arial" charset="0"/>
              </a:rPr>
              <a:t> T</a:t>
            </a:r>
          </a:p>
          <a:p>
            <a:pPr marL="1899186" indent="-1899186"/>
            <a:r>
              <a:rPr kumimoji="0" lang="en-US" altLang="ja-JP" sz="1600" dirty="0"/>
              <a:t> </a:t>
            </a:r>
            <a:r>
              <a:rPr lang="en-US" altLang="ja-JP" sz="1600" kern="0" dirty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kumimoji="0" lang="en-US" altLang="ja-JP" sz="1600" dirty="0">
                <a:sym typeface="Symbol"/>
              </a:rPr>
              <a:t>20 RMP </a:t>
            </a:r>
            <a:r>
              <a:rPr kumimoji="0" lang="en-US" altLang="ja-JP" sz="1600" dirty="0" smtClean="0">
                <a:sym typeface="Symbol"/>
              </a:rPr>
              <a:t>coils</a:t>
            </a:r>
          </a:p>
        </p:txBody>
      </p:sp>
      <p:pic>
        <p:nvPicPr>
          <p:cNvPr id="8" name="Picture 10" descr="LHDHCmagneticfield">
            <a:extLst>
              <a:ext uri="{FF2B5EF4-FFF2-40B4-BE49-F238E27FC236}">
                <a16:creationId xmlns:a16="http://schemas.microsoft.com/office/drawing/2014/main" id="{7FC26899-90CC-4144-8B31-44521275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91" y="1473627"/>
            <a:ext cx="3888564" cy="267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5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53" y="1379909"/>
            <a:ext cx="4635307" cy="5478091"/>
          </a:xfrm>
          <a:prstGeom prst="rect">
            <a:avLst/>
          </a:prstGeom>
        </p:spPr>
      </p:pic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42715"/>
              </p:ext>
            </p:extLst>
          </p:nvPr>
        </p:nvGraphicFramePr>
        <p:xfrm>
          <a:off x="1595198" y="1333794"/>
          <a:ext cx="3887787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KGPlot" r:id="rId4" imgW="6642000" imgH="4889520" progId="KGraph_Plot">
                  <p:embed/>
                </p:oleObj>
              </mc:Choice>
              <mc:Fallback>
                <p:oleObj name="KGPlot" r:id="rId4" imgW="6642000" imgH="4889520" progId="KGraph_Plot">
                  <p:embed/>
                  <p:pic>
                    <p:nvPicPr>
                      <p:cNvPr id="3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198" y="1333794"/>
                        <a:ext cx="3887787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56771" y="4135344"/>
            <a:ext cx="6518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1" lang="en-US" altLang="ja-JP" sz="2400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i0</a:t>
            </a:r>
            <a:r>
              <a:rPr kumimoji="1"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=10keV ±0.2keV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4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Z</a:t>
            </a:r>
            <a:r>
              <a:rPr lang="en-US" altLang="ja-JP" sz="24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eff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=~2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 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was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 pellet 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+ </a:t>
            </a:r>
            <a:r>
              <a:rPr lang="en-US" altLang="ja-JP" sz="24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He gas puff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 beams</a:t>
            </a:r>
            <a:r>
              <a:rPr lang="ja-JP" altLang="en-US" sz="2400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400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p-NBI</a:t>
            </a:r>
            <a:r>
              <a:rPr lang="ja-JP" altLang="en-US" sz="2400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r>
              <a:rPr lang="ja-JP" altLang="en-US" sz="2400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+ </a:t>
            </a:r>
            <a:r>
              <a:rPr lang="en-US" altLang="ja-JP" sz="2400" dirty="0" smtClean="0">
                <a:solidFill>
                  <a:srgbClr val="FF99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beams</a:t>
            </a:r>
            <a:r>
              <a:rPr lang="ja-JP" altLang="en-US" sz="2400" dirty="0" smtClean="0">
                <a:solidFill>
                  <a:srgbClr val="FF99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FF99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(n-NBI)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MHD bursts (EIC) </a:t>
            </a:r>
            <a:r>
              <a:rPr kumimoji="1"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degraded the neutron rate and </a:t>
            </a:r>
            <a:r>
              <a:rPr kumimoji="1" lang="en-US" altLang="ja-JP" sz="2400" i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1" lang="en-US" altLang="ja-JP" sz="2400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i0</a:t>
            </a:r>
            <a:endParaRPr kumimoji="1" lang="ja-JP" altLang="en-US" sz="2400" baseline="-25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2430" y="5974407"/>
            <a:ext cx="714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ion heat transport with D is 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improved, although 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 ion ratio is roughly 30% of ion density.</a:t>
            </a:r>
            <a:endParaRPr kumimoji="1"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269716" y="2625631"/>
            <a:ext cx="2516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err="1" smtClean="0">
                <a:solidFill>
                  <a:srgbClr val="FF6600"/>
                </a:solidFill>
              </a:rPr>
              <a:t>Ohdachi</a:t>
            </a:r>
            <a:r>
              <a:rPr lang="en-US" altLang="ja-JP" sz="1200" b="1" dirty="0" smtClean="0">
                <a:solidFill>
                  <a:srgbClr val="FF6600"/>
                </a:solidFill>
              </a:rPr>
              <a:t> EX/1-3Rb,</a:t>
            </a:r>
            <a:r>
              <a:rPr kumimoji="1" lang="en-US" altLang="ja-JP" sz="1200" b="1" dirty="0" smtClean="0">
                <a:solidFill>
                  <a:srgbClr val="FF6600"/>
                </a:solidFill>
              </a:rPr>
              <a:t>EX/1-TH/1</a:t>
            </a:r>
            <a:endParaRPr kumimoji="1" lang="ja-JP" altLang="en-US" sz="1200" b="1" dirty="0">
              <a:solidFill>
                <a:srgbClr val="FF66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82209" y="254206"/>
            <a:ext cx="9427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Extension of high-</a:t>
            </a:r>
            <a:r>
              <a:rPr kumimoji="1" lang="en-US" altLang="ja-JP" sz="40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1" lang="en-US" altLang="ja-JP" sz="40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kumimoji="1"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regime </a:t>
            </a:r>
            <a:r>
              <a:rPr kumimoji="1" lang="ja-JP" altLang="en-US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4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1" lang="en-US" altLang="ja-JP" sz="4000" b="1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i0</a:t>
            </a:r>
            <a:r>
              <a:rPr kumimoji="1" lang="en-US" altLang="ja-JP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=10keV</a:t>
            </a:r>
            <a:r>
              <a:rPr kumimoji="1" lang="ja-JP" altLang="en-US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kumimoji="1" lang="ja-JP" altLang="en-US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147313"/>
            <a:ext cx="12192000" cy="13802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53" y="1379909"/>
            <a:ext cx="4635307" cy="5478091"/>
          </a:xfrm>
          <a:prstGeom prst="rect">
            <a:avLst/>
          </a:prstGeom>
        </p:spPr>
      </p:pic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714528"/>
              </p:ext>
            </p:extLst>
          </p:nvPr>
        </p:nvGraphicFramePr>
        <p:xfrm>
          <a:off x="1595197" y="1331032"/>
          <a:ext cx="3887787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KGPlot" r:id="rId4" imgW="6642000" imgH="4889520" progId="KGraph_Plot">
                  <p:embed/>
                </p:oleObj>
              </mc:Choice>
              <mc:Fallback>
                <p:oleObj name="KGPlot" r:id="rId4" imgW="6642000" imgH="4889520" progId="KGraph_Plot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197" y="1331032"/>
                        <a:ext cx="3887787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382209" y="254206"/>
            <a:ext cx="9427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Extension of high-</a:t>
            </a:r>
            <a:r>
              <a:rPr kumimoji="1" lang="en-US" altLang="ja-JP" sz="40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1" lang="en-US" altLang="ja-JP" sz="40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kumimoji="1" lang="en-US" altLang="ja-JP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regime </a:t>
            </a:r>
            <a:r>
              <a:rPr kumimoji="1" lang="ja-JP" altLang="en-US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4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1" lang="en-US" altLang="ja-JP" sz="4000" b="1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i0</a:t>
            </a:r>
            <a:r>
              <a:rPr kumimoji="1" lang="en-US" altLang="ja-JP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=10keV</a:t>
            </a:r>
            <a:r>
              <a:rPr kumimoji="1" lang="ja-JP" altLang="en-US" sz="4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kumimoji="1" lang="ja-JP" altLang="en-US" sz="4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0821" y="4680872"/>
            <a:ext cx="6684432" cy="1569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evaluate the transport in more detail and discuss isotope effect, pure H plasmas and pure D plasmas are analyzed in this study.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40930" y="1764388"/>
            <a:ext cx="9302806" cy="42780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Introduction</a:t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lang="en-US" altLang="ja-JP" sz="16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Transport characteristics and improvement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</a:t>
            </a:r>
            <a:r>
              <a:rPr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dependence</a:t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</a:t>
            </a:r>
            <a:r>
              <a:rPr lang="en-US" altLang="ja-JP" sz="3200" i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3200" i="1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</a:t>
            </a:r>
            <a:r>
              <a:rPr lang="en-US" altLang="ja-JP" sz="3200" baseline="-25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dependence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Isotope effects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/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Lower </a:t>
            </a:r>
            <a:r>
              <a:rPr lang="en-US" altLang="ja-JP" sz="3200" dirty="0" smtClean="0"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c</a:t>
            </a:r>
            <a:r>
              <a:rPr lang="en-US" altLang="ja-JP" sz="3200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deuterium plasma</a:t>
            </a:r>
            <a:b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Nonlinear transport simulation (GKV)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3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</a:t>
            </a:r>
            <a:endParaRPr kumimoji="1" lang="ja-JP" altLang="en-US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72860" y="750498"/>
            <a:ext cx="10903789" cy="153550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44105" y="4008406"/>
            <a:ext cx="10903789" cy="203407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3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898</Words>
  <Application>Microsoft Office PowerPoint</Application>
  <PresentationFormat>ワイド画面</PresentationFormat>
  <Paragraphs>143</Paragraphs>
  <Slides>24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24</vt:i4>
      </vt:variant>
    </vt:vector>
  </HeadingPairs>
  <TitlesOfParts>
    <vt:vector size="36" baseType="lpstr">
      <vt:lpstr>ＭＳ Ｐゴシック</vt:lpstr>
      <vt:lpstr>游ゴシック</vt:lpstr>
      <vt:lpstr>游ゴシック Light</vt:lpstr>
      <vt:lpstr>Arial</vt:lpstr>
      <vt:lpstr>Cambria Math</vt:lpstr>
      <vt:lpstr>Symbol</vt:lpstr>
      <vt:lpstr>Times New Roman</vt:lpstr>
      <vt:lpstr>Wingdings</vt:lpstr>
      <vt:lpstr>Office テーマ</vt:lpstr>
      <vt:lpstr>KGPlot</vt:lpstr>
      <vt:lpstr>ｸﾞﾗﾌ</vt:lpstr>
      <vt:lpstr>Graph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National Institute for Fusion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永岡 賢一</dc:creator>
  <cp:lastModifiedBy>永岡 賢一</cp:lastModifiedBy>
  <cp:revision>48</cp:revision>
  <cp:lastPrinted>2018-10-23T14:53:57Z</cp:lastPrinted>
  <dcterms:created xsi:type="dcterms:W3CDTF">2018-10-22T16:39:20Z</dcterms:created>
  <dcterms:modified xsi:type="dcterms:W3CDTF">2018-10-24T01:13:22Z</dcterms:modified>
</cp:coreProperties>
</file>