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6"/>
  </p:sldMasterIdLst>
  <p:notesMasterIdLst>
    <p:notesMasterId r:id="rId8"/>
  </p:notesMasterIdLst>
  <p:sldIdLst>
    <p:sldId id="690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432FF"/>
    <a:srgbClr val="DCF2E3"/>
    <a:srgbClr val="DFECD3"/>
    <a:srgbClr val="008000"/>
    <a:srgbClr val="A9BCDC"/>
    <a:srgbClr val="FFFAAC"/>
    <a:srgbClr val="E9EDF4"/>
    <a:srgbClr val="D0D8E8"/>
    <a:srgbClr val="AEBFD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5" autoAdjust="0"/>
    <p:restoredTop sz="96388" autoAdjust="0"/>
  </p:normalViewPr>
  <p:slideViewPr>
    <p:cSldViewPr snapToGrid="0">
      <p:cViewPr varScale="1">
        <p:scale>
          <a:sx n="84" d="100"/>
          <a:sy n="84" d="100"/>
        </p:scale>
        <p:origin x="16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0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D1495D0-2600-074B-8B11-08EF2E202E27}" type="datetimeFigureOut">
              <a:rPr lang="en-US"/>
              <a:pPr>
                <a:defRPr/>
              </a:pPr>
              <a:t>9/26/18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CD3D00-B53C-954D-BD0B-77740C195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12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CD3D00-B53C-954D-BD0B-77740C195F8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5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Y.Q. Liu | IAEA-FEC | Oct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4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199" y="217256"/>
            <a:ext cx="8229601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248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33929"/>
            <a:ext cx="2057400" cy="4992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33929"/>
            <a:ext cx="6019800" cy="4992234"/>
          </a:xfrm>
        </p:spPr>
        <p:txBody>
          <a:bodyPr vert="eaVert"/>
          <a:lstStyle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7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marR="0" indent="-230188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/>
            </a:lvl1pPr>
            <a:lvl3pPr marL="1084263" indent="-169863"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199" y="217256"/>
            <a:ext cx="8229601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Y.Q. Liu | IAEA-FEC | Oct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8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>
                <a:solidFill>
                  <a:schemeClr val="tx1"/>
                </a:solidFill>
              </a:defRPr>
            </a:lvl1pPr>
            <a:lvl2pPr marL="800100" indent="-342900">
              <a:buFont typeface="Lucida Grande"/>
              <a:buChar char="−"/>
              <a:defRPr sz="1800">
                <a:solidFill>
                  <a:srgbClr val="000000"/>
                </a:solidFill>
              </a:defRPr>
            </a:lvl2pPr>
            <a:lvl3pPr marL="1371600" indent="-457200">
              <a:buFont typeface="Arial"/>
              <a:buChar char="•"/>
              <a:defRPr sz="1600">
                <a:solidFill>
                  <a:srgbClr val="000000"/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167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 marL="1257300" indent="-342900">
              <a:buFont typeface="Arial"/>
              <a:buChar char="•"/>
              <a:defRPr lang="en-US" dirty="0" smtClean="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7256"/>
            <a:ext cx="8229600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44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None/>
              <a:tabLst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Font typeface="Arial"/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buClr>
                <a:schemeClr val="tx2"/>
              </a:buClr>
              <a:defRPr sz="1400"/>
            </a:lvl4pPr>
            <a:lvl5pPr>
              <a:buClr>
                <a:schemeClr val="tx2"/>
              </a:buCl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199" y="217256"/>
            <a:ext cx="8229601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597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199" y="217256"/>
            <a:ext cx="8229601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54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Cover_energy__gradi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06463"/>
            <a:ext cx="9144000" cy="515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199" y="217256"/>
            <a:ext cx="8229601" cy="492991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928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7429"/>
            <a:ext cx="3008313" cy="1006927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7429"/>
            <a:ext cx="5111750" cy="4928734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Tx/>
              <a:buFont typeface="Arial"/>
              <a:buChar char="•"/>
              <a:tabLst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4357"/>
            <a:ext cx="3008313" cy="392180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753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70213"/>
            <a:ext cx="5486400" cy="3557361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838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werPoint_Template_Cover_2012_whit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7376" y="0"/>
            <a:ext cx="8866624" cy="914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208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Century gothic 20 bold</a:t>
            </a:r>
          </a:p>
          <a:p>
            <a:pPr lvl="0"/>
            <a:r>
              <a:rPr lang="en-US" dirty="0"/>
              <a:t>Century gothic 20 bold</a:t>
            </a:r>
          </a:p>
          <a:p>
            <a:pPr lvl="1"/>
            <a:r>
              <a:rPr lang="en-US" dirty="0"/>
              <a:t>Century gothic 18</a:t>
            </a:r>
          </a:p>
          <a:p>
            <a:pPr lvl="1"/>
            <a:r>
              <a:rPr lang="en-US" dirty="0"/>
              <a:t>Century gothic 18</a:t>
            </a:r>
          </a:p>
          <a:p>
            <a:pPr lvl="2"/>
            <a:r>
              <a:rPr lang="en-US" dirty="0"/>
              <a:t>Century gothic 16</a:t>
            </a:r>
          </a:p>
          <a:p>
            <a:pPr lvl="2"/>
            <a:r>
              <a:rPr lang="en-US" dirty="0"/>
              <a:t>Century gothic 16</a:t>
            </a:r>
          </a:p>
          <a:p>
            <a:pPr lvl="0"/>
            <a:r>
              <a:rPr lang="en-US" dirty="0"/>
              <a:t>Century gothic 20 bold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2"/>
            <a:endParaRPr lang="en-US" dirty="0"/>
          </a:p>
          <a:p>
            <a:pPr lvl="0"/>
            <a:endParaRPr lang="en-US" dirty="0"/>
          </a:p>
        </p:txBody>
      </p:sp>
      <p:pic>
        <p:nvPicPr>
          <p:cNvPr id="12" name="Picture 8" descr="D3D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75" y="6130925"/>
            <a:ext cx="12477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-3175" y="6484938"/>
            <a:ext cx="65730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E7CECDD0-B923-A84C-BABB-FF664C7A48D4}" type="slidenum">
              <a:rPr lang="en-US" sz="1000">
                <a:solidFill>
                  <a:srgbClr val="000090"/>
                </a:solidFill>
              </a:rPr>
              <a:pPr algn="ctr"/>
              <a:t>‹#›</a:t>
            </a:fld>
            <a:endParaRPr lang="en-US" sz="1000" dirty="0">
              <a:solidFill>
                <a:srgbClr val="00009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Y.Q. Liu | IAEA-FEC | Oct 2018</a:t>
            </a:r>
            <a:endParaRPr lang="en-US" dirty="0"/>
          </a:p>
        </p:txBody>
      </p:sp>
      <p:pic>
        <p:nvPicPr>
          <p:cNvPr id="14" name="Picture 20" descr="GA_logo_2_blue.png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5950" y="6367003"/>
            <a:ext cx="1827213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700" r:id="rId1"/>
    <p:sldLayoutId id="2147493701" r:id="rId2"/>
    <p:sldLayoutId id="2147493702" r:id="rId3"/>
    <p:sldLayoutId id="2147493703" r:id="rId4"/>
    <p:sldLayoutId id="2147493704" r:id="rId5"/>
    <p:sldLayoutId id="2147493705" r:id="rId6"/>
    <p:sldLayoutId id="2147493711" r:id="rId7"/>
    <p:sldLayoutId id="2147493706" r:id="rId8"/>
    <p:sldLayoutId id="2147493707" r:id="rId9"/>
    <p:sldLayoutId id="2147493708" r:id="rId10"/>
    <p:sldLayoutId id="2147493709" r:id="rId11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4213" indent="-227013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2pPr>
      <a:lvl3pPr marL="1146175" indent="-231775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algn="ctr"/>
            <a:r>
              <a:rPr lang="en-US" dirty="0" smtClean="0"/>
              <a:t>MARS-Q modeling of DIII-D reveals that resonant NTV can cause large density </a:t>
            </a:r>
            <a:r>
              <a:rPr lang="en-US" dirty="0" err="1" smtClean="0"/>
              <a:t>pumpout</a:t>
            </a:r>
            <a:r>
              <a:rPr lang="en-US" dirty="0" smtClean="0"/>
              <a:t> during ELM suppression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964222"/>
            <a:ext cx="42672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243039" y="3978170"/>
            <a:ext cx="37185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800" b="1" dirty="0" smtClean="0">
                <a:latin typeface="+mn-lt"/>
              </a:rPr>
              <a:t>Example: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 smtClean="0">
                <a:latin typeface="+mn-lt"/>
              </a:rPr>
              <a:t>DIII-D 157376: B</a:t>
            </a:r>
            <a:r>
              <a:rPr lang="en-US" baseline="-25000" dirty="0" smtClean="0">
                <a:latin typeface="+mn-lt"/>
              </a:rPr>
              <a:t>0</a:t>
            </a:r>
            <a:r>
              <a:rPr lang="en-US" dirty="0" smtClean="0">
                <a:latin typeface="+mn-lt"/>
              </a:rPr>
              <a:t>=1.9 T, </a:t>
            </a:r>
            <a:r>
              <a:rPr lang="en-US" dirty="0" err="1" smtClean="0">
                <a:latin typeface="+mn-lt"/>
              </a:rPr>
              <a:t>I</a:t>
            </a:r>
            <a:r>
              <a:rPr lang="en-US" baseline="-25000" dirty="0" err="1" smtClean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=1.6 MA, q</a:t>
            </a:r>
            <a:r>
              <a:rPr lang="en-US" baseline="-25000" dirty="0" smtClean="0">
                <a:latin typeface="+mn-lt"/>
              </a:rPr>
              <a:t>95</a:t>
            </a:r>
            <a:r>
              <a:rPr lang="en-US" dirty="0" smtClean="0">
                <a:latin typeface="+mn-lt"/>
              </a:rPr>
              <a:t>=3.8</a:t>
            </a:r>
          </a:p>
          <a:p>
            <a:pPr marL="285750" indent="-285750">
              <a:buFont typeface="Arial"/>
              <a:buChar char="•"/>
            </a:pPr>
            <a:endParaRPr lang="en-US" sz="800" dirty="0" smtClean="0">
              <a:latin typeface="+mn-lt"/>
            </a:endParaRPr>
          </a:p>
          <a:p>
            <a:pPr marL="742950" lvl="1" indent="-285750">
              <a:buFont typeface="Wingdings" charset="2"/>
              <a:buChar char="Ø"/>
            </a:pPr>
            <a:r>
              <a:rPr lang="en-US" dirty="0" smtClean="0">
                <a:latin typeface="+mn-lt"/>
              </a:rPr>
              <a:t>5 kA I-coils in n=3 even parity </a:t>
            </a:r>
            <a:r>
              <a:rPr lang="en-US" dirty="0" smtClean="0">
                <a:latin typeface="+mn-lt"/>
                <a:sym typeface="Wingdings"/>
              </a:rPr>
              <a:t> </a:t>
            </a:r>
            <a:r>
              <a:rPr lang="en-US" dirty="0" smtClean="0">
                <a:latin typeface="+mn-lt"/>
                <a:sym typeface="Wingdings"/>
              </a:rPr>
              <a:t>~40%</a:t>
            </a:r>
            <a:r>
              <a:rPr lang="en-US" dirty="0" smtClean="0">
                <a:latin typeface="+mn-lt"/>
                <a:sym typeface="Wingdings"/>
              </a:rPr>
              <a:t> </a:t>
            </a:r>
            <a:r>
              <a:rPr lang="en-US" dirty="0" smtClean="0">
                <a:latin typeface="+mn-lt"/>
                <a:sym typeface="Wingdings"/>
              </a:rPr>
              <a:t>density pump out in experiments</a:t>
            </a:r>
          </a:p>
          <a:p>
            <a:pPr marL="742950" lvl="1" indent="-285750">
              <a:buFont typeface="Wingdings" charset="2"/>
              <a:buChar char="Ø"/>
            </a:pPr>
            <a:r>
              <a:rPr lang="en-US" dirty="0" smtClean="0">
                <a:latin typeface="+mn-lt"/>
                <a:sym typeface="Wingdings"/>
              </a:rPr>
              <a:t>Modeling  ~25% </a:t>
            </a:r>
            <a:r>
              <a:rPr lang="en-US" dirty="0" err="1" smtClean="0">
                <a:latin typeface="+mn-lt"/>
                <a:sym typeface="Wingdings"/>
              </a:rPr>
              <a:t>pumpout</a:t>
            </a:r>
            <a:endParaRPr lang="en-US" dirty="0" smtClean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67991" y="2655862"/>
            <a:ext cx="109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~100 </a:t>
            </a:r>
            <a:r>
              <a:rPr lang="en-US" b="1" dirty="0" err="1" smtClean="0"/>
              <a:t>ms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5498104" y="2903778"/>
            <a:ext cx="1281017" cy="5736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Clr>
                <a:schemeClr val="tx2"/>
              </a:buClr>
            </a:pPr>
            <a:r>
              <a:rPr lang="en-US" b="1" smtClean="0"/>
              <a:t>MARS-Q </a:t>
            </a:r>
          </a:p>
          <a:p>
            <a:pPr>
              <a:buClr>
                <a:schemeClr val="tx2"/>
              </a:buClr>
            </a:pPr>
            <a:r>
              <a:rPr lang="en-US" b="1" dirty="0" smtClean="0"/>
              <a:t>modeling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82401" y="1133356"/>
            <a:ext cx="469439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Externally </a:t>
            </a:r>
            <a:r>
              <a:rPr lang="en-US" sz="2000" b="1" dirty="0"/>
              <a:t>applied 3D magnetic fields </a:t>
            </a:r>
            <a:r>
              <a:rPr lang="en-US" sz="2000" b="1" dirty="0" smtClean="0"/>
              <a:t>often pump out plasma density in tokamak experiments, e.g. during ELM </a:t>
            </a:r>
            <a:r>
              <a:rPr lang="en-US" sz="2000" b="1" dirty="0" smtClean="0"/>
              <a:t>control</a:t>
            </a:r>
            <a:endParaRPr lang="en-US" sz="2000" b="1" dirty="0"/>
          </a:p>
          <a:p>
            <a:pPr marL="285750" indent="-285750">
              <a:buFont typeface="Arial"/>
              <a:buChar char="•"/>
            </a:pPr>
            <a:endParaRPr lang="en-US" sz="2000" b="1" dirty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MARS-Q full </a:t>
            </a:r>
            <a:r>
              <a:rPr lang="en-US" sz="2000" b="1" dirty="0"/>
              <a:t>toroidal, initial value simulations </a:t>
            </a:r>
            <a:r>
              <a:rPr lang="en-US" sz="2000" b="1" dirty="0" smtClean="0"/>
              <a:t>reveal that</a:t>
            </a:r>
            <a:r>
              <a:rPr lang="en-US" sz="2000" b="1" dirty="0"/>
              <a:t> </a:t>
            </a:r>
            <a:r>
              <a:rPr lang="en-US" sz="2000" b="1" dirty="0" smtClean="0"/>
              <a:t>NTV </a:t>
            </a:r>
            <a:r>
              <a:rPr lang="en-US" sz="2000" b="1" dirty="0" smtClean="0"/>
              <a:t>particle flux plays significant role in particle radial transport </a:t>
            </a:r>
            <a:r>
              <a:rPr lang="en-US" sz="2000" b="1" dirty="0" smtClean="0">
                <a:sym typeface="Wingdings"/>
              </a:rPr>
              <a:t> density </a:t>
            </a:r>
            <a:r>
              <a:rPr lang="en-US" sz="2000" b="1" dirty="0" err="1" smtClean="0">
                <a:sym typeface="Wingdings"/>
              </a:rPr>
              <a:t>pumpout</a:t>
            </a:r>
            <a:endParaRPr lang="en-US" sz="2000" b="1" dirty="0" smtClean="0">
              <a:sym typeface="Wingdings"/>
            </a:endParaRPr>
          </a:p>
          <a:p>
            <a:pPr marL="285750" indent="-285750">
              <a:buFont typeface="Arial"/>
              <a:buChar char="•"/>
            </a:pPr>
            <a:endParaRPr lang="en-US" sz="2000" b="1" dirty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sym typeface="Wingdings"/>
              </a:rPr>
              <a:t>Drift kinetic resonance between 3D perturbation and toroidal precession of trapped thermal particles substantially enhances NTV </a:t>
            </a:r>
            <a:r>
              <a:rPr lang="en-US" sz="2000" b="1" dirty="0" smtClean="0">
                <a:sym typeface="Wingdings"/>
              </a:rPr>
              <a:t>flux</a:t>
            </a:r>
            <a:endParaRPr lang="en-US" sz="2000" dirty="0" smtClean="0">
              <a:latin typeface="+mn-lt"/>
              <a:sym typeface="Wingdings"/>
            </a:endParaRPr>
          </a:p>
          <a:p>
            <a:pPr marL="742950" lvl="1" indent="-285750">
              <a:buFont typeface="Wingdings" charset="2"/>
              <a:buChar char="Ø"/>
            </a:pPr>
            <a:endParaRPr lang="en-US" b="1" dirty="0" smtClean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9835" y="2286530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N(t)/</a:t>
            </a:r>
            <a:r>
              <a:rPr lang="en-US" b="1" dirty="0" err="1"/>
              <a:t>N</a:t>
            </a:r>
            <a:r>
              <a:rPr lang="en-US" b="1" baseline="-25000" dirty="0" err="1" smtClean="0"/>
              <a:t>eq</a:t>
            </a:r>
            <a:r>
              <a:rPr lang="en-US" b="1" baseline="30000" dirty="0" err="1" smtClean="0"/>
              <a:t>axis</a:t>
            </a:r>
            <a:endParaRPr lang="en-US" b="1" baseline="30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hr-HR" smtClean="0"/>
              <a:t>Y.Q. Liu | IAEA-FEC | Oct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25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369B9D3D75DB42A4294084EDAAF6E5" ma:contentTypeVersion="0" ma:contentTypeDescription="Create a new document." ma:contentTypeScope="" ma:versionID="7e38bf45e10ee7b0fbd3e3157880acb6">
  <xsd:schema xmlns:xsd="http://www.w3.org/2001/XMLSchema" xmlns:xs="http://www.w3.org/2001/XMLSchema" xmlns:p="http://schemas.microsoft.com/office/2006/metadata/properties" xmlns:ns2="50f8ad0e-3adf-474a-b561-af233bba80c3" targetNamespace="http://schemas.microsoft.com/office/2006/metadata/properties" ma:root="true" ma:fieldsID="b33b643bbdfd4d537c93bcee433d79e6" ns2:_="">
    <xsd:import namespace="50f8ad0e-3adf-474a-b561-af233bba80c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f8ad0e-3adf-474a-b561-af233bba80c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A3D4A31B-A513-40EC-9431-6913F0F55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f8ad0e-3adf-474a-b561-af233bba80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886BB1-D027-43F4-8DB2-C8D55F0291E4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3FFAC3F7-43B0-4D91-8B53-BF3319ED7AD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11954</TotalTime>
  <Words>125</Words>
  <Application>Microsoft Macintosh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Calibri</vt:lpstr>
      <vt:lpstr>Century Gothic</vt:lpstr>
      <vt:lpstr>Lucida Grande</vt:lpstr>
      <vt:lpstr>ＭＳ Ｐゴシック</vt:lpstr>
      <vt:lpstr>Wingdings</vt:lpstr>
      <vt:lpstr>ヒラギノ角ゴ Pro W3</vt:lpstr>
      <vt:lpstr>Arial</vt:lpstr>
      <vt:lpstr>Office Theme</vt:lpstr>
      <vt:lpstr>MARS-Q modeling of DIII-D reveals that resonant NTV can cause large density pumpout during ELM suppression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yueqiang liu</cp:lastModifiedBy>
  <cp:revision>1029</cp:revision>
  <cp:lastPrinted>2017-05-10T22:58:41Z</cp:lastPrinted>
  <dcterms:created xsi:type="dcterms:W3CDTF">2010-04-12T23:12:02Z</dcterms:created>
  <dcterms:modified xsi:type="dcterms:W3CDTF">2018-09-26T20:28:11Z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HeaderStyleDefinitions">
    <vt:lpwstr/>
  </property>
  <property fmtid="{D5CDD505-2E9C-101B-9397-08002B2CF9AE}" pid="4" name="RedirectURL">
    <vt:lpwstr/>
  </property>
  <property fmtid="{D5CDD505-2E9C-101B-9397-08002B2CF9AE}" pid="5" name="_dlc_DocId">
    <vt:lpwstr>XP2E3VQ6UM2P-151-395</vt:lpwstr>
  </property>
  <property fmtid="{D5CDD505-2E9C-101B-9397-08002B2CF9AE}" pid="6" name="_dlc_DocIdItemGuid">
    <vt:lpwstr>45a7871c-afbf-48d0-9089-d523b25ec326</vt:lpwstr>
  </property>
  <property fmtid="{D5CDD505-2E9C-101B-9397-08002B2CF9AE}" pid="7" name="_dlc_DocIdUrl">
    <vt:lpwstr>http://intranet.ga.com/_layouts/DocIdRedir.aspx?ID=XP2E3VQ6UM2P-151-395, XP2E3VQ6UM2P-151-395</vt:lpwstr>
  </property>
</Properties>
</file>