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59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86"/>
  </p:normalViewPr>
  <p:slideViewPr>
    <p:cSldViewPr snapToGrid="0" snapToObjects="1">
      <p:cViewPr varScale="1">
        <p:scale>
          <a:sx n="107" d="100"/>
          <a:sy n="107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192000" cy="914400"/>
          </a:xfrm>
          <a:prstGeom prst="rect">
            <a:avLst/>
          </a:prstGeom>
        </p:spPr>
        <p:txBody>
          <a:bodyPr/>
          <a:lstStyle>
            <a:lvl1pPr algn="ctr">
              <a:defRPr sz="4267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3127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609601" y="217258"/>
            <a:ext cx="10972801" cy="49299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847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133929"/>
            <a:ext cx="2743200" cy="49922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33929"/>
            <a:ext cx="8026400" cy="4992235"/>
          </a:xfrm>
        </p:spPr>
        <p:txBody>
          <a:bodyPr vert="eaVert"/>
          <a:lstStyle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28612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0" bIns="0"/>
          <a:lstStyle>
            <a:lvl1pPr eaLnBrk="1" latinLnBrk="0" hangingPunct="1">
              <a:spcBef>
                <a:spcPts val="2400"/>
              </a:spcBef>
              <a:spcAft>
                <a:spcPts val="0"/>
              </a:spcAft>
              <a:defRPr/>
            </a:lvl1pPr>
            <a:lvl2pPr eaLnBrk="1" latinLnBrk="0" hangingPunct="1">
              <a:spcAft>
                <a:spcPts val="0"/>
              </a:spcAft>
              <a:defRPr/>
            </a:lvl2pPr>
            <a:lvl3pPr eaLnBrk="1" latinLnBrk="0" hangingPunct="1">
              <a:spcAft>
                <a:spcPts val="0"/>
              </a:spcAft>
              <a:defRPr/>
            </a:lvl3pPr>
            <a:lvl4pPr eaLnBrk="1" latinLnBrk="0" hangingPunct="1">
              <a:spcAft>
                <a:spcPts val="0"/>
              </a:spcAft>
              <a:defRPr/>
            </a:lvl4pPr>
            <a:lvl5pPr eaLnBrk="1" latinLnBrk="0" hangingPunct="1">
              <a:spcAft>
                <a:spcPts val="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609600" y="219508"/>
            <a:ext cx="10972800" cy="1008771"/>
          </a:xfrm>
          <a:prstGeom prst="rect">
            <a:avLst/>
          </a:prstGeom>
          <a:effectLst/>
        </p:spPr>
        <p:txBody>
          <a:bodyPr lIns="0" rIns="45720" rtlCol="0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24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marR="0" indent="-457189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/>
            </a:lvl1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609601" y="217258"/>
            <a:ext cx="10972801" cy="49299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34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457189" marR="0" indent="-457189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 sz="2667">
                <a:solidFill>
                  <a:schemeClr val="tx1"/>
                </a:solidFill>
              </a:defRPr>
            </a:lvl1pPr>
            <a:lvl2pPr marL="1066773" indent="-457189">
              <a:buFont typeface="Lucida Grande"/>
              <a:buChar char="−"/>
              <a:defRPr sz="2400">
                <a:solidFill>
                  <a:srgbClr val="000000"/>
                </a:solidFill>
              </a:defRPr>
            </a:lvl2pPr>
            <a:lvl3pPr marL="1828754" indent="-609585">
              <a:buFont typeface="Arial"/>
              <a:buChar char="•"/>
              <a:defRPr sz="2133">
                <a:solidFill>
                  <a:srgbClr val="000000"/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8648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 marL="457189" marR="0" indent="-457189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 sz="2667"/>
            </a:lvl1pPr>
            <a:lvl2pPr>
              <a:defRPr sz="2400"/>
            </a:lvl2pPr>
            <a:lvl3pPr>
              <a:defRPr sz="2133"/>
            </a:lvl3pPr>
            <a:lvl4pPr>
              <a:buClr>
                <a:schemeClr val="tx2"/>
              </a:buClr>
              <a:defRPr sz="1867"/>
            </a:lvl4pPr>
            <a:lvl5pPr>
              <a:buClr>
                <a:schemeClr val="tx2"/>
              </a:buClr>
              <a:defRPr sz="1867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 marL="457189" marR="0" indent="-457189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 sz="2667"/>
            </a:lvl1pPr>
            <a:lvl2pPr>
              <a:defRPr sz="2400"/>
            </a:lvl2pPr>
            <a:lvl3pPr marL="1676358" indent="-457189">
              <a:buFont typeface="Arial"/>
              <a:buChar char="•"/>
              <a:defRPr lang="en-US" dirty="0" smtClean="0"/>
            </a:lvl3pPr>
            <a:lvl4pPr>
              <a:buClr>
                <a:schemeClr val="tx2"/>
              </a:buClr>
              <a:defRPr sz="1867"/>
            </a:lvl4pPr>
            <a:lvl5pPr>
              <a:buClr>
                <a:schemeClr val="tx2"/>
              </a:buClr>
              <a:defRPr sz="1867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217258"/>
            <a:ext cx="10972800" cy="49299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539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None/>
              <a:tabLst/>
              <a:defRPr sz="2667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 marL="457189" marR="0" indent="-457189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 sz="2667"/>
            </a:lvl1pPr>
            <a:lvl2pPr>
              <a:defRPr sz="2400"/>
            </a:lvl2pPr>
            <a:lvl3pPr>
              <a:defRPr sz="2133"/>
            </a:lvl3pPr>
            <a:lvl4pPr>
              <a:buClr>
                <a:schemeClr val="tx2"/>
              </a:buClr>
              <a:defRPr sz="1867"/>
            </a:lvl4pPr>
            <a:lvl5pPr>
              <a:buClr>
                <a:schemeClr val="tx2"/>
              </a:buClr>
              <a:defRPr sz="1867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Font typeface="Arial"/>
              <a:buNone/>
              <a:defRPr sz="2667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 marL="457189" marR="0" indent="-457189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 sz="2667"/>
            </a:lvl1pPr>
            <a:lvl2pPr>
              <a:defRPr sz="2400"/>
            </a:lvl2pPr>
            <a:lvl3pPr>
              <a:defRPr sz="2133"/>
            </a:lvl3pPr>
            <a:lvl4pPr>
              <a:buClr>
                <a:schemeClr val="tx2"/>
              </a:buClr>
              <a:defRPr sz="1867"/>
            </a:lvl4pPr>
            <a:lvl5pPr>
              <a:buClr>
                <a:schemeClr val="tx2"/>
              </a:buClr>
              <a:defRPr sz="1867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609601" y="217258"/>
            <a:ext cx="10972801" cy="49299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280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609601" y="217258"/>
            <a:ext cx="10972801" cy="49299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857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PowerPoint_Template_Cover_2012_whit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0" y="6484938"/>
            <a:ext cx="1117600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fld id="{A4B86A17-41FA-724A-B801-E65A8A7AAAF4}" type="slidenum">
              <a:rPr lang="en-US" altLang="x-none" sz="1333" smtClean="0">
                <a:solidFill>
                  <a:srgbClr val="000090"/>
                </a:solidFill>
              </a:rPr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x-none" sz="1333">
              <a:solidFill>
                <a:srgbClr val="00009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 userDrawn="1"/>
        </p:nvSpPr>
        <p:spPr bwMode="auto">
          <a:xfrm>
            <a:off x="3856567" y="6532563"/>
            <a:ext cx="4478867" cy="25654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067" b="1" dirty="0">
                <a:solidFill>
                  <a:srgbClr val="000090"/>
                </a:solidFill>
                <a:latin typeface="Century Gothic" charset="0"/>
                <a:cs typeface="Century Gothic" charset="0"/>
              </a:rPr>
              <a:t>General Atomics Proprietary Information</a:t>
            </a:r>
          </a:p>
        </p:txBody>
      </p:sp>
      <p:pic>
        <p:nvPicPr>
          <p:cNvPr id="7" name="Picture 20" descr="GA_logo_2_blu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335" y="6461126"/>
            <a:ext cx="2436284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5" descr="Cover_energy__gradient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6465"/>
            <a:ext cx="12192000" cy="515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609601" y="217258"/>
            <a:ext cx="10972801" cy="49299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19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1197430"/>
            <a:ext cx="4011084" cy="1006927"/>
          </a:xfrm>
        </p:spPr>
        <p:txBody>
          <a:bodyPr anchor="b"/>
          <a:lstStyle>
            <a:lvl1pPr algn="l">
              <a:defRPr sz="2667" b="1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197430"/>
            <a:ext cx="6815667" cy="4928735"/>
          </a:xfrm>
        </p:spPr>
        <p:txBody>
          <a:bodyPr/>
          <a:lstStyle>
            <a:lvl1pPr marL="457189" marR="0" indent="-457189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2204358"/>
            <a:ext cx="4011084" cy="3921807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8671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170214"/>
            <a:ext cx="7315200" cy="3557361"/>
          </a:xfrm>
        </p:spPr>
        <p:txBody>
          <a:bodyPr rtlCol="0">
            <a:normAutofit/>
          </a:bodyPr>
          <a:lstStyle>
            <a:lvl1pPr marL="0" indent="0">
              <a:buNone/>
              <a:defRPr sz="26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6691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owerPoint_Template_Cover_2012_white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0"/>
            <a:ext cx="10972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320801"/>
            <a:ext cx="10972800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Century gothic 20 bold</a:t>
            </a:r>
          </a:p>
          <a:p>
            <a:pPr lvl="0"/>
            <a:r>
              <a:rPr lang="en-US" altLang="x-none"/>
              <a:t>Century gothic 20 bold</a:t>
            </a:r>
          </a:p>
          <a:p>
            <a:pPr lvl="1"/>
            <a:r>
              <a:rPr lang="en-US" altLang="x-none"/>
              <a:t>Century gothic 18</a:t>
            </a:r>
          </a:p>
          <a:p>
            <a:pPr lvl="1"/>
            <a:r>
              <a:rPr lang="en-US" altLang="x-none"/>
              <a:t>Century gothic 18</a:t>
            </a:r>
          </a:p>
          <a:p>
            <a:pPr lvl="2"/>
            <a:r>
              <a:rPr lang="en-US" altLang="x-none"/>
              <a:t>Century gothic 16</a:t>
            </a:r>
          </a:p>
          <a:p>
            <a:pPr lvl="2"/>
            <a:r>
              <a:rPr lang="en-US" altLang="x-none"/>
              <a:t>Century gothic 16</a:t>
            </a:r>
          </a:p>
          <a:p>
            <a:pPr lvl="0"/>
            <a:r>
              <a:rPr lang="en-US" altLang="x-none"/>
              <a:t>Century gothic 20 bold</a:t>
            </a:r>
          </a:p>
          <a:p>
            <a:pPr lvl="0"/>
            <a:endParaRPr lang="en-US" altLang="x-none"/>
          </a:p>
          <a:p>
            <a:pPr lvl="0"/>
            <a:endParaRPr lang="en-US" altLang="x-none"/>
          </a:p>
          <a:p>
            <a:pPr lvl="2"/>
            <a:endParaRPr lang="en-US" altLang="x-none"/>
          </a:p>
          <a:p>
            <a:pPr lvl="0"/>
            <a:endParaRPr lang="en-US" altLang="x-none"/>
          </a:p>
        </p:txBody>
      </p:sp>
      <p:sp>
        <p:nvSpPr>
          <p:cNvPr id="1029" name="Rectangle 13"/>
          <p:cNvSpPr>
            <a:spLocks noChangeArrowheads="1"/>
          </p:cNvSpPr>
          <p:nvPr userDrawn="1"/>
        </p:nvSpPr>
        <p:spPr bwMode="auto">
          <a:xfrm>
            <a:off x="0" y="6484938"/>
            <a:ext cx="1117600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fld id="{39BBC61F-526F-504B-816F-B2EBCF97F938}" type="slidenum">
              <a:rPr lang="en-US" altLang="x-none" sz="1333" smtClean="0">
                <a:solidFill>
                  <a:srgbClr val="000090"/>
                </a:solidFill>
              </a:rPr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x-none" sz="1333">
              <a:solidFill>
                <a:srgbClr val="000090"/>
              </a:solidFill>
            </a:endParaRPr>
          </a:p>
        </p:txBody>
      </p:sp>
      <p:pic>
        <p:nvPicPr>
          <p:cNvPr id="1030" name="Picture 19" descr="DIII-D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66" y="6152606"/>
            <a:ext cx="1332109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352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09585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FFFFFF"/>
          </a:solidFill>
          <a:latin typeface="+mj-lt"/>
          <a:ea typeface="ＭＳ Ｐゴシック" charset="0"/>
          <a:cs typeface="ＭＳ Ｐゴシック" charset="0"/>
        </a:defRPr>
      </a:lvl1pPr>
      <a:lvl2pPr algn="l" defTabSz="609585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2pPr>
      <a:lvl3pPr algn="l" defTabSz="609585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3pPr>
      <a:lvl4pPr algn="l" defTabSz="609585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4pPr>
      <a:lvl5pPr algn="l" defTabSz="609585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5pPr>
      <a:lvl6pPr marL="609585" algn="ctr" defTabSz="609585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6pPr>
      <a:lvl7pPr marL="1219170" algn="ctr" defTabSz="609585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7pPr>
      <a:lvl8pPr marL="1828754" algn="ctr" defTabSz="609585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8pPr>
      <a:lvl9pPr marL="2438339" algn="ctr" defTabSz="609585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9pPr>
    </p:titleStyle>
    <p:bodyStyle>
      <a:lvl1pPr marL="457189" indent="-457189" algn="l" defTabSz="609585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667" b="1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990575" indent="-380990" algn="l" defTabSz="609585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676358" indent="-457189" algn="l" defTabSz="609585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133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2133547" indent="-304792" algn="l" defTabSz="60958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667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743131" indent="-304792" algn="l" defTabSz="60958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667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4C3D92F-A43B-DB4A-A5AA-2E93B42B3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149" y="1092470"/>
            <a:ext cx="6587038" cy="4754563"/>
          </a:xfrm>
        </p:spPr>
        <p:txBody>
          <a:bodyPr/>
          <a:lstStyle/>
          <a:p>
            <a:r>
              <a:rPr lang="en-US" sz="2400" dirty="0"/>
              <a:t>Increase of partial pressure and concentration in pump duct during RMP</a:t>
            </a:r>
          </a:p>
          <a:p>
            <a:endParaRPr lang="en-US" sz="2400" dirty="0"/>
          </a:p>
          <a:p>
            <a:r>
              <a:rPr lang="en-US" sz="2400" dirty="0"/>
              <a:t>Reduced 𝛕</a:t>
            </a:r>
            <a:r>
              <a:rPr lang="en-US" sz="2400" baseline="-25000" dirty="0"/>
              <a:t>p</a:t>
            </a:r>
            <a:r>
              <a:rPr lang="en-US" sz="2400" dirty="0"/>
              <a:t>*</a:t>
            </a:r>
            <a:r>
              <a:rPr lang="en-US" sz="2400" baseline="-25000" dirty="0"/>
              <a:t>,He</a:t>
            </a:r>
            <a:r>
              <a:rPr lang="en-US" sz="2400" dirty="0"/>
              <a:t> observed in core, edge, SOL, and pump plenum</a:t>
            </a:r>
          </a:p>
          <a:p>
            <a:endParaRPr lang="en-US" sz="2400" dirty="0"/>
          </a:p>
          <a:p>
            <a:r>
              <a:rPr lang="en-US" sz="2400" dirty="0"/>
              <a:t>𝛕</a:t>
            </a:r>
            <a:r>
              <a:rPr lang="en-US" sz="2400" baseline="-25000" dirty="0"/>
              <a:t>p</a:t>
            </a:r>
            <a:r>
              <a:rPr lang="en-US" sz="2400" dirty="0"/>
              <a:t>*</a:t>
            </a:r>
            <a:r>
              <a:rPr lang="en-US" sz="2400" baseline="-25000" dirty="0"/>
              <a:t>,He</a:t>
            </a:r>
            <a:r>
              <a:rPr lang="en-US" sz="2400" dirty="0"/>
              <a:t>/𝛕</a:t>
            </a:r>
            <a:r>
              <a:rPr lang="en-US" sz="2400" baseline="-25000" dirty="0"/>
              <a:t>E</a:t>
            </a:r>
            <a:r>
              <a:rPr lang="en-US" sz="2400" dirty="0"/>
              <a:t> reduced by ~2 over a range of cases during RMP</a:t>
            </a:r>
          </a:p>
          <a:p>
            <a:endParaRPr lang="en-US" sz="2400" dirty="0"/>
          </a:p>
          <a:p>
            <a:r>
              <a:rPr lang="en-US" sz="2400" dirty="0"/>
              <a:t>Supports enhanced He exhaust as an additional, critically important feature of the RMP ELM control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A346EBC-6B71-E54B-B803-4DE6E0F99E2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9601" y="217258"/>
            <a:ext cx="10972801" cy="492991"/>
          </a:xfrm>
        </p:spPr>
        <p:txBody>
          <a:bodyPr/>
          <a:lstStyle/>
          <a:p>
            <a:r>
              <a:rPr lang="en-US" sz="2800" dirty="0"/>
              <a:t>Enhancement of global helium exhaust observed over a range of scenarios during RMP vs </a:t>
            </a:r>
            <a:r>
              <a:rPr lang="en-US" sz="2800" dirty="0" err="1"/>
              <a:t>ELMy</a:t>
            </a:r>
            <a:r>
              <a:rPr lang="en-US" sz="2800" dirty="0"/>
              <a:t> H-mode cases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51D9923-5B7C-7A47-B94F-F355C2F906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8036" y="4896415"/>
            <a:ext cx="5223535" cy="193923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64413F6-2753-0C46-90C8-6503215F5E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6166" y="896801"/>
            <a:ext cx="5055405" cy="200920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A32A7A03-3A01-094F-866E-51730BF6C0DA}"/>
              </a:ext>
            </a:extLst>
          </p:cNvPr>
          <p:cNvGrpSpPr/>
          <p:nvPr/>
        </p:nvGrpSpPr>
        <p:grpSpPr>
          <a:xfrm>
            <a:off x="6688026" y="2934662"/>
            <a:ext cx="5243545" cy="1876024"/>
            <a:chOff x="6688026" y="3020390"/>
            <a:chExt cx="5243545" cy="1876024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BE968433-B817-5B41-B607-B0CD298E900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88026" y="3020390"/>
              <a:ext cx="5243545" cy="1876024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2C7FFAA-2852-9C49-99D8-0D95A0B3D88B}"/>
                </a:ext>
              </a:extLst>
            </p:cNvPr>
            <p:cNvSpPr txBox="1"/>
            <p:nvPr/>
          </p:nvSpPr>
          <p:spPr>
            <a:xfrm>
              <a:off x="7489266" y="3943233"/>
              <a:ext cx="135500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85"/>
              <a:r>
                <a:rPr lang="en-US" sz="1600" b="1" dirty="0">
                  <a:solidFill>
                    <a:prstClr val="black"/>
                  </a:solidFill>
                  <a:latin typeface="Century Gothic"/>
                </a:rPr>
                <a:t>𝛒=0.81</a:t>
              </a: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BDA08BFC-5AD1-D243-8C74-E05C1C7860E2}"/>
              </a:ext>
            </a:extLst>
          </p:cNvPr>
          <p:cNvSpPr txBox="1"/>
          <p:nvPr/>
        </p:nvSpPr>
        <p:spPr>
          <a:xfrm>
            <a:off x="7489266" y="5739423"/>
            <a:ext cx="13550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/>
            <a:r>
              <a:rPr lang="en-US" sz="1600" b="1" dirty="0">
                <a:solidFill>
                  <a:prstClr val="black"/>
                </a:solidFill>
                <a:latin typeface="Century Gothic"/>
              </a:rPr>
              <a:t>𝛒=0.20</a:t>
            </a:r>
          </a:p>
        </p:txBody>
      </p:sp>
    </p:spTree>
    <p:extLst>
      <p:ext uri="{BB962C8B-B14F-4D97-AF65-F5344CB8AC3E}">
        <p14:creationId xmlns:p14="http://schemas.microsoft.com/office/powerpoint/2010/main" val="78856401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84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Century Gothic</vt:lpstr>
      <vt:lpstr>Lucida Grande</vt:lpstr>
      <vt:lpstr>1_Office Theme</vt:lpstr>
      <vt:lpstr>Enhancement of global helium exhaust observed over a range of scenarios during RMP vs ELMy H-mode cases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Enhancement of global Helium exhaust seen over range of scenarios during RMP vs ELMy H-mode cases</dc:title>
  <dc:creator>ETH</dc:creator>
  <cp:lastModifiedBy>ETH</cp:lastModifiedBy>
  <cp:revision>3</cp:revision>
  <dcterms:created xsi:type="dcterms:W3CDTF">2018-09-14T16:58:29Z</dcterms:created>
  <dcterms:modified xsi:type="dcterms:W3CDTF">2018-09-26T21:59:22Z</dcterms:modified>
</cp:coreProperties>
</file>