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B306CA"/>
    <a:srgbClr val="0731B9"/>
    <a:srgbClr val="9F5FCF"/>
    <a:srgbClr val="00589A"/>
    <a:srgbClr val="BD62CC"/>
    <a:srgbClr val="003E6C"/>
    <a:srgbClr val="990000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67" autoAdjust="0"/>
  </p:normalViewPr>
  <p:slideViewPr>
    <p:cSldViewPr>
      <p:cViewPr varScale="1">
        <p:scale>
          <a:sx n="83" d="100"/>
          <a:sy n="83" d="100"/>
        </p:scale>
        <p:origin x="1450" y="77"/>
      </p:cViewPr>
      <p:guideLst>
        <p:guide orient="horz" pos="2160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EE38B-A7CE-4CEE-AB80-6BD5C419E805}" type="datetimeFigureOut">
              <a:rPr lang="zh-CN" altLang="en-US" smtClean="0"/>
              <a:t>2018/9/27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DD62D-D6BA-4A62-876E-078BF27928F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F1CEC-39CC-4D3C-B7D7-D99DE10ECD9E}" type="datetimeFigureOut">
              <a:rPr lang="zh-CN" altLang="en-US" smtClean="0"/>
              <a:t>2018/9/27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02A08-35CB-4208-9EFF-52D1DD2393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ko-KR" altLang="en-US" smtClean="0">
              <a:ea typeface="Malgun Gothic" panose="020B0503020000020004" pitchFamily="50" charset="-127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04850" indent="-2711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84580" indent="-2171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18285" indent="-2171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52625" indent="-2171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86330" indent="-2171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20035" indent="-2171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54375" indent="-2171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88080" indent="-2171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0363F8-FE8B-41AB-895B-C6296989CE41}" type="slidenum">
              <a:rPr lang="ko-KR" altLang="en-US">
                <a:latin typeface="Malgun Gothic" panose="020B0503020000020004" pitchFamily="50" charset="-127"/>
              </a:rPr>
              <a:t>1</a:t>
            </a:fld>
            <a:endParaRPr lang="en-US" altLang="ko-KR">
              <a:latin typeface="Malgun Gothic" panose="020B0503020000020004" pitchFamily="50" charset="-127"/>
            </a:endParaRPr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04850" indent="-2711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84580" indent="-2171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18285" indent="-2171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52625" indent="-2171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86330" indent="-2171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20035" indent="-2171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54375" indent="-2171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88080" indent="-2171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>
                <a:latin typeface="Malgun Gothic" panose="020B0503020000020004" pitchFamily="50" charset="-127"/>
              </a:rPr>
              <a:t>23rd IAEA FEC, 11-16 October, Daejeon, Korea</a:t>
            </a:r>
            <a:endParaRPr lang="ko-KR" altLang="en-US">
              <a:latin typeface="Malgun Gothic" panose="020B0503020000020004" pitchFamily="50" charset="-127"/>
            </a:endParaRPr>
          </a:p>
        </p:txBody>
      </p:sp>
      <p:sp>
        <p:nvSpPr>
          <p:cNvPr id="38918" name="Date Placeholder 5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04850" indent="-2711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84580" indent="-2171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18285" indent="-2171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52625" indent="-2171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86330" indent="-2171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20035" indent="-2171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54375" indent="-2171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88080" indent="-2171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CBEADA1-DAC4-4B11-A5F1-FB5D6F89CDDF}" type="datetime1">
              <a:rPr lang="ko-KR" altLang="en-US">
                <a:latin typeface="Malgun Gothic" panose="020B0503020000020004" pitchFamily="50" charset="-127"/>
              </a:rPr>
              <a:t>2018-09-27</a:t>
            </a:fld>
            <a:endParaRPr lang="en-US" altLang="ko-KR">
              <a:latin typeface="Malgun Gothic" panose="020B0503020000020004" pitchFamily="50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灯片编号占位符 5"/>
          <p:cNvSpPr txBox="1"/>
          <p:nvPr/>
        </p:nvSpPr>
        <p:spPr>
          <a:xfrm>
            <a:off x="8172400" y="6458884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 idx="4294967295"/>
          </p:nvPr>
        </p:nvSpPr>
        <p:spPr>
          <a:xfrm>
            <a:off x="149225" y="0"/>
            <a:ext cx="8867775" cy="1180465"/>
          </a:xfrm>
        </p:spPr>
        <p:txBody>
          <a:bodyPr>
            <a:normAutofit fontScale="90000"/>
          </a:bodyPr>
          <a:lstStyle/>
          <a:p>
            <a:r>
              <a:rPr lang="en-US" altLang="ko-KR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3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Malgun Gothic" panose="020B0503020000020004" pitchFamily="50" charset="-127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Theory </a:t>
            </a:r>
            <a:r>
              <a:rPr lang="en-US" altLang="zh-CN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of </a:t>
            </a:r>
            <a:r>
              <a:rPr lang="en-US" altLang="zh-CN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turbulence driven intrinsic rotation and current</a:t>
            </a:r>
            <a:endParaRPr lang="ko-KR" altLang="en-US" sz="3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28600" y="1066800"/>
                <a:ext cx="8915400" cy="1088864"/>
              </a:xfrm>
            </p:spPr>
            <p:txBody>
              <a:bodyPr>
                <a:normAutofit fontScale="85000" lnSpcReduction="10000"/>
              </a:bodyPr>
              <a:lstStyle/>
              <a:p>
                <a:pPr>
                  <a:lnSpc>
                    <a:spcPct val="12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ko-KR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Propose a </a:t>
                </a:r>
                <a:r>
                  <a:rPr lang="en-US" altLang="ko-KR" sz="2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new</a:t>
                </a:r>
                <a:r>
                  <a:rPr lang="en-US" altLang="ko-KR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mechanism for intrinsic </a:t>
                </a:r>
                <a:r>
                  <a:rPr lang="en-US" altLang="zh-C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rotation</a:t>
                </a:r>
                <a:r>
                  <a:rPr lang="en-US" altLang="ko-KR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en-US" altLang="ko-KR" sz="2600" b="1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turbulent acceleration</a:t>
                </a:r>
                <a:r>
                  <a:rPr lang="en-US" altLang="ko-KR" sz="26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  <a:p>
                <a:pPr marL="0" indent="0" algn="ctr">
                  <a:buNone/>
                </a:pPr>
                <a:r>
                  <a:rPr lang="en-US" altLang="ko-KR" sz="2400" i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>
                            <a:latin typeface="Cambria Math" panose="02040503050406030204" pitchFamily="18" charset="0"/>
                            <a:ea typeface="맑은 고딕" pitchFamily="50" charset="-127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zh-CN" altLang="en-US" sz="2400" i="1">
                            <a:latin typeface="Cambria Math"/>
                            <a:ea typeface="맑은 고딕" pitchFamily="50" charset="-127"/>
                            <a:cs typeface="Times New Roman" pitchFamily="18" charset="0"/>
                          </a:rPr>
                          <m:t>𝜕</m:t>
                        </m:r>
                      </m:num>
                      <m:den>
                        <m:r>
                          <a:rPr lang="zh-CN" altLang="en-US" sz="2400" i="1">
                            <a:latin typeface="Cambria Math"/>
                            <a:ea typeface="맑은 고딕" pitchFamily="50" charset="-127"/>
                            <a:cs typeface="Times New Roman" pitchFamily="18" charset="0"/>
                          </a:rPr>
                          <m:t>𝜕</m:t>
                        </m:r>
                        <m:r>
                          <a:rPr lang="en-US" altLang="zh-CN" sz="2400" i="1">
                            <a:latin typeface="Cambria Math"/>
                            <a:ea typeface="맑은 고딕" pitchFamily="50" charset="-127"/>
                            <a:cs typeface="Times New Roman" pitchFamily="18" charset="0"/>
                          </a:rPr>
                          <m:t>𝑡</m:t>
                        </m:r>
                      </m:den>
                    </m:f>
                    <m:d>
                      <m:dPr>
                        <m:begChr m:val="⟨"/>
                        <m:endChr m:val="⟩"/>
                        <m:ctrlPr>
                          <a:rPr lang="en-US" altLang="zh-CN" sz="2400" i="1">
                            <a:latin typeface="Cambria Math" panose="02040503050406030204" pitchFamily="18" charset="0"/>
                            <a:ea typeface="맑은 고딕" pitchFamily="50" charset="-127"/>
                            <a:cs typeface="Times New Roman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400" i="1">
                                <a:latin typeface="Cambria Math" panose="02040503050406030204" pitchFamily="18" charset="0"/>
                                <a:ea typeface="맑은 고딕" pitchFamily="50" charset="-127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latin typeface="Cambria Math"/>
                                <a:ea typeface="맑은 고딕" pitchFamily="50" charset="-127"/>
                                <a:cs typeface="Times New Roman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altLang="zh-CN" sz="24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∥</m:t>
                            </m:r>
                          </m:sub>
                        </m:sSub>
                      </m:e>
                    </m:d>
                    <m:r>
                      <a:rPr lang="en-US" altLang="zh-CN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+</m:t>
                    </m:r>
                    <m:r>
                      <a:rPr lang="en-US" altLang="zh-CN" sz="2400" i="0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∇</m:t>
                    </m:r>
                    <m:r>
                      <a:rPr lang="en-US" altLang="zh-CN" sz="2400" i="1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sSub>
                      <m:sSubPr>
                        <m:ctrlPr>
                          <a:rPr lang="en-US" altLang="zh-CN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zh-CN" sz="2400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Π</m:t>
                        </m:r>
                      </m:e>
                      <m:sub>
                        <m:r>
                          <a:rPr lang="en-US" altLang="zh-CN" sz="2400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𝑟</m:t>
                        </m:r>
                        <m:r>
                          <a:rPr lang="en-US" altLang="zh-CN" sz="2400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,∥</m:t>
                        </m:r>
                      </m:sub>
                    </m:sSub>
                    <m:r>
                      <a:rPr lang="en-US" altLang="zh-CN" sz="2400" i="1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CN" sz="2400" i="1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∥</m:t>
                        </m:r>
                      </m:sub>
                    </m:sSub>
                  </m:oMath>
                </a14:m>
                <a:endParaRPr lang="en-US" altLang="ko-KR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28600" y="1066800"/>
                <a:ext cx="8915400" cy="1088864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矩形 3"/>
              <p:cNvSpPr/>
              <p:nvPr/>
            </p:nvSpPr>
            <p:spPr>
              <a:xfrm>
                <a:off x="228600" y="3505200"/>
                <a:ext cx="8736800" cy="30625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000" indent="-342000">
                  <a:lnSpc>
                    <a:spcPct val="12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ko-K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Provide a </a:t>
                </a:r>
                <a:r>
                  <a:rPr lang="en-US" altLang="ko-KR" sz="2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possible explanation </a:t>
                </a:r>
                <a:r>
                  <a:rPr lang="en-US" altLang="ko-K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for </a:t>
                </a:r>
                <a:r>
                  <a:rPr lang="en-US" altLang="ko-K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the reduction of core toroidal rotation </a:t>
                </a:r>
                <a:r>
                  <a:rPr lang="en-US" altLang="ko-K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caused by </a:t>
                </a:r>
                <a:r>
                  <a:rPr lang="en-US" altLang="ko-K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ECRH via </a:t>
                </a:r>
                <a:r>
                  <a:rPr lang="en-US" altLang="ko-K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turbulence mode transition from </a:t>
                </a:r>
                <a:r>
                  <a:rPr lang="en-US" altLang="ko-KR" sz="20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ITG (co-current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∥</m:t>
                        </m:r>
                      </m:sub>
                    </m:sSub>
                    <m:r>
                      <a:rPr lang="en-US" altLang="zh-CN" sz="20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/>
                        <a:cs typeface="Times New Roman" pitchFamily="18" charset="0"/>
                      </a:rPr>
                      <m:t>&gt;0</m:t>
                    </m:r>
                  </m:oMath>
                </a14:m>
                <a:r>
                  <a:rPr lang="en-US" altLang="ko-KR" sz="20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) </a:t>
                </a:r>
                <a:r>
                  <a:rPr lang="en-US" altLang="ko-K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to </a:t>
                </a:r>
                <a:r>
                  <a:rPr lang="en-US" altLang="ko-KR" sz="2000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CTEM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∥</m:t>
                        </m:r>
                      </m:sub>
                    </m:sSub>
                    <m:r>
                      <a:rPr lang="en-US" altLang="zh-CN" sz="20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/>
                        <a:cs typeface="Times New Roman" pitchFamily="18" charset="0"/>
                      </a:rPr>
                      <m:t>~0</m:t>
                    </m:r>
                  </m:oMath>
                </a14:m>
                <a:r>
                  <a:rPr lang="en-US" altLang="ko-KR" sz="2000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)</a:t>
                </a:r>
                <a:endParaRPr lang="en-US" altLang="ko-KR" sz="2000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342000" indent="-342000">
                  <a:lnSpc>
                    <a:spcPct val="12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2000" dirty="0" smtClean="0">
                    <a:latin typeface="Times New Roman" panose="02020603050405020304" pitchFamily="18" charset="0"/>
                    <a:ea typeface="Cambria Math" panose="02040503050406030204"/>
                    <a:cs typeface="Times New Roman" panose="02020603050405020304" pitchFamily="18" charset="0"/>
                    <a:sym typeface="Wingdings" panose="05000000000000000000" pitchFamily="2" charset="2"/>
                  </a:rPr>
                  <a:t>Demonstrate the </a:t>
                </a:r>
                <a:r>
                  <a:rPr lang="en-US" altLang="zh-CN" sz="2000" b="1" dirty="0" smtClean="0">
                    <a:latin typeface="Times New Roman" panose="02020603050405020304" pitchFamily="18" charset="0"/>
                    <a:ea typeface="Cambria Math" panose="02040503050406030204"/>
                    <a:cs typeface="Times New Roman" panose="02020603050405020304" pitchFamily="18" charset="0"/>
                    <a:sym typeface="Wingdings" panose="05000000000000000000" pitchFamily="2" charset="2"/>
                  </a:rPr>
                  <a:t>existence </a:t>
                </a:r>
                <a:r>
                  <a:rPr lang="en-US" altLang="zh-CN" sz="2000" dirty="0" smtClean="0">
                    <a:latin typeface="Times New Roman" panose="02020603050405020304" pitchFamily="18" charset="0"/>
                    <a:ea typeface="Cambria Math" panose="02040503050406030204"/>
                    <a:cs typeface="Times New Roman" panose="02020603050405020304" pitchFamily="18" charset="0"/>
                    <a:sym typeface="Wingdings" panose="05000000000000000000" pitchFamily="2" charset="2"/>
                  </a:rPr>
                  <a:t>of turbulent acceleration </a:t>
                </a:r>
                <a:r>
                  <a:rPr lang="en-US" altLang="zh-CN" sz="2000" dirty="0" smtClean="0">
                    <a:latin typeface="Times New Roman" panose="02020603050405020304" pitchFamily="18" charset="0"/>
                    <a:ea typeface="Cambria Math" panose="02040503050406030204"/>
                    <a:cs typeface="Times New Roman" panose="02020603050405020304" pitchFamily="18" charset="0"/>
                    <a:sym typeface="Wingdings" panose="05000000000000000000" pitchFamily="2" charset="2"/>
                  </a:rPr>
                  <a:t>and the </a:t>
                </a:r>
                <a:r>
                  <a:rPr lang="en-US" altLang="zh-CN" sz="2000" b="1" dirty="0" smtClean="0">
                    <a:latin typeface="Times New Roman" panose="02020603050405020304" pitchFamily="18" charset="0"/>
                    <a:ea typeface="Cambria Math" panose="02040503050406030204"/>
                    <a:cs typeface="Times New Roman" panose="02020603050405020304" pitchFamily="18" charset="0"/>
                    <a:sym typeface="Wingdings" panose="05000000000000000000" pitchFamily="2" charset="2"/>
                  </a:rPr>
                  <a:t>consistency </a:t>
                </a:r>
                <a:r>
                  <a:rPr lang="en-US" altLang="zh-CN" sz="2000" dirty="0" smtClean="0">
                    <a:latin typeface="Times New Roman" panose="02020603050405020304" pitchFamily="18" charset="0"/>
                    <a:ea typeface="Cambria Math" panose="02040503050406030204"/>
                    <a:cs typeface="Times New Roman" panose="02020603050405020304" pitchFamily="18" charset="0"/>
                    <a:sym typeface="Wingdings" panose="05000000000000000000" pitchFamily="2" charset="2"/>
                  </a:rPr>
                  <a:t>between</a:t>
                </a:r>
                <a:r>
                  <a:rPr lang="en-US" altLang="zh-CN" sz="2000" b="1" dirty="0" smtClean="0">
                    <a:latin typeface="Times New Roman" panose="02020603050405020304" pitchFamily="18" charset="0"/>
                    <a:ea typeface="Cambria Math" panose="02040503050406030204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CN" sz="2000" dirty="0" smtClean="0">
                    <a:latin typeface="Times New Roman" panose="02020603050405020304" pitchFamily="18" charset="0"/>
                    <a:ea typeface="Cambria Math" panose="02040503050406030204"/>
                    <a:cs typeface="Times New Roman" panose="02020603050405020304" pitchFamily="18" charset="0"/>
                    <a:sym typeface="Wingdings" panose="05000000000000000000" pitchFamily="2" charset="2"/>
                  </a:rPr>
                  <a:t>turbulent </a:t>
                </a:r>
                <a:r>
                  <a:rPr lang="en-US" altLang="zh-CN" sz="2000" dirty="0" smtClean="0">
                    <a:latin typeface="Times New Roman" panose="02020603050405020304" pitchFamily="18" charset="0"/>
                    <a:ea typeface="Cambria Math" panose="02040503050406030204"/>
                    <a:cs typeface="Times New Roman" panose="02020603050405020304" pitchFamily="18" charset="0"/>
                    <a:sym typeface="Wingdings" panose="05000000000000000000" pitchFamily="2" charset="2"/>
                  </a:rPr>
                  <a:t>acceleration </a:t>
                </a:r>
                <a:r>
                  <a:rPr lang="en-US" altLang="zh-CN" sz="2000" dirty="0" smtClean="0">
                    <a:latin typeface="Times New Roman" panose="02020603050405020304" pitchFamily="18" charset="0"/>
                    <a:ea typeface="Cambria Math" panose="02040503050406030204"/>
                    <a:cs typeface="Times New Roman" panose="02020603050405020304" pitchFamily="18" charset="0"/>
                    <a:sym typeface="Wingdings" panose="05000000000000000000" pitchFamily="2" charset="2"/>
                  </a:rPr>
                  <a:t>and momentum </a:t>
                </a:r>
                <a:r>
                  <a:rPr lang="en-US" altLang="zh-CN" sz="2000" dirty="0">
                    <a:latin typeface="Times New Roman" panose="02020603050405020304" pitchFamily="18" charset="0"/>
                    <a:ea typeface="Cambria Math" panose="02040503050406030204"/>
                    <a:cs typeface="Times New Roman" panose="02020603050405020304" pitchFamily="18" charset="0"/>
                    <a:sym typeface="Wingdings" panose="05000000000000000000" pitchFamily="2" charset="2"/>
                  </a:rPr>
                  <a:t>conservation</a:t>
                </a:r>
                <a:r>
                  <a:rPr lang="en-US" altLang="zh-CN" sz="2000" dirty="0" smtClean="0">
                    <a:latin typeface="Times New Roman" panose="02020603050405020304" pitchFamily="18" charset="0"/>
                    <a:ea typeface="Cambria Math" panose="02040503050406030204"/>
                    <a:cs typeface="Times New Roman" panose="02020603050405020304" pitchFamily="18" charset="0"/>
                    <a:sym typeface="Wingdings" panose="05000000000000000000" pitchFamily="2" charset="2"/>
                  </a:rPr>
                  <a:t>!</a:t>
                </a:r>
              </a:p>
              <a:p>
                <a:pPr marL="342000" indent="-342000">
                  <a:lnSpc>
                    <a:spcPct val="120000"/>
                  </a:lnSpc>
                  <a:buFont typeface="Wingdings" panose="05000000000000000000" pitchFamily="2" charset="2"/>
                  <a:buChar char="Ø"/>
                </a:pP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Predict </a:t>
                </a:r>
                <a:r>
                  <a:rPr lang="en-U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local </a:t>
                </a:r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intrinsic current </a:t>
                </a:r>
                <a:r>
                  <a:rPr lang="en-U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density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(~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80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𝐵𝑆</m:t>
                        </m:r>
                      </m:sub>
                    </m:sSub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driven by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ETG turbulence in the core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region of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ITER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standard scenario, but </a:t>
                </a:r>
                <a:r>
                  <a:rPr lang="en-U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net intrinsic current on a global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scale </a:t>
                </a:r>
                <a:endParaRPr lang="en-US" altLang="zh-CN" sz="2000" dirty="0">
                  <a:latin typeface="Times New Roman" panose="02020603050405020304" pitchFamily="18" charset="0"/>
                  <a:ea typeface="Cambria Math" panose="02040503050406030204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505200"/>
                <a:ext cx="8736800" cy="3062505"/>
              </a:xfrm>
              <a:prstGeom prst="rect">
                <a:avLst/>
              </a:prstGeom>
              <a:blipFill>
                <a:blip r:embed="rId4"/>
                <a:stretch>
                  <a:fillRect l="-628" b="-1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组合 8"/>
          <p:cNvGrpSpPr/>
          <p:nvPr/>
        </p:nvGrpSpPr>
        <p:grpSpPr>
          <a:xfrm>
            <a:off x="762000" y="1981200"/>
            <a:ext cx="7382841" cy="1016186"/>
            <a:chOff x="762000" y="2433639"/>
            <a:chExt cx="7382841" cy="1016186"/>
          </a:xfrm>
        </p:grpSpPr>
        <p:sp>
          <p:nvSpPr>
            <p:cNvPr id="2" name="左大括号 1"/>
            <p:cNvSpPr/>
            <p:nvPr/>
          </p:nvSpPr>
          <p:spPr>
            <a:xfrm>
              <a:off x="3666836" y="2689947"/>
              <a:ext cx="152400" cy="667127"/>
            </a:xfrm>
            <a:prstGeom prst="leftBrace">
              <a:avLst>
                <a:gd name="adj1" fmla="val 68750"/>
                <a:gd name="adj2" fmla="val 50000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762000" y="2738439"/>
              <a:ext cx="2748060" cy="498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lang="en-US" altLang="ko-KR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Qualitatively different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矩形 6"/>
                <p:cNvSpPr/>
                <p:nvPr/>
              </p:nvSpPr>
              <p:spPr>
                <a:xfrm>
                  <a:off x="3798978" y="2433639"/>
                  <a:ext cx="4323107" cy="58740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lang="en-US" altLang="zh-CN" sz="2000" dirty="0">
                      <a:solidFill>
                        <a:srgbClr val="C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</a:t>
                  </a:r>
                  <a:r>
                    <a:rPr lang="en-US" altLang="ko-KR" sz="2000" dirty="0">
                      <a:solidFill>
                        <a:srgbClr val="C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esidual stress: </a:t>
                  </a:r>
                  <a14:m>
                    <m:oMath xmlns:m="http://schemas.openxmlformats.org/officeDocument/2006/math">
                      <m:r>
                        <a:rPr lang="en-US" altLang="zh-CN" sz="2000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∇</m:t>
                      </m:r>
                      <m:r>
                        <a:rPr lang="en-US" altLang="zh-CN" sz="200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bSup>
                        <m:sSubSupPr>
                          <m:ctrlPr>
                            <a:rPr lang="en-US" altLang="zh-CN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l-GR" altLang="zh-CN" sz="200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Π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r</m:t>
                          </m:r>
                          <m:r>
                            <a:rPr lang="en-US" altLang="zh-CN" sz="200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,∥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res</m:t>
                          </m:r>
                        </m:sup>
                      </m:sSubSup>
                    </m:oMath>
                  </a14:m>
                  <a:r>
                    <a:rPr lang="en-US" altLang="ko-KR" sz="2000" dirty="0">
                      <a:solidFill>
                        <a:srgbClr val="C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  surface force, </a:t>
                  </a:r>
                </a:p>
              </p:txBody>
            </p:sp>
          </mc:Choice>
          <mc:Fallback>
            <p:sp>
              <p:nvSpPr>
                <p:cNvPr id="7" name="矩形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98978" y="2433639"/>
                  <a:ext cx="4323107" cy="587405"/>
                </a:xfrm>
                <a:prstGeom prst="rect">
                  <a:avLst/>
                </a:prstGeom>
                <a:blipFill>
                  <a:blip r:embed="rId5"/>
                  <a:stretch>
                    <a:fillRect l="-1410" r="-282" b="-729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矩形 7"/>
                <p:cNvSpPr/>
                <p:nvPr/>
              </p:nvSpPr>
              <p:spPr>
                <a:xfrm>
                  <a:off x="3810000" y="3043239"/>
                  <a:ext cx="4334841" cy="40658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2000" dirty="0" smtClean="0">
                      <a:solidFill>
                        <a:srgbClr val="0000FF"/>
                      </a:solidFill>
                      <a:latin typeface="Times New Roman" panose="02020603050405020304" pitchFamily="18" charset="0"/>
                      <a:ea typeface="Cambria Math"/>
                      <a:cs typeface="Times New Roman" panose="02020603050405020304" pitchFamily="18" charset="0"/>
                    </a:rPr>
                    <a:t>Turbulent acceleration: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zh-CN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zh-CN" sz="2000" i="1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∥</m:t>
                          </m:r>
                        </m:sub>
                      </m:sSub>
                    </m:oMath>
                  </a14:m>
                  <a:r>
                    <a:rPr lang="en-US" altLang="zh-CN" sz="2000" dirty="0" smtClean="0"/>
                    <a:t>, </a:t>
                  </a:r>
                  <a:r>
                    <a:rPr lang="en-US" altLang="zh-CN" sz="2000" dirty="0">
                      <a:solidFill>
                        <a:srgbClr val="0000FF"/>
                      </a:solidFill>
                      <a:latin typeface="Times New Roman" panose="02020603050405020304" pitchFamily="18" charset="0"/>
                      <a:ea typeface="Cambria Math"/>
                      <a:cs typeface="Times New Roman" panose="02020603050405020304" pitchFamily="18" charset="0"/>
                    </a:rPr>
                    <a:t>volume force</a:t>
                  </a:r>
                  <a:endParaRPr lang="zh-CN" altLang="en-US" sz="2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8" name="矩形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0000" y="3043239"/>
                  <a:ext cx="4334841" cy="406586"/>
                </a:xfrm>
                <a:prstGeom prst="rect">
                  <a:avLst/>
                </a:prstGeom>
                <a:blipFill>
                  <a:blip r:embed="rId6"/>
                  <a:stretch>
                    <a:fillRect l="-1406" t="-7463" r="-422" b="-2537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矩形 10"/>
              <p:cNvSpPr/>
              <p:nvPr/>
            </p:nvSpPr>
            <p:spPr>
              <a:xfrm>
                <a:off x="762000" y="2917795"/>
                <a:ext cx="8203400" cy="5874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Wingdings" panose="05000000000000000000" pitchFamily="2" charset="2"/>
                  <a:buChar char="ü"/>
                </a:pPr>
                <a:r>
                  <a:rPr lang="en-US" altLang="ko-K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Quantitatively comparable: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  <m:t>|</m:t>
                        </m:r>
                        <m:r>
                          <a:rPr lang="en-US" altLang="zh-CN" sz="2000" i="1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∥</m:t>
                        </m:r>
                      </m:sub>
                    </m:sSub>
                    <m:r>
                      <a:rPr lang="en-US" altLang="zh-CN" sz="20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/>
                        <a:cs typeface="Times New Roman" pitchFamily="18" charset="0"/>
                      </a:rPr>
                      <m:t>|</m:t>
                    </m:r>
                    <m:r>
                      <a:rPr lang="en-US" altLang="zh-CN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~</m:t>
                    </m:r>
                    <m:r>
                      <a:rPr lang="en-US" altLang="zh-CN" sz="20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|</m:t>
                    </m:r>
                    <m:r>
                      <a:rPr lang="en-US" altLang="zh-CN" sz="2000" i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∇</m:t>
                    </m:r>
                    <m:r>
                      <a:rPr lang="en-US" altLang="zh-CN" sz="200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sSubSup>
                      <m:sSubSupPr>
                        <m:ctrlPr>
                          <a:rPr lang="en-US" altLang="zh-CN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l-GR" altLang="zh-CN" sz="200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Π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a:rPr lang="en-US" altLang="zh-CN" sz="200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,∥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altLang="zh-CN" sz="200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res</m:t>
                        </m:r>
                      </m:sup>
                    </m:sSubSup>
                    <m:r>
                      <a:rPr lang="en-US" altLang="zh-CN" sz="20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 altLang="ko-K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for electrostatic ITG turbulence</a:t>
                </a:r>
                <a:endParaRPr lang="en-US" altLang="ko-KR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矩形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917795"/>
                <a:ext cx="8203400" cy="587405"/>
              </a:xfrm>
              <a:prstGeom prst="rect">
                <a:avLst/>
              </a:prstGeom>
              <a:blipFill>
                <a:blip r:embed="rId7"/>
                <a:stretch>
                  <a:fillRect l="-669" b="-7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直接连接符 11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66</Words>
  <Application>Microsoft Office PowerPoint</Application>
  <PresentationFormat>全屏显示(4:3)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Malgun Gothic</vt:lpstr>
      <vt:lpstr>Malgun Gothic</vt:lpstr>
      <vt:lpstr>宋体</vt:lpstr>
      <vt:lpstr>Arial</vt:lpstr>
      <vt:lpstr>Calibri</vt:lpstr>
      <vt:lpstr>Cambria Math</vt:lpstr>
      <vt:lpstr>Times New Roman</vt:lpstr>
      <vt:lpstr>Wingdings</vt:lpstr>
      <vt:lpstr>Office Theme</vt:lpstr>
      <vt:lpstr>  Theory of turbulence driven intrinsic rotation and current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Luwang</dc:creator>
  <cp:lastModifiedBy>王璐</cp:lastModifiedBy>
  <cp:revision>603</cp:revision>
  <dcterms:created xsi:type="dcterms:W3CDTF">2006-08-16T00:00:00Z</dcterms:created>
  <dcterms:modified xsi:type="dcterms:W3CDTF">2018-09-27T15:37:23Z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2052-10.1.0.6206</vt:lpwstr>
  </property>
</Properties>
</file>