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3A58-E8E3-4F52-919E-7733EA684FCA}" type="datetimeFigureOut">
              <a:rPr lang="en-US" smtClean="0"/>
              <a:t>26-Sep-18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91C4-0999-4774-95F1-09146BFC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9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3A58-E8E3-4F52-919E-7733EA684FCA}" type="datetimeFigureOut">
              <a:rPr lang="en-US" smtClean="0"/>
              <a:t>26-Sep-18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91C4-0999-4774-95F1-09146BFC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0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3A58-E8E3-4F52-919E-7733EA684FCA}" type="datetimeFigureOut">
              <a:rPr lang="en-US" smtClean="0"/>
              <a:t>26-Sep-18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91C4-0999-4774-95F1-09146BFC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5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3A58-E8E3-4F52-919E-7733EA684FCA}" type="datetimeFigureOut">
              <a:rPr lang="en-US" smtClean="0"/>
              <a:t>26-Sep-18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91C4-0999-4774-95F1-09146BFC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7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3A58-E8E3-4F52-919E-7733EA684FCA}" type="datetimeFigureOut">
              <a:rPr lang="en-US" smtClean="0"/>
              <a:t>26-Sep-18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91C4-0999-4774-95F1-09146BFC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6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3A58-E8E3-4F52-919E-7733EA684FCA}" type="datetimeFigureOut">
              <a:rPr lang="en-US" smtClean="0"/>
              <a:t>26-Sep-18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91C4-0999-4774-95F1-09146BFC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4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3A58-E8E3-4F52-919E-7733EA684FCA}" type="datetimeFigureOut">
              <a:rPr lang="en-US" smtClean="0"/>
              <a:t>26-Sep-18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91C4-0999-4774-95F1-09146BFC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0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3A58-E8E3-4F52-919E-7733EA684FCA}" type="datetimeFigureOut">
              <a:rPr lang="en-US" smtClean="0"/>
              <a:t>26-Sep-18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91C4-0999-4774-95F1-09146BFC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6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3A58-E8E3-4F52-919E-7733EA684FCA}" type="datetimeFigureOut">
              <a:rPr lang="en-US" smtClean="0"/>
              <a:t>26-Sep-18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91C4-0999-4774-95F1-09146BFC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8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3A58-E8E3-4F52-919E-7733EA684FCA}" type="datetimeFigureOut">
              <a:rPr lang="en-US" smtClean="0"/>
              <a:t>26-Sep-18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91C4-0999-4774-95F1-09146BFC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1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3A58-E8E3-4F52-919E-7733EA684FCA}" type="datetimeFigureOut">
              <a:rPr lang="en-US" smtClean="0"/>
              <a:t>26-Sep-18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C91C4-0999-4774-95F1-09146BFC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1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3A58-E8E3-4F52-919E-7733EA684FCA}" type="datetimeFigureOut">
              <a:rPr lang="en-US" smtClean="0"/>
              <a:t>26-Sep-18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C91C4-0999-4774-95F1-09146BFC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8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34401" y="112174"/>
            <a:ext cx="9900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Fast Wave induced ICRF plasma Expansion in ADITYA Torus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9588576" y="710233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Kishore Mishra </a:t>
            </a:r>
            <a:r>
              <a:rPr lang="en-US" i="1" dirty="0" smtClean="0"/>
              <a:t>et al.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61249" y="87013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EX/P4-28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3625" y="1079565"/>
            <a:ext cx="58205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</a:rPr>
              <a:t>Plasma homogeneity is desirable </a:t>
            </a:r>
            <a:r>
              <a:rPr lang="en-US" sz="1600" dirty="0" smtClean="0"/>
              <a:t>for effective wall conditioning and </a:t>
            </a:r>
            <a:r>
              <a:rPr lang="en-US" sz="1600" dirty="0" smtClean="0">
                <a:solidFill>
                  <a:srgbClr val="00B050"/>
                </a:solidFill>
              </a:rPr>
              <a:t>uniform coating on fast wall of ITER </a:t>
            </a:r>
            <a:r>
              <a:rPr lang="en-US" sz="1600" dirty="0" smtClean="0"/>
              <a:t>and Fusion Machines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Usual </a:t>
            </a:r>
            <a:r>
              <a:rPr lang="en-US" sz="1600" dirty="0" smtClean="0">
                <a:solidFill>
                  <a:srgbClr val="7030A0"/>
                </a:solidFill>
              </a:rPr>
              <a:t>ICRF Plasma is localized near resonance </a:t>
            </a:r>
            <a:r>
              <a:rPr lang="en-US" sz="1600" dirty="0" smtClean="0"/>
              <a:t>or antenna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An effect of </a:t>
            </a:r>
            <a:r>
              <a:rPr lang="en-US" sz="1600" dirty="0" smtClean="0">
                <a:solidFill>
                  <a:srgbClr val="C00000"/>
                </a:solidFill>
              </a:rPr>
              <a:t>Fast Wave suddenly propagating at a critical </a:t>
            </a:r>
            <a:r>
              <a:rPr lang="en-US" sz="1600" dirty="0" err="1" smtClean="0">
                <a:solidFill>
                  <a:srgbClr val="C00000"/>
                </a:solidFill>
              </a:rPr>
              <a:t>Bt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 leads to plasma fills up the </a:t>
            </a:r>
            <a:r>
              <a:rPr lang="en-US" sz="1600" dirty="0" err="1" smtClean="0">
                <a:sym typeface="Wingdings" panose="05000000000000000000" pitchFamily="2" charset="2"/>
              </a:rPr>
              <a:t>torous</a:t>
            </a:r>
            <a:r>
              <a:rPr lang="en-US" sz="1600" dirty="0" smtClean="0">
                <a:sym typeface="Wingdings" panose="05000000000000000000" pitchFamily="2" charset="2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This may be useful for </a:t>
            </a:r>
            <a:r>
              <a:rPr lang="en-US" sz="1600" dirty="0" smtClean="0">
                <a:solidFill>
                  <a:srgbClr val="C00000"/>
                </a:solidFill>
                <a:sym typeface="Wingdings" panose="05000000000000000000" pitchFamily="2" charset="2"/>
              </a:rPr>
              <a:t>uniform wall coating </a:t>
            </a:r>
            <a:r>
              <a:rPr lang="en-US" sz="1600" dirty="0" smtClean="0">
                <a:sym typeface="Wingdings" panose="05000000000000000000" pitchFamily="2" charset="2"/>
              </a:rPr>
              <a:t>in permanent field machines.</a:t>
            </a:r>
            <a:endParaRPr lang="en-US" sz="1600" dirty="0"/>
          </a:p>
        </p:txBody>
      </p:sp>
      <p:pic>
        <p:nvPicPr>
          <p:cNvPr id="26" name="Picture 2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8745" y="3224914"/>
            <a:ext cx="5705449" cy="2155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84790" y="5268700"/>
            <a:ext cx="5293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Top CCD camera shows plasma fills up the whole torus at critical </a:t>
            </a:r>
            <a:r>
              <a:rPr lang="en-US" sz="1600" dirty="0" err="1" smtClean="0"/>
              <a:t>Bt</a:t>
            </a:r>
            <a:r>
              <a:rPr lang="en-US" sz="1600" dirty="0" smtClean="0"/>
              <a:t>, when FW starts propagating. At high </a:t>
            </a:r>
            <a:r>
              <a:rPr lang="en-US" sz="1600" dirty="0" err="1" smtClean="0"/>
              <a:t>Bt</a:t>
            </a:r>
            <a:r>
              <a:rPr lang="en-US" sz="1600" dirty="0" smtClean="0"/>
              <a:t> = 0.75 T, plasma is only confined near the outboard wall at antenna location.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672739" y="3025883"/>
            <a:ext cx="2027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Confined near outer wall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 rot="954964">
            <a:off x="3674074" y="3238788"/>
            <a:ext cx="271849" cy="851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34652" y="3037594"/>
            <a:ext cx="1847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Expanded at critical </a:t>
            </a:r>
            <a:r>
              <a:rPr lang="en-US" sz="1400" b="1" dirty="0" err="1" smtClean="0">
                <a:solidFill>
                  <a:srgbClr val="FF0000"/>
                </a:solidFill>
              </a:rPr>
              <a:t>Bt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 rot="954964">
            <a:off x="1345897" y="3179010"/>
            <a:ext cx="271849" cy="851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6594078" y="1096450"/>
            <a:ext cx="5258954" cy="2451649"/>
            <a:chOff x="6598508" y="1152940"/>
            <a:chExt cx="5258954" cy="2451649"/>
          </a:xfrm>
        </p:grpSpPr>
        <p:grpSp>
          <p:nvGrpSpPr>
            <p:cNvPr id="3" name="Group 2"/>
            <p:cNvGrpSpPr/>
            <p:nvPr/>
          </p:nvGrpSpPr>
          <p:grpSpPr>
            <a:xfrm>
              <a:off x="6667625" y="1355156"/>
              <a:ext cx="4984797" cy="1893792"/>
              <a:chOff x="1108331" y="3020604"/>
              <a:chExt cx="6949180" cy="273863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8331" y="3020605"/>
                <a:ext cx="3657600" cy="2738637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99911" y="3020605"/>
                <a:ext cx="3657600" cy="2738637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5"/>
              <a:srcRect r="97225"/>
              <a:stretch/>
            </p:blipFill>
            <p:spPr>
              <a:xfrm>
                <a:off x="7691491" y="3020604"/>
                <a:ext cx="101504" cy="2738637"/>
              </a:xfrm>
              <a:prstGeom prst="rect">
                <a:avLst/>
              </a:prstGeom>
            </p:spPr>
          </p:pic>
          <p:sp>
            <p:nvSpPr>
              <p:cNvPr id="2" name="TextBox 1"/>
              <p:cNvSpPr txBox="1"/>
              <p:nvPr/>
            </p:nvSpPr>
            <p:spPr>
              <a:xfrm>
                <a:off x="2636783" y="3181120"/>
                <a:ext cx="386644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(</a:t>
                </a:r>
                <a:r>
                  <a:rPr lang="en-US" sz="1400" i="1" dirty="0" smtClean="0"/>
                  <a:t>a</a:t>
                </a:r>
                <a:r>
                  <a:rPr lang="en-US" sz="1400" dirty="0" smtClean="0"/>
                  <a:t>)</a:t>
                </a:r>
                <a:endParaRPr lang="en-US" sz="1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228711" y="3190482"/>
                <a:ext cx="386644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(</a:t>
                </a:r>
                <a:r>
                  <a:rPr lang="en-US" sz="1400" i="1" dirty="0"/>
                  <a:t>b</a:t>
                </a:r>
                <a:r>
                  <a:rPr lang="en-US" sz="1400" dirty="0" smtClean="0"/>
                  <a:t>)</a:t>
                </a:r>
                <a:endParaRPr lang="en-US" sz="1400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6895094" y="3185985"/>
              <a:ext cx="47573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Plasma starts a sudden expansion at a critical </a:t>
              </a:r>
              <a:r>
                <a:rPr lang="en-US" sz="1600" dirty="0" err="1" smtClean="0"/>
                <a:t>Bt</a:t>
              </a:r>
              <a:r>
                <a:rPr lang="en-US" sz="1600" dirty="0" smtClean="0"/>
                <a:t> = 0.1 T</a:t>
              </a:r>
              <a:endParaRPr lang="en-US" sz="1600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598508" y="1169773"/>
              <a:ext cx="5258954" cy="2434816"/>
            </a:xfrm>
            <a:prstGeom prst="round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351170" y="1152940"/>
              <a:ext cx="2084866" cy="30777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Experimental Observation</a:t>
              </a:r>
              <a:endParaRPr lang="en-US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14338" y="1914847"/>
              <a:ext cx="885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C00000"/>
                  </a:solidFill>
                </a:rPr>
                <a:t>critical </a:t>
              </a:r>
              <a:r>
                <a:rPr lang="en-US" sz="1400" b="1" dirty="0" err="1" smtClean="0">
                  <a:solidFill>
                    <a:srgbClr val="C00000"/>
                  </a:solidFill>
                </a:rPr>
                <a:t>Bt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7405372" y="2169463"/>
              <a:ext cx="231608" cy="52431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9579366" y="1798071"/>
              <a:ext cx="885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C00000"/>
                  </a:solidFill>
                </a:rPr>
                <a:t>critical </a:t>
              </a:r>
              <a:r>
                <a:rPr lang="en-US" sz="1400" b="1" dirty="0" err="1" smtClean="0">
                  <a:solidFill>
                    <a:srgbClr val="C00000"/>
                  </a:solidFill>
                </a:rPr>
                <a:t>Bt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9670400" y="2052687"/>
              <a:ext cx="231608" cy="52431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6639678" y="3773999"/>
            <a:ext cx="5507850" cy="3024221"/>
            <a:chOff x="6598508" y="3672266"/>
            <a:chExt cx="5507850" cy="3024221"/>
          </a:xfrm>
        </p:grpSpPr>
        <p:grpSp>
          <p:nvGrpSpPr>
            <p:cNvPr id="19" name="Group 18"/>
            <p:cNvGrpSpPr/>
            <p:nvPr/>
          </p:nvGrpSpPr>
          <p:grpSpPr>
            <a:xfrm>
              <a:off x="6696382" y="3795653"/>
              <a:ext cx="5189837" cy="2115672"/>
              <a:chOff x="455645" y="3518331"/>
              <a:chExt cx="7000885" cy="2738638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5645" y="3518332"/>
                <a:ext cx="3657600" cy="2738637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98930" y="3518331"/>
                <a:ext cx="3657600" cy="2738637"/>
              </a:xfrm>
              <a:prstGeom prst="rect">
                <a:avLst/>
              </a:prstGeom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2012011" y="3714643"/>
                <a:ext cx="3866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(</a:t>
                </a:r>
                <a:r>
                  <a:rPr lang="en-US" sz="1400" i="1" dirty="0" smtClean="0"/>
                  <a:t>a</a:t>
                </a:r>
                <a:r>
                  <a:rPr lang="en-US" sz="1400" dirty="0" smtClean="0"/>
                  <a:t>)</a:t>
                </a:r>
                <a:endParaRPr lang="en-US" sz="1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398243" y="3706359"/>
                <a:ext cx="3866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(</a:t>
                </a:r>
                <a:r>
                  <a:rPr lang="en-US" sz="1400" i="1" dirty="0"/>
                  <a:t>b</a:t>
                </a:r>
                <a:r>
                  <a:rPr lang="en-US" sz="1400" dirty="0" smtClean="0"/>
                  <a:t>)</a:t>
                </a:r>
                <a:endParaRPr lang="en-US" sz="14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6598508" y="3672266"/>
              <a:ext cx="5507850" cy="3024221"/>
              <a:chOff x="6684150" y="3694797"/>
              <a:chExt cx="5507850" cy="3024221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6898692" y="5844913"/>
                <a:ext cx="52933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Fast Wave is propagating only below the critical </a:t>
                </a:r>
                <a:r>
                  <a:rPr lang="en-US" sz="1600" dirty="0" err="1" smtClean="0"/>
                  <a:t>Bt</a:t>
                </a:r>
                <a:r>
                  <a:rPr lang="en-US" sz="1600" dirty="0" smtClean="0"/>
                  <a:t> from dispersion relation. Experimental observation agrees well</a:t>
                </a:r>
                <a:endParaRPr lang="en-US" sz="1600" dirty="0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6684150" y="3694797"/>
                <a:ext cx="5167754" cy="3024221"/>
              </a:xfrm>
              <a:prstGeom prst="round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8478976" y="6375462"/>
                <a:ext cx="1858137" cy="307777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Theoretical Calculation</a:t>
                </a:r>
                <a:endParaRPr lang="en-US" sz="14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383990" y="4269985"/>
                <a:ext cx="8856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C00000"/>
                    </a:solidFill>
                  </a:rPr>
                  <a:t>critical </a:t>
                </a:r>
                <a:r>
                  <a:rPr lang="en-US" sz="1400" b="1" dirty="0" err="1" smtClean="0">
                    <a:solidFill>
                      <a:srgbClr val="C00000"/>
                    </a:solidFill>
                  </a:rPr>
                  <a:t>Bt</a:t>
                </a:r>
                <a:endParaRPr lang="en-US" sz="1400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 flipH="1">
                <a:off x="7475024" y="4524601"/>
                <a:ext cx="231608" cy="52431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10002409" y="4411250"/>
                <a:ext cx="8856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C00000"/>
                    </a:solidFill>
                  </a:rPr>
                  <a:t>critical </a:t>
                </a:r>
                <a:r>
                  <a:rPr lang="en-US" sz="1400" b="1" dirty="0" err="1" smtClean="0">
                    <a:solidFill>
                      <a:srgbClr val="C00000"/>
                    </a:solidFill>
                  </a:rPr>
                  <a:t>Bt</a:t>
                </a:r>
                <a:endParaRPr lang="en-US" sz="1400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44" name="Straight Arrow Connector 43"/>
              <p:cNvCxnSpPr/>
              <p:nvPr/>
            </p:nvCxnSpPr>
            <p:spPr>
              <a:xfrm flipH="1">
                <a:off x="10093443" y="4665866"/>
                <a:ext cx="231608" cy="52431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90799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176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Expansion of ICRF produced plasma at low TF</dc:title>
  <dc:creator>Kishore</dc:creator>
  <cp:lastModifiedBy>Kishore</cp:lastModifiedBy>
  <cp:revision>33</cp:revision>
  <cp:lastPrinted>2017-12-12T11:37:01Z</cp:lastPrinted>
  <dcterms:created xsi:type="dcterms:W3CDTF">2017-12-08T09:18:40Z</dcterms:created>
  <dcterms:modified xsi:type="dcterms:W3CDTF">2018-09-27T11:15:11Z</dcterms:modified>
</cp:coreProperties>
</file>