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4" r:id="rId2"/>
    <p:sldId id="342" r:id="rId3"/>
    <p:sldId id="338" r:id="rId4"/>
    <p:sldId id="339" r:id="rId5"/>
    <p:sldId id="340" r:id="rId6"/>
    <p:sldId id="341" r:id="rId7"/>
  </p:sldIdLst>
  <p:sldSz cx="6372225" cy="51435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0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BDBD"/>
    <a:srgbClr val="FFB3B3"/>
    <a:srgbClr val="F0C306"/>
    <a:srgbClr val="D8BA06"/>
    <a:srgbClr val="DBBC03"/>
    <a:srgbClr val="FCD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67144" autoAdjust="0"/>
  </p:normalViewPr>
  <p:slideViewPr>
    <p:cSldViewPr>
      <p:cViewPr varScale="1">
        <p:scale>
          <a:sx n="160" d="100"/>
          <a:sy n="160" d="100"/>
        </p:scale>
        <p:origin x="1692" y="144"/>
      </p:cViewPr>
      <p:guideLst>
        <p:guide orient="horz" pos="1620"/>
        <p:guide pos="200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1" y="1"/>
            <a:ext cx="2946400" cy="496888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3788" y="746125"/>
            <a:ext cx="4610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16467"/>
            <a:ext cx="5438775" cy="4467225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1" y="9429750"/>
            <a:ext cx="2946400" cy="496888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22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60" y="1329612"/>
            <a:ext cx="5971489" cy="810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460" y="2679762"/>
            <a:ext cx="5971489" cy="1206438"/>
          </a:xfrm>
        </p:spPr>
        <p:txBody>
          <a:bodyPr>
            <a:normAutofit/>
          </a:bodyPr>
          <a:lstStyle>
            <a:lvl1pPr marL="0" indent="0" algn="l">
              <a:buNone/>
              <a:defRPr sz="1951" b="1">
                <a:solidFill>
                  <a:schemeClr val="accent6"/>
                </a:solidFill>
              </a:defRPr>
            </a:lvl1pPr>
            <a:lvl2pPr marL="31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5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4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050" name="Picture 2" descr="\\iaea.org\Secretariat\MTCD\PublishingCurrent\2017\IAEA\17-42841_LOGO_IAEA_update\Design\Presentation_IAEA\IAEA_Logo_E_horizontal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9" y="195489"/>
            <a:ext cx="1286093" cy="4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01" y="3600450"/>
            <a:ext cx="3823335" cy="425054"/>
          </a:xfrm>
        </p:spPr>
        <p:txBody>
          <a:bodyPr anchor="b"/>
          <a:lstStyle>
            <a:lvl1pPr algn="l">
              <a:defRPr sz="1394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49001" y="843561"/>
            <a:ext cx="3823335" cy="2702123"/>
          </a:xfrm>
        </p:spPr>
        <p:txBody>
          <a:bodyPr/>
          <a:lstStyle>
            <a:lvl1pPr marL="0" indent="0">
              <a:buNone/>
              <a:defRPr sz="2230"/>
            </a:lvl1pPr>
            <a:lvl2pPr marL="318602" indent="0">
              <a:buNone/>
              <a:defRPr sz="1951"/>
            </a:lvl2pPr>
            <a:lvl3pPr marL="637205" indent="0">
              <a:buNone/>
              <a:defRPr sz="1673"/>
            </a:lvl3pPr>
            <a:lvl4pPr marL="955809" indent="0">
              <a:buNone/>
              <a:defRPr sz="1394"/>
            </a:lvl4pPr>
            <a:lvl5pPr marL="1274411" indent="0">
              <a:buNone/>
              <a:defRPr sz="1394"/>
            </a:lvl5pPr>
            <a:lvl6pPr marL="1593014" indent="0">
              <a:buNone/>
              <a:defRPr sz="1394"/>
            </a:lvl6pPr>
            <a:lvl7pPr marL="1911617" indent="0">
              <a:buNone/>
              <a:defRPr sz="1394"/>
            </a:lvl7pPr>
            <a:lvl8pPr marL="2230221" indent="0">
              <a:buNone/>
              <a:defRPr sz="1394"/>
            </a:lvl8pPr>
            <a:lvl9pPr marL="2548823" indent="0">
              <a:buNone/>
              <a:defRPr sz="139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9001" y="4025507"/>
            <a:ext cx="3823335" cy="603647"/>
          </a:xfrm>
        </p:spPr>
        <p:txBody>
          <a:bodyPr/>
          <a:lstStyle>
            <a:lvl1pPr marL="0" indent="0">
              <a:buNone/>
              <a:defRPr sz="976">
                <a:solidFill>
                  <a:srgbClr val="000000"/>
                </a:solidFill>
              </a:defRPr>
            </a:lvl1pPr>
            <a:lvl2pPr marL="318602" indent="0">
              <a:buNone/>
              <a:defRPr sz="836"/>
            </a:lvl2pPr>
            <a:lvl3pPr marL="637205" indent="0">
              <a:buNone/>
              <a:defRPr sz="697"/>
            </a:lvl3pPr>
            <a:lvl4pPr marL="955809" indent="0">
              <a:buNone/>
              <a:defRPr sz="628"/>
            </a:lvl4pPr>
            <a:lvl5pPr marL="1274411" indent="0">
              <a:buNone/>
              <a:defRPr sz="628"/>
            </a:lvl5pPr>
            <a:lvl6pPr marL="1593014" indent="0">
              <a:buNone/>
              <a:defRPr sz="628"/>
            </a:lvl6pPr>
            <a:lvl7pPr marL="1911617" indent="0">
              <a:buNone/>
              <a:defRPr sz="628"/>
            </a:lvl7pPr>
            <a:lvl8pPr marL="2230221" indent="0">
              <a:buNone/>
              <a:defRPr sz="628"/>
            </a:lvl8pPr>
            <a:lvl9pPr marL="2548823" indent="0">
              <a:buNone/>
              <a:defRPr sz="62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2225" cy="51435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5460" y="1329612"/>
            <a:ext cx="5971489" cy="81009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5460" y="2679762"/>
            <a:ext cx="5971489" cy="1206438"/>
          </a:xfrm>
        </p:spPr>
        <p:txBody>
          <a:bodyPr>
            <a:normAutofit/>
          </a:bodyPr>
          <a:lstStyle>
            <a:lvl1pPr marL="0" indent="0" algn="l">
              <a:buNone/>
              <a:defRPr sz="1951" b="1">
                <a:solidFill>
                  <a:srgbClr val="000000"/>
                </a:solidFill>
              </a:defRPr>
            </a:lvl1pPr>
            <a:lvl2pPr marL="31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5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4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074" name="Picture 2" descr="\\iaea.org\Secretariat\MTCD\PublishingCurrent\2017\IAEA\17-42841_LOGO_IAEA_update\Design\Presentation_IAEA\IAEA_Logo_E_horizontal_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7" y="185589"/>
            <a:ext cx="1318680" cy="4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65" y="3305176"/>
            <a:ext cx="5416391" cy="1021556"/>
          </a:xfrm>
        </p:spPr>
        <p:txBody>
          <a:bodyPr anchor="t"/>
          <a:lstStyle>
            <a:lvl1pPr algn="l">
              <a:defRPr sz="278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365" y="2180035"/>
            <a:ext cx="5416391" cy="1125140"/>
          </a:xfrm>
        </p:spPr>
        <p:txBody>
          <a:bodyPr anchor="b"/>
          <a:lstStyle>
            <a:lvl1pPr marL="0" indent="0">
              <a:buNone/>
              <a:defRPr sz="1394">
                <a:solidFill>
                  <a:schemeClr val="tx2"/>
                </a:solidFill>
              </a:defRPr>
            </a:lvl1pPr>
            <a:lvl2pPr marL="318602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2pPr>
            <a:lvl3pPr marL="637205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3pPr>
            <a:lvl4pPr marL="955809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4pPr>
            <a:lvl5pPr marL="1274411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5pPr>
            <a:lvl6pPr marL="1593014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6pPr>
            <a:lvl7pPr marL="1911617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7pPr>
            <a:lvl8pPr marL="2230221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8pPr>
            <a:lvl9pPr marL="2548823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15" y="1200151"/>
            <a:ext cx="2814400" cy="3394472"/>
          </a:xfrm>
        </p:spPr>
        <p:txBody>
          <a:bodyPr/>
          <a:lstStyle>
            <a:lvl1pPr>
              <a:defRPr sz="1951"/>
            </a:lvl1pPr>
            <a:lvl2pPr>
              <a:defRPr sz="1673"/>
            </a:lvl2pPr>
            <a:lvl3pPr>
              <a:defRPr sz="1394"/>
            </a:lvl3pPr>
            <a:lvl4pPr>
              <a:defRPr sz="1255"/>
            </a:lvl4pPr>
            <a:lvl5pPr>
              <a:defRPr sz="1255"/>
            </a:lvl5pPr>
            <a:lvl6pPr>
              <a:defRPr sz="1255"/>
            </a:lvl6pPr>
            <a:lvl7pPr>
              <a:defRPr sz="1255"/>
            </a:lvl7pPr>
            <a:lvl8pPr>
              <a:defRPr sz="1255"/>
            </a:lvl8pPr>
            <a:lvl9pPr>
              <a:defRPr sz="12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9217" y="1200151"/>
            <a:ext cx="2814400" cy="3394472"/>
          </a:xfrm>
        </p:spPr>
        <p:txBody>
          <a:bodyPr/>
          <a:lstStyle>
            <a:lvl1pPr>
              <a:defRPr sz="1951"/>
            </a:lvl1pPr>
            <a:lvl2pPr>
              <a:defRPr sz="1673"/>
            </a:lvl2pPr>
            <a:lvl3pPr>
              <a:defRPr sz="1394"/>
            </a:lvl3pPr>
            <a:lvl4pPr>
              <a:defRPr sz="1255"/>
            </a:lvl4pPr>
            <a:lvl5pPr>
              <a:defRPr sz="1255"/>
            </a:lvl5pPr>
            <a:lvl6pPr>
              <a:defRPr sz="1255"/>
            </a:lvl6pPr>
            <a:lvl7pPr>
              <a:defRPr sz="1255"/>
            </a:lvl7pPr>
            <a:lvl8pPr>
              <a:defRPr sz="1255"/>
            </a:lvl8pPr>
            <a:lvl9pPr>
              <a:defRPr sz="12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12" y="1151335"/>
            <a:ext cx="2815506" cy="479822"/>
          </a:xfrm>
        </p:spPr>
        <p:txBody>
          <a:bodyPr anchor="b"/>
          <a:lstStyle>
            <a:lvl1pPr marL="0" indent="0">
              <a:buNone/>
              <a:defRPr sz="1673" b="1">
                <a:solidFill>
                  <a:schemeClr val="tx2"/>
                </a:solidFill>
              </a:defRPr>
            </a:lvl1pPr>
            <a:lvl2pPr marL="318602" indent="0">
              <a:buNone/>
              <a:defRPr sz="1394" b="1"/>
            </a:lvl2pPr>
            <a:lvl3pPr marL="637205" indent="0">
              <a:buNone/>
              <a:defRPr sz="1255" b="1"/>
            </a:lvl3pPr>
            <a:lvl4pPr marL="955809" indent="0">
              <a:buNone/>
              <a:defRPr sz="1115" b="1"/>
            </a:lvl4pPr>
            <a:lvl5pPr marL="1274411" indent="0">
              <a:buNone/>
              <a:defRPr sz="1115" b="1"/>
            </a:lvl5pPr>
            <a:lvl6pPr marL="1593014" indent="0">
              <a:buNone/>
              <a:defRPr sz="1115" b="1"/>
            </a:lvl6pPr>
            <a:lvl7pPr marL="1911617" indent="0">
              <a:buNone/>
              <a:defRPr sz="1115" b="1"/>
            </a:lvl7pPr>
            <a:lvl8pPr marL="2230221" indent="0">
              <a:buNone/>
              <a:defRPr sz="1115" b="1"/>
            </a:lvl8pPr>
            <a:lvl9pPr marL="2548823" indent="0">
              <a:buNone/>
              <a:defRPr sz="111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612" y="1631156"/>
            <a:ext cx="2815506" cy="2963466"/>
          </a:xfrm>
        </p:spPr>
        <p:txBody>
          <a:bodyPr/>
          <a:lstStyle>
            <a:lvl1pPr>
              <a:defRPr sz="1673"/>
            </a:lvl1pPr>
            <a:lvl2pPr>
              <a:defRPr sz="1394"/>
            </a:lvl2pPr>
            <a:lvl3pPr>
              <a:defRPr sz="1255"/>
            </a:lvl3pPr>
            <a:lvl4pPr>
              <a:defRPr sz="1115"/>
            </a:lvl4pPr>
            <a:lvl5pPr>
              <a:defRPr sz="1115"/>
            </a:lvl5pPr>
            <a:lvl6pPr>
              <a:defRPr sz="1115"/>
            </a:lvl6pPr>
            <a:lvl7pPr>
              <a:defRPr sz="1115"/>
            </a:lvl7pPr>
            <a:lvl8pPr>
              <a:defRPr sz="1115"/>
            </a:lvl8pPr>
            <a:lvl9pPr>
              <a:defRPr sz="111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37003" y="1151335"/>
            <a:ext cx="2816612" cy="479822"/>
          </a:xfrm>
        </p:spPr>
        <p:txBody>
          <a:bodyPr anchor="b"/>
          <a:lstStyle>
            <a:lvl1pPr marL="0" indent="0">
              <a:buNone/>
              <a:defRPr sz="1673" b="1">
                <a:solidFill>
                  <a:schemeClr val="tx2"/>
                </a:solidFill>
              </a:defRPr>
            </a:lvl1pPr>
            <a:lvl2pPr marL="318602" indent="0">
              <a:buNone/>
              <a:defRPr sz="1394" b="1"/>
            </a:lvl2pPr>
            <a:lvl3pPr marL="637205" indent="0">
              <a:buNone/>
              <a:defRPr sz="1255" b="1"/>
            </a:lvl3pPr>
            <a:lvl4pPr marL="955809" indent="0">
              <a:buNone/>
              <a:defRPr sz="1115" b="1"/>
            </a:lvl4pPr>
            <a:lvl5pPr marL="1274411" indent="0">
              <a:buNone/>
              <a:defRPr sz="1115" b="1"/>
            </a:lvl5pPr>
            <a:lvl6pPr marL="1593014" indent="0">
              <a:buNone/>
              <a:defRPr sz="1115" b="1"/>
            </a:lvl6pPr>
            <a:lvl7pPr marL="1911617" indent="0">
              <a:buNone/>
              <a:defRPr sz="1115" b="1"/>
            </a:lvl7pPr>
            <a:lvl8pPr marL="2230221" indent="0">
              <a:buNone/>
              <a:defRPr sz="1115" b="1"/>
            </a:lvl8pPr>
            <a:lvl9pPr marL="2548823" indent="0">
              <a:buNone/>
              <a:defRPr sz="111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7003" y="1631156"/>
            <a:ext cx="2816612" cy="2963466"/>
          </a:xfrm>
        </p:spPr>
        <p:txBody>
          <a:bodyPr/>
          <a:lstStyle>
            <a:lvl1pPr>
              <a:defRPr sz="1673"/>
            </a:lvl1pPr>
            <a:lvl2pPr>
              <a:defRPr sz="1394"/>
            </a:lvl2pPr>
            <a:lvl3pPr>
              <a:defRPr sz="1255"/>
            </a:lvl3pPr>
            <a:lvl4pPr>
              <a:defRPr sz="1115"/>
            </a:lvl4pPr>
            <a:lvl5pPr>
              <a:defRPr sz="1115"/>
            </a:lvl5pPr>
            <a:lvl6pPr>
              <a:defRPr sz="1115"/>
            </a:lvl6pPr>
            <a:lvl7pPr>
              <a:defRPr sz="1115"/>
            </a:lvl7pPr>
            <a:lvl8pPr>
              <a:defRPr sz="1115"/>
            </a:lvl8pPr>
            <a:lvl9pPr>
              <a:defRPr sz="1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3" y="204787"/>
            <a:ext cx="2096418" cy="871538"/>
          </a:xfrm>
        </p:spPr>
        <p:txBody>
          <a:bodyPr anchor="b"/>
          <a:lstStyle>
            <a:lvl1pPr algn="l">
              <a:defRPr sz="139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367" y="204792"/>
            <a:ext cx="3562250" cy="4389835"/>
          </a:xfrm>
        </p:spPr>
        <p:txBody>
          <a:bodyPr/>
          <a:lstStyle>
            <a:lvl1pPr>
              <a:defRPr sz="2230"/>
            </a:lvl1pPr>
            <a:lvl2pPr>
              <a:defRPr sz="1951"/>
            </a:lvl2pPr>
            <a:lvl3pPr>
              <a:defRPr sz="1673"/>
            </a:lvl3pPr>
            <a:lvl4pPr>
              <a:defRPr sz="1394"/>
            </a:lvl4pPr>
            <a:lvl5pPr>
              <a:defRPr sz="1394"/>
            </a:lvl5pPr>
            <a:lvl6pPr>
              <a:defRPr sz="1394"/>
            </a:lvl6pPr>
            <a:lvl7pPr>
              <a:defRPr sz="1394"/>
            </a:lvl7pPr>
            <a:lvl8pPr>
              <a:defRPr sz="1394"/>
            </a:lvl8pPr>
            <a:lvl9pPr>
              <a:defRPr sz="1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3" y="1076328"/>
            <a:ext cx="2096418" cy="3518297"/>
          </a:xfrm>
        </p:spPr>
        <p:txBody>
          <a:bodyPr/>
          <a:lstStyle>
            <a:lvl1pPr marL="0" indent="0">
              <a:buNone/>
              <a:defRPr sz="976"/>
            </a:lvl1pPr>
            <a:lvl2pPr marL="318602" indent="0">
              <a:buNone/>
              <a:defRPr sz="836"/>
            </a:lvl2pPr>
            <a:lvl3pPr marL="637205" indent="0">
              <a:buNone/>
              <a:defRPr sz="697"/>
            </a:lvl3pPr>
            <a:lvl4pPr marL="955809" indent="0">
              <a:buNone/>
              <a:defRPr sz="628"/>
            </a:lvl4pPr>
            <a:lvl5pPr marL="1274411" indent="0">
              <a:buNone/>
              <a:defRPr sz="628"/>
            </a:lvl5pPr>
            <a:lvl6pPr marL="1593014" indent="0">
              <a:buNone/>
              <a:defRPr sz="628"/>
            </a:lvl6pPr>
            <a:lvl7pPr marL="1911617" indent="0">
              <a:buNone/>
              <a:defRPr sz="628"/>
            </a:lvl7pPr>
            <a:lvl8pPr marL="2230221" indent="0">
              <a:buNone/>
              <a:defRPr sz="628"/>
            </a:lvl8pPr>
            <a:lvl9pPr marL="2548823" indent="0">
              <a:buNone/>
              <a:defRPr sz="6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3" y="3975906"/>
            <a:ext cx="4440627" cy="116759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5"/>
          </a:p>
        </p:txBody>
      </p:sp>
      <p:sp>
        <p:nvSpPr>
          <p:cNvPr id="11" name="Rectangle 10"/>
          <p:cNvSpPr/>
          <p:nvPr userDrawn="1"/>
        </p:nvSpPr>
        <p:spPr>
          <a:xfrm>
            <a:off x="4" y="0"/>
            <a:ext cx="6372223" cy="1599642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5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5243517" y="4862044"/>
            <a:ext cx="651898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97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089365" y="4862044"/>
            <a:ext cx="112616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97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904267" y="4862044"/>
            <a:ext cx="355119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97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80" y="87474"/>
            <a:ext cx="426535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81" y="951571"/>
            <a:ext cx="6071850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84" y="135044"/>
            <a:ext cx="310661" cy="5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637205" rtl="0" eaLnBrk="1" latinLnBrk="0" hangingPunct="1">
        <a:spcBef>
          <a:spcPct val="0"/>
        </a:spcBef>
        <a:buNone/>
        <a:defRPr sz="2508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238952" indent="-238952" algn="l" defTabSz="63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30" kern="1200">
          <a:solidFill>
            <a:srgbClr val="000000"/>
          </a:solidFill>
          <a:latin typeface="Arial "/>
          <a:ea typeface="+mn-ea"/>
          <a:cs typeface="+mn-cs"/>
        </a:defRPr>
      </a:lvl1pPr>
      <a:lvl2pPr marL="517730" indent="-199126" algn="l" defTabSz="63720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51" kern="1200">
          <a:solidFill>
            <a:srgbClr val="000000"/>
          </a:solidFill>
          <a:latin typeface="Arial "/>
          <a:ea typeface="+mn-ea"/>
          <a:cs typeface="+mn-cs"/>
        </a:defRPr>
      </a:lvl2pPr>
      <a:lvl3pPr marL="796507" indent="-159302" algn="l" defTabSz="63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73" kern="1200">
          <a:solidFill>
            <a:srgbClr val="000000"/>
          </a:solidFill>
          <a:latin typeface="Arial "/>
          <a:ea typeface="+mn-ea"/>
          <a:cs typeface="+mn-cs"/>
        </a:defRPr>
      </a:lvl3pPr>
      <a:lvl4pPr marL="1115110" indent="-159302" algn="l" defTabSz="637205" rtl="0" eaLnBrk="1" latinLnBrk="0" hangingPunct="1">
        <a:spcBef>
          <a:spcPct val="20000"/>
        </a:spcBef>
        <a:buFont typeface="Arial" panose="020B0604020202020204" pitchFamily="34" charset="0"/>
        <a:buChar char="–"/>
        <a:defRPr sz="1394" kern="1200">
          <a:solidFill>
            <a:srgbClr val="000000"/>
          </a:solidFill>
          <a:latin typeface="Arial "/>
          <a:ea typeface="+mn-ea"/>
          <a:cs typeface="+mn-cs"/>
        </a:defRPr>
      </a:lvl4pPr>
      <a:lvl5pPr marL="1433712" indent="-159302" algn="l" defTabSz="637205" rtl="0" eaLnBrk="1" latinLnBrk="0" hangingPunct="1">
        <a:spcBef>
          <a:spcPct val="20000"/>
        </a:spcBef>
        <a:buFont typeface="Arial" panose="020B0604020202020204" pitchFamily="34" charset="0"/>
        <a:buChar char="»"/>
        <a:defRPr sz="1394" kern="1200">
          <a:solidFill>
            <a:srgbClr val="000000"/>
          </a:solidFill>
          <a:latin typeface="Arial "/>
          <a:ea typeface="+mn-ea"/>
          <a:cs typeface="+mn-cs"/>
        </a:defRPr>
      </a:lvl5pPr>
      <a:lvl6pPr marL="1752317" indent="-159302" algn="l" defTabSz="63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70918" indent="-159302" algn="l" defTabSz="63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89521" indent="-159302" algn="l" defTabSz="63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708125" indent="-159302" algn="l" defTabSz="63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7205" rtl="0" eaLnBrk="1" latinLnBrk="0" hangingPunct="1">
        <a:defRPr sz="1255" kern="1200">
          <a:solidFill>
            <a:schemeClr val="tx1"/>
          </a:solidFill>
          <a:latin typeface="+mn-lt"/>
          <a:ea typeface="+mn-ea"/>
          <a:cs typeface="+mn-cs"/>
        </a:defRPr>
      </a:lvl1pPr>
      <a:lvl2pPr marL="318602" algn="l" defTabSz="637205" rtl="0" eaLnBrk="1" latinLnBrk="0" hangingPunct="1">
        <a:defRPr sz="1255" kern="1200">
          <a:solidFill>
            <a:schemeClr val="tx1"/>
          </a:solidFill>
          <a:latin typeface="+mn-lt"/>
          <a:ea typeface="+mn-ea"/>
          <a:cs typeface="+mn-cs"/>
        </a:defRPr>
      </a:lvl2pPr>
      <a:lvl3pPr marL="637205" algn="l" defTabSz="637205" rtl="0" eaLnBrk="1" latinLnBrk="0" hangingPunct="1">
        <a:defRPr sz="1255" kern="1200">
          <a:solidFill>
            <a:schemeClr val="tx1"/>
          </a:solidFill>
          <a:latin typeface="+mn-lt"/>
          <a:ea typeface="+mn-ea"/>
          <a:cs typeface="+mn-cs"/>
        </a:defRPr>
      </a:lvl3pPr>
      <a:lvl4pPr marL="955809" algn="l" defTabSz="637205" rtl="0" eaLnBrk="1" latinLnBrk="0" hangingPunct="1">
        <a:defRPr sz="1255" kern="1200">
          <a:solidFill>
            <a:schemeClr val="tx1"/>
          </a:solidFill>
          <a:latin typeface="+mn-lt"/>
          <a:ea typeface="+mn-ea"/>
          <a:cs typeface="+mn-cs"/>
        </a:defRPr>
      </a:lvl4pPr>
      <a:lvl5pPr marL="1274411" algn="l" defTabSz="637205" rtl="0" eaLnBrk="1" latinLnBrk="0" hangingPunct="1">
        <a:defRPr sz="1255" kern="1200">
          <a:solidFill>
            <a:schemeClr val="tx1"/>
          </a:solidFill>
          <a:latin typeface="+mn-lt"/>
          <a:ea typeface="+mn-ea"/>
          <a:cs typeface="+mn-cs"/>
        </a:defRPr>
      </a:lvl5pPr>
      <a:lvl6pPr marL="1593014" algn="l" defTabSz="637205" rtl="0" eaLnBrk="1" latinLnBrk="0" hangingPunct="1">
        <a:defRPr sz="1255" kern="1200">
          <a:solidFill>
            <a:schemeClr val="tx1"/>
          </a:solidFill>
          <a:latin typeface="+mn-lt"/>
          <a:ea typeface="+mn-ea"/>
          <a:cs typeface="+mn-cs"/>
        </a:defRPr>
      </a:lvl6pPr>
      <a:lvl7pPr marL="1911617" algn="l" defTabSz="637205" rtl="0" eaLnBrk="1" latinLnBrk="0" hangingPunct="1">
        <a:defRPr sz="1255" kern="1200">
          <a:solidFill>
            <a:schemeClr val="tx1"/>
          </a:solidFill>
          <a:latin typeface="+mn-lt"/>
          <a:ea typeface="+mn-ea"/>
          <a:cs typeface="+mn-cs"/>
        </a:defRPr>
      </a:lvl7pPr>
      <a:lvl8pPr marL="2230221" algn="l" defTabSz="637205" rtl="0" eaLnBrk="1" latinLnBrk="0" hangingPunct="1">
        <a:defRPr sz="1255" kern="1200">
          <a:solidFill>
            <a:schemeClr val="tx1"/>
          </a:solidFill>
          <a:latin typeface="+mn-lt"/>
          <a:ea typeface="+mn-ea"/>
          <a:cs typeface="+mn-cs"/>
        </a:defRPr>
      </a:lvl8pPr>
      <a:lvl9pPr marL="2548823" algn="l" defTabSz="637205" rtl="0" eaLnBrk="1" latinLnBrk="0" hangingPunct="1">
        <a:defRPr sz="12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67606-A965-4FF9-A474-DF9F7C1D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460" y="1461505"/>
            <a:ext cx="5971489" cy="564532"/>
          </a:xfrm>
        </p:spPr>
        <p:txBody>
          <a:bodyPr>
            <a:normAutofit fontScale="90000"/>
          </a:bodyPr>
          <a:lstStyle/>
          <a:p>
            <a:r>
              <a:rPr lang="en-GB" i="1" smtClean="0"/>
              <a:t>Nuclear Fusion</a:t>
            </a:r>
            <a:r>
              <a:rPr lang="en-GB" smtClean="0"/>
              <a:t> Prize </a:t>
            </a:r>
            <a:br>
              <a:rPr lang="en-GB" smtClean="0"/>
            </a:br>
            <a:r>
              <a:rPr lang="en-GB" smtClean="0"/>
              <a:t>2017 and 2018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6163E6-02CF-40D4-91A9-0CDD4D881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Richard </a:t>
            </a:r>
            <a:r>
              <a:rPr lang="en-US" dirty="0" err="1" smtClean="0"/>
              <a:t>Hawryluk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on behalf of the </a:t>
            </a:r>
          </a:p>
          <a:p>
            <a:pPr algn="r"/>
            <a:r>
              <a:rPr lang="en-US" dirty="0" smtClean="0"/>
              <a:t>Board of Editors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11CD861-B560-4711-8187-B912CFAC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9" y="2270668"/>
            <a:ext cx="1301223" cy="274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1F243-9549-4DFF-9CE1-F2A5DB37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66" i="1" dirty="0"/>
              <a:t>Nuclear Fusion </a:t>
            </a:r>
            <a:r>
              <a:rPr lang="en-US" sz="3066" dirty="0"/>
              <a:t>Prize</a:t>
            </a:r>
            <a:endParaRPr lang="en-GB" sz="306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664471-92F3-4250-B944-BE3728ABD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99" dirty="0"/>
              <a:t>Annual award, established in 2006.</a:t>
            </a:r>
            <a:endParaRPr lang="en-GB" sz="2299" dirty="0"/>
          </a:p>
          <a:p>
            <a:r>
              <a:rPr lang="en-GB" sz="2299" dirty="0"/>
              <a:t>Celebrates high impact articles from the journal volume published three years prior to the award year. </a:t>
            </a:r>
          </a:p>
          <a:p>
            <a:r>
              <a:rPr lang="en-GB" sz="2299" dirty="0"/>
              <a:t>The selection process involves consideration of citations and recommendations by the journal’s Board of Editors. </a:t>
            </a:r>
          </a:p>
          <a:p>
            <a:r>
              <a:rPr lang="en-GB" sz="2299" dirty="0"/>
              <a:t>The shortlist of nominees and the eventual winner are decided by confidential votes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1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5EDC3B3-1A40-40C3-A174-667E3242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66" dirty="0">
                <a:solidFill>
                  <a:schemeClr val="tx1"/>
                </a:solidFill>
              </a:rPr>
              <a:t>2017 Nominees</a:t>
            </a:r>
            <a:endParaRPr lang="en-GB" sz="306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AC83CB0-B755-40AF-AB8E-00D14B00A2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8" dirty="0"/>
              <a:t>C. </a:t>
            </a:r>
            <a:r>
              <a:rPr lang="en-US" sz="2508" dirty="0" err="1"/>
              <a:t>Angioni</a:t>
            </a:r>
            <a:endParaRPr lang="en-US" sz="2508" dirty="0"/>
          </a:p>
          <a:p>
            <a:pPr marL="0" indent="0">
              <a:buNone/>
            </a:pPr>
            <a:r>
              <a:rPr lang="en-US" sz="2508" dirty="0"/>
              <a:t>M.N.A. </a:t>
            </a:r>
            <a:r>
              <a:rPr lang="en-US" sz="2508" dirty="0" err="1"/>
              <a:t>Beurskens</a:t>
            </a:r>
            <a:endParaRPr lang="en-US" sz="2508" dirty="0"/>
          </a:p>
          <a:p>
            <a:pPr marL="0" indent="0">
              <a:buNone/>
            </a:pPr>
            <a:r>
              <a:rPr lang="en-US" sz="2508" dirty="0"/>
              <a:t>D. </a:t>
            </a:r>
            <a:r>
              <a:rPr lang="en-US" sz="2508" dirty="0" err="1"/>
              <a:t>Carralero</a:t>
            </a:r>
            <a:endParaRPr lang="en-US" sz="2508" dirty="0"/>
          </a:p>
          <a:p>
            <a:pPr marL="0" indent="0">
              <a:buNone/>
            </a:pPr>
            <a:r>
              <a:rPr lang="en-US" sz="2508" dirty="0"/>
              <a:t>I.T. Chapman</a:t>
            </a:r>
          </a:p>
          <a:p>
            <a:pPr marL="0" indent="0">
              <a:buNone/>
            </a:pPr>
            <a:r>
              <a:rPr lang="en-GB" sz="2508" dirty="0"/>
              <a:t>S.N. Gerasimov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C32D4-15D1-449F-929A-EFADD36327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8" dirty="0"/>
              <a:t>E. </a:t>
            </a:r>
            <a:r>
              <a:rPr lang="en-US" sz="2508" dirty="0" err="1"/>
              <a:t>Joffrin</a:t>
            </a:r>
            <a:endParaRPr lang="en-US" sz="2508" dirty="0"/>
          </a:p>
          <a:p>
            <a:pPr marL="0" indent="0">
              <a:buNone/>
            </a:pPr>
            <a:r>
              <a:rPr lang="en-US" sz="2508" dirty="0"/>
              <a:t>A. </a:t>
            </a:r>
            <a:r>
              <a:rPr lang="en-US" sz="2508" dirty="0" err="1"/>
              <a:t>Loarte</a:t>
            </a:r>
            <a:endParaRPr lang="en-US" sz="2508" dirty="0"/>
          </a:p>
          <a:p>
            <a:pPr marL="0" indent="0">
              <a:buNone/>
            </a:pPr>
            <a:r>
              <a:rPr lang="en-US" sz="2508" dirty="0"/>
              <a:t>C.F. Maggi</a:t>
            </a:r>
          </a:p>
          <a:p>
            <a:pPr marL="0" indent="0">
              <a:buNone/>
            </a:pPr>
            <a:r>
              <a:rPr lang="en-US" sz="2508" dirty="0"/>
              <a:t>S. </a:t>
            </a:r>
            <a:r>
              <a:rPr lang="en-US" sz="2508" dirty="0" err="1"/>
              <a:t>Potzel</a:t>
            </a:r>
            <a:endParaRPr lang="en-US" sz="2508" dirty="0"/>
          </a:p>
          <a:p>
            <a:pPr marL="0" indent="0">
              <a:buNone/>
            </a:pPr>
            <a:r>
              <a:rPr lang="en-US" sz="2508" dirty="0"/>
              <a:t>F. </a:t>
            </a:r>
            <a:r>
              <a:rPr lang="en-US" sz="2508" dirty="0" err="1"/>
              <a:t>Ryter</a:t>
            </a:r>
            <a:endParaRPr lang="en-US" sz="2508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2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2379B5E-A853-42D2-A189-B5DD65E2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66" dirty="0">
                <a:solidFill>
                  <a:schemeClr val="tx1"/>
                </a:solidFill>
              </a:rPr>
              <a:t>2017 Prize Winner</a:t>
            </a:r>
            <a:endParaRPr lang="en-GB" sz="306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0137089-3CE1-4D6A-99B7-D9C4B41A28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8BE4AB-0500-4907-9E23-62E6E0EDD1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30" b="1" dirty="0"/>
              <a:t>F. </a:t>
            </a:r>
            <a:r>
              <a:rPr lang="en-US" sz="2230" b="1" dirty="0" err="1"/>
              <a:t>Ryter</a:t>
            </a:r>
            <a:r>
              <a:rPr lang="en-US" sz="2230" b="1" dirty="0"/>
              <a:t> et al.</a:t>
            </a:r>
          </a:p>
          <a:p>
            <a:pPr marL="0" indent="0">
              <a:buNone/>
            </a:pPr>
            <a:r>
              <a:rPr lang="en-GB" dirty="0"/>
              <a:t>Experimental evidence for the key role of the ion heat channel in the physics of the L-H transition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0C4C59DA-A029-4D1C-BF90-74050F53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80" y="1275606"/>
            <a:ext cx="2495278" cy="33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2B35B49-E752-4BA0-AD67-7F187539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66" dirty="0">
                <a:solidFill>
                  <a:schemeClr val="tx1"/>
                </a:solidFill>
              </a:rPr>
              <a:t>2018 Nominees</a:t>
            </a:r>
            <a:endParaRPr lang="en-GB" sz="306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3AB25B5-1185-49C2-8806-A4599C1696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8" dirty="0"/>
              <a:t>J. Eriksson</a:t>
            </a:r>
          </a:p>
          <a:p>
            <a:pPr marL="0" indent="0">
              <a:buNone/>
            </a:pPr>
            <a:r>
              <a:rPr lang="en-US" sz="2508" dirty="0"/>
              <a:t>K. Ida</a:t>
            </a:r>
          </a:p>
          <a:p>
            <a:pPr marL="0" indent="0">
              <a:buNone/>
            </a:pPr>
            <a:r>
              <a:rPr lang="en-US" sz="2508" dirty="0"/>
              <a:t>A. </a:t>
            </a:r>
            <a:r>
              <a:rPr lang="en-US" sz="2508" dirty="0" err="1"/>
              <a:t>Kallenbach</a:t>
            </a:r>
            <a:endParaRPr lang="en-US" sz="2508" dirty="0"/>
          </a:p>
          <a:p>
            <a:pPr marL="0" indent="0">
              <a:buNone/>
            </a:pPr>
            <a:r>
              <a:rPr lang="en-US" sz="2508" dirty="0"/>
              <a:t>A. Kirk</a:t>
            </a:r>
          </a:p>
          <a:p>
            <a:pPr marL="0" indent="0">
              <a:buNone/>
            </a:pPr>
            <a:r>
              <a:rPr lang="en-US" sz="2508" dirty="0"/>
              <a:t>C.F. Maggi</a:t>
            </a:r>
            <a:endParaRPr lang="en-GB" sz="2508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7A3AF2-5DC9-4F7F-BA52-356AE7E52C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8" dirty="0"/>
              <a:t>T.H. Osborne</a:t>
            </a:r>
          </a:p>
          <a:p>
            <a:pPr marL="0" indent="0">
              <a:buNone/>
            </a:pPr>
            <a:r>
              <a:rPr lang="en-US" sz="2508" dirty="0"/>
              <a:t>T.J. Petty</a:t>
            </a:r>
          </a:p>
          <a:p>
            <a:pPr marL="0" indent="0">
              <a:buNone/>
            </a:pPr>
            <a:r>
              <a:rPr lang="en-US" sz="2508" dirty="0"/>
              <a:t>C. </a:t>
            </a:r>
            <a:r>
              <a:rPr lang="en-US" sz="2508" dirty="0" err="1"/>
              <a:t>Reux</a:t>
            </a:r>
            <a:endParaRPr lang="en-US" sz="2508" dirty="0"/>
          </a:p>
          <a:p>
            <a:pPr marL="0" indent="0">
              <a:buNone/>
            </a:pPr>
            <a:r>
              <a:rPr lang="en-US" sz="2508" dirty="0"/>
              <a:t>A. </a:t>
            </a:r>
            <a:r>
              <a:rPr lang="en-US" sz="2508" dirty="0" err="1"/>
              <a:t>Simonin</a:t>
            </a:r>
            <a:endParaRPr lang="en-US" sz="2508" dirty="0"/>
          </a:p>
          <a:p>
            <a:pPr marL="0" indent="0">
              <a:buNone/>
            </a:pPr>
            <a:r>
              <a:rPr lang="en-US" sz="2508" dirty="0"/>
              <a:t>M.R. Wade</a:t>
            </a:r>
            <a:endParaRPr lang="en-GB" sz="2508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1041568-BFE6-46C7-8F58-6037A5D7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66" dirty="0">
                <a:solidFill>
                  <a:schemeClr val="tx1"/>
                </a:solidFill>
              </a:rPr>
              <a:t>2018 Prize Winner</a:t>
            </a:r>
            <a:endParaRPr lang="en-GB" sz="306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95A581-CEC3-43C8-B4DD-D110DD0D43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30" b="1" dirty="0"/>
              <a:t>A. </a:t>
            </a:r>
            <a:r>
              <a:rPr lang="en-US" sz="2230" b="1" dirty="0" err="1"/>
              <a:t>Kallenbach</a:t>
            </a:r>
            <a:r>
              <a:rPr lang="en-US" sz="2230" b="1" dirty="0"/>
              <a:t> et al.</a:t>
            </a:r>
          </a:p>
          <a:p>
            <a:pPr marL="0" indent="0">
              <a:buNone/>
            </a:pPr>
            <a:r>
              <a:rPr lang="en-GB" dirty="0"/>
              <a:t>Partial detachment of high power discharges in ASDEX Upgrade</a:t>
            </a:r>
          </a:p>
          <a:p>
            <a:endParaRPr lang="en-GB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xmlns="" id="{FC33B0C0-1D82-430B-A4CF-AD27AE010F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2" y="1347614"/>
            <a:ext cx="2141536" cy="3463033"/>
          </a:xfrm>
        </p:spPr>
      </p:pic>
    </p:spTree>
    <p:extLst>
      <p:ext uri="{BB962C8B-B14F-4D97-AF65-F5344CB8AC3E}">
        <p14:creationId xmlns:p14="http://schemas.microsoft.com/office/powerpoint/2010/main" val="33175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178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</vt:lpstr>
      <vt:lpstr>Calibri</vt:lpstr>
      <vt:lpstr>Office Theme</vt:lpstr>
      <vt:lpstr>Nuclear Fusion Prize  2017 and 2018 </vt:lpstr>
      <vt:lpstr>Nuclear Fusion Prize</vt:lpstr>
      <vt:lpstr>2017 Nominees</vt:lpstr>
      <vt:lpstr>2017 Prize Winner</vt:lpstr>
      <vt:lpstr>2018 Nominees</vt:lpstr>
      <vt:lpstr>2018 Prize Winner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SCHLOSMAN, Anna</dc:creator>
  <cp:lastModifiedBy>IPR</cp:lastModifiedBy>
  <cp:revision>257</cp:revision>
  <cp:lastPrinted>2018-04-20T15:27:37Z</cp:lastPrinted>
  <dcterms:created xsi:type="dcterms:W3CDTF">2014-07-03T09:13:58Z</dcterms:created>
  <dcterms:modified xsi:type="dcterms:W3CDTF">2018-10-26T07:56:31Z</dcterms:modified>
</cp:coreProperties>
</file>