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98" r:id="rId3"/>
    <p:sldId id="576" r:id="rId4"/>
    <p:sldId id="462" r:id="rId5"/>
    <p:sldId id="579" r:id="rId6"/>
    <p:sldId id="580" r:id="rId7"/>
    <p:sldId id="612" r:id="rId8"/>
    <p:sldId id="509" r:id="rId9"/>
    <p:sldId id="616" r:id="rId10"/>
    <p:sldId id="615" r:id="rId11"/>
    <p:sldId id="606" r:id="rId12"/>
    <p:sldId id="607" r:id="rId13"/>
    <p:sldId id="600" r:id="rId14"/>
    <p:sldId id="511" r:id="rId15"/>
    <p:sldId id="518" r:id="rId16"/>
    <p:sldId id="494" r:id="rId17"/>
    <p:sldId id="608" r:id="rId18"/>
    <p:sldId id="583" r:id="rId19"/>
    <p:sldId id="299" r:id="rId20"/>
    <p:sldId id="628" r:id="rId21"/>
    <p:sldId id="535" r:id="rId22"/>
    <p:sldId id="534" r:id="rId23"/>
    <p:sldId id="363" r:id="rId24"/>
    <p:sldId id="617" r:id="rId25"/>
    <p:sldId id="630" r:id="rId26"/>
    <p:sldId id="619" r:id="rId27"/>
    <p:sldId id="620" r:id="rId28"/>
    <p:sldId id="621" r:id="rId29"/>
    <p:sldId id="622" r:id="rId30"/>
    <p:sldId id="629" r:id="rId31"/>
    <p:sldId id="624" r:id="rId32"/>
    <p:sldId id="625" r:id="rId33"/>
    <p:sldId id="626" r:id="rId34"/>
    <p:sldId id="627" r:id="rId35"/>
    <p:sldId id="584" r:id="rId36"/>
  </p:sldIdLst>
  <p:sldSz cx="9144000" cy="5143500" type="screen16x9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CC"/>
    <a:srgbClr val="000099"/>
    <a:srgbClr val="0099CC"/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4" autoAdjust="0"/>
    <p:restoredTop sz="94660"/>
  </p:normalViewPr>
  <p:slideViewPr>
    <p:cSldViewPr>
      <p:cViewPr varScale="1">
        <p:scale>
          <a:sx n="84" d="100"/>
          <a:sy n="84" d="100"/>
        </p:scale>
        <p:origin x="-749" y="-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4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3B77A-77B9-4225-BD8D-9AD2CC5DEE2E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1FD3F-3657-4885-BD52-8F914516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78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0AE7-AC91-4B95-8DEE-E25EDBB87F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21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75534-F288-4EBA-8DAA-3AE2C5CD6D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9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</a:t>
            </a:r>
            <a:r>
              <a:rPr lang="fr-FR" baseline="0" dirty="0" smtClean="0"/>
              <a:t> Disruption Mitigation System of ITER must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highly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reliable</a:t>
            </a:r>
            <a:r>
              <a:rPr lang="fr-FR" baseline="0" dirty="0" smtClean="0"/>
              <a:t> and effective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early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on. ITER has </a:t>
            </a:r>
            <a:r>
              <a:rPr lang="fr-FR" baseline="0" dirty="0" err="1" smtClean="0"/>
              <a:t>decided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 the injection </a:t>
            </a:r>
            <a:r>
              <a:rPr lang="fr-FR" baseline="0" dirty="0" err="1" smtClean="0"/>
              <a:t>capabilities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. Up to 32 pellets of 28 mm </a:t>
            </a:r>
            <a:r>
              <a:rPr lang="fr-FR" baseline="0" dirty="0" err="1" smtClean="0"/>
              <a:t>diameter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EPs</a:t>
            </a:r>
            <a:r>
              <a:rPr lang="fr-FR" baseline="0" dirty="0" smtClean="0"/>
              <a:t> and 3 of medium size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UPs</a:t>
            </a:r>
            <a:r>
              <a:rPr lang="fr-FR" baseline="0" dirty="0" smtClean="0"/>
              <a:t>. The right hand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 shows a </a:t>
            </a:r>
            <a:r>
              <a:rPr lang="fr-FR" baseline="0" dirty="0" err="1" smtClean="0"/>
              <a:t>preliminary</a:t>
            </a:r>
            <a:r>
              <a:rPr lang="fr-FR" baseline="0" dirty="0" smtClean="0"/>
              <a:t> design of the </a:t>
            </a:r>
            <a:r>
              <a:rPr lang="fr-FR" baseline="0" dirty="0" err="1" smtClean="0"/>
              <a:t>integration</a:t>
            </a:r>
            <a:r>
              <a:rPr lang="fr-FR" baseline="0" dirty="0" smtClean="0"/>
              <a:t> of 8 </a:t>
            </a:r>
            <a:r>
              <a:rPr lang="fr-FR" baseline="0" dirty="0" err="1" smtClean="0"/>
              <a:t>injectors</a:t>
            </a:r>
            <a:r>
              <a:rPr lang="fr-FR" baseline="0" dirty="0" smtClean="0"/>
              <a:t> in one </a:t>
            </a:r>
            <a:r>
              <a:rPr lang="fr-FR" baseline="0" dirty="0" err="1" smtClean="0"/>
              <a:t>third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equatorial</a:t>
            </a:r>
            <a:r>
              <a:rPr lang="fr-FR" baseline="0" dirty="0" smtClean="0"/>
              <a:t> port plug. </a:t>
            </a:r>
            <a:r>
              <a:rPr lang="fr-FR" baseline="0" dirty="0" err="1" smtClean="0"/>
              <a:t>Significant</a:t>
            </a:r>
            <a:r>
              <a:rPr lang="fr-FR" baseline="0" dirty="0" smtClean="0"/>
              <a:t> gaps </a:t>
            </a:r>
            <a:r>
              <a:rPr lang="fr-FR" baseline="0" dirty="0" err="1" smtClean="0"/>
              <a:t>exist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physics</a:t>
            </a:r>
            <a:r>
              <a:rPr lang="fr-FR" baseline="0" dirty="0" smtClean="0"/>
              <a:t> basis for disruption mitigation and the injection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has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for the ITER </a:t>
            </a:r>
            <a:r>
              <a:rPr lang="fr-FR" baseline="0" dirty="0" err="1" smtClean="0"/>
              <a:t>requirements</a:t>
            </a:r>
            <a:r>
              <a:rPr lang="fr-FR" baseline="0" dirty="0" smtClean="0"/>
              <a:t>. The ITER DMS </a:t>
            </a:r>
            <a:r>
              <a:rPr lang="fr-FR" baseline="0" dirty="0" err="1" smtClean="0"/>
              <a:t>task</a:t>
            </a:r>
            <a:r>
              <a:rPr lang="fr-FR" baseline="0" dirty="0" smtClean="0"/>
              <a:t> force has been </a:t>
            </a:r>
            <a:r>
              <a:rPr lang="fr-FR" baseline="0" dirty="0" err="1" smtClean="0"/>
              <a:t>established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implement</a:t>
            </a:r>
            <a:r>
              <a:rPr lang="fr-FR" baseline="0" dirty="0" smtClean="0"/>
              <a:t> the plan for design validation and engineering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. This plan </a:t>
            </a:r>
            <a:r>
              <a:rPr lang="fr-FR" baseline="0" dirty="0" err="1" smtClean="0"/>
              <a:t>includes</a:t>
            </a:r>
            <a:r>
              <a:rPr lang="fr-FR" baseline="0" dirty="0" smtClean="0"/>
              <a:t> a) </a:t>
            </a:r>
            <a:r>
              <a:rPr lang="fr-FR" baseline="0" dirty="0" err="1" smtClean="0"/>
              <a:t>scientific</a:t>
            </a:r>
            <a:r>
              <a:rPr lang="fr-FR" baseline="0" dirty="0" smtClean="0"/>
              <a:t> validation of the concept </a:t>
            </a:r>
            <a:r>
              <a:rPr lang="fr-FR" baseline="0" dirty="0" err="1" smtClean="0"/>
              <a:t>including</a:t>
            </a:r>
            <a:r>
              <a:rPr lang="fr-FR" baseline="0" dirty="0" smtClean="0"/>
              <a:t> tokamak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theory</a:t>
            </a:r>
            <a:r>
              <a:rPr lang="fr-FR" baseline="0" dirty="0" smtClean="0"/>
              <a:t> &amp; </a:t>
            </a:r>
            <a:r>
              <a:rPr lang="fr-FR" baseline="0" dirty="0" err="1" smtClean="0"/>
              <a:t>modelling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tasks</a:t>
            </a:r>
            <a:r>
              <a:rPr lang="fr-FR" baseline="0" dirty="0" smtClean="0"/>
              <a:t>; b)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developments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adapt</a:t>
            </a:r>
            <a:r>
              <a:rPr lang="fr-FR" baseline="0" dirty="0" smtClean="0"/>
              <a:t> the SPI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to the ITER </a:t>
            </a:r>
            <a:r>
              <a:rPr lang="fr-FR" baseline="0" dirty="0" err="1" smtClean="0"/>
              <a:t>needs</a:t>
            </a:r>
            <a:r>
              <a:rPr lang="fr-FR" baseline="0" dirty="0" smtClean="0"/>
              <a:t>; c)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assess</a:t>
            </a:r>
            <a:r>
              <a:rPr lang="fr-FR" baseline="0" dirty="0" smtClean="0"/>
              <a:t> the possible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DMS upgrades. To </a:t>
            </a:r>
            <a:r>
              <a:rPr lang="fr-FR" baseline="0" dirty="0" err="1" smtClean="0"/>
              <a:t>ensure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timely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integration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upgrades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phase of the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essential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alternative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or alternative concepts are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by the ITER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baseline</a:t>
            </a:r>
            <a:r>
              <a:rPr lang="fr-FR" dirty="0" smtClean="0"/>
              <a:t> concept to </a:t>
            </a:r>
            <a:r>
              <a:rPr lang="fr-FR" dirty="0" err="1" smtClean="0"/>
              <a:t>mitigate</a:t>
            </a:r>
            <a:r>
              <a:rPr lang="fr-FR" dirty="0" smtClean="0"/>
              <a:t> disruptions in ITER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the dissipation of the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radiation to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local </a:t>
            </a:r>
            <a:r>
              <a:rPr lang="fr-FR" baseline="0" dirty="0" err="1" smtClean="0"/>
              <a:t>overheating</a:t>
            </a:r>
            <a:r>
              <a:rPr lang="fr-FR" baseline="0" dirty="0" smtClean="0"/>
              <a:t> of components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first </a:t>
            </a:r>
            <a:r>
              <a:rPr lang="fr-FR" baseline="0" dirty="0" err="1" smtClean="0"/>
              <a:t>wall</a:t>
            </a:r>
            <a:r>
              <a:rPr lang="fr-FR" baseline="0" dirty="0" smtClean="0"/>
              <a:t> panels or the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 and to control the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decay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electro-magnetic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</a:t>
            </a:r>
            <a:r>
              <a:rPr lang="fr-FR" baseline="0" dirty="0" smtClean="0"/>
              <a:t> mitigation. At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time, the plasma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 must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raised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the formation of high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runaway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. The technique to </a:t>
            </a:r>
            <a:r>
              <a:rPr lang="fr-FR" baseline="0" dirty="0" err="1" smtClean="0"/>
              <a:t>inject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radiating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shattered</a:t>
            </a:r>
            <a:r>
              <a:rPr lang="fr-FR" baseline="0" dirty="0" smtClean="0"/>
              <a:t> pellet injection due to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delivery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</a:t>
            </a:r>
            <a:r>
              <a:rPr lang="fr-FR" baseline="0" smtClean="0"/>
              <a:t>to more </a:t>
            </a:r>
            <a:r>
              <a:rPr lang="fr-FR" baseline="0" dirty="0" err="1" smtClean="0"/>
              <a:t>conventional</a:t>
            </a:r>
            <a:r>
              <a:rPr lang="fr-FR" baseline="0" dirty="0" smtClean="0"/>
              <a:t> massive </a:t>
            </a:r>
            <a:r>
              <a:rPr lang="fr-FR" baseline="0" dirty="0" err="1" smtClean="0"/>
              <a:t>gas</a:t>
            </a:r>
            <a:r>
              <a:rPr lang="fr-FR" baseline="0" dirty="0" smtClean="0"/>
              <a:t> injection. The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urgent issues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addressed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the DMS </a:t>
            </a:r>
            <a:r>
              <a:rPr lang="fr-FR" baseline="0" dirty="0" err="1" smtClean="0"/>
              <a:t>task</a:t>
            </a:r>
            <a:r>
              <a:rPr lang="fr-FR" baseline="0" dirty="0" smtClean="0"/>
              <a:t> force for </a:t>
            </a:r>
            <a:r>
              <a:rPr lang="fr-FR" baseline="0" dirty="0" err="1" smtClean="0"/>
              <a:t>closing</a:t>
            </a:r>
            <a:r>
              <a:rPr lang="fr-FR" baseline="0" dirty="0" smtClean="0"/>
              <a:t> gaps in the DMS design basis are: a) confirmation of the </a:t>
            </a:r>
            <a:r>
              <a:rPr lang="fr-FR" baseline="0" dirty="0" err="1" smtClean="0"/>
              <a:t>effectiveness</a:t>
            </a:r>
            <a:r>
              <a:rPr lang="fr-FR" baseline="0" dirty="0" smtClean="0"/>
              <a:t> of pellet injection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multiple </a:t>
            </a:r>
            <a:r>
              <a:rPr lang="fr-FR" baseline="0" dirty="0" err="1" smtClean="0"/>
              <a:t>injectors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injection locations as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achieve</a:t>
            </a:r>
            <a:r>
              <a:rPr lang="fr-FR" baseline="0" dirty="0" smtClean="0"/>
              <a:t> the injection </a:t>
            </a:r>
            <a:r>
              <a:rPr lang="fr-FR" baseline="0" dirty="0" err="1" smtClean="0"/>
              <a:t>quantities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envisaged</a:t>
            </a:r>
            <a:r>
              <a:rPr lang="fr-FR" baseline="0" dirty="0" smtClean="0"/>
              <a:t>; b) identification of the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effective sizes of the pellet fragments for ITER; c) to </a:t>
            </a:r>
            <a:r>
              <a:rPr lang="fr-FR" baseline="0" dirty="0" err="1" smtClean="0"/>
              <a:t>assess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conclude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validity</a:t>
            </a:r>
            <a:r>
              <a:rPr lang="fr-FR" baseline="0" dirty="0" smtClean="0"/>
              <a:t> of the concepts to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runaway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impact on the ITER in-</a:t>
            </a:r>
            <a:r>
              <a:rPr lang="fr-FR" baseline="0" dirty="0" err="1" smtClean="0"/>
              <a:t>vessel</a:t>
            </a:r>
            <a:r>
              <a:rPr lang="fr-FR" baseline="0" dirty="0" smtClean="0"/>
              <a:t> components. The figure shows 3D MHD simulations of SPI in </a:t>
            </a:r>
            <a:r>
              <a:rPr lang="fr-FR" baseline="0" dirty="0" err="1" smtClean="0"/>
              <a:t>preparation</a:t>
            </a:r>
            <a:r>
              <a:rPr lang="fr-FR" baseline="0" dirty="0" smtClean="0"/>
              <a:t> of JET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in support for ITER. The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 distribution </a:t>
            </a:r>
            <a:r>
              <a:rPr lang="fr-FR" baseline="0" dirty="0" err="1" smtClean="0"/>
              <a:t>shown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critical</a:t>
            </a:r>
            <a:r>
              <a:rPr lang="fr-FR" baseline="0" dirty="0" smtClean="0"/>
              <a:t> for the suppression of </a:t>
            </a:r>
            <a:r>
              <a:rPr lang="fr-FR" baseline="0" dirty="0" err="1" smtClean="0"/>
              <a:t>runaway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formation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mitigation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3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previous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of 10 MWm</a:t>
            </a:r>
            <a:r>
              <a:rPr lang="fr-FR" baseline="30000" dirty="0" smtClean="0"/>
              <a:t>-2</a:t>
            </a:r>
            <a:r>
              <a:rPr lang="fr-FR" baseline="0" dirty="0" smtClean="0"/>
              <a:t> as an </a:t>
            </a:r>
            <a:r>
              <a:rPr lang="fr-FR" baseline="0" dirty="0" err="1" smtClean="0"/>
              <a:t>approximate</a:t>
            </a:r>
            <a:r>
              <a:rPr lang="fr-FR" baseline="0" dirty="0" smtClean="0"/>
              <a:t> maximum </a:t>
            </a:r>
            <a:r>
              <a:rPr lang="fr-FR" baseline="0" dirty="0" err="1" smtClean="0"/>
              <a:t>stationary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fpor</a:t>
            </a:r>
            <a:r>
              <a:rPr lang="fr-FR" baseline="0" dirty="0" smtClean="0"/>
              <a:t> the ITER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purely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historical</a:t>
            </a:r>
            <a:r>
              <a:rPr lang="fr-FR" baseline="0" dirty="0" smtClean="0"/>
              <a:t>.  It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CFC </a:t>
            </a:r>
            <a:r>
              <a:rPr lang="fr-FR" baseline="0" dirty="0" err="1" smtClean="0"/>
              <a:t>monoblock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always</a:t>
            </a:r>
            <a:r>
              <a:rPr lang="fr-FR" baseline="0" dirty="0" smtClean="0"/>
              <a:t> the value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people </a:t>
            </a:r>
            <a:r>
              <a:rPr lang="fr-FR" baseline="0" dirty="0" err="1" smtClean="0"/>
              <a:t>thought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handle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type of CFC and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thickness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chosen</a:t>
            </a:r>
            <a:r>
              <a:rPr lang="fr-FR" baseline="0" dirty="0" smtClean="0"/>
              <a:t> on the basis of </a:t>
            </a:r>
            <a:r>
              <a:rPr lang="fr-FR" baseline="0" dirty="0" err="1" smtClean="0"/>
              <a:t>erosion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lifetime</a:t>
            </a:r>
            <a:r>
              <a:rPr lang="fr-FR" baseline="0" dirty="0" smtClean="0"/>
              <a:t>.  The CFC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thicker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W </a:t>
            </a:r>
            <a:r>
              <a:rPr lang="fr-FR" baseline="0" dirty="0" err="1" smtClean="0"/>
              <a:t>monoblocks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erodes</a:t>
            </a:r>
            <a:r>
              <a:rPr lang="fr-FR" baseline="0" dirty="0" smtClean="0"/>
              <a:t> (by </a:t>
            </a:r>
            <a:r>
              <a:rPr lang="fr-FR" baseline="0" dirty="0" err="1" smtClean="0"/>
              <a:t>chemical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sputtering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physical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sputtering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kept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keeping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divetor</a:t>
            </a:r>
            <a:r>
              <a:rPr lang="fr-FR" baseline="0" dirty="0" smtClean="0"/>
              <a:t> plasma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detached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).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switch to W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, as the IO chose to do in 2013 for the first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thickness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kept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steady</a:t>
            </a:r>
            <a:r>
              <a:rPr lang="fr-FR" baseline="0" dirty="0" smtClean="0"/>
              <a:t> state </a:t>
            </a:r>
            <a:r>
              <a:rPr lang="fr-FR" baseline="0" dirty="0" err="1" smtClean="0"/>
              <a:t>erosion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longer the </a:t>
            </a:r>
            <a:r>
              <a:rPr lang="fr-FR" baseline="0" dirty="0" err="1" smtClean="0"/>
              <a:t>determining</a:t>
            </a:r>
            <a:r>
              <a:rPr lang="fr-FR" baseline="0" dirty="0" smtClean="0"/>
              <a:t> factor (no </a:t>
            </a:r>
            <a:r>
              <a:rPr lang="fr-FR" baseline="0" dirty="0" err="1" smtClean="0"/>
              <a:t>chemistry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sputtering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threshold</a:t>
            </a:r>
            <a:r>
              <a:rPr lang="fr-FR" baseline="0" dirty="0" smtClean="0"/>
              <a:t> for W).  But the switch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CFC to W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 for setting the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 changes. 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set by maximum surface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if the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exceeds</a:t>
            </a:r>
            <a:r>
              <a:rPr lang="fr-FR" baseline="0" dirty="0" smtClean="0"/>
              <a:t> a certain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(the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for the W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),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hardness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reduces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crack more </a:t>
            </a:r>
            <a:r>
              <a:rPr lang="fr-FR" baseline="0" dirty="0" err="1" smtClean="0"/>
              <a:t>easily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</a:t>
            </a:r>
            <a:r>
              <a:rPr lang="fr-FR" baseline="0" dirty="0" smtClean="0"/>
              <a:t> the thermal cycles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ITER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impose on the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monoblocks</a:t>
            </a:r>
            <a:r>
              <a:rPr lang="fr-FR" baseline="0" dirty="0" smtClean="0"/>
              <a:t> (thermal fatigue). If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cracks,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greater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risk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eventual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operational</a:t>
            </a:r>
            <a:r>
              <a:rPr lang="fr-FR" baseline="0" dirty="0" smtClean="0"/>
              <a:t> issues. 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the ITER </a:t>
            </a:r>
            <a:r>
              <a:rPr lang="fr-FR" baseline="0" dirty="0" err="1" smtClean="0"/>
              <a:t>monoblocks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(square block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circular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cooling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channel</a:t>
            </a:r>
            <a:r>
              <a:rPr lang="fr-FR" baseline="0" dirty="0" smtClean="0"/>
              <a:t>), the centre of the block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strongly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cooled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extremities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sets up thermal gradients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cracking first </a:t>
            </a:r>
            <a:r>
              <a:rPr lang="fr-FR" baseline="0" dirty="0" err="1" smtClean="0"/>
              <a:t>occurs</a:t>
            </a:r>
            <a:r>
              <a:rPr lang="fr-FR" baseline="0" dirty="0" smtClean="0"/>
              <a:t> in the centre of the block. 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 impose a new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 on the surface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in the block centre to </a:t>
            </a:r>
            <a:r>
              <a:rPr lang="fr-FR" baseline="0" dirty="0" err="1" smtClean="0"/>
              <a:t>stay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below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point. 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surface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directly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proportional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imposing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quantity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predict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plasma </a:t>
            </a:r>
            <a:r>
              <a:rPr lang="fr-FR" baseline="0" dirty="0" err="1" smtClean="0"/>
              <a:t>boundary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modelling</a:t>
            </a:r>
            <a:r>
              <a:rPr lang="fr-FR" baseline="0" dirty="0" smtClean="0"/>
              <a:t>.  Our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actually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fixed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regard to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 at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below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surface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calculations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response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shown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macro-cracks are more </a:t>
            </a:r>
            <a:r>
              <a:rPr lang="fr-FR" baseline="0" dirty="0" err="1" smtClean="0"/>
              <a:t>likely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recrystalllization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reaches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deeper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.  2 mm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currently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reasonable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r>
              <a:rPr lang="fr-FR" baseline="0" dirty="0" smtClean="0"/>
              <a:t> to assume as the point at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cracking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likely</a:t>
            </a:r>
            <a:r>
              <a:rPr lang="fr-FR" baseline="0" dirty="0" smtClean="0"/>
              <a:t> if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recrstallizes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r>
              <a:rPr lang="fr-FR" baseline="0" dirty="0" smtClean="0"/>
              <a:t>.  More R&amp;D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W grade ITER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.  SCOD/SCD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looking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contract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and ITPA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. 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AND time,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estimate</a:t>
            </a:r>
            <a:r>
              <a:rPr lang="fr-FR" baseline="0" dirty="0" smtClean="0"/>
              <a:t> the maximum time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for fusion power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divertor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fluxes are </a:t>
            </a:r>
            <a:r>
              <a:rPr lang="fr-FR" baseline="0" dirty="0" err="1" smtClean="0"/>
              <a:t>highest</a:t>
            </a:r>
            <a:r>
              <a:rPr lang="fr-FR" baseline="0" dirty="0" smtClean="0"/>
              <a:t>) in FPO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new ITER </a:t>
            </a:r>
            <a:r>
              <a:rPr lang="fr-FR" baseline="0" dirty="0" err="1" smtClean="0"/>
              <a:t>Research</a:t>
            </a:r>
            <a:r>
              <a:rPr lang="fr-FR" baseline="0" dirty="0" smtClean="0"/>
              <a:t> Plan. 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~2200 </a:t>
            </a:r>
            <a:r>
              <a:rPr lang="fr-FR" baseline="0" dirty="0" err="1" smtClean="0"/>
              <a:t>hours</a:t>
            </a:r>
            <a:r>
              <a:rPr lang="fr-FR" baseline="0" dirty="0" smtClean="0"/>
              <a:t>.  As </a:t>
            </a:r>
            <a:r>
              <a:rPr lang="fr-FR" baseline="0" dirty="0" err="1" smtClean="0"/>
              <a:t>metric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the Vickers </a:t>
            </a:r>
            <a:r>
              <a:rPr lang="fr-FR" baseline="0" dirty="0" err="1" smtClean="0"/>
              <a:t>Hardness</a:t>
            </a:r>
            <a:r>
              <a:rPr lang="fr-FR" baseline="0" dirty="0" smtClean="0"/>
              <a:t> and use standard </a:t>
            </a:r>
            <a:r>
              <a:rPr lang="fr-FR" baseline="0" dirty="0" err="1" smtClean="0"/>
              <a:t>recrystallization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theory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compute</a:t>
            </a:r>
            <a:r>
              <a:rPr lang="fr-FR" baseline="0" dirty="0" smtClean="0"/>
              <a:t> the surface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versus time </a:t>
            </a:r>
            <a:r>
              <a:rPr lang="fr-FR" baseline="0" dirty="0" err="1" smtClean="0"/>
              <a:t>curves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hardness</a:t>
            </a:r>
            <a:r>
              <a:rPr lang="fr-FR" baseline="0" dirty="0" smtClean="0"/>
              <a:t> to drop by 50% at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depth</a:t>
            </a:r>
            <a:r>
              <a:rPr lang="fr-FR" baseline="0" dirty="0" smtClean="0"/>
              <a:t>.  This surface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directly</a:t>
            </a:r>
            <a:r>
              <a:rPr lang="fr-FR" baseline="0" dirty="0" smtClean="0"/>
              <a:t> to the power flux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monoblocks</a:t>
            </a:r>
            <a:r>
              <a:rPr lang="fr-FR" baseline="0" dirty="0" smtClean="0"/>
              <a:t>. The intersection of the time  = 2200 </a:t>
            </a:r>
            <a:r>
              <a:rPr lang="fr-FR" baseline="0" dirty="0" err="1" smtClean="0"/>
              <a:t>hours</a:t>
            </a:r>
            <a:r>
              <a:rPr lang="fr-FR" baseline="0" dirty="0" smtClean="0"/>
              <a:t> on the 2 mm Vickers </a:t>
            </a:r>
            <a:r>
              <a:rPr lang="fr-FR" baseline="0" dirty="0" err="1" smtClean="0"/>
              <a:t>hardness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curve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x-axis on the plot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approximate</a:t>
            </a:r>
            <a:r>
              <a:rPr lang="fr-FR" baseline="0" dirty="0" smtClean="0"/>
              <a:t> maximum </a:t>
            </a:r>
            <a:r>
              <a:rPr lang="fr-FR" baseline="0" dirty="0" err="1" smtClean="0"/>
              <a:t>stationary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allowed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operate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continuously</a:t>
            </a:r>
            <a:r>
              <a:rPr lang="fr-FR" baseline="0" dirty="0" smtClean="0"/>
              <a:t>. Note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near</a:t>
            </a:r>
            <a:r>
              <a:rPr lang="fr-FR" baseline="0" dirty="0" smtClean="0"/>
              <a:t> surface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recrystallized</a:t>
            </a:r>
            <a:r>
              <a:rPr lang="fr-FR" baseline="0" dirty="0" smtClean="0"/>
              <a:t> to a certain </a:t>
            </a:r>
            <a:r>
              <a:rPr lang="fr-FR" baseline="0" dirty="0" err="1" smtClean="0"/>
              <a:t>degree</a:t>
            </a:r>
            <a:r>
              <a:rPr lang="fr-FR" baseline="0" dirty="0" smtClean="0"/>
              <a:t>. If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insisted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top surface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recrystallized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allowed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stationary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</a:t>
            </a:r>
            <a:r>
              <a:rPr lang="fr-FR" baseline="0" dirty="0" smtClean="0"/>
              <a:t> flux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closer</a:t>
            </a:r>
            <a:r>
              <a:rPr lang="fr-FR" baseline="0" dirty="0" smtClean="0"/>
              <a:t> to the 10 MW/m2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originally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fixed</a:t>
            </a:r>
            <a:r>
              <a:rPr lang="fr-FR" baseline="0" dirty="0" smtClean="0"/>
              <a:t> for CFC </a:t>
            </a:r>
            <a:r>
              <a:rPr lang="fr-FR" baseline="0" dirty="0" err="1" smtClean="0"/>
              <a:t>monoblocks</a:t>
            </a:r>
            <a:r>
              <a:rPr lang="fr-FR" baseline="0" dirty="0" smtClean="0"/>
              <a:t> (but </a:t>
            </a:r>
            <a:r>
              <a:rPr lang="fr-FR" baseline="0" dirty="0" err="1" smtClean="0"/>
              <a:t>purely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coincidence</a:t>
            </a:r>
            <a:r>
              <a:rPr lang="fr-FR" baseline="0" dirty="0" smtClean="0"/>
              <a:t>).  R&amp;D in the </a:t>
            </a:r>
            <a:r>
              <a:rPr lang="fr-FR" baseline="0" dirty="0" err="1" smtClean="0"/>
              <a:t>coming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e.g</a:t>
            </a:r>
            <a:r>
              <a:rPr lang="fr-FR" baseline="0" dirty="0" smtClean="0"/>
              <a:t>. on tokamaks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WEST and on </a:t>
            </a:r>
            <a:r>
              <a:rPr lang="fr-FR" baseline="0" dirty="0" err="1" smtClean="0"/>
              <a:t>linear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us to more </a:t>
            </a:r>
            <a:r>
              <a:rPr lang="fr-FR" baseline="0" dirty="0" err="1" smtClean="0"/>
              <a:t>clearly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quantify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validity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criterion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5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3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79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26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96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11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2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19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1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06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29077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460432" y="4786226"/>
            <a:ext cx="593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700DA413-F592-4FE7-9851-FA3596672E1A}" type="slidenum">
              <a:rPr lang="en-GB" sz="900" b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r>
              <a:rPr lang="en-GB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/34</a:t>
            </a:r>
          </a:p>
        </p:txBody>
      </p:sp>
      <p:sp>
        <p:nvSpPr>
          <p:cNvPr id="9" name="Rectangle 8"/>
          <p:cNvSpPr/>
          <p:nvPr/>
        </p:nvSpPr>
        <p:spPr>
          <a:xfrm>
            <a:off x="2576096" y="4824740"/>
            <a:ext cx="5904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Fusion Energy Conference (FEC) 2018 </a:t>
            </a:r>
            <a:r>
              <a:rPr lang="pt-B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Ahmedabad, </a:t>
            </a:r>
            <a:r>
              <a:rPr lang="fr-FR" sz="1100" b="0" i="0" kern="1200" baseline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October </a:t>
            </a:r>
            <a:r>
              <a:rPr lang="fr-F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FE7F-3581-4E84-A848-14AE8E8A0D74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9356A-7FFD-45BE-8981-2001FCCA7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7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6.png"/><Relationship Id="rId9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14.gif"/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12" Type="http://schemas.openxmlformats.org/officeDocument/2006/relationships/image" Target="../media/image1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7.pn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7.jpeg"/><Relationship Id="rId4" Type="http://schemas.openxmlformats.org/officeDocument/2006/relationships/image" Target="../media/image14.gif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iter.org/doc/www/content/com/Lists/ITER%20Technical%20Reports/Attachments/9/ITER-Research-Plan_final_ITR_FINAL-Cover_High-Res.pd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2.wmv"/><Relationship Id="rId7" Type="http://schemas.openxmlformats.org/officeDocument/2006/relationships/image" Target="../media/image7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nouxr\Documents\Work\En Cours\DRONE RICHE PLATFORM MARCH 2018\Drone_Platform_Riche_full_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" t="-1151" r="2541" b="16156"/>
          <a:stretch/>
        </p:blipFill>
        <p:spPr bwMode="auto">
          <a:xfrm>
            <a:off x="-76200" y="-95250"/>
            <a:ext cx="9296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92547"/>
            <a:ext cx="9144000" cy="18158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5600" dirty="0" smtClean="0"/>
              <a:t>The ITER Project</a:t>
            </a:r>
            <a:endParaRPr lang="fr-FR" sz="5600" dirty="0"/>
          </a:p>
          <a:p>
            <a:r>
              <a:rPr lang="en-GB" sz="28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Construction and Manufacturing Progress </a:t>
            </a:r>
            <a:r>
              <a:rPr lang="en-GB" sz="2800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Toward </a:t>
            </a:r>
            <a:r>
              <a:rPr lang="en-GB" sz="28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First Plasma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6000" y="4476750"/>
            <a:ext cx="3492000" cy="261610"/>
          </a:xfrm>
          <a:prstGeom prst="rect">
            <a:avLst/>
          </a:prstGeom>
          <a:solidFill>
            <a:schemeClr val="tx2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BIGOT,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Director-General, </a:t>
            </a:r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4000"/>
          </a:xfr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fr-FR" sz="5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ITER </a:t>
            </a:r>
            <a:r>
              <a:rPr lang="fr-FR" sz="5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worksite</a:t>
            </a:r>
            <a:endParaRPr lang="en-GB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9608" y="1562367"/>
            <a:ext cx="29281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chemeClr val="bg1"/>
                </a:solidFill>
              </a:rPr>
              <a:t>2,300  </a:t>
            </a:r>
            <a:r>
              <a:rPr lang="fr-FR" i="1" dirty="0" err="1" smtClean="0">
                <a:solidFill>
                  <a:schemeClr val="bg1"/>
                </a:solidFill>
              </a:rPr>
              <a:t>workers</a:t>
            </a:r>
            <a:r>
              <a:rPr lang="fr-FR" i="1" dirty="0" smtClean="0">
                <a:solidFill>
                  <a:schemeClr val="bg1"/>
                </a:solidFill>
              </a:rPr>
              <a:t>, </a:t>
            </a:r>
            <a:r>
              <a:rPr lang="fr-FR" i="1" dirty="0" err="1" smtClean="0">
                <a:solidFill>
                  <a:schemeClr val="bg1"/>
                </a:solidFill>
              </a:rPr>
              <a:t>technicians</a:t>
            </a:r>
            <a:r>
              <a:rPr lang="fr-FR" i="1" dirty="0" smtClean="0">
                <a:solidFill>
                  <a:schemeClr val="bg1"/>
                </a:solidFill>
              </a:rPr>
              <a:t> and </a:t>
            </a:r>
            <a:r>
              <a:rPr lang="fr-FR" i="1" dirty="0" err="1" smtClean="0">
                <a:solidFill>
                  <a:schemeClr val="bg1"/>
                </a:solidFill>
              </a:rPr>
              <a:t>engineers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today</a:t>
            </a:r>
            <a:r>
              <a:rPr lang="fr-FR" i="1" dirty="0" smtClean="0">
                <a:solidFill>
                  <a:schemeClr val="bg1"/>
                </a:solidFill>
              </a:rPr>
              <a:t>, up to 3,000 in the </a:t>
            </a:r>
            <a:r>
              <a:rPr lang="fr-FR" i="1" dirty="0" err="1" smtClean="0">
                <a:solidFill>
                  <a:schemeClr val="bg1"/>
                </a:solidFill>
              </a:rPr>
              <a:t>coming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years</a:t>
            </a:r>
            <a:r>
              <a:rPr lang="fr-FR" i="1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bg1"/>
                </a:solidFill>
              </a:rPr>
              <a:t>ITER construction represents 18 million working hours (2010-2020).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7" name="Picture 2" descr="I:\DATA 2018\CONCRETE BORATED BETON BORÉ\OK\JPEG\Borated_Concrete_pouring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"/>
          <a:stretch/>
        </p:blipFill>
        <p:spPr bwMode="auto">
          <a:xfrm>
            <a:off x="76200" y="819150"/>
            <a:ext cx="6042024" cy="382143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058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943351"/>
            <a:ext cx="89916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bioshield is now finalized. Openings in the wall are for the cryostat bellows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machine to the port cells designed to give access to systems such as remote handling, heating and diagnostics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high-resistance concrete-and-steel structure (the “Crown”) that will support the combined mass of tokamak + cryostat (23 000 tonnes) is in the last stages of completion.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45750"/>
            <a:ext cx="9144000" cy="621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6600" b="1" kern="1200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Tokamak Complex</a:t>
            </a:r>
            <a:endParaRPr lang="en-GB" sz="5400" dirty="0" smtClean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rnouxr\Documents\Work\En Cours\WORKSITE POSTCARDS JULY\OK\OK-OK\Tok_Bdg_July-19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4741"/>
          <a:stretch/>
        </p:blipFill>
        <p:spPr bwMode="auto">
          <a:xfrm>
            <a:off x="76202" y="793467"/>
            <a:ext cx="4257743" cy="314327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6" name="Picture 2" descr="C:\Users\arnouxr\Documents\Work\En Cours\CROWN FINALIZED\OK\OK-OK\JPEG\Crown_finalized_3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9" r="1748"/>
          <a:stretch/>
        </p:blipFill>
        <p:spPr bwMode="auto">
          <a:xfrm>
            <a:off x="4419600" y="793467"/>
            <a:ext cx="4648200" cy="3143270"/>
          </a:xfrm>
          <a:prstGeom prst="rect">
            <a:avLst/>
          </a:prstGeom>
          <a:solidFill>
            <a:schemeClr val="tx1">
              <a:lumMod val="75000"/>
              <a:lumOff val="25000"/>
              <a:alpha val="49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9365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"/>
          <a:stretch/>
        </p:blipFill>
        <p:spPr>
          <a:xfrm>
            <a:off x="3281382" y="2747298"/>
            <a:ext cx="2630004" cy="1881852"/>
          </a:xfrm>
          <a:prstGeom prst="rect">
            <a:avLst/>
          </a:prstGeom>
          <a:ln w="3175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b="7821"/>
          <a:stretch/>
        </p:blipFill>
        <p:spPr>
          <a:xfrm>
            <a:off x="126554" y="2832942"/>
            <a:ext cx="2769046" cy="1796208"/>
          </a:xfrm>
          <a:prstGeom prst="rect">
            <a:avLst/>
          </a:prstGeom>
          <a:ln w="3175">
            <a:solidFill>
              <a:srgbClr val="FFC000"/>
            </a:solidFill>
          </a:ln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-88838"/>
            <a:ext cx="914400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/>
              <a:t>Tokamak </a:t>
            </a:r>
            <a:r>
              <a:rPr lang="en-GB" sz="5400" dirty="0" smtClean="0"/>
              <a:t>Complex</a:t>
            </a:r>
          </a:p>
        </p:txBody>
      </p:sp>
      <p:pic>
        <p:nvPicPr>
          <p:cNvPr id="1026" name="Picture 2" descr="C:\Users\arnouxr\Documents\Work\En Cours\Tank installation\OK\JPEG\OK JPG\Tanks_installation_0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834494"/>
            <a:ext cx="2788095" cy="1930528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nouxr\Documents\Work\En Cours\Tank installation\OK\JPEG\OK JPG\Tanks_installation_3_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"/>
          <a:stretch/>
        </p:blipFill>
        <p:spPr bwMode="auto">
          <a:xfrm>
            <a:off x="3281383" y="834493"/>
            <a:ext cx="2630004" cy="1820923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nouxr\Documents\Work\En Cours\Tank installation\OK\JPEG\OK JPG\Tanks_installed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89" y="794356"/>
            <a:ext cx="2717911" cy="3834795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32369" y="3688225"/>
            <a:ext cx="2725531" cy="938719"/>
          </a:xfrm>
          <a:prstGeom prst="rect">
            <a:avLst/>
          </a:prstGeom>
          <a:solidFill>
            <a:schemeClr val="tx1">
              <a:lumMod val="75000"/>
              <a:lumOff val="25000"/>
              <a:alpha val="69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storage tanks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(four of them from China) </a:t>
            </a:r>
            <a:r>
              <a:rPr lang="en-GB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machine's cooling water and vacuum vessel pressure suppression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were installed in less than one week in mid-August 2018,</a:t>
            </a:r>
            <a:endParaRPr lang="fr-FR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3" y="1"/>
            <a:ext cx="9077739" cy="7617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 Hall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35" y="3943351"/>
            <a:ext cx="8957173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Before being integrated in the machine, the components will be prepared and pre-assembled in this 6,000 m2, 60-metre high building. The Assembly Hall is equipped with a double overhead travelling crane with a total  lifting capacity of 1,500 tons.</a:t>
            </a:r>
          </a:p>
          <a:p>
            <a:r>
              <a:rPr lang="fr-FR" dirty="0"/>
              <a:t>To the right, the installation of the </a:t>
            </a:r>
            <a:r>
              <a:rPr lang="fr-FR" dirty="0" err="1"/>
              <a:t>sub-assembly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 (SSAT-1)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finalized</a:t>
            </a:r>
            <a:r>
              <a:rPr lang="fr-FR" dirty="0"/>
              <a:t>.</a:t>
            </a:r>
            <a:endParaRPr lang="en-GB" dirty="0"/>
          </a:p>
        </p:txBody>
      </p:sp>
      <p:pic>
        <p:nvPicPr>
          <p:cNvPr id="8" name="Picture 3" descr="C:\Users\arnouxr\Documents\Work\En Cours\WORKSITE POSTCARDS JULY\OK\OK-OK\Assembly_Hall-July-18_1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" y="819151"/>
            <a:ext cx="4531574" cy="286385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9" name="Picture 4" descr="C:\Users\arnouxr\Documents\Work\En Cours\WORKSITE POSTCARDS JULY\OK\OK-OK\JPEG\SSAT-1_July-18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3"/>
          <a:stretch/>
        </p:blipFill>
        <p:spPr bwMode="auto">
          <a:xfrm>
            <a:off x="4674855" y="819151"/>
            <a:ext cx="4393921" cy="286385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3386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72200" y="3859709"/>
            <a:ext cx="2895600" cy="830997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Manufactured</a:t>
            </a:r>
            <a:r>
              <a:rPr lang="fr-FR" dirty="0"/>
              <a:t> in </a:t>
            </a:r>
            <a:r>
              <a:rPr lang="fr-FR" dirty="0" err="1"/>
              <a:t>India</a:t>
            </a:r>
            <a:r>
              <a:rPr lang="fr-FR" dirty="0"/>
              <a:t>, the  30 m x 30 m cryostat (the </a:t>
            </a:r>
            <a:r>
              <a:rPr lang="fr-FR" dirty="0" err="1"/>
              <a:t>insulating</a:t>
            </a:r>
            <a:r>
              <a:rPr lang="fr-FR" dirty="0"/>
              <a:t> vacuum </a:t>
            </a:r>
            <a:r>
              <a:rPr lang="fr-FR" dirty="0" err="1"/>
              <a:t>vessel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encloses the machine)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assembled</a:t>
            </a:r>
            <a:r>
              <a:rPr lang="fr-FR" dirty="0"/>
              <a:t> and </a:t>
            </a:r>
            <a:r>
              <a:rPr lang="fr-FR" dirty="0" err="1"/>
              <a:t>welded</a:t>
            </a:r>
            <a:r>
              <a:rPr lang="fr-FR" dirty="0"/>
              <a:t> on site.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6252" y="153750"/>
            <a:ext cx="6696000" cy="612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Cryostat workshop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9" name="Picture 2" descr="C:\Users\arnouxr\Documents\Work\En Cours\BUREAU VERITAS\cryostat360anim2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528" y="796843"/>
            <a:ext cx="2490995" cy="31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86835" y="2717594"/>
            <a:ext cx="96693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Lower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2" name="Rectangle 11"/>
          <p:cNvSpPr/>
          <p:nvPr/>
        </p:nvSpPr>
        <p:spPr>
          <a:xfrm>
            <a:off x="7391035" y="3410029"/>
            <a:ext cx="8467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smtClean="0"/>
              <a:t>Base </a:t>
            </a:r>
            <a:r>
              <a:rPr lang="fr-FR" sz="1000" b="1" dirty="0"/>
              <a:t>section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41560" y="1380383"/>
            <a:ext cx="9685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Upper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7551336" y="779148"/>
            <a:ext cx="34015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Lid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arnouxr\Documents\Work\En Cours\WORKSITE POSTCARDS JULY\CRYOSTAT WORKSHOP\OK\Cryostat_Plasma_Cutting_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" y="904876"/>
            <a:ext cx="5622960" cy="372427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4" name="Straight Arrow Connector 3"/>
          <p:cNvCxnSpPr/>
          <p:nvPr/>
        </p:nvCxnSpPr>
        <p:spPr>
          <a:xfrm>
            <a:off x="3276602" y="2840704"/>
            <a:ext cx="4274735" cy="6924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7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2" y="3906620"/>
            <a:ext cx="6535435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Too large to be transported by road, four of ITER’s six ring-shaped magnets (the poloidal field coils, 17 to 24 m, in diametre) will be assembled on site by Europe in this </a:t>
            </a:r>
            <a:r>
              <a:rPr lang="en-US" dirty="0"/>
              <a:t>12,000 m² </a:t>
            </a:r>
            <a:r>
              <a:rPr lang="en-US" altLang="ja-JP" dirty="0"/>
              <a:t>facility. Resin impregnation operations have begun for PF Coil # 5 (17 m. diametre, ~ 350 tonnes).</a:t>
            </a:r>
          </a:p>
        </p:txBody>
      </p:sp>
      <p:sp>
        <p:nvSpPr>
          <p:cNvPr id="8" name="Rectangle 7"/>
          <p:cNvSpPr/>
          <p:nvPr/>
        </p:nvSpPr>
        <p:spPr>
          <a:xfrm>
            <a:off x="-35894" y="-44114"/>
            <a:ext cx="917989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Coil winding facility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rnouxr\Documents\Work\En Cours\PF GIAN RESIN STATUS\OK\OK-OK\PF_Coil_Station_C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"/>
          <a:stretch/>
        </p:blipFill>
        <p:spPr bwMode="auto">
          <a:xfrm>
            <a:off x="4572001" y="827097"/>
            <a:ext cx="4454393" cy="2864656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50" name="Picture 2" descr="C:\Users\arnouxr\Documents\Work\En Cours\WORKSITE POSTCARDS JULY\PF COIL BDG\OK\JPEG\PF_Coil_July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827097"/>
            <a:ext cx="4310213" cy="2864656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1" name="Picture 4" descr="I:\DATA 2017\PRESENTATIONS CRYOSTAT BASE AND PFS\PF (DG presentation)_red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9479"/>
            <a:ext cx="1874880" cy="15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nouxr\Documents\Work\En Cours\SWITCHYARD GRAPHIC\Switchyard_graphic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 b="9474"/>
          <a:stretch/>
        </p:blipFill>
        <p:spPr bwMode="auto">
          <a:xfrm>
            <a:off x="2894" y="-19050"/>
            <a:ext cx="9293506" cy="47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63150"/>
            <a:ext cx="7128000" cy="756000"/>
          </a:xfrm>
          <a:prstGeom prst="rect">
            <a:avLst/>
          </a:prstGeom>
          <a:solidFill>
            <a:schemeClr val="tx1">
              <a:lumMod val="65000"/>
              <a:lumOff val="35000"/>
              <a:alpha val="7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chemeClr val="bg1"/>
                </a:solidFill>
              </a:rPr>
              <a:t>Electrical 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790951"/>
            <a:ext cx="29718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connection of the 400 kV switchyard to the French grid was successfully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on 17-18 Sept. 2018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rnouxr\Documents\Work\En Cours\ANDERS TEST ENERGIZATION\RAX_9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12238"/>
            <a:ext cx="2743200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52" name="Picture 4" descr="C:\Users\arnouxr\Documents\Work\En Cours\ANDERS TEST ENERGIZATION\Anders_tests_ energization_Jeremy_Sa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40" y="2812237"/>
            <a:ext cx="2820116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265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rnouxr\Documents\Work\En Cours\WORKSITE POSTCARDS JULY\OK\OK-OK\JPEG\Cryoplant_July-18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2" r="1322"/>
          <a:stretch/>
        </p:blipFill>
        <p:spPr bwMode="auto">
          <a:xfrm>
            <a:off x="-76200" y="-38099"/>
            <a:ext cx="927354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38100"/>
            <a:ext cx="9144000" cy="8572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sz="6600" dirty="0" smtClean="0"/>
              <a:t>Cryoplant </a:t>
            </a: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63490" y="4428352"/>
            <a:ext cx="8172000" cy="276999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installation for what will be the largest cryogenic unit in the world is now approximately half complete.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0_En cours\EUROPEAN MPs 16_05\Tokamak ne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411" y="927719"/>
            <a:ext cx="6441679" cy="37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11926" y="2536466"/>
            <a:ext cx="1284293" cy="6754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6807" y="1901648"/>
            <a:ext cx="21538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Toroidal Field coils (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18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325" y="3046016"/>
            <a:ext cx="17525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Poloidal field coils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(6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676288" y="894551"/>
            <a:ext cx="9005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Cryostat 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076918" y="1504951"/>
            <a:ext cx="25019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Thermal shield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100885" y="2201327"/>
            <a:ext cx="2260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Vacuum vessel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515400" y="3877877"/>
            <a:ext cx="1547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Blanket modules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1372010" y="3003797"/>
            <a:ext cx="2191883" cy="10894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3851920" y="3046014"/>
            <a:ext cx="648072" cy="12765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35623" y="1516226"/>
            <a:ext cx="968446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 flipV="1">
            <a:off x="5544457" y="3046015"/>
            <a:ext cx="1970942" cy="9371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5148067" y="3466457"/>
            <a:ext cx="1129383" cy="995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932038" y="1033050"/>
            <a:ext cx="2744249" cy="1656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5292081" y="2391649"/>
            <a:ext cx="1884657" cy="5122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798910" y="1643451"/>
            <a:ext cx="1278009" cy="1228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205691" y="1129320"/>
            <a:ext cx="26474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Feeders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(31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940152" y="4382985"/>
            <a:ext cx="951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Divertor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64678" y="4348838"/>
            <a:ext cx="2234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Central solenoid (6)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568916" y="4093210"/>
            <a:ext cx="252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Correction coils (18)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941102" y="1516226"/>
            <a:ext cx="2155114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781" y="4615276"/>
            <a:ext cx="474290" cy="2607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196" y="4645815"/>
            <a:ext cx="456068" cy="302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7402" y="1188013"/>
            <a:ext cx="464658" cy="3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1904073" y="2040147"/>
            <a:ext cx="2078001" cy="2164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219" y="4606591"/>
            <a:ext cx="411565" cy="25877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9" y="2523202"/>
            <a:ext cx="521909" cy="3103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34" y="143566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88" y="2535824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6875" y="4168485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988" y="2262123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954" y="339445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19" y="2479193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466" y="3406756"/>
            <a:ext cx="517063" cy="28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045" y="2496221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040" y="2536467"/>
            <a:ext cx="517063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873" y="1798925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759" y="4155926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459" y="4164440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2703" y="4645815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8572" y="4174497"/>
            <a:ext cx="48949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633259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3394454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700" y="4391781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62121"/>
            <a:ext cx="512780" cy="2966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2256595"/>
            <a:ext cx="508902" cy="3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"/>
            <a:ext cx="9144000" cy="857250"/>
          </a:xfrm>
        </p:spPr>
        <p:txBody>
          <a:bodyPr>
            <a:noAutofit/>
          </a:bodyPr>
          <a:lstStyle/>
          <a:p>
            <a:pPr eaLnBrk="0" hangingPunct="0"/>
            <a:r>
              <a:rPr lang="en-GB" sz="4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Who manufactures what?</a:t>
            </a:r>
            <a: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  <a:t/>
            </a:r>
            <a:b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</a:br>
            <a:r>
              <a:rPr lang="en-GB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The ITER Members share all intellectual property</a:t>
            </a:r>
            <a:endParaRPr lang="en-GB" sz="2000" b="1" kern="12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6460" y="2493984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4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0" y="700214"/>
            <a:ext cx="9144000" cy="44432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EFB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76201" y="-13692"/>
            <a:ext cx="5454947" cy="68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Manufacturing Progress </a:t>
            </a:r>
            <a:endParaRPr lang="en-GB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284" y="2750464"/>
            <a:ext cx="8959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Vessel, Magnets, Cryostat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Shields, </a:t>
            </a:r>
            <a:r>
              <a:rPr lang="en-US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Cryopumps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1" y="847369"/>
            <a:ext cx="2847193" cy="189812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" name="Picture 3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479" y="942876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Grafik 19" descr="R:\Bilder\2018-01 Final Assembly Port 02\IMG_16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47369"/>
            <a:ext cx="2895600" cy="18981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5800" y="956515"/>
            <a:ext cx="547718" cy="30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 descr="O:\ITER Del\Magnet\A-Project Management\Pictures\PF Coils\DDP_VPI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455" y="3144121"/>
            <a:ext cx="2787947" cy="19397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4054" y="3225358"/>
            <a:ext cx="488714" cy="3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8"/>
          <a:stretch/>
        </p:blipFill>
        <p:spPr>
          <a:xfrm>
            <a:off x="3048002" y="847369"/>
            <a:ext cx="2940347" cy="191466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3" name="Picture 22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0518" y="934500"/>
            <a:ext cx="535021" cy="2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Iter\cfs\group\Communications\Newsline\Input_Newsline\201-300\WEEK_17_16\TF_Coil_Europ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t="2741"/>
          <a:stretch/>
        </p:blipFill>
        <p:spPr bwMode="auto">
          <a:xfrm>
            <a:off x="108284" y="3144119"/>
            <a:ext cx="3244516" cy="1917831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" name="Picture 2" descr="https://www.iter.org/doc/all/content/com/gallery/special/iter_50_percent/tokamakcoolingwater-us_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5980" r="15277"/>
          <a:stretch/>
        </p:blipFill>
        <p:spPr bwMode="auto">
          <a:xfrm>
            <a:off x="6305799" y="3134966"/>
            <a:ext cx="2660101" cy="191782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us flag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61" y="3214272"/>
            <a:ext cx="489228" cy="319757"/>
          </a:xfrm>
          <a:prstGeom prst="rect">
            <a:avLst/>
          </a:prstGeom>
        </p:spPr>
      </p:pic>
      <p:pic>
        <p:nvPicPr>
          <p:cNvPr id="32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3199024"/>
            <a:ext cx="533401" cy="3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0_En cours\JAEA pRESENTATION_05_12\pixes\Tokamak_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-476249"/>
            <a:ext cx="5401212" cy="54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276351"/>
            <a:ext cx="3999756" cy="2857499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demonstrate the scientific and technological feasibility of fusion power for peaceful purposes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000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ITER is the only magnetic fusion device under construction aimed to produce a burning plasma.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Input (</a:t>
            </a: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heating power): </a:t>
            </a: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50 MW </a:t>
            </a:r>
            <a:endParaRPr lang="en-GB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Output (fusion power): </a:t>
            </a: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500 MW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2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" y="0"/>
            <a:ext cx="9143999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mission</a:t>
            </a:r>
            <a:endParaRPr lang="fr-FR" sz="6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2118" y="-95250"/>
            <a:ext cx="9221475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5200" dirty="0" err="1" smtClean="0">
                <a:solidFill>
                  <a:schemeClr val="bg1">
                    <a:lumMod val="95000"/>
                  </a:schemeClr>
                </a:solidFill>
              </a:rPr>
              <a:t>Manufacturing</a:t>
            </a:r>
            <a:r>
              <a:rPr lang="fr-FR" sz="5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5200" dirty="0" err="1" smtClean="0">
                <a:solidFill>
                  <a:schemeClr val="bg1">
                    <a:lumMod val="95000"/>
                  </a:schemeClr>
                </a:solidFill>
              </a:rPr>
              <a:t>progress</a:t>
            </a:r>
            <a:endParaRPr lang="fr-FR" sz="5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</a:t>
            </a:r>
            <a:endParaRPr lang="fr-FR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401" y="890501"/>
            <a:ext cx="472141" cy="29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24200" y="3409951"/>
            <a:ext cx="1226220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Europe are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 descr="C:\Users\arnouxr\Documents\Work\En Cours\2018\US ACADEMY OF SCIENCES\magnetcore-eu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 bwMode="auto">
          <a:xfrm>
            <a:off x="76201" y="2986828"/>
            <a:ext cx="2787947" cy="167315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30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45" y="2986828"/>
            <a:ext cx="452290" cy="3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rnouxr\Documents\Work\En Cours\2018\US ACADEMY OF SCIENCES\centralsolenoidconductor-ja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772751"/>
            <a:ext cx="2799520" cy="1865682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4449948" y="3409951"/>
            <a:ext cx="1482102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Japan’s share of superconducting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km, 745 t.)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finalized.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/>
          <p:cNvSpPr>
            <a:spLocks noChangeAspect="1"/>
          </p:cNvSpPr>
          <p:nvPr/>
        </p:nvSpPr>
        <p:spPr>
          <a:xfrm rot="16200000">
            <a:off x="1664883" y="1816431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Isosceles Triangle 41"/>
          <p:cNvSpPr>
            <a:spLocks noChangeAspect="1"/>
          </p:cNvSpPr>
          <p:nvPr/>
        </p:nvSpPr>
        <p:spPr>
          <a:xfrm rot="16200000">
            <a:off x="2946096" y="3893851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Isosceles Triangle 42"/>
          <p:cNvSpPr>
            <a:spLocks noChangeAspect="1"/>
          </p:cNvSpPr>
          <p:nvPr/>
        </p:nvSpPr>
        <p:spPr>
          <a:xfrm rot="5400000">
            <a:off x="5917896" y="1913198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Isosceles Triangle 43"/>
          <p:cNvSpPr>
            <a:spLocks noChangeAspect="1"/>
          </p:cNvSpPr>
          <p:nvPr/>
        </p:nvSpPr>
        <p:spPr>
          <a:xfrm rot="5400000">
            <a:off x="5917895" y="3980525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8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198" y="2986828"/>
            <a:ext cx="412803" cy="29316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15"/>
          <a:stretch/>
        </p:blipFill>
        <p:spPr bwMode="auto">
          <a:xfrm>
            <a:off x="4778196" y="890502"/>
            <a:ext cx="466786" cy="2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49949" y="1200151"/>
            <a:ext cx="1564076" cy="13849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operations for the cryostat’s lower cylinder are </a:t>
            </a:r>
          </a:p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inalized. Weld verification is ongoing. 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rnouxr\Documents\Work\En Cours\WORKSITE POSTCARDS JULY\CRYOSTAT WORKSHOP\OK\JPEG\Cryostat_Low_Cyl_sm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890502"/>
            <a:ext cx="2799520" cy="1817917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Ongoing presentations\1st_tf_gravity_support_c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865311"/>
            <a:ext cx="1508429" cy="201124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3" name="Rectangle 2"/>
          <p:cNvSpPr/>
          <p:nvPr/>
        </p:nvSpPr>
        <p:spPr>
          <a:xfrm>
            <a:off x="1949687" y="1298879"/>
            <a:ext cx="2349029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production unit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support has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realized in China. Its design is based on years of prototyping, load analyses and testing </a:t>
            </a:r>
            <a:endParaRPr lang="fr-F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6" t="25382" r="27988" b="22355"/>
          <a:stretch/>
        </p:blipFill>
        <p:spPr>
          <a:xfrm>
            <a:off x="152400" y="990872"/>
            <a:ext cx="2909206" cy="1885679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263986" y="1198424"/>
            <a:ext cx="1460414" cy="175432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out of 9 segments for the vacuum vessel are being manufactured at Hyundai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Industries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shipyard in Ulsan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25"/>
          <a:stretch/>
        </p:blipFill>
        <p:spPr>
          <a:xfrm>
            <a:off x="6228186" y="1047751"/>
            <a:ext cx="2766771" cy="173025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18044" y="1186756"/>
            <a:ext cx="1454156" cy="13849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San Diego,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Atomics is completing the high-temperature treatment for the Central Solenoid modules.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646" y="895351"/>
            <a:ext cx="460419" cy="29140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Isosceles Triangle 11"/>
          <p:cNvSpPr>
            <a:spLocks noChangeAspect="1"/>
          </p:cNvSpPr>
          <p:nvPr/>
        </p:nvSpPr>
        <p:spPr>
          <a:xfrm rot="5400000">
            <a:off x="5838996" y="2450582"/>
            <a:ext cx="178802" cy="15247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Isosceles Triangle 12"/>
          <p:cNvSpPr>
            <a:spLocks noChangeAspect="1"/>
          </p:cNvSpPr>
          <p:nvPr/>
        </p:nvSpPr>
        <p:spPr>
          <a:xfrm rot="16200000">
            <a:off x="3110963" y="1819065"/>
            <a:ext cx="178802" cy="15247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rot="5400000">
            <a:off x="6974015" y="4247697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895349"/>
            <a:ext cx="397768" cy="29140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arnouxr\Documents\Work\En Cours\KOREAN MINISTER EMBASSY\Untitled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68" y="2645822"/>
            <a:ext cx="2475332" cy="25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2" y="3161096"/>
            <a:ext cx="436801" cy="2764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 preferRelativeResize="0"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503" y="3161096"/>
            <a:ext cx="391099" cy="2764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2402" y="3562351"/>
            <a:ext cx="5373269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fitting test for the first Toroidal Field Coil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manufactured partly in Korea, partly in Japan, 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completed  at Hyundai Heavy Industry in Ulsan. Tolerance requirements of 0.5mm +- 0.25mm were successfully met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F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72118" y="-95250"/>
            <a:ext cx="9221475" cy="89255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5200" dirty="0" err="1" smtClean="0">
                <a:solidFill>
                  <a:schemeClr val="bg1">
                    <a:lumMod val="95000"/>
                  </a:schemeClr>
                </a:solidFill>
              </a:rPr>
              <a:t>Manufacturing</a:t>
            </a:r>
            <a:r>
              <a:rPr lang="fr-FR" sz="5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5200" dirty="0" err="1" smtClean="0">
                <a:solidFill>
                  <a:schemeClr val="bg1">
                    <a:lumMod val="95000"/>
                  </a:schemeClr>
                </a:solidFill>
              </a:rPr>
              <a:t>progress</a:t>
            </a:r>
            <a:r>
              <a:rPr lang="fr-FR" sz="52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</a:t>
            </a:r>
            <a:endParaRPr lang="fr-FR" sz="5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3" y="819150"/>
            <a:ext cx="891540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interactions among IO and DAs to finalize revised baseline schedule proposal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and resource estimates through First Plasma (2025) consistent with Members’ budget constraints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use of 4-stage approach through Deuterium-Tritium (2035) consistent with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financial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technical constraints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84"/>
            <a:ext cx="9144000" cy="7848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staged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DT plasma</a:t>
            </a:r>
            <a:endParaRPr lang="en-GB" sz="4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1" name="Picture 3" descr="C:\Users\arnouxr\Documents\Work\En Cours\European Spallation Source\Staged appro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2419350"/>
            <a:ext cx="7867650" cy="22479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182562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chemeClr val="bg1"/>
                </a:solidFill>
              </a:rPr>
              <a:t>Progress on ITER </a:t>
            </a:r>
            <a:r>
              <a:rPr kumimoji="0" lang="en-GB" altLang="en-US" sz="2600" b="1" dirty="0">
                <a:solidFill>
                  <a:schemeClr val="bg1"/>
                </a:solidFill>
              </a:rPr>
              <a:t>F</a:t>
            </a:r>
            <a:r>
              <a:rPr kumimoji="0" lang="en-GB" altLang="en-US" sz="2600" b="1" dirty="0" smtClean="0">
                <a:solidFill>
                  <a:schemeClr val="bg1"/>
                </a:solidFill>
              </a:rPr>
              <a:t>usion Science since IAEA-FEC 2016</a:t>
            </a:r>
            <a:endParaRPr kumimoji="0" lang="en-GB" altLang="en-US" sz="2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73532"/>
            <a:ext cx="9144000" cy="4370427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200" b="1" dirty="0" smtClean="0">
                <a:solidFill>
                  <a:srgbClr val="333399"/>
                </a:solidFill>
                <a:latin typeface="Arial"/>
              </a:rPr>
              <a:t> Elaboration of ITER Research Plan within Staged Approach</a:t>
            </a:r>
          </a:p>
          <a:p>
            <a:pPr marL="342900" lvl="0" indent="-342900" algn="just">
              <a:spcAft>
                <a:spcPts val="1200"/>
              </a:spcAft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GB" sz="2200" b="1" dirty="0" smtClean="0">
                <a:solidFill>
                  <a:srgbClr val="333399"/>
                </a:solidFill>
                <a:latin typeface="Arial"/>
              </a:rPr>
              <a:t>Revised strategy for development of Disruption Mitigation System</a:t>
            </a:r>
          </a:p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200" b="1" dirty="0" smtClean="0">
                <a:solidFill>
                  <a:srgbClr val="333399"/>
                </a:solidFill>
                <a:latin typeface="Arial"/>
              </a:rPr>
              <a:t> Progress on R&amp;D to support planning of ITER operations</a:t>
            </a:r>
          </a:p>
          <a:p>
            <a:pPr marL="800100" lvl="1" indent="-342900" algn="just"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5 </a:t>
            </a:r>
            <a:r>
              <a:rPr lang="en-GB" sz="2000" b="1" dirty="0">
                <a:solidFill>
                  <a:srgbClr val="333399"/>
                </a:solidFill>
                <a:latin typeface="Arial"/>
              </a:rPr>
              <a:t>MA / 1.8 T H-mode plasma operation in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PFPO-1</a:t>
            </a:r>
          </a:p>
          <a:p>
            <a:pPr marL="800100" lvl="1" indent="-342900" algn="just"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Development of Integrated Modelling &amp; Analysis Suite (IMAS) and creation of Scenario Database</a:t>
            </a:r>
          </a:p>
          <a:p>
            <a:pPr marL="800100" lvl="1" indent="-342900" algn="just"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Optimization of ELM control in ITER scenarios</a:t>
            </a:r>
          </a:p>
          <a:p>
            <a:pPr marL="800100" lvl="1" indent="-342900" algn="just"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333399"/>
                </a:solidFill>
                <a:latin typeface="Arial"/>
              </a:rPr>
              <a:t>Revision of Divertor heat flux limits</a:t>
            </a:r>
          </a:p>
          <a:p>
            <a:pPr marL="800100" lvl="1" indent="-342900" algn="just"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333399"/>
                </a:solidFill>
                <a:latin typeface="Arial"/>
              </a:rPr>
              <a:t>Development of First Wall heat flux control schemes</a:t>
            </a:r>
            <a:endParaRPr lang="en-US" sz="2000" b="1" dirty="0">
              <a:solidFill>
                <a:srgbClr val="3333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3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13" y="676465"/>
            <a:ext cx="9162510" cy="455295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chemeClr val="bg1"/>
                </a:solidFill>
              </a:rPr>
              <a:t>ITER </a:t>
            </a:r>
            <a:r>
              <a:rPr kumimoji="0" lang="en-GB" altLang="en-US" sz="2600" b="1" dirty="0">
                <a:solidFill>
                  <a:schemeClr val="bg1"/>
                </a:solidFill>
              </a:rPr>
              <a:t>Research Plan </a:t>
            </a:r>
            <a:r>
              <a:rPr kumimoji="0" lang="en-GB" altLang="en-US" sz="2600" b="1" dirty="0" smtClean="0">
                <a:solidFill>
                  <a:schemeClr val="bg1"/>
                </a:solidFill>
              </a:rPr>
              <a:t>(IRP) within Staged Approach</a:t>
            </a:r>
            <a:endParaRPr kumimoji="0" lang="en-GB" altLang="en-US" sz="2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4"/>
          <a:stretch/>
        </p:blipFill>
        <p:spPr bwMode="auto">
          <a:xfrm>
            <a:off x="1871700" y="1711580"/>
            <a:ext cx="5474337" cy="32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8510" y="676465"/>
            <a:ext cx="918102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GB" sz="2000" dirty="0" smtClean="0">
                <a:solidFill>
                  <a:srgbClr val="333399"/>
                </a:solidFill>
                <a:latin typeface="Arial"/>
              </a:rPr>
              <a:t>IRP developed from First Plasma through to achievement of Project’s goals: Q = 10 (300-500 s), Q = 5 (1000 s) &amp; Q = 5 steady-state</a:t>
            </a:r>
          </a:p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dirty="0">
                <a:solidFill>
                  <a:srgbClr val="333399"/>
                </a:solidFill>
                <a:latin typeface="Arial"/>
              </a:rPr>
              <a:t> </a:t>
            </a:r>
            <a:r>
              <a:rPr lang="en-GB" sz="2000" dirty="0" smtClean="0">
                <a:solidFill>
                  <a:srgbClr val="333399"/>
                </a:solidFill>
                <a:latin typeface="Arial"/>
              </a:rPr>
              <a:t>R&amp;D supported by available systems in each phase of Staged Approach</a:t>
            </a:r>
            <a:endParaRPr lang="en-US" sz="2200" dirty="0">
              <a:solidFill>
                <a:srgbClr val="3333FF"/>
              </a:solidFill>
              <a:latin typeface="Arial"/>
            </a:endParaRPr>
          </a:p>
        </p:txBody>
      </p:sp>
      <p:sp>
        <p:nvSpPr>
          <p:cNvPr id="4" name="Down Arrow 3"/>
          <p:cNvSpPr/>
          <p:nvPr/>
        </p:nvSpPr>
        <p:spPr>
          <a:xfrm rot="3540000">
            <a:off x="7223107" y="3460370"/>
            <a:ext cx="245861" cy="855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239000" y="3269217"/>
            <a:ext cx="180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fusion power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352550"/>
            <a:ext cx="205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46037" y="3562350"/>
            <a:ext cx="1569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8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0551"/>
            <a:ext cx="9162510" cy="4129419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>
                <a:solidFill>
                  <a:schemeClr val="bg1"/>
                </a:solidFill>
              </a:rPr>
              <a:t>Release of ITER Research Plan as ITER Technical </a:t>
            </a:r>
            <a:r>
              <a:rPr kumimoji="0" lang="en-GB" altLang="en-US" sz="2600" b="1" dirty="0" smtClean="0">
                <a:solidFill>
                  <a:schemeClr val="bg1"/>
                </a:solidFill>
              </a:rPr>
              <a:t>Report</a:t>
            </a:r>
            <a:endParaRPr kumimoji="0" lang="en-GB" altLang="en-US" sz="2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628650"/>
            <a:ext cx="4800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lvl="0" algn="just">
              <a:spcAft>
                <a:spcPts val="1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Elaboration of ITER Research Plan (IRP) 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supported by  experts from ITER Members’ fusion R&amp;D institutions and DAs 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 recommendation by IC- STAC  </a:t>
            </a:r>
            <a:endParaRPr lang="en-GB" sz="1800" b="1" dirty="0" smtClean="0">
              <a:solidFill>
                <a:srgbClr val="333399"/>
              </a:solidFill>
              <a:latin typeface="Arial"/>
            </a:endParaRPr>
          </a:p>
          <a:p>
            <a:pPr lvl="0" algn="just">
              <a:spcAft>
                <a:spcPts val="1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1800" b="1" dirty="0" smtClean="0">
                <a:solidFill>
                  <a:srgbClr val="333399"/>
                </a:solidFill>
                <a:latin typeface="Arial"/>
              </a:rPr>
              <a:t>IRP </a:t>
            </a:r>
            <a:r>
              <a:rPr lang="en-GB" sz="1800" b="1" dirty="0">
                <a:solidFill>
                  <a:srgbClr val="333399"/>
                </a:solidFill>
                <a:latin typeface="Arial"/>
              </a:rPr>
              <a:t>made publicly available as ITER Technical Report  </a:t>
            </a:r>
            <a:r>
              <a:rPr lang="en-US" sz="1800" b="1" dirty="0" smtClean="0">
                <a:solidFill>
                  <a:srgbClr val="3333FF"/>
                </a:solidFill>
                <a:latin typeface="Arial"/>
                <a:hlinkClick r:id="rId2"/>
              </a:rPr>
              <a:t>ITR-18-003</a:t>
            </a:r>
            <a:r>
              <a:rPr lang="en-US" sz="18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GB" sz="1800" b="1" dirty="0" smtClean="0">
                <a:solidFill>
                  <a:srgbClr val="333399"/>
                </a:solidFill>
                <a:latin typeface="Arial"/>
              </a:rPr>
              <a:t>for first time since ITER Organization established </a:t>
            </a:r>
            <a:endParaRPr lang="en-US" sz="1800" b="1" dirty="0" smtClean="0">
              <a:solidFill>
                <a:srgbClr val="3333FF"/>
              </a:solidFill>
              <a:latin typeface="Arial"/>
            </a:endParaRPr>
          </a:p>
          <a:p>
            <a:pPr lvl="0" algn="just">
              <a:spcAft>
                <a:spcPts val="1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IRP informs fusion community on details of experimental plans to achieve project’s goals  definition of required supporting R&amp;D </a:t>
            </a:r>
            <a:r>
              <a:rPr lang="en-US" sz="1800" b="1" dirty="0" err="1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programmes</a:t>
            </a:r>
            <a:endParaRPr lang="en-GB" sz="1800" b="1" dirty="0">
              <a:solidFill>
                <a:srgbClr val="3333FF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43" y="626435"/>
            <a:ext cx="3048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5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1"/>
            <a:ext cx="9162510" cy="4129419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" y="-5075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GB" sz="3000" b="1" dirty="0" smtClean="0">
                <a:solidFill>
                  <a:schemeClr val="bg1"/>
                </a:solidFill>
                <a:latin typeface="Arial"/>
                <a:cs typeface="Arial"/>
              </a:rPr>
              <a:t>Disruption Mitigation System (DMS)</a:t>
            </a:r>
            <a:endParaRPr lang="en-GB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527" y="602089"/>
            <a:ext cx="8595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The DMS is a key plant system for ITER to achieve its goals</a:t>
            </a:r>
            <a:endParaRPr lang="en-GB" sz="22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133467"/>
            <a:ext cx="4495800" cy="226614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0" y="3351133"/>
            <a:ext cx="90863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b="1" dirty="0" smtClean="0">
                <a:solidFill>
                  <a:srgbClr val="000090"/>
                </a:solidFill>
                <a:latin typeface="Arial"/>
                <a:cs typeface="Arial"/>
              </a:rPr>
              <a:t>ITER DMS Task Force – </a:t>
            </a:r>
            <a:r>
              <a:rPr lang="en-GB" dirty="0" smtClean="0">
                <a:solidFill>
                  <a:srgbClr val="000090"/>
                </a:solidFill>
                <a:latin typeface="Arial"/>
                <a:cs typeface="Arial"/>
              </a:rPr>
              <a:t>Implementation of </a:t>
            </a:r>
            <a:r>
              <a:rPr lang="en-GB" u="sng" dirty="0" smtClean="0">
                <a:solidFill>
                  <a:srgbClr val="000090"/>
                </a:solidFill>
                <a:latin typeface="Arial"/>
                <a:cs typeface="Arial"/>
              </a:rPr>
              <a:t>design validation</a:t>
            </a:r>
            <a:r>
              <a:rPr lang="en-GB" dirty="0" smtClean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GB" u="sng" dirty="0" smtClean="0">
                <a:solidFill>
                  <a:srgbClr val="000090"/>
                </a:solidFill>
                <a:latin typeface="Arial"/>
                <a:cs typeface="Arial"/>
              </a:rPr>
              <a:t>engineering studies</a:t>
            </a:r>
            <a:endParaRPr lang="en-GB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validation (experiment and theory) of DMS requirements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ensure required DMS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progress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address future upgrades or alternative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endParaRPr lang="en-US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03" y="947738"/>
            <a:ext cx="504455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Increase of injection capabilities in preparation:</a:t>
            </a:r>
          </a:p>
          <a:p>
            <a:endParaRPr lang="en-US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  ≤ 32 x 28 mm pellets in 3 equatorial ports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  3 x 13-20 mm pellets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in 3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upper ports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0" y="1270289"/>
            <a:ext cx="3060340" cy="1444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3883" y="200892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Lehnen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EX/P7-12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157" y="1393567"/>
            <a:ext cx="12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baseline="-250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="1" baseline="-250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2238377" y="1857375"/>
            <a:ext cx="171450" cy="1905001"/>
          </a:xfrm>
          <a:prstGeom prst="leftBrace">
            <a:avLst/>
          </a:prstGeom>
          <a:ln w="381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90550"/>
            <a:ext cx="9162510" cy="455295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" y="-5075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Scientific validation of DMS requirements</a:t>
            </a:r>
            <a:endParaRPr lang="en-GB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15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concept:</a:t>
            </a:r>
          </a:p>
          <a:p>
            <a:pPr marL="742950" lvl="1" indent="-285750">
              <a:buFont typeface="Calibri" panose="020F0502020204030204" pitchFamily="34" charset="0"/>
              <a:buChar char="─"/>
            </a:pPr>
            <a:r>
              <a:rPr lang="en-GB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dissipating </a:t>
            </a:r>
            <a:r>
              <a:rPr lang="en-GB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and magnetic energy </a:t>
            </a:r>
            <a:r>
              <a:rPr lang="en-GB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pPr marL="742950" lvl="1" indent="-285750">
              <a:buFont typeface="Calibri" panose="020F0502020204030204" pitchFamily="34" charset="0"/>
              <a:buChar char="─"/>
            </a:pPr>
            <a:r>
              <a:rPr lang="en-GB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reventing runaway </a:t>
            </a:r>
            <a:r>
              <a:rPr lang="en-GB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formation</a:t>
            </a:r>
            <a:r>
              <a:rPr lang="en-GB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plasma density</a:t>
            </a:r>
          </a:p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technique: </a:t>
            </a:r>
          </a:p>
          <a:p>
            <a:pPr marL="742950" lvl="1" indent="-285750">
              <a:buFont typeface="Calibri" panose="020F0502020204030204" pitchFamily="34" charset="0"/>
              <a:buChar char="─"/>
            </a:pPr>
            <a:r>
              <a:rPr lang="en-GB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</a:t>
            </a:r>
            <a:r>
              <a:rPr lang="en-GB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b="1" i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b="1" i="1" baseline="-250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hattered </a:t>
            </a:r>
            <a:r>
              <a:rPr lang="en-GB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ellet </a:t>
            </a:r>
            <a:r>
              <a:rPr lang="en-GB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njection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400301"/>
            <a:ext cx="4038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 concept  of </a:t>
            </a:r>
            <a:r>
              <a:rPr lang="en-US" sz="16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injections by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(needed to inject material in ITER)</a:t>
            </a:r>
          </a:p>
          <a:p>
            <a:pPr marL="266700" indent="-2667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most effective </a:t>
            </a:r>
            <a:r>
              <a:rPr lang="en-US" sz="16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 fragment sizes</a:t>
            </a:r>
            <a:endParaRPr lang="en-US" sz="1600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concept of </a:t>
            </a:r>
            <a:r>
              <a:rPr lang="en-US" sz="1600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 electron avoidance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 energy dissipation</a:t>
            </a:r>
            <a:endParaRPr lang="en-GB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050018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urgent issues to be addressed:</a:t>
            </a:r>
            <a:endParaRPr lang="en-GB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4705350"/>
            <a:ext cx="3239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Hu, 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2018 (accepted)</a:t>
            </a:r>
            <a:endParaRPr lang="en-GB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8785" y="2495550"/>
            <a:ext cx="1935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0090"/>
                </a:solidFill>
                <a:latin typeface="+mn-lt"/>
              </a:rPr>
              <a:t>3D MHD </a:t>
            </a:r>
            <a:r>
              <a:rPr lang="en-US" sz="1600" b="1" i="1" dirty="0" smtClean="0">
                <a:solidFill>
                  <a:srgbClr val="000090"/>
                </a:solidFill>
                <a:latin typeface="+mn-lt"/>
              </a:rPr>
              <a:t>JOREK SPI simulation of JET :</a:t>
            </a:r>
          </a:p>
          <a:p>
            <a:pPr algn="ctr"/>
            <a:endParaRPr lang="en-US" sz="1600" b="1" i="1" dirty="0">
              <a:solidFill>
                <a:srgbClr val="000090"/>
              </a:solidFill>
            </a:endParaRPr>
          </a:p>
          <a:p>
            <a:pPr algn="ctr"/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Density distribution at thermal quench is  critical for runaway electron avoidance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74" y="2126651"/>
            <a:ext cx="2362200" cy="255082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154687" y="4153914"/>
            <a:ext cx="225025" cy="315035"/>
          </a:xfrm>
          <a:prstGeom prst="rightArrow">
            <a:avLst/>
          </a:prstGeom>
          <a:solidFill>
            <a:srgbClr val="773BA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37025"/>
            <a:ext cx="9162510" cy="4306475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-18510" y="133350"/>
            <a:ext cx="9162510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/>
                <a:cs typeface="Arial"/>
              </a:rPr>
              <a:t>Assessment of 5 MA / 1.8 T H-mode plasma operation in PFPO-1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8347" y="837025"/>
            <a:ext cx="9135655" cy="150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85750" lvl="0" indent="-285750" algn="just">
              <a:spcAft>
                <a:spcPts val="400"/>
              </a:spcAft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5 MA / 1.8 T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allows H-mode access in PFPO-1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risk reduction for later operation</a:t>
            </a:r>
          </a:p>
          <a:p>
            <a:pPr marL="285750" lvl="0" indent="-285750" algn="just"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No outstanding physics/operational issues for 5 MA/1.8T plasmas:</a:t>
            </a:r>
          </a:p>
          <a:p>
            <a:pPr marL="742950" lvl="1" indent="-285750" algn="just"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ECH heating with good </a:t>
            </a:r>
            <a:r>
              <a:rPr lang="en-US" sz="1600" kern="0" dirty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absorption (3</a:t>
            </a:r>
            <a:r>
              <a:rPr lang="en-US" sz="1600" kern="0" baseline="30000" dirty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rd</a:t>
            </a:r>
            <a:r>
              <a:rPr lang="en-US" sz="1600" kern="0" dirty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harmonic)</a:t>
            </a:r>
          </a:p>
          <a:p>
            <a:pPr marL="742950" lvl="1" indent="-285750" algn="just"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Electron temperatures &gt; 10 </a:t>
            </a:r>
            <a:r>
              <a:rPr lang="en-US" sz="1600" kern="0" dirty="0" err="1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US" sz="1600" kern="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with low plasma tungsten content</a:t>
            </a:r>
          </a:p>
          <a:p>
            <a:pPr marL="742950" lvl="1" indent="-285750" algn="just"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Divertor heat fluxes ≤ 5 MWm</a:t>
            </a:r>
            <a:r>
              <a:rPr lang="en-US" sz="1600" kern="0" baseline="30000" dirty="0" smtClean="0">
                <a:solidFill>
                  <a:srgbClr val="0000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-2</a:t>
            </a:r>
            <a:endParaRPr lang="en-US" sz="1600" kern="0" baseline="3000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47607" y="2938456"/>
            <a:ext cx="2487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" y="3540575"/>
            <a:ext cx="4099458" cy="155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42396" r="5813"/>
          <a:stretch/>
        </p:blipFill>
        <p:spPr>
          <a:xfrm>
            <a:off x="76201" y="1943100"/>
            <a:ext cx="3947911" cy="1828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336" y="2057400"/>
            <a:ext cx="231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core W density</a:t>
            </a:r>
            <a:endParaRPr lang="en-GB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4054" y="388620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</a:t>
            </a:r>
            <a:r>
              <a:rPr lang="en-US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ivertor</a:t>
            </a:r>
          </a:p>
          <a:p>
            <a:pPr algn="ctr"/>
            <a:r>
              <a:rPr lang="en-US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fluxes</a:t>
            </a:r>
            <a:endParaRPr lang="en-GB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81600" y="1943100"/>
            <a:ext cx="3962400" cy="3190315"/>
            <a:chOff x="5095754" y="2528047"/>
            <a:chExt cx="4048246" cy="432995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"/>
            <a:stretch/>
          </p:blipFill>
          <p:spPr bwMode="auto">
            <a:xfrm>
              <a:off x="5095754" y="2528047"/>
              <a:ext cx="4048246" cy="432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791200" y="2528047"/>
              <a:ext cx="3276600" cy="62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39000" y="2914651"/>
            <a:ext cx="16313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aseline="-250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10 </a:t>
            </a:r>
            <a:r>
              <a:rPr lang="en-US" sz="22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sz="22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2628901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Schneider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TH/6-1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5157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Militello-Asp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2018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837025"/>
            <a:ext cx="9162510" cy="4306475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8511" y="133351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/>
                <a:cs typeface="Arial"/>
              </a:rPr>
              <a:t>Development of Integrated Modelling &amp; Analysis </a:t>
            </a:r>
            <a:r>
              <a:rPr lang="en-GB" sz="2800" b="1" dirty="0" smtClean="0">
                <a:solidFill>
                  <a:schemeClr val="bg1"/>
                </a:solidFill>
                <a:latin typeface="Arial"/>
                <a:cs typeface="Arial"/>
              </a:rPr>
              <a:t>Suite (IMAS) and Scenario Database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8347" y="819150"/>
            <a:ext cx="9135655" cy="175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85750" lvl="0" indent="-285750" algn="just"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First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high fidelity IMAS simulations of 15 MA / 5.3 T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Q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= 10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DT baseline scenarios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including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core – edge - divertor evolution respecting principal engineering limitations</a:t>
            </a:r>
            <a:endParaRPr lang="en-US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742950" lvl="1" indent="-285750" algn="just" eaLnBrk="0" hangingPunct="0"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Optimization of scenario and control schemes for plasma shape control, current induction, heating, </a:t>
            </a:r>
            <a:r>
              <a:rPr lang="en-US" sz="1600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fuelling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and seeding actuators</a:t>
            </a:r>
          </a:p>
          <a:p>
            <a:pPr marL="285750" lvl="0" indent="-285750" algn="just"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IMAS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Scenario Database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set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up and populated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with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simulations representing all stages of the ITER Research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Plan (currently over 110 entries)</a:t>
            </a:r>
            <a:endParaRPr lang="en-US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742950" lvl="1" indent="-285750" algn="just" eaLnBrk="0" hangingPunct="0"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Support to </a:t>
            </a:r>
            <a:r>
              <a:rPr lang="en-US" sz="1600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joint activities such as diagnostic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design, performance assessments, etc.</a:t>
            </a:r>
            <a:endParaRPr lang="en-US" kern="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325606" y="438922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Köchl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EX/P7-25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2178" y="4640818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Pinches TH/P6-7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62" y="2647950"/>
            <a:ext cx="5197306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432" y="2719685"/>
            <a:ext cx="327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End-to-end IMAS simulation of 15 MA Q = 10 DT baseline scenario with DINA-JINTRAC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rnouxr\Documents\Work\En Cours\FLAGS_Updated_19042017\20_04\JPEG\Flags_OK_a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1" y="-104440"/>
            <a:ext cx="9290433" cy="484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9577" y="857252"/>
            <a:ext cx="9180513" cy="113877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multinational scientific collaboration without equivalent in history</a:t>
            </a:r>
            <a:endParaRPr lang="en-GB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endParaRPr lang="en-GB" sz="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large-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scale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experiment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to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demonstrate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the </a:t>
            </a:r>
            <a:r>
              <a:rPr lang="fr-FR" sz="2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feasibility</a:t>
            </a:r>
            <a:endParaRPr lang="fr-F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fusion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energy</a:t>
            </a:r>
            <a:endParaRPr lang="fr-F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4445" y="0"/>
            <a:ext cx="5112568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</a:p>
        </p:txBody>
      </p:sp>
    </p:spTree>
    <p:extLst>
      <p:ext uri="{BB962C8B-B14F-4D97-AF65-F5344CB8AC3E}">
        <p14:creationId xmlns:p14="http://schemas.microsoft.com/office/powerpoint/2010/main" val="19099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9600"/>
            <a:ext cx="9162510" cy="455295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0" y="666750"/>
            <a:ext cx="9135655" cy="112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85750" lvl="0" indent="-285750" algn="just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MagnetoHydroDynamic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simulations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optimization of  current waveforms in ELM control coils performed under ITER Scientist Fellow Network (ISFN) work programme</a:t>
            </a:r>
          </a:p>
          <a:p>
            <a:pPr marL="285750" indent="-285750" algn="just">
              <a:spcAft>
                <a:spcPts val="1200"/>
              </a:spcAft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Optimization  maximum ELM control potential (X-point deformation,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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) with minimum detrimental effects (slowing down of plasma rotation)</a:t>
            </a:r>
            <a:endParaRPr lang="en-US" kern="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47607" y="2865341"/>
            <a:ext cx="2487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18510" y="6466"/>
            <a:ext cx="9162510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/>
                <a:cs typeface="Arial"/>
              </a:rPr>
              <a:t>Optimization of ELM control in ITER  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4338" y="1809750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ELM control coils</a:t>
            </a:r>
          </a:p>
          <a:p>
            <a:pPr algn="ctr"/>
            <a:r>
              <a:rPr lang="en-US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</a:t>
            </a:r>
            <a:r>
              <a:rPr lang="en-US" kern="0" baseline="-2500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coil</a:t>
            </a:r>
            <a:r>
              <a:rPr lang="en-US" kern="0" baseline="3000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max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= 90 </a:t>
            </a:r>
            <a:r>
              <a:rPr lang="en-US" kern="0" dirty="0" err="1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kAt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046490" y="189761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&amp;  Liu  TH/P1-7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"/>
          <a:stretch/>
        </p:blipFill>
        <p:spPr bwMode="auto">
          <a:xfrm>
            <a:off x="95689" y="2286000"/>
            <a:ext cx="4095311" cy="2749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1926" y="2665986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Good for ELM control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11732" y="2996259"/>
            <a:ext cx="293268" cy="432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99562" y="2286000"/>
            <a:ext cx="1343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 </a:t>
            </a: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~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mm/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6828" y="4821451"/>
            <a:ext cx="51937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67200" y="2400301"/>
            <a:ext cx="4800600" cy="2468861"/>
            <a:chOff x="-174785" y="3657600"/>
            <a:chExt cx="4289585" cy="2865532"/>
          </a:xfrm>
        </p:grpSpPr>
        <p:grpSp>
          <p:nvGrpSpPr>
            <p:cNvPr id="18" name="Group 17"/>
            <p:cNvGrpSpPr/>
            <p:nvPr/>
          </p:nvGrpSpPr>
          <p:grpSpPr>
            <a:xfrm>
              <a:off x="-174785" y="3657600"/>
              <a:ext cx="4289585" cy="2865532"/>
              <a:chOff x="-1627160" y="3198412"/>
              <a:chExt cx="3630745" cy="2865532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27160" y="3198412"/>
                <a:ext cx="3630745" cy="2865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 rot="21330936">
                <a:off x="-940395" y="4353923"/>
                <a:ext cx="1953130" cy="415548"/>
              </a:xfrm>
              <a:custGeom>
                <a:avLst/>
                <a:gdLst>
                  <a:gd name="connsiteX0" fmla="*/ 0 w 1497106"/>
                  <a:gd name="connsiteY0" fmla="*/ 262932 h 415548"/>
                  <a:gd name="connsiteX1" fmla="*/ 403412 w 1497106"/>
                  <a:gd name="connsiteY1" fmla="*/ 2955 h 415548"/>
                  <a:gd name="connsiteX2" fmla="*/ 1129553 w 1497106"/>
                  <a:gd name="connsiteY2" fmla="*/ 415332 h 415548"/>
                  <a:gd name="connsiteX3" fmla="*/ 1497106 w 1497106"/>
                  <a:gd name="connsiteY3" fmla="*/ 47779 h 41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106" h="415548">
                    <a:moveTo>
                      <a:pt x="0" y="262932"/>
                    </a:moveTo>
                    <a:cubicBezTo>
                      <a:pt x="107576" y="120243"/>
                      <a:pt x="215153" y="-22445"/>
                      <a:pt x="403412" y="2955"/>
                    </a:cubicBezTo>
                    <a:cubicBezTo>
                      <a:pt x="591671" y="28355"/>
                      <a:pt x="947271" y="407861"/>
                      <a:pt x="1129553" y="415332"/>
                    </a:cubicBezTo>
                    <a:cubicBezTo>
                      <a:pt x="1311835" y="422803"/>
                      <a:pt x="1404470" y="235291"/>
                      <a:pt x="1497106" y="47779"/>
                    </a:cubicBezTo>
                  </a:path>
                </a:pathLst>
              </a:custGeom>
              <a:noFill/>
              <a:ln w="38100">
                <a:solidFill>
                  <a:srgbClr val="FF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Freeform 35"/>
              <p:cNvSpPr/>
              <p:nvPr/>
            </p:nvSpPr>
            <p:spPr>
              <a:xfrm rot="21242282">
                <a:off x="-582706" y="4874352"/>
                <a:ext cx="1649506" cy="415548"/>
              </a:xfrm>
              <a:custGeom>
                <a:avLst/>
                <a:gdLst>
                  <a:gd name="connsiteX0" fmla="*/ 0 w 1497106"/>
                  <a:gd name="connsiteY0" fmla="*/ 262932 h 415548"/>
                  <a:gd name="connsiteX1" fmla="*/ 403412 w 1497106"/>
                  <a:gd name="connsiteY1" fmla="*/ 2955 h 415548"/>
                  <a:gd name="connsiteX2" fmla="*/ 1129553 w 1497106"/>
                  <a:gd name="connsiteY2" fmla="*/ 415332 h 415548"/>
                  <a:gd name="connsiteX3" fmla="*/ 1497106 w 1497106"/>
                  <a:gd name="connsiteY3" fmla="*/ 47779 h 41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106" h="415548">
                    <a:moveTo>
                      <a:pt x="0" y="262932"/>
                    </a:moveTo>
                    <a:cubicBezTo>
                      <a:pt x="107576" y="120243"/>
                      <a:pt x="215153" y="-22445"/>
                      <a:pt x="403412" y="2955"/>
                    </a:cubicBezTo>
                    <a:cubicBezTo>
                      <a:pt x="591671" y="28355"/>
                      <a:pt x="947271" y="407861"/>
                      <a:pt x="1129553" y="415332"/>
                    </a:cubicBezTo>
                    <a:cubicBezTo>
                      <a:pt x="1311835" y="422803"/>
                      <a:pt x="1404470" y="235291"/>
                      <a:pt x="1497106" y="4777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20462323">
                <a:off x="-213168" y="5294692"/>
                <a:ext cx="1629696" cy="415548"/>
              </a:xfrm>
              <a:custGeom>
                <a:avLst/>
                <a:gdLst>
                  <a:gd name="connsiteX0" fmla="*/ 0 w 1497106"/>
                  <a:gd name="connsiteY0" fmla="*/ 262932 h 415548"/>
                  <a:gd name="connsiteX1" fmla="*/ 403412 w 1497106"/>
                  <a:gd name="connsiteY1" fmla="*/ 2955 h 415548"/>
                  <a:gd name="connsiteX2" fmla="*/ 1129553 w 1497106"/>
                  <a:gd name="connsiteY2" fmla="*/ 415332 h 415548"/>
                  <a:gd name="connsiteX3" fmla="*/ 1497106 w 1497106"/>
                  <a:gd name="connsiteY3" fmla="*/ 47779 h 41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106" h="415548">
                    <a:moveTo>
                      <a:pt x="0" y="262932"/>
                    </a:moveTo>
                    <a:cubicBezTo>
                      <a:pt x="107576" y="120243"/>
                      <a:pt x="215153" y="-22445"/>
                      <a:pt x="403412" y="2955"/>
                    </a:cubicBezTo>
                    <a:cubicBezTo>
                      <a:pt x="591671" y="28355"/>
                      <a:pt x="947271" y="407861"/>
                      <a:pt x="1129553" y="415332"/>
                    </a:cubicBezTo>
                    <a:cubicBezTo>
                      <a:pt x="1311835" y="422803"/>
                      <a:pt x="1404470" y="235291"/>
                      <a:pt x="1497106" y="47779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574190" y="5301899"/>
              <a:ext cx="492610" cy="260701"/>
            </a:xfrm>
            <a:custGeom>
              <a:avLst/>
              <a:gdLst>
                <a:gd name="connsiteX0" fmla="*/ 0 w 430306"/>
                <a:gd name="connsiteY0" fmla="*/ 0 h 198948"/>
                <a:gd name="connsiteX1" fmla="*/ 277906 w 430306"/>
                <a:gd name="connsiteY1" fmla="*/ 170329 h 198948"/>
                <a:gd name="connsiteX2" fmla="*/ 430306 w 430306"/>
                <a:gd name="connsiteY2" fmla="*/ 197223 h 19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306" h="198948">
                  <a:moveTo>
                    <a:pt x="0" y="0"/>
                  </a:moveTo>
                  <a:cubicBezTo>
                    <a:pt x="103094" y="68729"/>
                    <a:pt x="206188" y="137459"/>
                    <a:pt x="277906" y="170329"/>
                  </a:cubicBezTo>
                  <a:cubicBezTo>
                    <a:pt x="349624" y="203200"/>
                    <a:pt x="389965" y="200211"/>
                    <a:pt x="430306" y="197223"/>
                  </a:cubicBezTo>
                </a:path>
              </a:pathLst>
            </a:custGeom>
            <a:noFill/>
            <a:ln w="44450">
              <a:solidFill>
                <a:srgbClr val="FF33CC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Freeform 40"/>
          <p:cNvSpPr/>
          <p:nvPr/>
        </p:nvSpPr>
        <p:spPr>
          <a:xfrm rot="20834325">
            <a:off x="5755249" y="4178924"/>
            <a:ext cx="734371" cy="283540"/>
          </a:xfrm>
          <a:custGeom>
            <a:avLst/>
            <a:gdLst>
              <a:gd name="connsiteX0" fmla="*/ 0 w 430306"/>
              <a:gd name="connsiteY0" fmla="*/ 0 h 198948"/>
              <a:gd name="connsiteX1" fmla="*/ 277906 w 430306"/>
              <a:gd name="connsiteY1" fmla="*/ 170329 h 198948"/>
              <a:gd name="connsiteX2" fmla="*/ 430306 w 430306"/>
              <a:gd name="connsiteY2" fmla="*/ 197223 h 19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306" h="198948">
                <a:moveTo>
                  <a:pt x="0" y="0"/>
                </a:moveTo>
                <a:cubicBezTo>
                  <a:pt x="103094" y="68729"/>
                  <a:pt x="206188" y="137459"/>
                  <a:pt x="277906" y="170329"/>
                </a:cubicBezTo>
                <a:cubicBezTo>
                  <a:pt x="349624" y="203200"/>
                  <a:pt x="389965" y="200211"/>
                  <a:pt x="430306" y="197223"/>
                </a:cubicBezTo>
              </a:path>
            </a:pathLst>
          </a:custGeom>
          <a:noFill/>
          <a:ln w="44450">
            <a:solidFill>
              <a:srgbClr val="00CC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 rot="3075935">
            <a:off x="1932458" y="3381278"/>
            <a:ext cx="683041" cy="87140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295401" y="4758067"/>
            <a:ext cx="1545705" cy="271133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 rot="16200000">
            <a:off x="-351862" y="3439527"/>
            <a:ext cx="1217636" cy="361511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7848600" y="3744352"/>
            <a:ext cx="76200" cy="8469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6934200" y="4057651"/>
            <a:ext cx="76200" cy="8469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5628230" y="4087252"/>
            <a:ext cx="162971" cy="1418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6934201" y="4030102"/>
            <a:ext cx="162971" cy="1418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7772401" y="3714751"/>
            <a:ext cx="162971" cy="1418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5780630" y="3371851"/>
            <a:ext cx="162971" cy="141848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6999830" y="3630052"/>
            <a:ext cx="162971" cy="141848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7696201" y="3344302"/>
            <a:ext cx="162971" cy="141848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6917789" y="4286251"/>
            <a:ext cx="162971" cy="141848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7843314" y="4278007"/>
            <a:ext cx="162971" cy="141848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6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590551"/>
            <a:ext cx="9162510" cy="4129419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72997" r="22447" b="1136"/>
          <a:stretch/>
        </p:blipFill>
        <p:spPr>
          <a:xfrm>
            <a:off x="343197" y="927136"/>
            <a:ext cx="4838403" cy="3413855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" y="-5075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Revised divertor steady state heat flux limit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092704" y="2190750"/>
            <a:ext cx="4051296" cy="26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342900" indent="-342900" algn="just" eaLnBrk="0" hangingPunct="0"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New “Operational </a:t>
            </a:r>
            <a:r>
              <a:rPr lang="en-US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B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udget” for peak divertor heat flux 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</a:t>
            </a:r>
            <a:r>
              <a:rPr lang="en-US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time for hardness to drop (due to recrystallization) by 50% at given depth below W surface</a:t>
            </a:r>
            <a:endParaRPr lang="en-US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555625" lvl="1" indent="-285750"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Gives </a:t>
            </a:r>
            <a:r>
              <a:rPr lang="en-US" sz="1600" b="1" kern="0" dirty="0" err="1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lang="en-US" sz="1600" b="1" kern="0" baseline="-25000" dirty="0" err="1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peak,target</a:t>
            </a:r>
            <a:r>
              <a:rPr lang="en-US" sz="1600" b="1" kern="0" dirty="0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</a:t>
            </a:r>
            <a:r>
              <a:rPr lang="en-US" sz="1600" b="1" kern="0" dirty="0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15 MWm</a:t>
            </a:r>
            <a:r>
              <a:rPr lang="en-US" sz="1600" b="1" kern="0" baseline="30000" dirty="0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-2</a:t>
            </a:r>
            <a:r>
              <a:rPr lang="en-US" sz="1600" b="1" kern="0" dirty="0" smtClean="0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for first ITER divertor up to end of FPO-3</a:t>
            </a:r>
          </a:p>
          <a:p>
            <a:pPr marL="555625" lvl="1" indent="-285750"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Increased margin </a:t>
            </a:r>
            <a:r>
              <a:rPr lang="en-US" sz="1600" kern="0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wrt</a:t>
            </a:r>
            <a:r>
              <a:rPr lang="en-US" sz="1600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. the previous limit of 10 MWm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-2</a:t>
            </a:r>
            <a:endParaRPr lang="en-US" sz="1600" kern="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3" name="ZoneTexte 5"/>
          <p:cNvSpPr txBox="1"/>
          <p:nvPr/>
        </p:nvSpPr>
        <p:spPr>
          <a:xfrm rot="16200000">
            <a:off x="-1768483" y="2413325"/>
            <a:ext cx="387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to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hardenss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50% (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hours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fr-FR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 flipH="1">
            <a:off x="709480" y="2079948"/>
            <a:ext cx="424352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 flipH="1">
            <a:off x="2628000" y="2094777"/>
            <a:ext cx="0" cy="197109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18" name="ZoneTexte 5"/>
          <p:cNvSpPr txBox="1"/>
          <p:nvPr/>
        </p:nvSpPr>
        <p:spPr>
          <a:xfrm>
            <a:off x="361126" y="590550"/>
            <a:ext cx="405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De Temmerman et al., PPCF </a:t>
            </a:r>
            <a:r>
              <a:rPr lang="fr-FR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044018</a:t>
            </a:r>
            <a:br>
              <a:rPr lang="fr-FR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R.A. Pitts et al., PSI 2018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491093" y="4293977"/>
            <a:ext cx="407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flux (MWm</a:t>
            </a:r>
            <a:r>
              <a:rPr lang="fr-FR" sz="20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ZoneTexte 7"/>
          <p:cNvSpPr txBox="1"/>
          <p:nvPr/>
        </p:nvSpPr>
        <p:spPr>
          <a:xfrm>
            <a:off x="3160764" y="1809750"/>
            <a:ext cx="1792236" cy="523220"/>
          </a:xfrm>
          <a:prstGeom prst="rect">
            <a:avLst/>
          </a:prstGeom>
          <a:solidFill>
            <a:srgbClr val="EDB333">
              <a:alpha val="86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</a:rPr>
              <a:t>~ 2000 - 3000 hours FPO-1 to FPO-3</a:t>
            </a:r>
            <a:endParaRPr lang="fr-FR" sz="1400" dirty="0">
              <a:latin typeface="Arial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rot="5400000" flipV="1">
            <a:off x="6543994" y="938489"/>
            <a:ext cx="323212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40" name="ZoneTexte 7"/>
          <p:cNvSpPr txBox="1"/>
          <p:nvPr/>
        </p:nvSpPr>
        <p:spPr>
          <a:xfrm>
            <a:off x="6775892" y="555307"/>
            <a:ext cx="252050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latin typeface="Arial" charset="0"/>
              </a:rPr>
              <a:t>Macro-crack initiates if material recrystallized too deeply</a:t>
            </a:r>
            <a:endParaRPr lang="fr-FR" sz="1300" dirty="0"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81601" y="590550"/>
            <a:ext cx="3254427" cy="1592082"/>
            <a:chOff x="4684766" y="489455"/>
            <a:chExt cx="3254427" cy="1592082"/>
          </a:xfrm>
        </p:grpSpPr>
        <p:grpSp>
          <p:nvGrpSpPr>
            <p:cNvPr id="13" name="Group 12"/>
            <p:cNvGrpSpPr/>
            <p:nvPr/>
          </p:nvGrpSpPr>
          <p:grpSpPr>
            <a:xfrm>
              <a:off x="4684766" y="489455"/>
              <a:ext cx="3254427" cy="1592082"/>
              <a:chOff x="2954409" y="2010865"/>
              <a:chExt cx="4588218" cy="224458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954409" y="2010865"/>
                <a:ext cx="1539722" cy="2164874"/>
                <a:chOff x="7450079" y="299450"/>
                <a:chExt cx="1539722" cy="2164874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7803015" y="1706013"/>
                  <a:ext cx="920263" cy="390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00FF"/>
                      </a:solidFill>
                      <a:latin typeface="+mn-lt"/>
                    </a:rPr>
                    <a:t>Cooling</a:t>
                  </a:r>
                  <a:endParaRPr lang="en-GB" sz="1200" dirty="0" smtClean="0">
                    <a:solidFill>
                      <a:srgbClr val="0000FF"/>
                    </a:solidFill>
                    <a:latin typeface="+mn-lt"/>
                  </a:endParaRP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7450079" y="299450"/>
                  <a:ext cx="1539722" cy="2164874"/>
                  <a:chOff x="7418853" y="326040"/>
                  <a:chExt cx="1539722" cy="2164874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7418853" y="755177"/>
                    <a:ext cx="1473380" cy="1735737"/>
                    <a:chOff x="7603892" y="660868"/>
                    <a:chExt cx="1185348" cy="1405385"/>
                  </a:xfrm>
                </p:grpSpPr>
                <p:sp>
                  <p:nvSpPr>
                    <p:cNvPr id="28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03892" y="924720"/>
                      <a:ext cx="1185348" cy="1141533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 algn="ctr" eaLnBrk="0" hangingPunct="0"/>
                      <a:endParaRPr lang="en-US" sz="1100"/>
                    </a:p>
                  </p:txBody>
                </p:sp>
                <p:sp>
                  <p:nvSpPr>
                    <p:cNvPr id="29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41774" y="1201801"/>
                      <a:ext cx="707476" cy="655958"/>
                    </a:xfrm>
                    <a:prstGeom prst="ellipse">
                      <a:avLst/>
                    </a:prstGeom>
                    <a:solidFill>
                      <a:srgbClr val="EFB942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endParaRPr lang="en-US" sz="1100"/>
                    </a:p>
                  </p:txBody>
                </p:sp>
                <p:sp>
                  <p:nvSpPr>
                    <p:cNvPr id="30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03456" y="1258478"/>
                      <a:ext cx="593608" cy="549655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endParaRPr lang="en-US" sz="1100"/>
                    </a:p>
                  </p:txBody>
                </p:sp>
                <p:sp>
                  <p:nvSpPr>
                    <p:cNvPr id="31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59497" y="1311480"/>
                      <a:ext cx="474140" cy="43903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endParaRPr lang="en-US" sz="1100"/>
                    </a:p>
                  </p:txBody>
                </p:sp>
                <p:cxnSp>
                  <p:nvCxnSpPr>
                    <p:cNvPr id="32" name="Straight Arrow Connector 31"/>
                    <p:cNvCxnSpPr/>
                    <p:nvPr/>
                  </p:nvCxnSpPr>
                  <p:spPr bwMode="auto">
                    <a:xfrm>
                      <a:off x="7740352" y="660868"/>
                      <a:ext cx="0" cy="263567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 w="lg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3" name="Straight Arrow Connector 32"/>
                    <p:cNvCxnSpPr/>
                    <p:nvPr/>
                  </p:nvCxnSpPr>
                  <p:spPr bwMode="auto">
                    <a:xfrm>
                      <a:off x="8048819" y="660868"/>
                      <a:ext cx="0" cy="263567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 w="lg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4" name="Straight Arrow Connector 33"/>
                    <p:cNvCxnSpPr/>
                    <p:nvPr/>
                  </p:nvCxnSpPr>
                  <p:spPr bwMode="auto">
                    <a:xfrm>
                      <a:off x="8676456" y="660868"/>
                      <a:ext cx="0" cy="263567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 w="lg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5" name="Straight Arrow Connector 34"/>
                    <p:cNvCxnSpPr/>
                    <p:nvPr/>
                  </p:nvCxnSpPr>
                  <p:spPr bwMode="auto">
                    <a:xfrm>
                      <a:off x="8358885" y="670010"/>
                      <a:ext cx="0" cy="263567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 w="lg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7427050" y="326040"/>
                    <a:ext cx="1531525" cy="5206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Loading</a:t>
                    </a:r>
                    <a:endParaRPr lang="en-GB" sz="1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16" name="Picture 15" descr="C:\Users\hirait\AppData\Local\Microsoft\Windows\Temporary Internet Files\Content.Outlook\8UHJW4JR\2496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0506" y="2764997"/>
                <a:ext cx="2659571" cy="14904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 bwMode="auto">
              <a:xfrm>
                <a:off x="3507449" y="2762874"/>
                <a:ext cx="385410" cy="474565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883057" y="2754128"/>
                <a:ext cx="2659570" cy="149045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3892860" y="2754128"/>
                <a:ext cx="991832" cy="20812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6" name="ZoneTexte 7"/>
            <p:cNvSpPr txBox="1"/>
            <p:nvPr/>
          </p:nvSpPr>
          <p:spPr>
            <a:xfrm>
              <a:off x="6050948" y="1363302"/>
              <a:ext cx="18864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3399"/>
                  </a:solidFill>
                  <a:latin typeface="Arial" charset="0"/>
                </a:rPr>
                <a:t>W </a:t>
              </a:r>
              <a:r>
                <a:rPr lang="en-US" sz="1600" b="1" dirty="0" err="1" smtClean="0">
                  <a:solidFill>
                    <a:srgbClr val="003399"/>
                  </a:solidFill>
                  <a:latin typeface="Arial" charset="0"/>
                </a:rPr>
                <a:t>divertor</a:t>
              </a:r>
              <a:r>
                <a:rPr lang="en-US" sz="1600" b="1" dirty="0" smtClean="0">
                  <a:solidFill>
                    <a:srgbClr val="003399"/>
                  </a:solidFill>
                  <a:latin typeface="Arial" charset="0"/>
                </a:rPr>
                <a:t> </a:t>
              </a:r>
              <a:r>
                <a:rPr lang="en-US" sz="1600" b="1" dirty="0" err="1" smtClean="0">
                  <a:solidFill>
                    <a:srgbClr val="003399"/>
                  </a:solidFill>
                  <a:latin typeface="Arial" charset="0"/>
                </a:rPr>
                <a:t>monoblock</a:t>
              </a:r>
              <a:endParaRPr lang="fr-FR" sz="16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5344054" y="1428636"/>
              <a:ext cx="705085" cy="6419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3" name="Line 34"/>
          <p:cNvSpPr>
            <a:spLocks noChangeShapeType="1"/>
          </p:cNvSpPr>
          <p:nvPr/>
        </p:nvSpPr>
        <p:spPr bwMode="auto">
          <a:xfrm rot="10800000" flipV="1">
            <a:off x="6705600" y="776883"/>
            <a:ext cx="146492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2450215" y="1987855"/>
            <a:ext cx="292985" cy="2790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590550"/>
            <a:ext cx="9162510" cy="455295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" y="-5075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ITER First Wall heat flux control development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-32320" y="562307"/>
            <a:ext cx="4680520" cy="155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Heat flux </a:t>
            </a:r>
            <a:r>
              <a:rPr lang="en-GB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on first wall panels needs to be controlled from early IRP phases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New algorithm combines</a:t>
            </a:r>
            <a:r>
              <a:rPr lang="en-GB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off-line 3D field line tracing</a:t>
            </a:r>
            <a:r>
              <a:rPr lang="en-GB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GB" b="1" kern="0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2D real-time heat flux estimation</a:t>
            </a:r>
            <a:r>
              <a:rPr lang="en-GB" kern="0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for control system</a:t>
            </a:r>
            <a:endParaRPr lang="en-GB" kern="0" dirty="0"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2" name="Content Placeholder 4">
            <a:extLst>
              <a:ext uri="{FF2B5EF4-FFF2-40B4-BE49-F238E27FC236}">
                <a16:creationId xmlns="" xmlns:a16="http://schemas.microsoft.com/office/drawing/2014/main" id="{8A3E600C-C7B0-BB43-9957-0070BBA76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16" y="971551"/>
            <a:ext cx="4286684" cy="2765037"/>
          </a:xfrm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5969340" y="3922562"/>
            <a:ext cx="1726860" cy="706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anchor="ctr" anchorCtr="0">
            <a:prstTxWarp prst="textNoShape">
              <a:avLst/>
            </a:prstTxWarp>
          </a:bodyPr>
          <a:lstStyle/>
          <a:p>
            <a:pPr indent="-187325" algn="ctr">
              <a:spcAft>
                <a:spcPts val="200"/>
              </a:spcAft>
              <a:defRPr/>
            </a:pPr>
            <a:r>
              <a:rPr lang="en-GB" sz="1400" b="1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Cross-calibration</a:t>
            </a:r>
          </a:p>
          <a:p>
            <a:pPr indent="-187325" algn="ctr">
              <a:spcAft>
                <a:spcPts val="200"/>
              </a:spcAft>
              <a:defRPr/>
            </a:pPr>
            <a:r>
              <a:rPr lang="en-GB" sz="1400" b="1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 using SMITER</a:t>
            </a:r>
            <a:endParaRPr lang="en-GB" sz="1400" b="1" kern="0" dirty="0"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3" name="magnetic_equilibr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85" y="2114550"/>
            <a:ext cx="1833499" cy="2514600"/>
          </a:xfrm>
          <a:prstGeom prst="rect">
            <a:avLst/>
          </a:prstGeom>
        </p:spPr>
      </p:pic>
      <p:pic>
        <p:nvPicPr>
          <p:cNvPr id="51" name="Heatflux_FW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" y="2875045"/>
            <a:ext cx="3024589" cy="1754105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307940" y="2114550"/>
            <a:ext cx="2119790" cy="743979"/>
            <a:chOff x="1826695" y="2313865"/>
            <a:chExt cx="2119790" cy="743978"/>
          </a:xfrm>
        </p:grpSpPr>
        <p:sp>
          <p:nvSpPr>
            <p:cNvPr id="52" name="Rectangle 2"/>
            <p:cNvSpPr txBox="1">
              <a:spLocks noChangeArrowheads="1"/>
            </p:cNvSpPr>
            <p:nvPr/>
          </p:nvSpPr>
          <p:spPr bwMode="auto">
            <a:xfrm>
              <a:off x="1876255" y="2313865"/>
              <a:ext cx="2070230" cy="38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>
              <a:prstTxWarp prst="textNoShape">
                <a:avLst/>
              </a:prstTxWarp>
            </a:bodyPr>
            <a:lstStyle/>
            <a:p>
              <a:pPr algn="ctr">
                <a:spcAft>
                  <a:spcPts val="200"/>
                </a:spcAft>
                <a:defRPr/>
              </a:pPr>
              <a:r>
                <a:rPr lang="en-GB" sz="1600" b="1" kern="0" dirty="0" smtClean="0">
                  <a:solidFill>
                    <a:schemeClr val="accent4"/>
                  </a:solidFill>
                  <a:latin typeface="Arial" panose="020B0604020202020204" pitchFamily="34" charset="0"/>
                  <a:ea typeface="ＭＳ Ｐゴシック" pitchFamily="-110" charset="-128"/>
                  <a:cs typeface="Arial" panose="020B0604020202020204" pitchFamily="34" charset="0"/>
                  <a:sym typeface="Wingdings" panose="05000000000000000000" pitchFamily="2" charset="2"/>
                </a:rPr>
                <a:t>ITER Start-up </a:t>
              </a:r>
              <a:endParaRPr lang="en-GB" sz="1200" b="1" kern="0" dirty="0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algn="ctr">
                <a:spcAft>
                  <a:spcPts val="200"/>
                </a:spcAft>
                <a:defRPr/>
              </a:pPr>
              <a:r>
                <a:rPr lang="en-GB" sz="1600" b="1" kern="0" dirty="0" smtClean="0">
                  <a:solidFill>
                    <a:schemeClr val="accent2"/>
                  </a:solidFill>
                  <a:latin typeface="Arial" panose="020B0604020202020204" pitchFamily="34" charset="0"/>
                  <a:ea typeface="ＭＳ Ｐゴシック" pitchFamily="-110" charset="-128"/>
                  <a:cs typeface="Arial" panose="020B0604020202020204" pitchFamily="34" charset="0"/>
                  <a:sym typeface="Wingdings" panose="05000000000000000000" pitchFamily="2" charset="2"/>
                </a:rPr>
                <a:t>Heat fluxes</a:t>
              </a:r>
              <a:endParaRPr lang="en-GB" sz="1400" b="1" kern="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2871554" y="2847264"/>
              <a:ext cx="1" cy="2105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1826695" y="2391730"/>
              <a:ext cx="225025" cy="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>
            <a:off x="8217407" y="1395940"/>
            <a:ext cx="2579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1" y="4809352"/>
            <a:ext cx="500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 performed under Monaco postdoctoral programme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5067057" y="666751"/>
            <a:ext cx="3465385" cy="289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indent="-187325">
              <a:spcAft>
                <a:spcPts val="200"/>
              </a:spcAft>
              <a:defRPr/>
            </a:pPr>
            <a:r>
              <a:rPr lang="en-GB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SMITER incorporated in IMAS</a:t>
            </a:r>
            <a:endParaRPr lang="en-GB" b="1" kern="0" dirty="0">
              <a:solidFill>
                <a:srgbClr val="008000"/>
              </a:solidFill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172402" y="3304994"/>
            <a:ext cx="1" cy="213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26515" y="475220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 EX/P7-24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ent-Up Arrow 8"/>
          <p:cNvSpPr/>
          <p:nvPr/>
        </p:nvSpPr>
        <p:spPr>
          <a:xfrm rot="16200000" flipH="1">
            <a:off x="7932108" y="3722058"/>
            <a:ext cx="594984" cy="7620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>
            <a:off x="4911564" y="4057650"/>
            <a:ext cx="879636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1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-19050"/>
            <a:ext cx="914399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C</a:t>
            </a:r>
            <a:r>
              <a:rPr lang="en-US" sz="3200" dirty="0" smtClean="0"/>
              <a:t>hallenges ahead for ITER</a:t>
            </a:r>
          </a:p>
          <a:p>
            <a:r>
              <a:rPr lang="en-US" sz="3200" dirty="0" smtClean="0"/>
              <a:t>until construction completion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" y="1047750"/>
            <a:ext cx="9143999" cy="3657600"/>
          </a:xfrm>
          <a:solidFill>
            <a:schemeClr val="accent1">
              <a:lumMod val="20000"/>
              <a:lumOff val="80000"/>
            </a:schemeClr>
          </a:solidFill>
          <a:ln w="15875">
            <a:solidFill>
              <a:srgbClr val="FFC000"/>
            </a:solidFill>
          </a:ln>
        </p:spPr>
        <p:txBody>
          <a:bodyPr>
            <a:noAutofit/>
          </a:bodyPr>
          <a:lstStyle/>
          <a:p>
            <a:endParaRPr lang="en-GB" sz="500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Organization, Domestic Agencies and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 working as “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One-ITER 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with a strong project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by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 for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safety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respect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all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requirements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particular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delivery dates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materials and equipment on the ITER site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and fully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assembly/construction sequences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ITER site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Contracting with high performing and experienced companies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activities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Tokamak Complex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in place a well-suited organization in charge of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in place a well-suited organization to conceive and execute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take-over of the machine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ultimately for its operation and maintenance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Timely, reliable availability of the planned and committed resources from the seven ITER Members</a:t>
            </a:r>
          </a:p>
        </p:txBody>
      </p:sp>
    </p:spTree>
    <p:extLst>
      <p:ext uri="{BB962C8B-B14F-4D97-AF65-F5344CB8AC3E}">
        <p14:creationId xmlns:p14="http://schemas.microsoft.com/office/powerpoint/2010/main" val="32322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rnouxr\Documents\Work\En Cours\ON ROOF JULIE 20 JULY\OK\From_Roof_Julie_1b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40" y="-168274"/>
            <a:ext cx="927404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32095" y="-8558"/>
            <a:ext cx="935229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800" dirty="0"/>
              <a:t>ITER is moving forward</a:t>
            </a:r>
            <a:r>
              <a:rPr lang="en-GB" altLang="ja-JP" sz="4800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4866" y="4409902"/>
            <a:ext cx="1771639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http://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www.iter.org</a:t>
            </a:r>
            <a:endParaRPr lang="en-GB" sz="1200" b="1" dirty="0">
              <a:solidFill>
                <a:schemeClr val="bg1">
                  <a:lumMod val="95000"/>
                </a:schemeClr>
              </a:solidFill>
              <a:effectLst>
                <a:outerShdw blurRad="101600" dir="5640000" sx="99000" sy="99000" algn="ctr" rotWithShape="0">
                  <a:schemeClr val="tx1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18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757332" y="2317565"/>
            <a:ext cx="1317094" cy="1082706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  <a:bevelB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Project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26226" y="1094724"/>
            <a:ext cx="918114" cy="77494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6466" y="2469733"/>
            <a:ext cx="918114" cy="774948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EU</a:t>
            </a:r>
            <a:endParaRPr lang="en-GB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386282" y="3606120"/>
            <a:ext cx="918114" cy="77494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</a:rPr>
              <a:t>KO</a:t>
            </a:r>
            <a:endParaRPr lang="en-GB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010224" y="3903036"/>
            <a:ext cx="918114" cy="774948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711075" y="3606120"/>
            <a:ext cx="918114" cy="77494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4703" y="1428750"/>
            <a:ext cx="3672408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7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Members make cash and in-kind contributions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(90%) to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Project. They have established Domestic Agencies to handle the contracts to industry.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Organization Central Team manages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Project in close collaboration with the 7 Domestic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Agencies.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Members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share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all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intellectual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Property generated by the Project.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6" name="Right Arrow 13"/>
          <p:cNvSpPr>
            <a:spLocks noChangeArrowheads="1"/>
          </p:cNvSpPr>
          <p:nvPr/>
        </p:nvSpPr>
        <p:spPr bwMode="auto">
          <a:xfrm>
            <a:off x="4919992" y="2784706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7" name="Right Arrow 13"/>
          <p:cNvSpPr>
            <a:spLocks noChangeArrowheads="1"/>
          </p:cNvSpPr>
          <p:nvPr/>
        </p:nvSpPr>
        <p:spPr bwMode="auto">
          <a:xfrm rot="5400000">
            <a:off x="6105119" y="2066779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Right Arrow 13"/>
          <p:cNvSpPr>
            <a:spLocks noChangeArrowheads="1"/>
          </p:cNvSpPr>
          <p:nvPr/>
        </p:nvSpPr>
        <p:spPr bwMode="auto">
          <a:xfrm rot="7978316">
            <a:off x="7106397" y="2224760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9" name="Right Arrow 13"/>
          <p:cNvSpPr>
            <a:spLocks noChangeArrowheads="1"/>
          </p:cNvSpPr>
          <p:nvPr/>
        </p:nvSpPr>
        <p:spPr bwMode="auto">
          <a:xfrm rot="10800000">
            <a:off x="7289526" y="2784706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" name="Right Arrow 13"/>
          <p:cNvSpPr>
            <a:spLocks noChangeArrowheads="1"/>
          </p:cNvSpPr>
          <p:nvPr/>
        </p:nvSpPr>
        <p:spPr bwMode="auto">
          <a:xfrm rot="13325616">
            <a:off x="7202812" y="3511911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Right Arrow 13"/>
          <p:cNvSpPr>
            <a:spLocks noChangeArrowheads="1"/>
          </p:cNvSpPr>
          <p:nvPr/>
        </p:nvSpPr>
        <p:spPr bwMode="auto">
          <a:xfrm rot="16200000">
            <a:off x="6199866" y="3621704"/>
            <a:ext cx="305214" cy="83176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2" name="Right Arrow 13"/>
          <p:cNvSpPr>
            <a:spLocks noChangeArrowheads="1"/>
          </p:cNvSpPr>
          <p:nvPr/>
        </p:nvSpPr>
        <p:spPr bwMode="auto">
          <a:xfrm rot="18819834">
            <a:off x="5250120" y="3491132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307702" y="1472901"/>
            <a:ext cx="918114" cy="77494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Minus 4"/>
          <p:cNvSpPr/>
          <p:nvPr/>
        </p:nvSpPr>
        <p:spPr bwMode="auto">
          <a:xfrm rot="20185049">
            <a:off x="5221550" y="1470030"/>
            <a:ext cx="341680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4" name="Minus 33"/>
          <p:cNvSpPr/>
          <p:nvPr/>
        </p:nvSpPr>
        <p:spPr bwMode="auto">
          <a:xfrm rot="1074555">
            <a:off x="6817396" y="1514194"/>
            <a:ext cx="373345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" name="Minus 34"/>
          <p:cNvSpPr/>
          <p:nvPr/>
        </p:nvSpPr>
        <p:spPr bwMode="auto">
          <a:xfrm rot="14669594">
            <a:off x="7981592" y="2207690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 rot="17112109">
            <a:off x="8219378" y="3358946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Minus 40"/>
          <p:cNvSpPr/>
          <p:nvPr/>
        </p:nvSpPr>
        <p:spPr bwMode="auto">
          <a:xfrm rot="17555815">
            <a:off x="4186861" y="2259886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2" name="Minus 41"/>
          <p:cNvSpPr/>
          <p:nvPr/>
        </p:nvSpPr>
        <p:spPr bwMode="auto">
          <a:xfrm rot="14669594">
            <a:off x="4234892" y="3323876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 rot="11615720">
            <a:off x="5406273" y="4132707"/>
            <a:ext cx="351203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 rot="20659237">
            <a:off x="7124003" y="4115883"/>
            <a:ext cx="351203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Right Arrow 13"/>
          <p:cNvSpPr>
            <a:spLocks noChangeArrowheads="1"/>
          </p:cNvSpPr>
          <p:nvPr/>
        </p:nvSpPr>
        <p:spPr bwMode="auto">
          <a:xfrm rot="2042201">
            <a:off x="5160233" y="2242022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" y="874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u="none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An integrated project:</a:t>
            </a:r>
            <a:endParaRPr lang="en-US" sz="4800" b="1" u="none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none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Central Team &amp; Seven Domestic Agencies</a:t>
            </a:r>
            <a:endParaRPr lang="en-GB" altLang="ja-JP" b="1" u="none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341331" y="1350963"/>
            <a:ext cx="900920" cy="77585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>
                    <a:alpha val="82000"/>
                  </a:srgbClr>
                </a:solidFill>
                <a:latin typeface="Century Gothic" pitchFamily="34" charset="0"/>
              </a:rPr>
              <a:t>CN</a:t>
            </a:r>
            <a:endParaRPr lang="en-GB" sz="2000" b="1" dirty="0">
              <a:solidFill>
                <a:srgbClr val="000000">
                  <a:alpha val="82000"/>
                </a:srgbClr>
              </a:solidFill>
              <a:latin typeface="Century Gothic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877234" y="2495133"/>
            <a:ext cx="900920" cy="74945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  <a:alpha val="84000"/>
                  </a:schemeClr>
                </a:solidFill>
              </a:rPr>
              <a:t>RF</a:t>
            </a:r>
            <a:endParaRPr lang="en-GB" sz="2800" b="1" dirty="0">
              <a:solidFill>
                <a:schemeClr val="bg1">
                  <a:lumMod val="85000"/>
                  <a:alpha val="84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15000" y="1885951"/>
            <a:ext cx="3321106" cy="2001655"/>
          </a:xfrm>
          <a:prstGeom prst="roundRect">
            <a:avLst>
              <a:gd name="adj" fmla="val 7509"/>
            </a:avLst>
          </a:prstGeom>
          <a:solidFill>
            <a:schemeClr val="bg1">
              <a:lumMod val="6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3"/>
          <p:cNvSpPr txBox="1">
            <a:spLocks noChangeArrowheads="1"/>
          </p:cNvSpPr>
          <p:nvPr/>
        </p:nvSpPr>
        <p:spPr bwMode="auto">
          <a:xfrm>
            <a:off x="250827" y="727473"/>
            <a:ext cx="8137599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is being built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in-kind contributions 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 Members of the ITER Organization.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ectangle 2"/>
          <p:cNvSpPr txBox="1">
            <a:spLocks noChangeArrowheads="1"/>
          </p:cNvSpPr>
          <p:nvPr/>
        </p:nvSpPr>
        <p:spPr bwMode="auto">
          <a:xfrm>
            <a:off x="-31694" y="-46402"/>
            <a:ext cx="9144000" cy="8572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5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A unique formula</a:t>
            </a:r>
          </a:p>
        </p:txBody>
      </p:sp>
      <p:sp>
        <p:nvSpPr>
          <p:cNvPr id="158" name="Text Box 160"/>
          <p:cNvSpPr txBox="1">
            <a:spLocks noChangeArrowheads="1"/>
          </p:cNvSpPr>
          <p:nvPr/>
        </p:nvSpPr>
        <p:spPr bwMode="auto">
          <a:xfrm>
            <a:off x="5836306" y="1913834"/>
            <a:ext cx="3231494" cy="19020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India, Japan, Korea, Russia and the United States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have responsibility for ~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of procurement packages. 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400" b="1" dirty="0">
              <a:solidFill>
                <a:schemeClr val="bg1">
                  <a:lumMod val="8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Europe’s share, as Host Member, is ~ 45% (construction and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manufacturing).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-144744" y="1110329"/>
            <a:ext cx="6850344" cy="3674325"/>
            <a:chOff x="592" y="1394"/>
            <a:chExt cx="4256" cy="2679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959" y="2988"/>
              <a:ext cx="2580" cy="853"/>
            </a:xfrm>
            <a:custGeom>
              <a:avLst/>
              <a:gdLst>
                <a:gd name="T0" fmla="*/ 591 w 2580"/>
                <a:gd name="T1" fmla="*/ 0 h 853"/>
                <a:gd name="T2" fmla="*/ 2580 w 2580"/>
                <a:gd name="T3" fmla="*/ 269 h 853"/>
                <a:gd name="T4" fmla="*/ 2236 w 2580"/>
                <a:gd name="T5" fmla="*/ 853 h 853"/>
                <a:gd name="T6" fmla="*/ 0 w 2580"/>
                <a:gd name="T7" fmla="*/ 494 h 853"/>
                <a:gd name="T8" fmla="*/ 591 w 2580"/>
                <a:gd name="T9" fmla="*/ 0 h 8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0"/>
                <a:gd name="T16" fmla="*/ 0 h 853"/>
                <a:gd name="T17" fmla="*/ 2580 w 2580"/>
                <a:gd name="T18" fmla="*/ 853 h 8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0" h="853">
                  <a:moveTo>
                    <a:pt x="591" y="0"/>
                  </a:moveTo>
                  <a:lnTo>
                    <a:pt x="2580" y="269"/>
                  </a:lnTo>
                  <a:lnTo>
                    <a:pt x="2236" y="853"/>
                  </a:lnTo>
                  <a:lnTo>
                    <a:pt x="0" y="49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505" y="1499"/>
              <a:ext cx="2109" cy="1758"/>
            </a:xfrm>
            <a:custGeom>
              <a:avLst/>
              <a:gdLst>
                <a:gd name="T0" fmla="*/ 2034 w 2109"/>
                <a:gd name="T1" fmla="*/ 1758 h 1758"/>
                <a:gd name="T2" fmla="*/ 2109 w 2109"/>
                <a:gd name="T3" fmla="*/ 165 h 1758"/>
                <a:gd name="T4" fmla="*/ 0 w 2109"/>
                <a:gd name="T5" fmla="*/ 0 h 1758"/>
                <a:gd name="T6" fmla="*/ 45 w 2109"/>
                <a:gd name="T7" fmla="*/ 1489 h 1758"/>
                <a:gd name="T8" fmla="*/ 2034 w 2109"/>
                <a:gd name="T9" fmla="*/ 1758 h 1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9"/>
                <a:gd name="T16" fmla="*/ 0 h 1758"/>
                <a:gd name="T17" fmla="*/ 2109 w 2109"/>
                <a:gd name="T18" fmla="*/ 1758 h 1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9" h="1758">
                  <a:moveTo>
                    <a:pt x="2034" y="1758"/>
                  </a:moveTo>
                  <a:lnTo>
                    <a:pt x="2109" y="165"/>
                  </a:lnTo>
                  <a:lnTo>
                    <a:pt x="0" y="0"/>
                  </a:lnTo>
                  <a:lnTo>
                    <a:pt x="45" y="1489"/>
                  </a:lnTo>
                  <a:lnTo>
                    <a:pt x="2034" y="17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69" y="1499"/>
              <a:ext cx="681" cy="1983"/>
            </a:xfrm>
            <a:custGeom>
              <a:avLst/>
              <a:gdLst>
                <a:gd name="T0" fmla="*/ 681 w 681"/>
                <a:gd name="T1" fmla="*/ 1489 h 1983"/>
                <a:gd name="T2" fmla="*/ 636 w 681"/>
                <a:gd name="T3" fmla="*/ 0 h 1983"/>
                <a:gd name="T4" fmla="*/ 0 w 681"/>
                <a:gd name="T5" fmla="*/ 307 h 1983"/>
                <a:gd name="T6" fmla="*/ 90 w 681"/>
                <a:gd name="T7" fmla="*/ 1983 h 1983"/>
                <a:gd name="T8" fmla="*/ 681 w 681"/>
                <a:gd name="T9" fmla="*/ 1489 h 1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1"/>
                <a:gd name="T16" fmla="*/ 0 h 1983"/>
                <a:gd name="T17" fmla="*/ 681 w 681"/>
                <a:gd name="T18" fmla="*/ 1983 h 1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1" h="1983">
                  <a:moveTo>
                    <a:pt x="681" y="1489"/>
                  </a:moveTo>
                  <a:lnTo>
                    <a:pt x="636" y="0"/>
                  </a:lnTo>
                  <a:lnTo>
                    <a:pt x="0" y="307"/>
                  </a:lnTo>
                  <a:lnTo>
                    <a:pt x="90" y="1983"/>
                  </a:lnTo>
                  <a:lnTo>
                    <a:pt x="681" y="148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59" y="2988"/>
              <a:ext cx="2580" cy="494"/>
            </a:xfrm>
            <a:custGeom>
              <a:avLst/>
              <a:gdLst>
                <a:gd name="T0" fmla="*/ 0 w 345"/>
                <a:gd name="T1" fmla="*/ 2147483647 h 66"/>
                <a:gd name="T2" fmla="*/ 2147483647 w 345"/>
                <a:gd name="T3" fmla="*/ 0 h 66"/>
                <a:gd name="T4" fmla="*/ 2147483647 w 345"/>
                <a:gd name="T5" fmla="*/ 2147483647 h 66"/>
                <a:gd name="T6" fmla="*/ 0 60000 65536"/>
                <a:gd name="T7" fmla="*/ 0 60000 65536"/>
                <a:gd name="T8" fmla="*/ 0 60000 65536"/>
                <a:gd name="T9" fmla="*/ 0 w 345"/>
                <a:gd name="T10" fmla="*/ 0 h 66"/>
                <a:gd name="T11" fmla="*/ 345 w 345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5" h="66">
                  <a:moveTo>
                    <a:pt x="0" y="66"/>
                  </a:moveTo>
                  <a:lnTo>
                    <a:pt x="79" y="0"/>
                  </a:lnTo>
                  <a:lnTo>
                    <a:pt x="345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936" y="2629"/>
              <a:ext cx="2618" cy="456"/>
            </a:xfrm>
            <a:custGeom>
              <a:avLst/>
              <a:gdLst>
                <a:gd name="T0" fmla="*/ 0 w 350"/>
                <a:gd name="T1" fmla="*/ 2147483647 h 61"/>
                <a:gd name="T2" fmla="*/ 2147483647 w 350"/>
                <a:gd name="T3" fmla="*/ 0 h 61"/>
                <a:gd name="T4" fmla="*/ 2147483647 w 350"/>
                <a:gd name="T5" fmla="*/ 2147483647 h 61"/>
                <a:gd name="T6" fmla="*/ 0 60000 65536"/>
                <a:gd name="T7" fmla="*/ 0 60000 65536"/>
                <a:gd name="T8" fmla="*/ 0 60000 65536"/>
                <a:gd name="T9" fmla="*/ 0 w 350"/>
                <a:gd name="T10" fmla="*/ 0 h 61"/>
                <a:gd name="T11" fmla="*/ 350 w 350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0" h="61">
                  <a:moveTo>
                    <a:pt x="0" y="61"/>
                  </a:moveTo>
                  <a:lnTo>
                    <a:pt x="81" y="0"/>
                  </a:lnTo>
                  <a:lnTo>
                    <a:pt x="350" y="3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14" y="2262"/>
              <a:ext cx="2663" cy="412"/>
            </a:xfrm>
            <a:custGeom>
              <a:avLst/>
              <a:gdLst>
                <a:gd name="T0" fmla="*/ 0 w 356"/>
                <a:gd name="T1" fmla="*/ 2147483647 h 55"/>
                <a:gd name="T2" fmla="*/ 2147483647 w 356"/>
                <a:gd name="T3" fmla="*/ 0 h 55"/>
                <a:gd name="T4" fmla="*/ 2147483647 w 356"/>
                <a:gd name="T5" fmla="*/ 2147483647 h 55"/>
                <a:gd name="T6" fmla="*/ 0 60000 65536"/>
                <a:gd name="T7" fmla="*/ 0 60000 65536"/>
                <a:gd name="T8" fmla="*/ 0 60000 65536"/>
                <a:gd name="T9" fmla="*/ 0 w 356"/>
                <a:gd name="T10" fmla="*/ 0 h 55"/>
                <a:gd name="T11" fmla="*/ 356 w 356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6" h="55">
                  <a:moveTo>
                    <a:pt x="0" y="55"/>
                  </a:moveTo>
                  <a:lnTo>
                    <a:pt x="82" y="0"/>
                  </a:lnTo>
                  <a:lnTo>
                    <a:pt x="356" y="3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69" y="1499"/>
              <a:ext cx="2745" cy="307"/>
            </a:xfrm>
            <a:custGeom>
              <a:avLst/>
              <a:gdLst>
                <a:gd name="T0" fmla="*/ 0 w 367"/>
                <a:gd name="T1" fmla="*/ 2147483647 h 41"/>
                <a:gd name="T2" fmla="*/ 2147483647 w 367"/>
                <a:gd name="T3" fmla="*/ 0 h 41"/>
                <a:gd name="T4" fmla="*/ 2147483647 w 367"/>
                <a:gd name="T5" fmla="*/ 2147483647 h 41"/>
                <a:gd name="T6" fmla="*/ 0 60000 65536"/>
                <a:gd name="T7" fmla="*/ 0 60000 65536"/>
                <a:gd name="T8" fmla="*/ 0 60000 65536"/>
                <a:gd name="T9" fmla="*/ 0 w 367"/>
                <a:gd name="T10" fmla="*/ 0 h 41"/>
                <a:gd name="T11" fmla="*/ 367 w 36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" h="41">
                  <a:moveTo>
                    <a:pt x="0" y="41"/>
                  </a:moveTo>
                  <a:lnTo>
                    <a:pt x="85" y="0"/>
                  </a:lnTo>
                  <a:lnTo>
                    <a:pt x="367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59" y="2988"/>
              <a:ext cx="2580" cy="853"/>
            </a:xfrm>
            <a:custGeom>
              <a:avLst/>
              <a:gdLst>
                <a:gd name="T0" fmla="*/ 2236 w 2580"/>
                <a:gd name="T1" fmla="*/ 853 h 853"/>
                <a:gd name="T2" fmla="*/ 0 w 2580"/>
                <a:gd name="T3" fmla="*/ 494 h 853"/>
                <a:gd name="T4" fmla="*/ 591 w 2580"/>
                <a:gd name="T5" fmla="*/ 0 h 853"/>
                <a:gd name="T6" fmla="*/ 2580 w 2580"/>
                <a:gd name="T7" fmla="*/ 269 h 853"/>
                <a:gd name="T8" fmla="*/ 2236 w 2580"/>
                <a:gd name="T9" fmla="*/ 853 h 8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0"/>
                <a:gd name="T16" fmla="*/ 0 h 853"/>
                <a:gd name="T17" fmla="*/ 2580 w 2580"/>
                <a:gd name="T18" fmla="*/ 853 h 8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0" h="853">
                  <a:moveTo>
                    <a:pt x="2236" y="853"/>
                  </a:moveTo>
                  <a:lnTo>
                    <a:pt x="0" y="494"/>
                  </a:lnTo>
                  <a:lnTo>
                    <a:pt x="591" y="0"/>
                  </a:lnTo>
                  <a:lnTo>
                    <a:pt x="2580" y="269"/>
                  </a:lnTo>
                  <a:lnTo>
                    <a:pt x="2236" y="85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505" y="1499"/>
              <a:ext cx="2109" cy="1758"/>
            </a:xfrm>
            <a:custGeom>
              <a:avLst/>
              <a:gdLst>
                <a:gd name="T0" fmla="*/ 2034 w 2109"/>
                <a:gd name="T1" fmla="*/ 1758 h 1758"/>
                <a:gd name="T2" fmla="*/ 2109 w 2109"/>
                <a:gd name="T3" fmla="*/ 165 h 1758"/>
                <a:gd name="T4" fmla="*/ 0 w 2109"/>
                <a:gd name="T5" fmla="*/ 0 h 1758"/>
                <a:gd name="T6" fmla="*/ 45 w 2109"/>
                <a:gd name="T7" fmla="*/ 1489 h 1758"/>
                <a:gd name="T8" fmla="*/ 2034 w 2109"/>
                <a:gd name="T9" fmla="*/ 1758 h 1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9"/>
                <a:gd name="T16" fmla="*/ 0 h 1758"/>
                <a:gd name="T17" fmla="*/ 2109 w 2109"/>
                <a:gd name="T18" fmla="*/ 1758 h 1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9" h="1758">
                  <a:moveTo>
                    <a:pt x="2034" y="1758"/>
                  </a:moveTo>
                  <a:lnTo>
                    <a:pt x="2109" y="165"/>
                  </a:lnTo>
                  <a:lnTo>
                    <a:pt x="0" y="0"/>
                  </a:lnTo>
                  <a:lnTo>
                    <a:pt x="45" y="1489"/>
                  </a:lnTo>
                  <a:lnTo>
                    <a:pt x="2034" y="1758"/>
                  </a:lnTo>
                  <a:close/>
                </a:path>
              </a:pathLst>
            </a:custGeom>
            <a:noFill/>
            <a:ln w="11176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69" y="1499"/>
              <a:ext cx="681" cy="1983"/>
            </a:xfrm>
            <a:custGeom>
              <a:avLst/>
              <a:gdLst>
                <a:gd name="T0" fmla="*/ 681 w 681"/>
                <a:gd name="T1" fmla="*/ 1489 h 1983"/>
                <a:gd name="T2" fmla="*/ 636 w 681"/>
                <a:gd name="T3" fmla="*/ 0 h 1983"/>
                <a:gd name="T4" fmla="*/ 0 w 681"/>
                <a:gd name="T5" fmla="*/ 307 h 1983"/>
                <a:gd name="T6" fmla="*/ 90 w 681"/>
                <a:gd name="T7" fmla="*/ 1983 h 1983"/>
                <a:gd name="T8" fmla="*/ 681 w 681"/>
                <a:gd name="T9" fmla="*/ 1489 h 1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1"/>
                <a:gd name="T16" fmla="*/ 0 h 1983"/>
                <a:gd name="T17" fmla="*/ 681 w 681"/>
                <a:gd name="T18" fmla="*/ 1983 h 1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1" h="1983">
                  <a:moveTo>
                    <a:pt x="681" y="1489"/>
                  </a:moveTo>
                  <a:lnTo>
                    <a:pt x="636" y="0"/>
                  </a:lnTo>
                  <a:lnTo>
                    <a:pt x="0" y="307"/>
                  </a:lnTo>
                  <a:lnTo>
                    <a:pt x="90" y="1983"/>
                  </a:lnTo>
                  <a:lnTo>
                    <a:pt x="681" y="1489"/>
                  </a:lnTo>
                  <a:close/>
                </a:path>
              </a:pathLst>
            </a:custGeom>
            <a:noFill/>
            <a:ln w="11176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3195" y="3257"/>
              <a:ext cx="344" cy="58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539" y="3257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3472" y="3362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412" y="347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345" y="359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3270" y="371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3195" y="3841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614" y="3250"/>
              <a:ext cx="54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Machine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Core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531" y="3369"/>
              <a:ext cx="65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Internal</a:t>
              </a:r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Auxiliary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410" y="3482"/>
              <a:ext cx="67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External</a:t>
              </a:r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Auxiliary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315" y="3602"/>
              <a:ext cx="112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Heating</a:t>
              </a:r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, Diagnostics, Control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959" y="3737"/>
              <a:ext cx="6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            Buildings</a:t>
              </a: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959" y="3482"/>
              <a:ext cx="2236" cy="35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959" y="3482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1213" y="3527"/>
              <a:ext cx="0" cy="2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1482" y="357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752" y="3609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028" y="3654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305" y="3699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2597" y="375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2889" y="3796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>
              <a:off x="3195" y="384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060" y="3564"/>
              <a:ext cx="10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EU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311" y="3609"/>
              <a:ext cx="11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CN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602" y="3654"/>
              <a:ext cx="8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IN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861" y="3691"/>
              <a:ext cx="8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JA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127" y="3736"/>
              <a:ext cx="10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KO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430" y="3788"/>
              <a:ext cx="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RF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713" y="3833"/>
              <a:ext cx="10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US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019" y="3878"/>
              <a:ext cx="8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IO</a:t>
              </a: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610" y="1738"/>
              <a:ext cx="74" cy="1332"/>
            </a:xfrm>
            <a:custGeom>
              <a:avLst/>
              <a:gdLst>
                <a:gd name="T0" fmla="*/ 30 w 74"/>
                <a:gd name="T1" fmla="*/ 1332 h 1332"/>
                <a:gd name="T2" fmla="*/ 0 w 74"/>
                <a:gd name="T3" fmla="*/ 23 h 1332"/>
                <a:gd name="T4" fmla="*/ 44 w 74"/>
                <a:gd name="T5" fmla="*/ 0 h 1332"/>
                <a:gd name="T6" fmla="*/ 74 w 74"/>
                <a:gd name="T7" fmla="*/ 1295 h 1332"/>
                <a:gd name="T8" fmla="*/ 30 w 74"/>
                <a:gd name="T9" fmla="*/ 1332 h 1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332"/>
                <a:gd name="T17" fmla="*/ 74 w 74"/>
                <a:gd name="T18" fmla="*/ 1332 h 1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332">
                  <a:moveTo>
                    <a:pt x="30" y="1332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74" y="1295"/>
                  </a:lnTo>
                  <a:lnTo>
                    <a:pt x="30" y="1332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512" y="1753"/>
              <a:ext cx="128" cy="1317"/>
            </a:xfrm>
            <a:custGeom>
              <a:avLst/>
              <a:gdLst>
                <a:gd name="T0" fmla="*/ 38 w 128"/>
                <a:gd name="T1" fmla="*/ 1302 h 1317"/>
                <a:gd name="T2" fmla="*/ 0 w 128"/>
                <a:gd name="T3" fmla="*/ 0 h 1317"/>
                <a:gd name="T4" fmla="*/ 98 w 128"/>
                <a:gd name="T5" fmla="*/ 8 h 1317"/>
                <a:gd name="T6" fmla="*/ 128 w 128"/>
                <a:gd name="T7" fmla="*/ 1317 h 1317"/>
                <a:gd name="T8" fmla="*/ 38 w 128"/>
                <a:gd name="T9" fmla="*/ 1302 h 1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1317"/>
                <a:gd name="T17" fmla="*/ 128 w 128"/>
                <a:gd name="T18" fmla="*/ 1317 h 1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1317">
                  <a:moveTo>
                    <a:pt x="38" y="1302"/>
                  </a:moveTo>
                  <a:lnTo>
                    <a:pt x="0" y="0"/>
                  </a:lnTo>
                  <a:lnTo>
                    <a:pt x="98" y="8"/>
                  </a:lnTo>
                  <a:lnTo>
                    <a:pt x="128" y="1317"/>
                  </a:lnTo>
                  <a:lnTo>
                    <a:pt x="38" y="130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512" y="1731"/>
              <a:ext cx="142" cy="30"/>
            </a:xfrm>
            <a:custGeom>
              <a:avLst/>
              <a:gdLst>
                <a:gd name="T0" fmla="*/ 0 w 142"/>
                <a:gd name="T1" fmla="*/ 22 h 30"/>
                <a:gd name="T2" fmla="*/ 98 w 142"/>
                <a:gd name="T3" fmla="*/ 30 h 30"/>
                <a:gd name="T4" fmla="*/ 142 w 142"/>
                <a:gd name="T5" fmla="*/ 7 h 30"/>
                <a:gd name="T6" fmla="*/ 45 w 142"/>
                <a:gd name="T7" fmla="*/ 0 h 30"/>
                <a:gd name="T8" fmla="*/ 0 w 142"/>
                <a:gd name="T9" fmla="*/ 2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30"/>
                <a:gd name="T17" fmla="*/ 142 w 14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30">
                  <a:moveTo>
                    <a:pt x="0" y="22"/>
                  </a:moveTo>
                  <a:lnTo>
                    <a:pt x="98" y="30"/>
                  </a:lnTo>
                  <a:lnTo>
                    <a:pt x="142" y="7"/>
                  </a:lnTo>
                  <a:lnTo>
                    <a:pt x="45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527" y="3010"/>
              <a:ext cx="53" cy="157"/>
            </a:xfrm>
            <a:custGeom>
              <a:avLst/>
              <a:gdLst>
                <a:gd name="T0" fmla="*/ 8 w 53"/>
                <a:gd name="T1" fmla="*/ 157 h 157"/>
                <a:gd name="T2" fmla="*/ 0 w 53"/>
                <a:gd name="T3" fmla="*/ 38 h 157"/>
                <a:gd name="T4" fmla="*/ 45 w 53"/>
                <a:gd name="T5" fmla="*/ 0 h 157"/>
                <a:gd name="T6" fmla="*/ 53 w 53"/>
                <a:gd name="T7" fmla="*/ 120 h 157"/>
                <a:gd name="T8" fmla="*/ 8 w 53"/>
                <a:gd name="T9" fmla="*/ 157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57"/>
                <a:gd name="T17" fmla="*/ 53 w 53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57">
                  <a:moveTo>
                    <a:pt x="8" y="15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3" y="120"/>
                  </a:lnTo>
                  <a:lnTo>
                    <a:pt x="8" y="157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430" y="3033"/>
              <a:ext cx="105" cy="134"/>
            </a:xfrm>
            <a:custGeom>
              <a:avLst/>
              <a:gdLst>
                <a:gd name="T0" fmla="*/ 8 w 105"/>
                <a:gd name="T1" fmla="*/ 119 h 134"/>
                <a:gd name="T2" fmla="*/ 0 w 105"/>
                <a:gd name="T3" fmla="*/ 0 h 134"/>
                <a:gd name="T4" fmla="*/ 97 w 105"/>
                <a:gd name="T5" fmla="*/ 15 h 134"/>
                <a:gd name="T6" fmla="*/ 105 w 105"/>
                <a:gd name="T7" fmla="*/ 134 h 134"/>
                <a:gd name="T8" fmla="*/ 8 w 105"/>
                <a:gd name="T9" fmla="*/ 119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34"/>
                <a:gd name="T17" fmla="*/ 105 w 105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34">
                  <a:moveTo>
                    <a:pt x="8" y="11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5" y="134"/>
                  </a:lnTo>
                  <a:lnTo>
                    <a:pt x="8" y="11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430" y="2995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408" y="2868"/>
              <a:ext cx="59" cy="397"/>
            </a:xfrm>
            <a:custGeom>
              <a:avLst/>
              <a:gdLst>
                <a:gd name="T0" fmla="*/ 15 w 59"/>
                <a:gd name="T1" fmla="*/ 397 h 397"/>
                <a:gd name="T2" fmla="*/ 0 w 59"/>
                <a:gd name="T3" fmla="*/ 38 h 397"/>
                <a:gd name="T4" fmla="*/ 45 w 59"/>
                <a:gd name="T5" fmla="*/ 0 h 397"/>
                <a:gd name="T6" fmla="*/ 59 w 59"/>
                <a:gd name="T7" fmla="*/ 359 h 397"/>
                <a:gd name="T8" fmla="*/ 15 w 59"/>
                <a:gd name="T9" fmla="*/ 397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97"/>
                <a:gd name="T17" fmla="*/ 59 w 59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97">
                  <a:moveTo>
                    <a:pt x="15" y="39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9" y="359"/>
                  </a:lnTo>
                  <a:lnTo>
                    <a:pt x="15" y="397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310" y="2891"/>
              <a:ext cx="113" cy="374"/>
            </a:xfrm>
            <a:custGeom>
              <a:avLst/>
              <a:gdLst>
                <a:gd name="T0" fmla="*/ 15 w 113"/>
                <a:gd name="T1" fmla="*/ 359 h 374"/>
                <a:gd name="T2" fmla="*/ 0 w 113"/>
                <a:gd name="T3" fmla="*/ 0 h 374"/>
                <a:gd name="T4" fmla="*/ 98 w 113"/>
                <a:gd name="T5" fmla="*/ 15 h 374"/>
                <a:gd name="T6" fmla="*/ 113 w 113"/>
                <a:gd name="T7" fmla="*/ 374 h 374"/>
                <a:gd name="T8" fmla="*/ 15 w 113"/>
                <a:gd name="T9" fmla="*/ 359 h 3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374"/>
                <a:gd name="T17" fmla="*/ 113 w 113"/>
                <a:gd name="T18" fmla="*/ 374 h 3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374">
                  <a:moveTo>
                    <a:pt x="15" y="359"/>
                  </a:moveTo>
                  <a:lnTo>
                    <a:pt x="0" y="0"/>
                  </a:lnTo>
                  <a:lnTo>
                    <a:pt x="98" y="15"/>
                  </a:lnTo>
                  <a:lnTo>
                    <a:pt x="113" y="374"/>
                  </a:lnTo>
                  <a:lnTo>
                    <a:pt x="15" y="35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310" y="2853"/>
              <a:ext cx="143" cy="53"/>
            </a:xfrm>
            <a:custGeom>
              <a:avLst/>
              <a:gdLst>
                <a:gd name="T0" fmla="*/ 0 w 143"/>
                <a:gd name="T1" fmla="*/ 38 h 53"/>
                <a:gd name="T2" fmla="*/ 98 w 143"/>
                <a:gd name="T3" fmla="*/ 53 h 53"/>
                <a:gd name="T4" fmla="*/ 143 w 143"/>
                <a:gd name="T5" fmla="*/ 15 h 53"/>
                <a:gd name="T6" fmla="*/ 45 w 143"/>
                <a:gd name="T7" fmla="*/ 0 h 53"/>
                <a:gd name="T8" fmla="*/ 0 w 143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53"/>
                <a:gd name="T17" fmla="*/ 143 w 14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53">
                  <a:moveTo>
                    <a:pt x="0" y="38"/>
                  </a:moveTo>
                  <a:lnTo>
                    <a:pt x="98" y="53"/>
                  </a:lnTo>
                  <a:lnTo>
                    <a:pt x="143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288" y="2883"/>
              <a:ext cx="60" cy="486"/>
            </a:xfrm>
            <a:custGeom>
              <a:avLst/>
              <a:gdLst>
                <a:gd name="T0" fmla="*/ 15 w 60"/>
                <a:gd name="T1" fmla="*/ 486 h 486"/>
                <a:gd name="T2" fmla="*/ 0 w 60"/>
                <a:gd name="T3" fmla="*/ 38 h 486"/>
                <a:gd name="T4" fmla="*/ 45 w 60"/>
                <a:gd name="T5" fmla="*/ 0 h 486"/>
                <a:gd name="T6" fmla="*/ 60 w 60"/>
                <a:gd name="T7" fmla="*/ 442 h 486"/>
                <a:gd name="T8" fmla="*/ 15 w 60"/>
                <a:gd name="T9" fmla="*/ 486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86"/>
                <a:gd name="T17" fmla="*/ 60 w 60"/>
                <a:gd name="T18" fmla="*/ 486 h 4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86">
                  <a:moveTo>
                    <a:pt x="15" y="486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60" y="442"/>
                  </a:lnTo>
                  <a:lnTo>
                    <a:pt x="15" y="48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183" y="2906"/>
              <a:ext cx="120" cy="463"/>
            </a:xfrm>
            <a:custGeom>
              <a:avLst/>
              <a:gdLst>
                <a:gd name="T0" fmla="*/ 15 w 120"/>
                <a:gd name="T1" fmla="*/ 448 h 463"/>
                <a:gd name="T2" fmla="*/ 0 w 120"/>
                <a:gd name="T3" fmla="*/ 0 h 463"/>
                <a:gd name="T4" fmla="*/ 105 w 120"/>
                <a:gd name="T5" fmla="*/ 15 h 463"/>
                <a:gd name="T6" fmla="*/ 120 w 120"/>
                <a:gd name="T7" fmla="*/ 463 h 463"/>
                <a:gd name="T8" fmla="*/ 15 w 120"/>
                <a:gd name="T9" fmla="*/ 448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463"/>
                <a:gd name="T17" fmla="*/ 120 w 120"/>
                <a:gd name="T18" fmla="*/ 463 h 4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463">
                  <a:moveTo>
                    <a:pt x="15" y="448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20" y="463"/>
                  </a:lnTo>
                  <a:lnTo>
                    <a:pt x="15" y="44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183" y="2868"/>
              <a:ext cx="150" cy="53"/>
            </a:xfrm>
            <a:custGeom>
              <a:avLst/>
              <a:gdLst>
                <a:gd name="T0" fmla="*/ 0 w 150"/>
                <a:gd name="T1" fmla="*/ 38 h 53"/>
                <a:gd name="T2" fmla="*/ 105 w 150"/>
                <a:gd name="T3" fmla="*/ 53 h 53"/>
                <a:gd name="T4" fmla="*/ 150 w 150"/>
                <a:gd name="T5" fmla="*/ 15 h 53"/>
                <a:gd name="T6" fmla="*/ 53 w 150"/>
                <a:gd name="T7" fmla="*/ 0 h 53"/>
                <a:gd name="T8" fmla="*/ 0 w 150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53"/>
                <a:gd name="T17" fmla="*/ 150 w 150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53">
                  <a:moveTo>
                    <a:pt x="0" y="38"/>
                  </a:moveTo>
                  <a:lnTo>
                    <a:pt x="105" y="53"/>
                  </a:lnTo>
                  <a:lnTo>
                    <a:pt x="150" y="15"/>
                  </a:lnTo>
                  <a:lnTo>
                    <a:pt x="5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101" y="1776"/>
              <a:ext cx="127" cy="1706"/>
            </a:xfrm>
            <a:custGeom>
              <a:avLst/>
              <a:gdLst>
                <a:gd name="T0" fmla="*/ 75 w 127"/>
                <a:gd name="T1" fmla="*/ 1706 h 1706"/>
                <a:gd name="T2" fmla="*/ 0 w 127"/>
                <a:gd name="T3" fmla="*/ 22 h 1706"/>
                <a:gd name="T4" fmla="*/ 60 w 127"/>
                <a:gd name="T5" fmla="*/ 0 h 1706"/>
                <a:gd name="T6" fmla="*/ 127 w 127"/>
                <a:gd name="T7" fmla="*/ 1661 h 1706"/>
                <a:gd name="T8" fmla="*/ 75 w 127"/>
                <a:gd name="T9" fmla="*/ 1706 h 17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1706"/>
                <a:gd name="T17" fmla="*/ 127 w 127"/>
                <a:gd name="T18" fmla="*/ 1706 h 17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1706">
                  <a:moveTo>
                    <a:pt x="75" y="1706"/>
                  </a:moveTo>
                  <a:lnTo>
                    <a:pt x="0" y="22"/>
                  </a:lnTo>
                  <a:lnTo>
                    <a:pt x="60" y="0"/>
                  </a:lnTo>
                  <a:lnTo>
                    <a:pt x="127" y="1661"/>
                  </a:lnTo>
                  <a:lnTo>
                    <a:pt x="75" y="170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96" y="1791"/>
              <a:ext cx="180" cy="1691"/>
            </a:xfrm>
            <a:custGeom>
              <a:avLst/>
              <a:gdLst>
                <a:gd name="T0" fmla="*/ 75 w 180"/>
                <a:gd name="T1" fmla="*/ 1668 h 1691"/>
                <a:gd name="T2" fmla="*/ 0 w 180"/>
                <a:gd name="T3" fmla="*/ 0 h 1691"/>
                <a:gd name="T4" fmla="*/ 105 w 180"/>
                <a:gd name="T5" fmla="*/ 7 h 1691"/>
                <a:gd name="T6" fmla="*/ 180 w 180"/>
                <a:gd name="T7" fmla="*/ 1691 h 1691"/>
                <a:gd name="T8" fmla="*/ 75 w 180"/>
                <a:gd name="T9" fmla="*/ 1668 h 1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691"/>
                <a:gd name="T17" fmla="*/ 180 w 180"/>
                <a:gd name="T18" fmla="*/ 1691 h 1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691">
                  <a:moveTo>
                    <a:pt x="75" y="1668"/>
                  </a:moveTo>
                  <a:lnTo>
                    <a:pt x="0" y="0"/>
                  </a:lnTo>
                  <a:lnTo>
                    <a:pt x="105" y="7"/>
                  </a:lnTo>
                  <a:lnTo>
                    <a:pt x="180" y="1691"/>
                  </a:lnTo>
                  <a:lnTo>
                    <a:pt x="75" y="166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96" y="1761"/>
              <a:ext cx="165" cy="37"/>
            </a:xfrm>
            <a:custGeom>
              <a:avLst/>
              <a:gdLst>
                <a:gd name="T0" fmla="*/ 0 w 165"/>
                <a:gd name="T1" fmla="*/ 30 h 37"/>
                <a:gd name="T2" fmla="*/ 105 w 165"/>
                <a:gd name="T3" fmla="*/ 37 h 37"/>
                <a:gd name="T4" fmla="*/ 165 w 165"/>
                <a:gd name="T5" fmla="*/ 15 h 37"/>
                <a:gd name="T6" fmla="*/ 53 w 165"/>
                <a:gd name="T7" fmla="*/ 0 h 37"/>
                <a:gd name="T8" fmla="*/ 0 w 165"/>
                <a:gd name="T9" fmla="*/ 3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37"/>
                <a:gd name="T17" fmla="*/ 165 w 16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37">
                  <a:moveTo>
                    <a:pt x="0" y="30"/>
                  </a:moveTo>
                  <a:lnTo>
                    <a:pt x="105" y="37"/>
                  </a:lnTo>
                  <a:lnTo>
                    <a:pt x="165" y="15"/>
                  </a:lnTo>
                  <a:lnTo>
                    <a:pt x="53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71" y="2524"/>
              <a:ext cx="45" cy="584"/>
            </a:xfrm>
            <a:custGeom>
              <a:avLst/>
              <a:gdLst>
                <a:gd name="T0" fmla="*/ 8 w 45"/>
                <a:gd name="T1" fmla="*/ 584 h 584"/>
                <a:gd name="T2" fmla="*/ 0 w 45"/>
                <a:gd name="T3" fmla="*/ 30 h 584"/>
                <a:gd name="T4" fmla="*/ 38 w 45"/>
                <a:gd name="T5" fmla="*/ 0 h 584"/>
                <a:gd name="T6" fmla="*/ 45 w 45"/>
                <a:gd name="T7" fmla="*/ 546 h 584"/>
                <a:gd name="T8" fmla="*/ 8 w 45"/>
                <a:gd name="T9" fmla="*/ 584 h 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4"/>
                <a:gd name="T17" fmla="*/ 45 w 45"/>
                <a:gd name="T18" fmla="*/ 584 h 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4">
                  <a:moveTo>
                    <a:pt x="8" y="584"/>
                  </a:moveTo>
                  <a:lnTo>
                    <a:pt x="0" y="30"/>
                  </a:lnTo>
                  <a:lnTo>
                    <a:pt x="38" y="0"/>
                  </a:lnTo>
                  <a:lnTo>
                    <a:pt x="45" y="546"/>
                  </a:lnTo>
                  <a:lnTo>
                    <a:pt x="8" y="58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774" y="2539"/>
              <a:ext cx="105" cy="569"/>
            </a:xfrm>
            <a:custGeom>
              <a:avLst/>
              <a:gdLst>
                <a:gd name="T0" fmla="*/ 8 w 105"/>
                <a:gd name="T1" fmla="*/ 554 h 569"/>
                <a:gd name="T2" fmla="*/ 0 w 105"/>
                <a:gd name="T3" fmla="*/ 0 h 569"/>
                <a:gd name="T4" fmla="*/ 97 w 105"/>
                <a:gd name="T5" fmla="*/ 15 h 569"/>
                <a:gd name="T6" fmla="*/ 105 w 105"/>
                <a:gd name="T7" fmla="*/ 569 h 569"/>
                <a:gd name="T8" fmla="*/ 8 w 105"/>
                <a:gd name="T9" fmla="*/ 554 h 5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9"/>
                <a:gd name="T17" fmla="*/ 105 w 105"/>
                <a:gd name="T18" fmla="*/ 569 h 5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9">
                  <a:moveTo>
                    <a:pt x="8" y="554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5" y="569"/>
                  </a:lnTo>
                  <a:lnTo>
                    <a:pt x="8" y="5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74" y="2509"/>
              <a:ext cx="135" cy="45"/>
            </a:xfrm>
            <a:custGeom>
              <a:avLst/>
              <a:gdLst>
                <a:gd name="T0" fmla="*/ 0 w 135"/>
                <a:gd name="T1" fmla="*/ 30 h 45"/>
                <a:gd name="T2" fmla="*/ 97 w 135"/>
                <a:gd name="T3" fmla="*/ 45 h 45"/>
                <a:gd name="T4" fmla="*/ 135 w 135"/>
                <a:gd name="T5" fmla="*/ 15 h 45"/>
                <a:gd name="T6" fmla="*/ 38 w 135"/>
                <a:gd name="T7" fmla="*/ 0 h 45"/>
                <a:gd name="T8" fmla="*/ 0 w 135"/>
                <a:gd name="T9" fmla="*/ 3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45"/>
                <a:gd name="T17" fmla="*/ 135 w 1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45">
                  <a:moveTo>
                    <a:pt x="0" y="30"/>
                  </a:moveTo>
                  <a:lnTo>
                    <a:pt x="97" y="45"/>
                  </a:lnTo>
                  <a:lnTo>
                    <a:pt x="135" y="15"/>
                  </a:lnTo>
                  <a:lnTo>
                    <a:pt x="38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74" y="3130"/>
              <a:ext cx="45" cy="75"/>
            </a:xfrm>
            <a:custGeom>
              <a:avLst/>
              <a:gdLst>
                <a:gd name="T0" fmla="*/ 0 w 45"/>
                <a:gd name="T1" fmla="*/ 75 h 75"/>
                <a:gd name="T2" fmla="*/ 0 w 45"/>
                <a:gd name="T3" fmla="*/ 37 h 75"/>
                <a:gd name="T4" fmla="*/ 45 w 45"/>
                <a:gd name="T5" fmla="*/ 0 h 75"/>
                <a:gd name="T6" fmla="*/ 45 w 45"/>
                <a:gd name="T7" fmla="*/ 30 h 75"/>
                <a:gd name="T8" fmla="*/ 0 w 45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5"/>
                <a:gd name="T17" fmla="*/ 45 w 4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5">
                  <a:moveTo>
                    <a:pt x="0" y="75"/>
                  </a:moveTo>
                  <a:lnTo>
                    <a:pt x="0" y="37"/>
                  </a:lnTo>
                  <a:lnTo>
                    <a:pt x="45" y="0"/>
                  </a:lnTo>
                  <a:lnTo>
                    <a:pt x="45" y="3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677" y="3160"/>
              <a:ext cx="97" cy="45"/>
            </a:xfrm>
            <a:custGeom>
              <a:avLst/>
              <a:gdLst>
                <a:gd name="T0" fmla="*/ 0 w 97"/>
                <a:gd name="T1" fmla="*/ 30 h 45"/>
                <a:gd name="T2" fmla="*/ 0 w 97"/>
                <a:gd name="T3" fmla="*/ 0 h 45"/>
                <a:gd name="T4" fmla="*/ 97 w 97"/>
                <a:gd name="T5" fmla="*/ 7 h 45"/>
                <a:gd name="T6" fmla="*/ 97 w 97"/>
                <a:gd name="T7" fmla="*/ 45 h 45"/>
                <a:gd name="T8" fmla="*/ 0 w 97"/>
                <a:gd name="T9" fmla="*/ 3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45"/>
                <a:gd name="T17" fmla="*/ 97 w 97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45">
                  <a:moveTo>
                    <a:pt x="0" y="30"/>
                  </a:moveTo>
                  <a:lnTo>
                    <a:pt x="0" y="0"/>
                  </a:lnTo>
                  <a:lnTo>
                    <a:pt x="97" y="7"/>
                  </a:lnTo>
                  <a:lnTo>
                    <a:pt x="97" y="4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677" y="3115"/>
              <a:ext cx="142" cy="52"/>
            </a:xfrm>
            <a:custGeom>
              <a:avLst/>
              <a:gdLst>
                <a:gd name="T0" fmla="*/ 0 w 142"/>
                <a:gd name="T1" fmla="*/ 45 h 52"/>
                <a:gd name="T2" fmla="*/ 97 w 142"/>
                <a:gd name="T3" fmla="*/ 52 h 52"/>
                <a:gd name="T4" fmla="*/ 142 w 142"/>
                <a:gd name="T5" fmla="*/ 15 h 52"/>
                <a:gd name="T6" fmla="*/ 45 w 142"/>
                <a:gd name="T7" fmla="*/ 0 h 52"/>
                <a:gd name="T8" fmla="*/ 0 w 142"/>
                <a:gd name="T9" fmla="*/ 45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45"/>
                  </a:moveTo>
                  <a:lnTo>
                    <a:pt x="97" y="52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662" y="2965"/>
              <a:ext cx="52" cy="337"/>
            </a:xfrm>
            <a:custGeom>
              <a:avLst/>
              <a:gdLst>
                <a:gd name="T0" fmla="*/ 7 w 52"/>
                <a:gd name="T1" fmla="*/ 337 h 337"/>
                <a:gd name="T2" fmla="*/ 0 w 52"/>
                <a:gd name="T3" fmla="*/ 38 h 337"/>
                <a:gd name="T4" fmla="*/ 45 w 52"/>
                <a:gd name="T5" fmla="*/ 0 h 337"/>
                <a:gd name="T6" fmla="*/ 52 w 52"/>
                <a:gd name="T7" fmla="*/ 300 h 337"/>
                <a:gd name="T8" fmla="*/ 7 w 52"/>
                <a:gd name="T9" fmla="*/ 337 h 3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37"/>
                <a:gd name="T17" fmla="*/ 52 w 52"/>
                <a:gd name="T18" fmla="*/ 337 h 3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37">
                  <a:moveTo>
                    <a:pt x="7" y="33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2" y="300"/>
                  </a:lnTo>
                  <a:lnTo>
                    <a:pt x="7" y="33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565" y="2988"/>
              <a:ext cx="104" cy="314"/>
            </a:xfrm>
            <a:custGeom>
              <a:avLst/>
              <a:gdLst>
                <a:gd name="T0" fmla="*/ 7 w 104"/>
                <a:gd name="T1" fmla="*/ 299 h 314"/>
                <a:gd name="T2" fmla="*/ 0 w 104"/>
                <a:gd name="T3" fmla="*/ 0 h 314"/>
                <a:gd name="T4" fmla="*/ 97 w 104"/>
                <a:gd name="T5" fmla="*/ 15 h 314"/>
                <a:gd name="T6" fmla="*/ 104 w 104"/>
                <a:gd name="T7" fmla="*/ 314 h 314"/>
                <a:gd name="T8" fmla="*/ 7 w 104"/>
                <a:gd name="T9" fmla="*/ 299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314"/>
                <a:gd name="T17" fmla="*/ 104 w 104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314">
                  <a:moveTo>
                    <a:pt x="7" y="29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4" y="314"/>
                  </a:lnTo>
                  <a:lnTo>
                    <a:pt x="7" y="29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565" y="2950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557" y="3347"/>
              <a:ext cx="45" cy="60"/>
            </a:xfrm>
            <a:custGeom>
              <a:avLst/>
              <a:gdLst>
                <a:gd name="T0" fmla="*/ 0 w 45"/>
                <a:gd name="T1" fmla="*/ 60 h 60"/>
                <a:gd name="T2" fmla="*/ 0 w 45"/>
                <a:gd name="T3" fmla="*/ 45 h 60"/>
                <a:gd name="T4" fmla="*/ 45 w 45"/>
                <a:gd name="T5" fmla="*/ 0 h 60"/>
                <a:gd name="T6" fmla="*/ 45 w 45"/>
                <a:gd name="T7" fmla="*/ 15 h 60"/>
                <a:gd name="T8" fmla="*/ 0 w 45"/>
                <a:gd name="T9" fmla="*/ 6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0"/>
                <a:gd name="T17" fmla="*/ 45 w 4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0">
                  <a:moveTo>
                    <a:pt x="0" y="60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45" y="15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453" y="3377"/>
              <a:ext cx="104" cy="30"/>
            </a:xfrm>
            <a:custGeom>
              <a:avLst/>
              <a:gdLst>
                <a:gd name="T0" fmla="*/ 0 w 104"/>
                <a:gd name="T1" fmla="*/ 15 h 30"/>
                <a:gd name="T2" fmla="*/ 0 w 104"/>
                <a:gd name="T3" fmla="*/ 0 h 30"/>
                <a:gd name="T4" fmla="*/ 104 w 104"/>
                <a:gd name="T5" fmla="*/ 15 h 30"/>
                <a:gd name="T6" fmla="*/ 104 w 104"/>
                <a:gd name="T7" fmla="*/ 30 h 30"/>
                <a:gd name="T8" fmla="*/ 0 w 104"/>
                <a:gd name="T9" fmla="*/ 1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30"/>
                <a:gd name="T17" fmla="*/ 104 w 10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30">
                  <a:moveTo>
                    <a:pt x="0" y="15"/>
                  </a:moveTo>
                  <a:lnTo>
                    <a:pt x="0" y="0"/>
                  </a:lnTo>
                  <a:lnTo>
                    <a:pt x="104" y="15"/>
                  </a:lnTo>
                  <a:lnTo>
                    <a:pt x="104" y="3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453" y="3332"/>
              <a:ext cx="149" cy="60"/>
            </a:xfrm>
            <a:custGeom>
              <a:avLst/>
              <a:gdLst>
                <a:gd name="T0" fmla="*/ 0 w 149"/>
                <a:gd name="T1" fmla="*/ 45 h 60"/>
                <a:gd name="T2" fmla="*/ 104 w 149"/>
                <a:gd name="T3" fmla="*/ 60 h 60"/>
                <a:gd name="T4" fmla="*/ 149 w 149"/>
                <a:gd name="T5" fmla="*/ 15 h 60"/>
                <a:gd name="T6" fmla="*/ 44 w 149"/>
                <a:gd name="T7" fmla="*/ 0 h 60"/>
                <a:gd name="T8" fmla="*/ 0 w 149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0"/>
                <a:gd name="T17" fmla="*/ 149 w 149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0">
                  <a:moveTo>
                    <a:pt x="0" y="45"/>
                  </a:moveTo>
                  <a:lnTo>
                    <a:pt x="104" y="60"/>
                  </a:lnTo>
                  <a:lnTo>
                    <a:pt x="149" y="15"/>
                  </a:lnTo>
                  <a:lnTo>
                    <a:pt x="44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126" y="2965"/>
              <a:ext cx="37" cy="172"/>
            </a:xfrm>
            <a:custGeom>
              <a:avLst/>
              <a:gdLst>
                <a:gd name="T0" fmla="*/ 0 w 37"/>
                <a:gd name="T1" fmla="*/ 172 h 172"/>
                <a:gd name="T2" fmla="*/ 0 w 37"/>
                <a:gd name="T3" fmla="*/ 38 h 172"/>
                <a:gd name="T4" fmla="*/ 37 w 37"/>
                <a:gd name="T5" fmla="*/ 0 h 172"/>
                <a:gd name="T6" fmla="*/ 37 w 37"/>
                <a:gd name="T7" fmla="*/ 135 h 172"/>
                <a:gd name="T8" fmla="*/ 0 w 37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72"/>
                <a:gd name="T17" fmla="*/ 37 w 37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72">
                  <a:moveTo>
                    <a:pt x="0" y="172"/>
                  </a:moveTo>
                  <a:lnTo>
                    <a:pt x="0" y="38"/>
                  </a:lnTo>
                  <a:lnTo>
                    <a:pt x="37" y="0"/>
                  </a:lnTo>
                  <a:lnTo>
                    <a:pt x="37" y="1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021" y="2988"/>
              <a:ext cx="105" cy="149"/>
            </a:xfrm>
            <a:custGeom>
              <a:avLst/>
              <a:gdLst>
                <a:gd name="T0" fmla="*/ 7 w 105"/>
                <a:gd name="T1" fmla="*/ 135 h 149"/>
                <a:gd name="T2" fmla="*/ 0 w 105"/>
                <a:gd name="T3" fmla="*/ 0 h 149"/>
                <a:gd name="T4" fmla="*/ 105 w 105"/>
                <a:gd name="T5" fmla="*/ 15 h 149"/>
                <a:gd name="T6" fmla="*/ 105 w 105"/>
                <a:gd name="T7" fmla="*/ 149 h 149"/>
                <a:gd name="T8" fmla="*/ 7 w 105"/>
                <a:gd name="T9" fmla="*/ 135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49"/>
                <a:gd name="T17" fmla="*/ 105 w 105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49">
                  <a:moveTo>
                    <a:pt x="7" y="135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49"/>
                  </a:lnTo>
                  <a:lnTo>
                    <a:pt x="7" y="1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021" y="2950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105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105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021" y="2748"/>
              <a:ext cx="45" cy="487"/>
            </a:xfrm>
            <a:custGeom>
              <a:avLst/>
              <a:gdLst>
                <a:gd name="T0" fmla="*/ 7 w 45"/>
                <a:gd name="T1" fmla="*/ 487 h 487"/>
                <a:gd name="T2" fmla="*/ 0 w 45"/>
                <a:gd name="T3" fmla="*/ 38 h 487"/>
                <a:gd name="T4" fmla="*/ 45 w 45"/>
                <a:gd name="T5" fmla="*/ 0 h 487"/>
                <a:gd name="T6" fmla="*/ 45 w 45"/>
                <a:gd name="T7" fmla="*/ 449 h 487"/>
                <a:gd name="T8" fmla="*/ 7 w 45"/>
                <a:gd name="T9" fmla="*/ 487 h 4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87"/>
                <a:gd name="T17" fmla="*/ 45 w 45"/>
                <a:gd name="T18" fmla="*/ 487 h 4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87">
                  <a:moveTo>
                    <a:pt x="7" y="48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45" y="449"/>
                  </a:lnTo>
                  <a:lnTo>
                    <a:pt x="7" y="487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924" y="2771"/>
              <a:ext cx="104" cy="464"/>
            </a:xfrm>
            <a:custGeom>
              <a:avLst/>
              <a:gdLst>
                <a:gd name="T0" fmla="*/ 0 w 104"/>
                <a:gd name="T1" fmla="*/ 449 h 464"/>
                <a:gd name="T2" fmla="*/ 0 w 104"/>
                <a:gd name="T3" fmla="*/ 0 h 464"/>
                <a:gd name="T4" fmla="*/ 97 w 104"/>
                <a:gd name="T5" fmla="*/ 15 h 464"/>
                <a:gd name="T6" fmla="*/ 104 w 104"/>
                <a:gd name="T7" fmla="*/ 464 h 464"/>
                <a:gd name="T8" fmla="*/ 0 w 104"/>
                <a:gd name="T9" fmla="*/ 449 h 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464"/>
                <a:gd name="T17" fmla="*/ 104 w 104"/>
                <a:gd name="T18" fmla="*/ 464 h 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464">
                  <a:moveTo>
                    <a:pt x="0" y="44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4" y="464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924" y="2733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37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924" y="3167"/>
              <a:ext cx="45" cy="172"/>
            </a:xfrm>
            <a:custGeom>
              <a:avLst/>
              <a:gdLst>
                <a:gd name="T0" fmla="*/ 0 w 45"/>
                <a:gd name="T1" fmla="*/ 172 h 172"/>
                <a:gd name="T2" fmla="*/ 0 w 45"/>
                <a:gd name="T3" fmla="*/ 45 h 172"/>
                <a:gd name="T4" fmla="*/ 37 w 45"/>
                <a:gd name="T5" fmla="*/ 0 h 172"/>
                <a:gd name="T6" fmla="*/ 45 w 45"/>
                <a:gd name="T7" fmla="*/ 135 h 172"/>
                <a:gd name="T8" fmla="*/ 0 w 45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72"/>
                <a:gd name="T17" fmla="*/ 45 w 45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72">
                  <a:moveTo>
                    <a:pt x="0" y="172"/>
                  </a:moveTo>
                  <a:lnTo>
                    <a:pt x="0" y="45"/>
                  </a:lnTo>
                  <a:lnTo>
                    <a:pt x="37" y="0"/>
                  </a:lnTo>
                  <a:lnTo>
                    <a:pt x="45" y="1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819" y="3197"/>
              <a:ext cx="105" cy="142"/>
            </a:xfrm>
            <a:custGeom>
              <a:avLst/>
              <a:gdLst>
                <a:gd name="T0" fmla="*/ 0 w 105"/>
                <a:gd name="T1" fmla="*/ 128 h 142"/>
                <a:gd name="T2" fmla="*/ 0 w 105"/>
                <a:gd name="T3" fmla="*/ 0 h 142"/>
                <a:gd name="T4" fmla="*/ 105 w 105"/>
                <a:gd name="T5" fmla="*/ 15 h 142"/>
                <a:gd name="T6" fmla="*/ 105 w 105"/>
                <a:gd name="T7" fmla="*/ 142 h 142"/>
                <a:gd name="T8" fmla="*/ 0 w 105"/>
                <a:gd name="T9" fmla="*/ 128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42"/>
                <a:gd name="T17" fmla="*/ 105 w 105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42">
                  <a:moveTo>
                    <a:pt x="0" y="128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42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819" y="3152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05 w 142"/>
                <a:gd name="T3" fmla="*/ 60 h 60"/>
                <a:gd name="T4" fmla="*/ 142 w 142"/>
                <a:gd name="T5" fmla="*/ 15 h 60"/>
                <a:gd name="T6" fmla="*/ 45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05" y="60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812" y="3190"/>
              <a:ext cx="52" cy="262"/>
            </a:xfrm>
            <a:custGeom>
              <a:avLst/>
              <a:gdLst>
                <a:gd name="T0" fmla="*/ 7 w 52"/>
                <a:gd name="T1" fmla="*/ 262 h 262"/>
                <a:gd name="T2" fmla="*/ 0 w 52"/>
                <a:gd name="T3" fmla="*/ 45 h 262"/>
                <a:gd name="T4" fmla="*/ 44 w 52"/>
                <a:gd name="T5" fmla="*/ 0 h 262"/>
                <a:gd name="T6" fmla="*/ 52 w 52"/>
                <a:gd name="T7" fmla="*/ 217 h 262"/>
                <a:gd name="T8" fmla="*/ 7 w 52"/>
                <a:gd name="T9" fmla="*/ 26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62"/>
                <a:gd name="T17" fmla="*/ 52 w 52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62">
                  <a:moveTo>
                    <a:pt x="7" y="262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52" y="217"/>
                  </a:lnTo>
                  <a:lnTo>
                    <a:pt x="7" y="26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707" y="3220"/>
              <a:ext cx="112" cy="232"/>
            </a:xfrm>
            <a:custGeom>
              <a:avLst/>
              <a:gdLst>
                <a:gd name="T0" fmla="*/ 7 w 112"/>
                <a:gd name="T1" fmla="*/ 209 h 232"/>
                <a:gd name="T2" fmla="*/ 0 w 112"/>
                <a:gd name="T3" fmla="*/ 0 h 232"/>
                <a:gd name="T4" fmla="*/ 105 w 112"/>
                <a:gd name="T5" fmla="*/ 15 h 232"/>
                <a:gd name="T6" fmla="*/ 112 w 112"/>
                <a:gd name="T7" fmla="*/ 232 h 232"/>
                <a:gd name="T8" fmla="*/ 7 w 112"/>
                <a:gd name="T9" fmla="*/ 209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32"/>
                <a:gd name="T17" fmla="*/ 112 w 11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32">
                  <a:moveTo>
                    <a:pt x="7" y="209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12" y="232"/>
                  </a:lnTo>
                  <a:lnTo>
                    <a:pt x="7" y="20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707" y="3175"/>
              <a:ext cx="149" cy="60"/>
            </a:xfrm>
            <a:custGeom>
              <a:avLst/>
              <a:gdLst>
                <a:gd name="T0" fmla="*/ 0 w 149"/>
                <a:gd name="T1" fmla="*/ 45 h 60"/>
                <a:gd name="T2" fmla="*/ 105 w 149"/>
                <a:gd name="T3" fmla="*/ 60 h 60"/>
                <a:gd name="T4" fmla="*/ 149 w 149"/>
                <a:gd name="T5" fmla="*/ 15 h 60"/>
                <a:gd name="T6" fmla="*/ 45 w 149"/>
                <a:gd name="T7" fmla="*/ 0 h 60"/>
                <a:gd name="T8" fmla="*/ 0 w 149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0"/>
                <a:gd name="T17" fmla="*/ 149 w 149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0">
                  <a:moveTo>
                    <a:pt x="0" y="45"/>
                  </a:moveTo>
                  <a:lnTo>
                    <a:pt x="105" y="60"/>
                  </a:lnTo>
                  <a:lnTo>
                    <a:pt x="149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373" y="1761"/>
              <a:ext cx="37" cy="1414"/>
            </a:xfrm>
            <a:custGeom>
              <a:avLst/>
              <a:gdLst>
                <a:gd name="T0" fmla="*/ 0 w 37"/>
                <a:gd name="T1" fmla="*/ 1414 h 1414"/>
                <a:gd name="T2" fmla="*/ 0 w 37"/>
                <a:gd name="T3" fmla="*/ 22 h 1414"/>
                <a:gd name="T4" fmla="*/ 37 w 37"/>
                <a:gd name="T5" fmla="*/ 0 h 1414"/>
                <a:gd name="T6" fmla="*/ 37 w 37"/>
                <a:gd name="T7" fmla="*/ 1376 h 1414"/>
                <a:gd name="T8" fmla="*/ 0 w 37"/>
                <a:gd name="T9" fmla="*/ 1414 h 1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14"/>
                <a:gd name="T17" fmla="*/ 37 w 37"/>
                <a:gd name="T18" fmla="*/ 1414 h 1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14">
                  <a:moveTo>
                    <a:pt x="0" y="1414"/>
                  </a:moveTo>
                  <a:lnTo>
                    <a:pt x="0" y="22"/>
                  </a:lnTo>
                  <a:lnTo>
                    <a:pt x="37" y="0"/>
                  </a:lnTo>
                  <a:lnTo>
                    <a:pt x="37" y="1376"/>
                  </a:lnTo>
                  <a:lnTo>
                    <a:pt x="0" y="1414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68" y="1776"/>
              <a:ext cx="105" cy="1399"/>
            </a:xfrm>
            <a:custGeom>
              <a:avLst/>
              <a:gdLst>
                <a:gd name="T0" fmla="*/ 7 w 105"/>
                <a:gd name="T1" fmla="*/ 1384 h 1399"/>
                <a:gd name="T2" fmla="*/ 0 w 105"/>
                <a:gd name="T3" fmla="*/ 0 h 1399"/>
                <a:gd name="T4" fmla="*/ 105 w 105"/>
                <a:gd name="T5" fmla="*/ 7 h 1399"/>
                <a:gd name="T6" fmla="*/ 105 w 105"/>
                <a:gd name="T7" fmla="*/ 1399 h 1399"/>
                <a:gd name="T8" fmla="*/ 7 w 105"/>
                <a:gd name="T9" fmla="*/ 1384 h 1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399"/>
                <a:gd name="T17" fmla="*/ 105 w 105"/>
                <a:gd name="T18" fmla="*/ 1399 h 1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399">
                  <a:moveTo>
                    <a:pt x="7" y="1384"/>
                  </a:moveTo>
                  <a:lnTo>
                    <a:pt x="0" y="0"/>
                  </a:lnTo>
                  <a:lnTo>
                    <a:pt x="105" y="7"/>
                  </a:lnTo>
                  <a:lnTo>
                    <a:pt x="105" y="1399"/>
                  </a:lnTo>
                  <a:lnTo>
                    <a:pt x="7" y="1384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268" y="1753"/>
              <a:ext cx="142" cy="30"/>
            </a:xfrm>
            <a:custGeom>
              <a:avLst/>
              <a:gdLst>
                <a:gd name="T0" fmla="*/ 0 w 142"/>
                <a:gd name="T1" fmla="*/ 23 h 30"/>
                <a:gd name="T2" fmla="*/ 105 w 142"/>
                <a:gd name="T3" fmla="*/ 30 h 30"/>
                <a:gd name="T4" fmla="*/ 142 w 142"/>
                <a:gd name="T5" fmla="*/ 8 h 30"/>
                <a:gd name="T6" fmla="*/ 37 w 142"/>
                <a:gd name="T7" fmla="*/ 0 h 30"/>
                <a:gd name="T8" fmla="*/ 0 w 142"/>
                <a:gd name="T9" fmla="*/ 23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30"/>
                <a:gd name="T17" fmla="*/ 142 w 14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30">
                  <a:moveTo>
                    <a:pt x="0" y="23"/>
                  </a:moveTo>
                  <a:lnTo>
                    <a:pt x="105" y="30"/>
                  </a:lnTo>
                  <a:lnTo>
                    <a:pt x="142" y="8"/>
                  </a:lnTo>
                  <a:lnTo>
                    <a:pt x="37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283" y="3130"/>
              <a:ext cx="37" cy="142"/>
            </a:xfrm>
            <a:custGeom>
              <a:avLst/>
              <a:gdLst>
                <a:gd name="T0" fmla="*/ 0 w 37"/>
                <a:gd name="T1" fmla="*/ 142 h 142"/>
                <a:gd name="T2" fmla="*/ 0 w 37"/>
                <a:gd name="T3" fmla="*/ 37 h 142"/>
                <a:gd name="T4" fmla="*/ 37 w 37"/>
                <a:gd name="T5" fmla="*/ 0 h 142"/>
                <a:gd name="T6" fmla="*/ 37 w 37"/>
                <a:gd name="T7" fmla="*/ 105 h 142"/>
                <a:gd name="T8" fmla="*/ 0 w 37"/>
                <a:gd name="T9" fmla="*/ 142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2"/>
                <a:gd name="T17" fmla="*/ 37 w 37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2">
                  <a:moveTo>
                    <a:pt x="0" y="142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37" y="10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178" y="3152"/>
              <a:ext cx="105" cy="120"/>
            </a:xfrm>
            <a:custGeom>
              <a:avLst/>
              <a:gdLst>
                <a:gd name="T0" fmla="*/ 0 w 105"/>
                <a:gd name="T1" fmla="*/ 105 h 120"/>
                <a:gd name="T2" fmla="*/ 0 w 105"/>
                <a:gd name="T3" fmla="*/ 0 h 120"/>
                <a:gd name="T4" fmla="*/ 105 w 105"/>
                <a:gd name="T5" fmla="*/ 15 h 120"/>
                <a:gd name="T6" fmla="*/ 105 w 105"/>
                <a:gd name="T7" fmla="*/ 120 h 120"/>
                <a:gd name="T8" fmla="*/ 0 w 105"/>
                <a:gd name="T9" fmla="*/ 105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20"/>
                <a:gd name="T17" fmla="*/ 105 w 105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20">
                  <a:moveTo>
                    <a:pt x="0" y="105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2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8" y="3115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05 w 142"/>
                <a:gd name="T3" fmla="*/ 52 h 52"/>
                <a:gd name="T4" fmla="*/ 142 w 142"/>
                <a:gd name="T5" fmla="*/ 15 h 52"/>
                <a:gd name="T6" fmla="*/ 37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05" y="52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186" y="3280"/>
              <a:ext cx="37" cy="97"/>
            </a:xfrm>
            <a:custGeom>
              <a:avLst/>
              <a:gdLst>
                <a:gd name="T0" fmla="*/ 0 w 37"/>
                <a:gd name="T1" fmla="*/ 97 h 97"/>
                <a:gd name="T2" fmla="*/ 0 w 37"/>
                <a:gd name="T3" fmla="*/ 37 h 97"/>
                <a:gd name="T4" fmla="*/ 37 w 37"/>
                <a:gd name="T5" fmla="*/ 0 h 97"/>
                <a:gd name="T6" fmla="*/ 37 w 37"/>
                <a:gd name="T7" fmla="*/ 59 h 97"/>
                <a:gd name="T8" fmla="*/ 0 w 37"/>
                <a:gd name="T9" fmla="*/ 9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97"/>
                <a:gd name="T17" fmla="*/ 37 w 37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97">
                  <a:moveTo>
                    <a:pt x="0" y="97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37" y="59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081" y="3302"/>
              <a:ext cx="105" cy="75"/>
            </a:xfrm>
            <a:custGeom>
              <a:avLst/>
              <a:gdLst>
                <a:gd name="T0" fmla="*/ 0 w 105"/>
                <a:gd name="T1" fmla="*/ 60 h 75"/>
                <a:gd name="T2" fmla="*/ 0 w 105"/>
                <a:gd name="T3" fmla="*/ 0 h 75"/>
                <a:gd name="T4" fmla="*/ 105 w 105"/>
                <a:gd name="T5" fmla="*/ 15 h 75"/>
                <a:gd name="T6" fmla="*/ 105 w 105"/>
                <a:gd name="T7" fmla="*/ 75 h 75"/>
                <a:gd name="T8" fmla="*/ 0 w 105"/>
                <a:gd name="T9" fmla="*/ 6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75"/>
                <a:gd name="T17" fmla="*/ 105 w 10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75">
                  <a:moveTo>
                    <a:pt x="0" y="60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75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081" y="3265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05 w 142"/>
                <a:gd name="T3" fmla="*/ 52 h 52"/>
                <a:gd name="T4" fmla="*/ 142 w 142"/>
                <a:gd name="T5" fmla="*/ 15 h 52"/>
                <a:gd name="T6" fmla="*/ 37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05" y="52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081" y="3100"/>
              <a:ext cx="45" cy="389"/>
            </a:xfrm>
            <a:custGeom>
              <a:avLst/>
              <a:gdLst>
                <a:gd name="T0" fmla="*/ 0 w 45"/>
                <a:gd name="T1" fmla="*/ 389 h 389"/>
                <a:gd name="T2" fmla="*/ 0 w 45"/>
                <a:gd name="T3" fmla="*/ 37 h 389"/>
                <a:gd name="T4" fmla="*/ 45 w 45"/>
                <a:gd name="T5" fmla="*/ 0 h 389"/>
                <a:gd name="T6" fmla="*/ 45 w 45"/>
                <a:gd name="T7" fmla="*/ 344 h 389"/>
                <a:gd name="T8" fmla="*/ 0 w 45"/>
                <a:gd name="T9" fmla="*/ 389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89"/>
                <a:gd name="T17" fmla="*/ 45 w 45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89">
                  <a:moveTo>
                    <a:pt x="0" y="389"/>
                  </a:moveTo>
                  <a:lnTo>
                    <a:pt x="0" y="37"/>
                  </a:lnTo>
                  <a:lnTo>
                    <a:pt x="45" y="0"/>
                  </a:lnTo>
                  <a:lnTo>
                    <a:pt x="45" y="344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1969" y="3123"/>
              <a:ext cx="112" cy="366"/>
            </a:xfrm>
            <a:custGeom>
              <a:avLst/>
              <a:gdLst>
                <a:gd name="T0" fmla="*/ 7 w 112"/>
                <a:gd name="T1" fmla="*/ 351 h 366"/>
                <a:gd name="T2" fmla="*/ 0 w 112"/>
                <a:gd name="T3" fmla="*/ 0 h 366"/>
                <a:gd name="T4" fmla="*/ 112 w 112"/>
                <a:gd name="T5" fmla="*/ 14 h 366"/>
                <a:gd name="T6" fmla="*/ 112 w 112"/>
                <a:gd name="T7" fmla="*/ 366 h 366"/>
                <a:gd name="T8" fmla="*/ 7 w 112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366"/>
                <a:gd name="T17" fmla="*/ 112 w 112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366">
                  <a:moveTo>
                    <a:pt x="7" y="351"/>
                  </a:moveTo>
                  <a:lnTo>
                    <a:pt x="0" y="0"/>
                  </a:lnTo>
                  <a:lnTo>
                    <a:pt x="112" y="14"/>
                  </a:lnTo>
                  <a:lnTo>
                    <a:pt x="112" y="366"/>
                  </a:lnTo>
                  <a:lnTo>
                    <a:pt x="7" y="35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1969" y="3085"/>
              <a:ext cx="157" cy="52"/>
            </a:xfrm>
            <a:custGeom>
              <a:avLst/>
              <a:gdLst>
                <a:gd name="T0" fmla="*/ 0 w 157"/>
                <a:gd name="T1" fmla="*/ 38 h 52"/>
                <a:gd name="T2" fmla="*/ 112 w 157"/>
                <a:gd name="T3" fmla="*/ 52 h 52"/>
                <a:gd name="T4" fmla="*/ 157 w 157"/>
                <a:gd name="T5" fmla="*/ 15 h 52"/>
                <a:gd name="T6" fmla="*/ 45 w 157"/>
                <a:gd name="T7" fmla="*/ 0 h 52"/>
                <a:gd name="T8" fmla="*/ 0 w 157"/>
                <a:gd name="T9" fmla="*/ 3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52"/>
                <a:gd name="T17" fmla="*/ 157 w 157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52">
                  <a:moveTo>
                    <a:pt x="0" y="38"/>
                  </a:moveTo>
                  <a:lnTo>
                    <a:pt x="112" y="52"/>
                  </a:lnTo>
                  <a:lnTo>
                    <a:pt x="157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627" y="2644"/>
              <a:ext cx="37" cy="568"/>
            </a:xfrm>
            <a:custGeom>
              <a:avLst/>
              <a:gdLst>
                <a:gd name="T0" fmla="*/ 0 w 37"/>
                <a:gd name="T1" fmla="*/ 568 h 568"/>
                <a:gd name="T2" fmla="*/ 7 w 37"/>
                <a:gd name="T3" fmla="*/ 30 h 568"/>
                <a:gd name="T4" fmla="*/ 37 w 37"/>
                <a:gd name="T5" fmla="*/ 0 h 568"/>
                <a:gd name="T6" fmla="*/ 30 w 37"/>
                <a:gd name="T7" fmla="*/ 531 h 568"/>
                <a:gd name="T8" fmla="*/ 0 w 37"/>
                <a:gd name="T9" fmla="*/ 568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568"/>
                <a:gd name="T17" fmla="*/ 37 w 37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568">
                  <a:moveTo>
                    <a:pt x="0" y="568"/>
                  </a:moveTo>
                  <a:lnTo>
                    <a:pt x="7" y="30"/>
                  </a:lnTo>
                  <a:lnTo>
                    <a:pt x="37" y="0"/>
                  </a:lnTo>
                  <a:lnTo>
                    <a:pt x="30" y="531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522" y="2666"/>
              <a:ext cx="112" cy="546"/>
            </a:xfrm>
            <a:custGeom>
              <a:avLst/>
              <a:gdLst>
                <a:gd name="T0" fmla="*/ 0 w 112"/>
                <a:gd name="T1" fmla="*/ 531 h 546"/>
                <a:gd name="T2" fmla="*/ 8 w 112"/>
                <a:gd name="T3" fmla="*/ 0 h 546"/>
                <a:gd name="T4" fmla="*/ 112 w 112"/>
                <a:gd name="T5" fmla="*/ 8 h 546"/>
                <a:gd name="T6" fmla="*/ 105 w 112"/>
                <a:gd name="T7" fmla="*/ 546 h 546"/>
                <a:gd name="T8" fmla="*/ 0 w 112"/>
                <a:gd name="T9" fmla="*/ 531 h 5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546"/>
                <a:gd name="T17" fmla="*/ 112 w 112"/>
                <a:gd name="T18" fmla="*/ 546 h 5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546">
                  <a:moveTo>
                    <a:pt x="0" y="531"/>
                  </a:moveTo>
                  <a:lnTo>
                    <a:pt x="8" y="0"/>
                  </a:lnTo>
                  <a:lnTo>
                    <a:pt x="112" y="8"/>
                  </a:lnTo>
                  <a:lnTo>
                    <a:pt x="105" y="546"/>
                  </a:lnTo>
                  <a:lnTo>
                    <a:pt x="0" y="531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530" y="2629"/>
              <a:ext cx="134" cy="45"/>
            </a:xfrm>
            <a:custGeom>
              <a:avLst/>
              <a:gdLst>
                <a:gd name="T0" fmla="*/ 0 w 134"/>
                <a:gd name="T1" fmla="*/ 37 h 45"/>
                <a:gd name="T2" fmla="*/ 104 w 134"/>
                <a:gd name="T3" fmla="*/ 45 h 45"/>
                <a:gd name="T4" fmla="*/ 134 w 134"/>
                <a:gd name="T5" fmla="*/ 15 h 45"/>
                <a:gd name="T6" fmla="*/ 30 w 134"/>
                <a:gd name="T7" fmla="*/ 0 h 45"/>
                <a:gd name="T8" fmla="*/ 0 w 134"/>
                <a:gd name="T9" fmla="*/ 3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45"/>
                <a:gd name="T17" fmla="*/ 134 w 134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45">
                  <a:moveTo>
                    <a:pt x="0" y="37"/>
                  </a:moveTo>
                  <a:lnTo>
                    <a:pt x="104" y="45"/>
                  </a:lnTo>
                  <a:lnTo>
                    <a:pt x="134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537" y="3078"/>
              <a:ext cx="38" cy="232"/>
            </a:xfrm>
            <a:custGeom>
              <a:avLst/>
              <a:gdLst>
                <a:gd name="T0" fmla="*/ 0 w 38"/>
                <a:gd name="T1" fmla="*/ 232 h 232"/>
                <a:gd name="T2" fmla="*/ 8 w 38"/>
                <a:gd name="T3" fmla="*/ 37 h 232"/>
                <a:gd name="T4" fmla="*/ 38 w 38"/>
                <a:gd name="T5" fmla="*/ 0 h 232"/>
                <a:gd name="T6" fmla="*/ 38 w 38"/>
                <a:gd name="T7" fmla="*/ 194 h 232"/>
                <a:gd name="T8" fmla="*/ 0 w 38"/>
                <a:gd name="T9" fmla="*/ 232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32"/>
                <a:gd name="T17" fmla="*/ 38 w 3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32">
                  <a:moveTo>
                    <a:pt x="0" y="232"/>
                  </a:moveTo>
                  <a:lnTo>
                    <a:pt x="8" y="37"/>
                  </a:lnTo>
                  <a:lnTo>
                    <a:pt x="38" y="0"/>
                  </a:lnTo>
                  <a:lnTo>
                    <a:pt x="38" y="194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32" y="3100"/>
              <a:ext cx="113" cy="210"/>
            </a:xfrm>
            <a:custGeom>
              <a:avLst/>
              <a:gdLst>
                <a:gd name="T0" fmla="*/ 0 w 113"/>
                <a:gd name="T1" fmla="*/ 195 h 210"/>
                <a:gd name="T2" fmla="*/ 8 w 113"/>
                <a:gd name="T3" fmla="*/ 0 h 210"/>
                <a:gd name="T4" fmla="*/ 113 w 113"/>
                <a:gd name="T5" fmla="*/ 15 h 210"/>
                <a:gd name="T6" fmla="*/ 105 w 113"/>
                <a:gd name="T7" fmla="*/ 210 h 210"/>
                <a:gd name="T8" fmla="*/ 0 w 113"/>
                <a:gd name="T9" fmla="*/ 195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210"/>
                <a:gd name="T17" fmla="*/ 113 w 113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210">
                  <a:moveTo>
                    <a:pt x="0" y="195"/>
                  </a:moveTo>
                  <a:lnTo>
                    <a:pt x="8" y="0"/>
                  </a:lnTo>
                  <a:lnTo>
                    <a:pt x="113" y="15"/>
                  </a:lnTo>
                  <a:lnTo>
                    <a:pt x="105" y="21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440" y="3063"/>
              <a:ext cx="135" cy="52"/>
            </a:xfrm>
            <a:custGeom>
              <a:avLst/>
              <a:gdLst>
                <a:gd name="T0" fmla="*/ 0 w 135"/>
                <a:gd name="T1" fmla="*/ 37 h 52"/>
                <a:gd name="T2" fmla="*/ 105 w 135"/>
                <a:gd name="T3" fmla="*/ 52 h 52"/>
                <a:gd name="T4" fmla="*/ 135 w 135"/>
                <a:gd name="T5" fmla="*/ 15 h 52"/>
                <a:gd name="T6" fmla="*/ 30 w 135"/>
                <a:gd name="T7" fmla="*/ 0 h 52"/>
                <a:gd name="T8" fmla="*/ 0 w 135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2"/>
                <a:gd name="T17" fmla="*/ 135 w 1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2">
                  <a:moveTo>
                    <a:pt x="0" y="37"/>
                  </a:moveTo>
                  <a:lnTo>
                    <a:pt x="105" y="52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447" y="3205"/>
              <a:ext cx="38" cy="217"/>
            </a:xfrm>
            <a:custGeom>
              <a:avLst/>
              <a:gdLst>
                <a:gd name="T0" fmla="*/ 0 w 38"/>
                <a:gd name="T1" fmla="*/ 217 h 217"/>
                <a:gd name="T2" fmla="*/ 0 w 38"/>
                <a:gd name="T3" fmla="*/ 45 h 217"/>
                <a:gd name="T4" fmla="*/ 38 w 38"/>
                <a:gd name="T5" fmla="*/ 0 h 217"/>
                <a:gd name="T6" fmla="*/ 38 w 38"/>
                <a:gd name="T7" fmla="*/ 172 h 217"/>
                <a:gd name="T8" fmla="*/ 0 w 38"/>
                <a:gd name="T9" fmla="*/ 217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17"/>
                <a:gd name="T17" fmla="*/ 38 w 38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17">
                  <a:moveTo>
                    <a:pt x="0" y="217"/>
                  </a:moveTo>
                  <a:lnTo>
                    <a:pt x="0" y="45"/>
                  </a:lnTo>
                  <a:lnTo>
                    <a:pt x="38" y="0"/>
                  </a:lnTo>
                  <a:lnTo>
                    <a:pt x="38" y="172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343" y="3235"/>
              <a:ext cx="104" cy="187"/>
            </a:xfrm>
            <a:custGeom>
              <a:avLst/>
              <a:gdLst>
                <a:gd name="T0" fmla="*/ 0 w 104"/>
                <a:gd name="T1" fmla="*/ 164 h 187"/>
                <a:gd name="T2" fmla="*/ 0 w 104"/>
                <a:gd name="T3" fmla="*/ 0 h 187"/>
                <a:gd name="T4" fmla="*/ 104 w 104"/>
                <a:gd name="T5" fmla="*/ 15 h 187"/>
                <a:gd name="T6" fmla="*/ 104 w 104"/>
                <a:gd name="T7" fmla="*/ 187 h 187"/>
                <a:gd name="T8" fmla="*/ 0 w 104"/>
                <a:gd name="T9" fmla="*/ 164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87"/>
                <a:gd name="T17" fmla="*/ 104 w 104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87">
                  <a:moveTo>
                    <a:pt x="0" y="164"/>
                  </a:moveTo>
                  <a:lnTo>
                    <a:pt x="0" y="0"/>
                  </a:lnTo>
                  <a:lnTo>
                    <a:pt x="104" y="15"/>
                  </a:lnTo>
                  <a:lnTo>
                    <a:pt x="104" y="187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343" y="3190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04 w 142"/>
                <a:gd name="T3" fmla="*/ 60 h 60"/>
                <a:gd name="T4" fmla="*/ 142 w 142"/>
                <a:gd name="T5" fmla="*/ 15 h 60"/>
                <a:gd name="T6" fmla="*/ 37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04" y="60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358" y="3467"/>
              <a:ext cx="37" cy="67"/>
            </a:xfrm>
            <a:custGeom>
              <a:avLst/>
              <a:gdLst>
                <a:gd name="T0" fmla="*/ 0 w 37"/>
                <a:gd name="T1" fmla="*/ 67 h 67"/>
                <a:gd name="T2" fmla="*/ 0 w 37"/>
                <a:gd name="T3" fmla="*/ 45 h 67"/>
                <a:gd name="T4" fmla="*/ 37 w 37"/>
                <a:gd name="T5" fmla="*/ 0 h 67"/>
                <a:gd name="T6" fmla="*/ 37 w 37"/>
                <a:gd name="T7" fmla="*/ 22 h 67"/>
                <a:gd name="T8" fmla="*/ 0 w 37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7"/>
                <a:gd name="T17" fmla="*/ 37 w 3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7">
                  <a:moveTo>
                    <a:pt x="0" y="67"/>
                  </a:moveTo>
                  <a:lnTo>
                    <a:pt x="0" y="45"/>
                  </a:lnTo>
                  <a:lnTo>
                    <a:pt x="37" y="0"/>
                  </a:lnTo>
                  <a:lnTo>
                    <a:pt x="37" y="2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245" y="3497"/>
              <a:ext cx="113" cy="37"/>
            </a:xfrm>
            <a:custGeom>
              <a:avLst/>
              <a:gdLst>
                <a:gd name="T0" fmla="*/ 0 w 113"/>
                <a:gd name="T1" fmla="*/ 15 h 37"/>
                <a:gd name="T2" fmla="*/ 0 w 113"/>
                <a:gd name="T3" fmla="*/ 0 h 37"/>
                <a:gd name="T4" fmla="*/ 113 w 113"/>
                <a:gd name="T5" fmla="*/ 15 h 37"/>
                <a:gd name="T6" fmla="*/ 113 w 113"/>
                <a:gd name="T7" fmla="*/ 37 h 37"/>
                <a:gd name="T8" fmla="*/ 0 w 113"/>
                <a:gd name="T9" fmla="*/ 1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37"/>
                <a:gd name="T17" fmla="*/ 113 w 11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37">
                  <a:moveTo>
                    <a:pt x="0" y="15"/>
                  </a:moveTo>
                  <a:lnTo>
                    <a:pt x="0" y="0"/>
                  </a:lnTo>
                  <a:lnTo>
                    <a:pt x="113" y="15"/>
                  </a:lnTo>
                  <a:lnTo>
                    <a:pt x="113" y="3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245" y="3452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13 w 150"/>
                <a:gd name="T3" fmla="*/ 60 h 60"/>
                <a:gd name="T4" fmla="*/ 150 w 150"/>
                <a:gd name="T5" fmla="*/ 15 h 60"/>
                <a:gd name="T6" fmla="*/ 38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13" y="60"/>
                  </a:lnTo>
                  <a:lnTo>
                    <a:pt x="150" y="15"/>
                  </a:lnTo>
                  <a:lnTo>
                    <a:pt x="38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881" y="2651"/>
              <a:ext cx="45" cy="599"/>
            </a:xfrm>
            <a:custGeom>
              <a:avLst/>
              <a:gdLst>
                <a:gd name="T0" fmla="*/ 0 w 45"/>
                <a:gd name="T1" fmla="*/ 599 h 599"/>
                <a:gd name="T2" fmla="*/ 15 w 45"/>
                <a:gd name="T3" fmla="*/ 38 h 599"/>
                <a:gd name="T4" fmla="*/ 45 w 45"/>
                <a:gd name="T5" fmla="*/ 0 h 599"/>
                <a:gd name="T6" fmla="*/ 30 w 45"/>
                <a:gd name="T7" fmla="*/ 554 h 599"/>
                <a:gd name="T8" fmla="*/ 0 w 45"/>
                <a:gd name="T9" fmla="*/ 599 h 5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99"/>
                <a:gd name="T17" fmla="*/ 45 w 45"/>
                <a:gd name="T18" fmla="*/ 599 h 5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99">
                  <a:moveTo>
                    <a:pt x="0" y="599"/>
                  </a:moveTo>
                  <a:lnTo>
                    <a:pt x="15" y="38"/>
                  </a:lnTo>
                  <a:lnTo>
                    <a:pt x="45" y="0"/>
                  </a:lnTo>
                  <a:lnTo>
                    <a:pt x="30" y="554"/>
                  </a:lnTo>
                  <a:lnTo>
                    <a:pt x="0" y="599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776" y="2674"/>
              <a:ext cx="120" cy="576"/>
            </a:xfrm>
            <a:custGeom>
              <a:avLst/>
              <a:gdLst>
                <a:gd name="T0" fmla="*/ 0 w 120"/>
                <a:gd name="T1" fmla="*/ 561 h 576"/>
                <a:gd name="T2" fmla="*/ 15 w 120"/>
                <a:gd name="T3" fmla="*/ 0 h 576"/>
                <a:gd name="T4" fmla="*/ 120 w 120"/>
                <a:gd name="T5" fmla="*/ 15 h 576"/>
                <a:gd name="T6" fmla="*/ 105 w 120"/>
                <a:gd name="T7" fmla="*/ 576 h 576"/>
                <a:gd name="T8" fmla="*/ 0 w 120"/>
                <a:gd name="T9" fmla="*/ 561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576"/>
                <a:gd name="T17" fmla="*/ 120 w 120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576">
                  <a:moveTo>
                    <a:pt x="0" y="561"/>
                  </a:moveTo>
                  <a:lnTo>
                    <a:pt x="15" y="0"/>
                  </a:lnTo>
                  <a:lnTo>
                    <a:pt x="120" y="15"/>
                  </a:lnTo>
                  <a:lnTo>
                    <a:pt x="105" y="576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791" y="2636"/>
              <a:ext cx="135" cy="53"/>
            </a:xfrm>
            <a:custGeom>
              <a:avLst/>
              <a:gdLst>
                <a:gd name="T0" fmla="*/ 0 w 135"/>
                <a:gd name="T1" fmla="*/ 38 h 53"/>
                <a:gd name="T2" fmla="*/ 105 w 135"/>
                <a:gd name="T3" fmla="*/ 53 h 53"/>
                <a:gd name="T4" fmla="*/ 135 w 135"/>
                <a:gd name="T5" fmla="*/ 15 h 53"/>
                <a:gd name="T6" fmla="*/ 30 w 135"/>
                <a:gd name="T7" fmla="*/ 0 h 53"/>
                <a:gd name="T8" fmla="*/ 0 w 135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3"/>
                <a:gd name="T17" fmla="*/ 135 w 13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3">
                  <a:moveTo>
                    <a:pt x="0" y="38"/>
                  </a:moveTo>
                  <a:lnTo>
                    <a:pt x="105" y="53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717" y="3145"/>
              <a:ext cx="45" cy="314"/>
            </a:xfrm>
            <a:custGeom>
              <a:avLst/>
              <a:gdLst>
                <a:gd name="T0" fmla="*/ 0 w 45"/>
                <a:gd name="T1" fmla="*/ 314 h 314"/>
                <a:gd name="T2" fmla="*/ 7 w 45"/>
                <a:gd name="T3" fmla="*/ 37 h 314"/>
                <a:gd name="T4" fmla="*/ 45 w 45"/>
                <a:gd name="T5" fmla="*/ 0 h 314"/>
                <a:gd name="T6" fmla="*/ 37 w 45"/>
                <a:gd name="T7" fmla="*/ 269 h 314"/>
                <a:gd name="T8" fmla="*/ 0 w 45"/>
                <a:gd name="T9" fmla="*/ 314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14"/>
                <a:gd name="T17" fmla="*/ 45 w 45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14">
                  <a:moveTo>
                    <a:pt x="0" y="314"/>
                  </a:moveTo>
                  <a:lnTo>
                    <a:pt x="7" y="37"/>
                  </a:lnTo>
                  <a:lnTo>
                    <a:pt x="45" y="0"/>
                  </a:lnTo>
                  <a:lnTo>
                    <a:pt x="37" y="269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612" y="3167"/>
              <a:ext cx="112" cy="292"/>
            </a:xfrm>
            <a:custGeom>
              <a:avLst/>
              <a:gdLst>
                <a:gd name="T0" fmla="*/ 0 w 112"/>
                <a:gd name="T1" fmla="*/ 277 h 292"/>
                <a:gd name="T2" fmla="*/ 0 w 112"/>
                <a:gd name="T3" fmla="*/ 0 h 292"/>
                <a:gd name="T4" fmla="*/ 112 w 112"/>
                <a:gd name="T5" fmla="*/ 15 h 292"/>
                <a:gd name="T6" fmla="*/ 105 w 112"/>
                <a:gd name="T7" fmla="*/ 292 h 292"/>
                <a:gd name="T8" fmla="*/ 0 w 112"/>
                <a:gd name="T9" fmla="*/ 277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92"/>
                <a:gd name="T17" fmla="*/ 112 w 112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92">
                  <a:moveTo>
                    <a:pt x="0" y="277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05" y="292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612" y="3130"/>
              <a:ext cx="150" cy="52"/>
            </a:xfrm>
            <a:custGeom>
              <a:avLst/>
              <a:gdLst>
                <a:gd name="T0" fmla="*/ 0 w 150"/>
                <a:gd name="T1" fmla="*/ 37 h 52"/>
                <a:gd name="T2" fmla="*/ 112 w 150"/>
                <a:gd name="T3" fmla="*/ 52 h 52"/>
                <a:gd name="T4" fmla="*/ 150 w 150"/>
                <a:gd name="T5" fmla="*/ 15 h 52"/>
                <a:gd name="T6" fmla="*/ 37 w 150"/>
                <a:gd name="T7" fmla="*/ 0 h 52"/>
                <a:gd name="T8" fmla="*/ 0 w 150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52"/>
                <a:gd name="T17" fmla="*/ 150 w 150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52">
                  <a:moveTo>
                    <a:pt x="0" y="37"/>
                  </a:moveTo>
                  <a:lnTo>
                    <a:pt x="112" y="52"/>
                  </a:lnTo>
                  <a:lnTo>
                    <a:pt x="150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634" y="3414"/>
              <a:ext cx="38" cy="157"/>
            </a:xfrm>
            <a:custGeom>
              <a:avLst/>
              <a:gdLst>
                <a:gd name="T0" fmla="*/ 0 w 38"/>
                <a:gd name="T1" fmla="*/ 157 h 157"/>
                <a:gd name="T2" fmla="*/ 0 w 38"/>
                <a:gd name="T3" fmla="*/ 45 h 157"/>
                <a:gd name="T4" fmla="*/ 38 w 38"/>
                <a:gd name="T5" fmla="*/ 0 h 157"/>
                <a:gd name="T6" fmla="*/ 30 w 38"/>
                <a:gd name="T7" fmla="*/ 113 h 157"/>
                <a:gd name="T8" fmla="*/ 0 w 38"/>
                <a:gd name="T9" fmla="*/ 157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7"/>
                <a:gd name="T17" fmla="*/ 38 w 38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7">
                  <a:moveTo>
                    <a:pt x="0" y="157"/>
                  </a:moveTo>
                  <a:lnTo>
                    <a:pt x="0" y="45"/>
                  </a:lnTo>
                  <a:lnTo>
                    <a:pt x="38" y="0"/>
                  </a:lnTo>
                  <a:lnTo>
                    <a:pt x="30" y="113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522" y="3444"/>
              <a:ext cx="112" cy="127"/>
            </a:xfrm>
            <a:custGeom>
              <a:avLst/>
              <a:gdLst>
                <a:gd name="T0" fmla="*/ 0 w 112"/>
                <a:gd name="T1" fmla="*/ 112 h 127"/>
                <a:gd name="T2" fmla="*/ 0 w 112"/>
                <a:gd name="T3" fmla="*/ 0 h 127"/>
                <a:gd name="T4" fmla="*/ 112 w 112"/>
                <a:gd name="T5" fmla="*/ 15 h 127"/>
                <a:gd name="T6" fmla="*/ 112 w 112"/>
                <a:gd name="T7" fmla="*/ 127 h 127"/>
                <a:gd name="T8" fmla="*/ 0 w 112"/>
                <a:gd name="T9" fmla="*/ 112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27"/>
                <a:gd name="T17" fmla="*/ 112 w 112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27">
                  <a:moveTo>
                    <a:pt x="0" y="112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12" y="127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522" y="3399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12 w 150"/>
                <a:gd name="T3" fmla="*/ 60 h 60"/>
                <a:gd name="T4" fmla="*/ 150 w 150"/>
                <a:gd name="T5" fmla="*/ 15 h 60"/>
                <a:gd name="T6" fmla="*/ 38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12" y="60"/>
                  </a:lnTo>
                  <a:lnTo>
                    <a:pt x="150" y="15"/>
                  </a:lnTo>
                  <a:lnTo>
                    <a:pt x="38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3143" y="2898"/>
              <a:ext cx="45" cy="389"/>
            </a:xfrm>
            <a:custGeom>
              <a:avLst/>
              <a:gdLst>
                <a:gd name="T0" fmla="*/ 0 w 45"/>
                <a:gd name="T1" fmla="*/ 389 h 389"/>
                <a:gd name="T2" fmla="*/ 15 w 45"/>
                <a:gd name="T3" fmla="*/ 37 h 389"/>
                <a:gd name="T4" fmla="*/ 45 w 45"/>
                <a:gd name="T5" fmla="*/ 0 h 389"/>
                <a:gd name="T6" fmla="*/ 30 w 45"/>
                <a:gd name="T7" fmla="*/ 344 h 389"/>
                <a:gd name="T8" fmla="*/ 0 w 45"/>
                <a:gd name="T9" fmla="*/ 389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89"/>
                <a:gd name="T17" fmla="*/ 45 w 45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89">
                  <a:moveTo>
                    <a:pt x="0" y="389"/>
                  </a:moveTo>
                  <a:lnTo>
                    <a:pt x="15" y="37"/>
                  </a:lnTo>
                  <a:lnTo>
                    <a:pt x="45" y="0"/>
                  </a:lnTo>
                  <a:lnTo>
                    <a:pt x="30" y="344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3038" y="2921"/>
              <a:ext cx="120" cy="366"/>
            </a:xfrm>
            <a:custGeom>
              <a:avLst/>
              <a:gdLst>
                <a:gd name="T0" fmla="*/ 0 w 120"/>
                <a:gd name="T1" fmla="*/ 351 h 366"/>
                <a:gd name="T2" fmla="*/ 8 w 120"/>
                <a:gd name="T3" fmla="*/ 0 h 366"/>
                <a:gd name="T4" fmla="*/ 120 w 120"/>
                <a:gd name="T5" fmla="*/ 14 h 366"/>
                <a:gd name="T6" fmla="*/ 105 w 120"/>
                <a:gd name="T7" fmla="*/ 366 h 366"/>
                <a:gd name="T8" fmla="*/ 0 w 120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366"/>
                <a:gd name="T17" fmla="*/ 120 w 120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366">
                  <a:moveTo>
                    <a:pt x="0" y="351"/>
                  </a:moveTo>
                  <a:lnTo>
                    <a:pt x="8" y="0"/>
                  </a:lnTo>
                  <a:lnTo>
                    <a:pt x="120" y="14"/>
                  </a:lnTo>
                  <a:lnTo>
                    <a:pt x="105" y="366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046" y="2883"/>
              <a:ext cx="142" cy="52"/>
            </a:xfrm>
            <a:custGeom>
              <a:avLst/>
              <a:gdLst>
                <a:gd name="T0" fmla="*/ 0 w 142"/>
                <a:gd name="T1" fmla="*/ 38 h 52"/>
                <a:gd name="T2" fmla="*/ 112 w 142"/>
                <a:gd name="T3" fmla="*/ 52 h 52"/>
                <a:gd name="T4" fmla="*/ 142 w 142"/>
                <a:gd name="T5" fmla="*/ 15 h 52"/>
                <a:gd name="T6" fmla="*/ 30 w 142"/>
                <a:gd name="T7" fmla="*/ 0 h 52"/>
                <a:gd name="T8" fmla="*/ 0 w 142"/>
                <a:gd name="T9" fmla="*/ 3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8"/>
                  </a:moveTo>
                  <a:lnTo>
                    <a:pt x="112" y="52"/>
                  </a:lnTo>
                  <a:lnTo>
                    <a:pt x="142" y="15"/>
                  </a:lnTo>
                  <a:lnTo>
                    <a:pt x="3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076" y="3108"/>
              <a:ext cx="30" cy="284"/>
            </a:xfrm>
            <a:custGeom>
              <a:avLst/>
              <a:gdLst>
                <a:gd name="T0" fmla="*/ 0 w 30"/>
                <a:gd name="T1" fmla="*/ 284 h 284"/>
                <a:gd name="T2" fmla="*/ 7 w 30"/>
                <a:gd name="T3" fmla="*/ 37 h 284"/>
                <a:gd name="T4" fmla="*/ 30 w 30"/>
                <a:gd name="T5" fmla="*/ 0 h 284"/>
                <a:gd name="T6" fmla="*/ 22 w 30"/>
                <a:gd name="T7" fmla="*/ 239 h 284"/>
                <a:gd name="T8" fmla="*/ 0 w 30"/>
                <a:gd name="T9" fmla="*/ 28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84"/>
                <a:gd name="T17" fmla="*/ 30 w 3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84">
                  <a:moveTo>
                    <a:pt x="0" y="284"/>
                  </a:moveTo>
                  <a:lnTo>
                    <a:pt x="7" y="37"/>
                  </a:lnTo>
                  <a:lnTo>
                    <a:pt x="30" y="0"/>
                  </a:lnTo>
                  <a:lnTo>
                    <a:pt x="22" y="239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963" y="3130"/>
              <a:ext cx="120" cy="262"/>
            </a:xfrm>
            <a:custGeom>
              <a:avLst/>
              <a:gdLst>
                <a:gd name="T0" fmla="*/ 0 w 120"/>
                <a:gd name="T1" fmla="*/ 247 h 262"/>
                <a:gd name="T2" fmla="*/ 8 w 120"/>
                <a:gd name="T3" fmla="*/ 0 h 262"/>
                <a:gd name="T4" fmla="*/ 120 w 120"/>
                <a:gd name="T5" fmla="*/ 15 h 262"/>
                <a:gd name="T6" fmla="*/ 113 w 120"/>
                <a:gd name="T7" fmla="*/ 262 h 262"/>
                <a:gd name="T8" fmla="*/ 0 w 120"/>
                <a:gd name="T9" fmla="*/ 247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262"/>
                <a:gd name="T17" fmla="*/ 120 w 120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262">
                  <a:moveTo>
                    <a:pt x="0" y="247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3" y="262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71" y="3093"/>
              <a:ext cx="135" cy="52"/>
            </a:xfrm>
            <a:custGeom>
              <a:avLst/>
              <a:gdLst>
                <a:gd name="T0" fmla="*/ 0 w 135"/>
                <a:gd name="T1" fmla="*/ 37 h 52"/>
                <a:gd name="T2" fmla="*/ 112 w 135"/>
                <a:gd name="T3" fmla="*/ 52 h 52"/>
                <a:gd name="T4" fmla="*/ 135 w 135"/>
                <a:gd name="T5" fmla="*/ 15 h 52"/>
                <a:gd name="T6" fmla="*/ 30 w 135"/>
                <a:gd name="T7" fmla="*/ 0 h 52"/>
                <a:gd name="T8" fmla="*/ 0 w 135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2"/>
                <a:gd name="T17" fmla="*/ 135 w 1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2">
                  <a:moveTo>
                    <a:pt x="0" y="37"/>
                  </a:moveTo>
                  <a:lnTo>
                    <a:pt x="112" y="52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993" y="3295"/>
              <a:ext cx="38" cy="202"/>
            </a:xfrm>
            <a:custGeom>
              <a:avLst/>
              <a:gdLst>
                <a:gd name="T0" fmla="*/ 0 w 38"/>
                <a:gd name="T1" fmla="*/ 202 h 202"/>
                <a:gd name="T2" fmla="*/ 8 w 38"/>
                <a:gd name="T3" fmla="*/ 37 h 202"/>
                <a:gd name="T4" fmla="*/ 38 w 38"/>
                <a:gd name="T5" fmla="*/ 0 h 202"/>
                <a:gd name="T6" fmla="*/ 30 w 38"/>
                <a:gd name="T7" fmla="*/ 157 h 202"/>
                <a:gd name="T8" fmla="*/ 0 w 38"/>
                <a:gd name="T9" fmla="*/ 202 h 2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02"/>
                <a:gd name="T17" fmla="*/ 38 w 38"/>
                <a:gd name="T18" fmla="*/ 202 h 2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02">
                  <a:moveTo>
                    <a:pt x="0" y="202"/>
                  </a:moveTo>
                  <a:lnTo>
                    <a:pt x="8" y="37"/>
                  </a:lnTo>
                  <a:lnTo>
                    <a:pt x="38" y="0"/>
                  </a:lnTo>
                  <a:lnTo>
                    <a:pt x="30" y="157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2881" y="3317"/>
              <a:ext cx="120" cy="180"/>
            </a:xfrm>
            <a:custGeom>
              <a:avLst/>
              <a:gdLst>
                <a:gd name="T0" fmla="*/ 0 w 120"/>
                <a:gd name="T1" fmla="*/ 165 h 180"/>
                <a:gd name="T2" fmla="*/ 8 w 120"/>
                <a:gd name="T3" fmla="*/ 0 h 180"/>
                <a:gd name="T4" fmla="*/ 120 w 120"/>
                <a:gd name="T5" fmla="*/ 15 h 180"/>
                <a:gd name="T6" fmla="*/ 112 w 120"/>
                <a:gd name="T7" fmla="*/ 180 h 180"/>
                <a:gd name="T8" fmla="*/ 0 w 120"/>
                <a:gd name="T9" fmla="*/ 165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0"/>
                <a:gd name="T17" fmla="*/ 120 w 12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0">
                  <a:moveTo>
                    <a:pt x="0" y="165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2" y="18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89" y="3280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12 w 142"/>
                <a:gd name="T3" fmla="*/ 52 h 52"/>
                <a:gd name="T4" fmla="*/ 142 w 142"/>
                <a:gd name="T5" fmla="*/ 15 h 52"/>
                <a:gd name="T6" fmla="*/ 30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12" y="52"/>
                  </a:lnTo>
                  <a:lnTo>
                    <a:pt x="142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911" y="3399"/>
              <a:ext cx="38" cy="217"/>
            </a:xfrm>
            <a:custGeom>
              <a:avLst/>
              <a:gdLst>
                <a:gd name="T0" fmla="*/ 0 w 38"/>
                <a:gd name="T1" fmla="*/ 217 h 217"/>
                <a:gd name="T2" fmla="*/ 8 w 38"/>
                <a:gd name="T3" fmla="*/ 45 h 217"/>
                <a:gd name="T4" fmla="*/ 38 w 38"/>
                <a:gd name="T5" fmla="*/ 0 h 217"/>
                <a:gd name="T6" fmla="*/ 38 w 38"/>
                <a:gd name="T7" fmla="*/ 172 h 217"/>
                <a:gd name="T8" fmla="*/ 0 w 38"/>
                <a:gd name="T9" fmla="*/ 217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17"/>
                <a:gd name="T17" fmla="*/ 38 w 38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17">
                  <a:moveTo>
                    <a:pt x="0" y="217"/>
                  </a:moveTo>
                  <a:lnTo>
                    <a:pt x="8" y="45"/>
                  </a:lnTo>
                  <a:lnTo>
                    <a:pt x="38" y="0"/>
                  </a:lnTo>
                  <a:lnTo>
                    <a:pt x="38" y="172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799" y="3429"/>
              <a:ext cx="120" cy="187"/>
            </a:xfrm>
            <a:custGeom>
              <a:avLst/>
              <a:gdLst>
                <a:gd name="T0" fmla="*/ 0 w 120"/>
                <a:gd name="T1" fmla="*/ 172 h 187"/>
                <a:gd name="T2" fmla="*/ 7 w 120"/>
                <a:gd name="T3" fmla="*/ 0 h 187"/>
                <a:gd name="T4" fmla="*/ 120 w 120"/>
                <a:gd name="T5" fmla="*/ 15 h 187"/>
                <a:gd name="T6" fmla="*/ 112 w 120"/>
                <a:gd name="T7" fmla="*/ 187 h 187"/>
                <a:gd name="T8" fmla="*/ 0 w 120"/>
                <a:gd name="T9" fmla="*/ 172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7"/>
                <a:gd name="T17" fmla="*/ 120 w 120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7">
                  <a:moveTo>
                    <a:pt x="0" y="172"/>
                  </a:moveTo>
                  <a:lnTo>
                    <a:pt x="7" y="0"/>
                  </a:lnTo>
                  <a:lnTo>
                    <a:pt x="120" y="15"/>
                  </a:lnTo>
                  <a:lnTo>
                    <a:pt x="112" y="187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06" y="3384"/>
              <a:ext cx="143" cy="60"/>
            </a:xfrm>
            <a:custGeom>
              <a:avLst/>
              <a:gdLst>
                <a:gd name="T0" fmla="*/ 0 w 143"/>
                <a:gd name="T1" fmla="*/ 45 h 60"/>
                <a:gd name="T2" fmla="*/ 113 w 143"/>
                <a:gd name="T3" fmla="*/ 60 h 60"/>
                <a:gd name="T4" fmla="*/ 143 w 143"/>
                <a:gd name="T5" fmla="*/ 15 h 60"/>
                <a:gd name="T6" fmla="*/ 30 w 143"/>
                <a:gd name="T7" fmla="*/ 0 h 60"/>
                <a:gd name="T8" fmla="*/ 0 w 143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60"/>
                <a:gd name="T17" fmla="*/ 143 w 143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60">
                  <a:moveTo>
                    <a:pt x="0" y="45"/>
                  </a:moveTo>
                  <a:lnTo>
                    <a:pt x="113" y="60"/>
                  </a:lnTo>
                  <a:lnTo>
                    <a:pt x="143" y="15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412" y="3182"/>
              <a:ext cx="30" cy="143"/>
            </a:xfrm>
            <a:custGeom>
              <a:avLst/>
              <a:gdLst>
                <a:gd name="T0" fmla="*/ 0 w 30"/>
                <a:gd name="T1" fmla="*/ 143 h 143"/>
                <a:gd name="T2" fmla="*/ 8 w 30"/>
                <a:gd name="T3" fmla="*/ 38 h 143"/>
                <a:gd name="T4" fmla="*/ 30 w 30"/>
                <a:gd name="T5" fmla="*/ 0 h 143"/>
                <a:gd name="T6" fmla="*/ 23 w 30"/>
                <a:gd name="T7" fmla="*/ 98 h 143"/>
                <a:gd name="T8" fmla="*/ 0 w 30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43"/>
                <a:gd name="T17" fmla="*/ 30 w 30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43">
                  <a:moveTo>
                    <a:pt x="0" y="143"/>
                  </a:moveTo>
                  <a:lnTo>
                    <a:pt x="8" y="38"/>
                  </a:lnTo>
                  <a:lnTo>
                    <a:pt x="30" y="0"/>
                  </a:lnTo>
                  <a:lnTo>
                    <a:pt x="23" y="98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308" y="3205"/>
              <a:ext cx="112" cy="120"/>
            </a:xfrm>
            <a:custGeom>
              <a:avLst/>
              <a:gdLst>
                <a:gd name="T0" fmla="*/ 0 w 112"/>
                <a:gd name="T1" fmla="*/ 105 h 120"/>
                <a:gd name="T2" fmla="*/ 0 w 112"/>
                <a:gd name="T3" fmla="*/ 0 h 120"/>
                <a:gd name="T4" fmla="*/ 112 w 112"/>
                <a:gd name="T5" fmla="*/ 15 h 120"/>
                <a:gd name="T6" fmla="*/ 104 w 112"/>
                <a:gd name="T7" fmla="*/ 120 h 120"/>
                <a:gd name="T8" fmla="*/ 0 w 112"/>
                <a:gd name="T9" fmla="*/ 105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20"/>
                <a:gd name="T17" fmla="*/ 112 w 112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20">
                  <a:moveTo>
                    <a:pt x="0" y="105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04" y="12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308" y="3167"/>
              <a:ext cx="134" cy="53"/>
            </a:xfrm>
            <a:custGeom>
              <a:avLst/>
              <a:gdLst>
                <a:gd name="T0" fmla="*/ 0 w 134"/>
                <a:gd name="T1" fmla="*/ 38 h 53"/>
                <a:gd name="T2" fmla="*/ 112 w 134"/>
                <a:gd name="T3" fmla="*/ 53 h 53"/>
                <a:gd name="T4" fmla="*/ 134 w 134"/>
                <a:gd name="T5" fmla="*/ 15 h 53"/>
                <a:gd name="T6" fmla="*/ 29 w 134"/>
                <a:gd name="T7" fmla="*/ 0 h 53"/>
                <a:gd name="T8" fmla="*/ 0 w 134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53"/>
                <a:gd name="T17" fmla="*/ 134 w 1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53">
                  <a:moveTo>
                    <a:pt x="0" y="38"/>
                  </a:moveTo>
                  <a:lnTo>
                    <a:pt x="112" y="53"/>
                  </a:lnTo>
                  <a:lnTo>
                    <a:pt x="134" y="15"/>
                  </a:lnTo>
                  <a:lnTo>
                    <a:pt x="29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345" y="2756"/>
              <a:ext cx="52" cy="673"/>
            </a:xfrm>
            <a:custGeom>
              <a:avLst/>
              <a:gdLst>
                <a:gd name="T0" fmla="*/ 0 w 52"/>
                <a:gd name="T1" fmla="*/ 673 h 673"/>
                <a:gd name="T2" fmla="*/ 30 w 52"/>
                <a:gd name="T3" fmla="*/ 37 h 673"/>
                <a:gd name="T4" fmla="*/ 52 w 52"/>
                <a:gd name="T5" fmla="*/ 0 h 673"/>
                <a:gd name="T6" fmla="*/ 30 w 52"/>
                <a:gd name="T7" fmla="*/ 628 h 673"/>
                <a:gd name="T8" fmla="*/ 0 w 52"/>
                <a:gd name="T9" fmla="*/ 673 h 6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673"/>
                <a:gd name="T17" fmla="*/ 52 w 52"/>
                <a:gd name="T18" fmla="*/ 673 h 6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673">
                  <a:moveTo>
                    <a:pt x="0" y="673"/>
                  </a:moveTo>
                  <a:lnTo>
                    <a:pt x="30" y="37"/>
                  </a:lnTo>
                  <a:lnTo>
                    <a:pt x="52" y="0"/>
                  </a:lnTo>
                  <a:lnTo>
                    <a:pt x="30" y="628"/>
                  </a:lnTo>
                  <a:lnTo>
                    <a:pt x="0" y="673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233" y="2778"/>
              <a:ext cx="142" cy="651"/>
            </a:xfrm>
            <a:custGeom>
              <a:avLst/>
              <a:gdLst>
                <a:gd name="T0" fmla="*/ 0 w 142"/>
                <a:gd name="T1" fmla="*/ 636 h 651"/>
                <a:gd name="T2" fmla="*/ 30 w 142"/>
                <a:gd name="T3" fmla="*/ 0 h 651"/>
                <a:gd name="T4" fmla="*/ 142 w 142"/>
                <a:gd name="T5" fmla="*/ 15 h 651"/>
                <a:gd name="T6" fmla="*/ 112 w 142"/>
                <a:gd name="T7" fmla="*/ 651 h 651"/>
                <a:gd name="T8" fmla="*/ 0 w 142"/>
                <a:gd name="T9" fmla="*/ 636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51"/>
                <a:gd name="T17" fmla="*/ 142 w 142"/>
                <a:gd name="T18" fmla="*/ 651 h 6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51">
                  <a:moveTo>
                    <a:pt x="0" y="636"/>
                  </a:moveTo>
                  <a:lnTo>
                    <a:pt x="30" y="0"/>
                  </a:lnTo>
                  <a:lnTo>
                    <a:pt x="142" y="15"/>
                  </a:lnTo>
                  <a:lnTo>
                    <a:pt x="112" y="651"/>
                  </a:lnTo>
                  <a:lnTo>
                    <a:pt x="0" y="636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3263" y="2741"/>
              <a:ext cx="134" cy="52"/>
            </a:xfrm>
            <a:custGeom>
              <a:avLst/>
              <a:gdLst>
                <a:gd name="T0" fmla="*/ 0 w 134"/>
                <a:gd name="T1" fmla="*/ 37 h 52"/>
                <a:gd name="T2" fmla="*/ 112 w 134"/>
                <a:gd name="T3" fmla="*/ 52 h 52"/>
                <a:gd name="T4" fmla="*/ 134 w 134"/>
                <a:gd name="T5" fmla="*/ 15 h 52"/>
                <a:gd name="T6" fmla="*/ 22 w 134"/>
                <a:gd name="T7" fmla="*/ 0 h 52"/>
                <a:gd name="T8" fmla="*/ 0 w 134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52"/>
                <a:gd name="T17" fmla="*/ 134 w 1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52">
                  <a:moveTo>
                    <a:pt x="0" y="37"/>
                  </a:moveTo>
                  <a:lnTo>
                    <a:pt x="112" y="52"/>
                  </a:lnTo>
                  <a:lnTo>
                    <a:pt x="134" y="15"/>
                  </a:lnTo>
                  <a:lnTo>
                    <a:pt x="22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278" y="3257"/>
              <a:ext cx="37" cy="284"/>
            </a:xfrm>
            <a:custGeom>
              <a:avLst/>
              <a:gdLst>
                <a:gd name="T0" fmla="*/ 0 w 37"/>
                <a:gd name="T1" fmla="*/ 284 h 284"/>
                <a:gd name="T2" fmla="*/ 7 w 37"/>
                <a:gd name="T3" fmla="*/ 38 h 284"/>
                <a:gd name="T4" fmla="*/ 37 w 37"/>
                <a:gd name="T5" fmla="*/ 0 h 284"/>
                <a:gd name="T6" fmla="*/ 30 w 37"/>
                <a:gd name="T7" fmla="*/ 240 h 284"/>
                <a:gd name="T8" fmla="*/ 0 w 37"/>
                <a:gd name="T9" fmla="*/ 28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84"/>
                <a:gd name="T17" fmla="*/ 37 w 37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84">
                  <a:moveTo>
                    <a:pt x="0" y="284"/>
                  </a:moveTo>
                  <a:lnTo>
                    <a:pt x="7" y="38"/>
                  </a:lnTo>
                  <a:lnTo>
                    <a:pt x="37" y="0"/>
                  </a:lnTo>
                  <a:lnTo>
                    <a:pt x="30" y="24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3165" y="3280"/>
              <a:ext cx="120" cy="261"/>
            </a:xfrm>
            <a:custGeom>
              <a:avLst/>
              <a:gdLst>
                <a:gd name="T0" fmla="*/ 0 w 120"/>
                <a:gd name="T1" fmla="*/ 247 h 261"/>
                <a:gd name="T2" fmla="*/ 8 w 120"/>
                <a:gd name="T3" fmla="*/ 0 h 261"/>
                <a:gd name="T4" fmla="*/ 120 w 120"/>
                <a:gd name="T5" fmla="*/ 15 h 261"/>
                <a:gd name="T6" fmla="*/ 113 w 120"/>
                <a:gd name="T7" fmla="*/ 261 h 261"/>
                <a:gd name="T8" fmla="*/ 0 w 120"/>
                <a:gd name="T9" fmla="*/ 247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261"/>
                <a:gd name="T17" fmla="*/ 120 w 120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261">
                  <a:moveTo>
                    <a:pt x="0" y="247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3" y="261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3173" y="3235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12 w 142"/>
                <a:gd name="T3" fmla="*/ 60 h 60"/>
                <a:gd name="T4" fmla="*/ 142 w 142"/>
                <a:gd name="T5" fmla="*/ 22 h 60"/>
                <a:gd name="T6" fmla="*/ 30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12" y="60"/>
                  </a:lnTo>
                  <a:lnTo>
                    <a:pt x="142" y="22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203" y="3265"/>
              <a:ext cx="45" cy="396"/>
            </a:xfrm>
            <a:custGeom>
              <a:avLst/>
              <a:gdLst>
                <a:gd name="T0" fmla="*/ 0 w 45"/>
                <a:gd name="T1" fmla="*/ 396 h 396"/>
                <a:gd name="T2" fmla="*/ 15 w 45"/>
                <a:gd name="T3" fmla="*/ 45 h 396"/>
                <a:gd name="T4" fmla="*/ 45 w 45"/>
                <a:gd name="T5" fmla="*/ 0 h 396"/>
                <a:gd name="T6" fmla="*/ 30 w 45"/>
                <a:gd name="T7" fmla="*/ 351 h 396"/>
                <a:gd name="T8" fmla="*/ 0 w 45"/>
                <a:gd name="T9" fmla="*/ 396 h 3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96"/>
                <a:gd name="T17" fmla="*/ 45 w 45"/>
                <a:gd name="T18" fmla="*/ 396 h 3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96">
                  <a:moveTo>
                    <a:pt x="0" y="396"/>
                  </a:moveTo>
                  <a:lnTo>
                    <a:pt x="15" y="45"/>
                  </a:lnTo>
                  <a:lnTo>
                    <a:pt x="45" y="0"/>
                  </a:lnTo>
                  <a:lnTo>
                    <a:pt x="30" y="351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091" y="3295"/>
              <a:ext cx="127" cy="366"/>
            </a:xfrm>
            <a:custGeom>
              <a:avLst/>
              <a:gdLst>
                <a:gd name="T0" fmla="*/ 0 w 127"/>
                <a:gd name="T1" fmla="*/ 351 h 366"/>
                <a:gd name="T2" fmla="*/ 7 w 127"/>
                <a:gd name="T3" fmla="*/ 0 h 366"/>
                <a:gd name="T4" fmla="*/ 127 w 127"/>
                <a:gd name="T5" fmla="*/ 15 h 366"/>
                <a:gd name="T6" fmla="*/ 112 w 127"/>
                <a:gd name="T7" fmla="*/ 366 h 366"/>
                <a:gd name="T8" fmla="*/ 0 w 127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366"/>
                <a:gd name="T17" fmla="*/ 127 w 127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366">
                  <a:moveTo>
                    <a:pt x="0" y="351"/>
                  </a:moveTo>
                  <a:lnTo>
                    <a:pt x="7" y="0"/>
                  </a:lnTo>
                  <a:lnTo>
                    <a:pt x="127" y="15"/>
                  </a:lnTo>
                  <a:lnTo>
                    <a:pt x="112" y="366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3098" y="3250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20 w 150"/>
                <a:gd name="T3" fmla="*/ 60 h 60"/>
                <a:gd name="T4" fmla="*/ 150 w 150"/>
                <a:gd name="T5" fmla="*/ 15 h 60"/>
                <a:gd name="T6" fmla="*/ 30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20" y="60"/>
                  </a:lnTo>
                  <a:lnTo>
                    <a:pt x="150" y="15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H="1" flipV="1">
              <a:off x="869" y="1806"/>
              <a:ext cx="90" cy="167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 flipH="1">
              <a:off x="929" y="3482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H="1">
              <a:off x="906" y="3085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 flipH="1">
              <a:off x="884" y="2674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H="1">
              <a:off x="862" y="2247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 flipH="1">
              <a:off x="839" y="1806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892" y="3429"/>
              <a:ext cx="4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0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fr-FR">
                <a:latin typeface="Calibri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773" y="3033"/>
              <a:ext cx="14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748" y="2621"/>
              <a:ext cx="14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200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731" y="2195"/>
              <a:ext cx="14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300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704" y="1753"/>
              <a:ext cx="14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400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592" y="1394"/>
              <a:ext cx="4256" cy="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1292" y="3595"/>
              <a:ext cx="11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CN</a:t>
              </a:r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1583" y="3640"/>
              <a:ext cx="8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0215"/>
            <a:ext cx="9144000" cy="41003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EFB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76200" y="-13692"/>
            <a:ext cx="9067800" cy="68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ITER Council Milestones</a:t>
            </a:r>
            <a:endParaRPr lang="en-GB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742950"/>
            <a:ext cx="8686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2016-2017: 29 technological and organizational milestones set </a:t>
            </a:r>
          </a:p>
          <a:p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mechanism to show that 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remains on track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milestones added  through First Plasma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3409950"/>
            <a:ext cx="9067800" cy="1314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milestones met so far: many c</a:t>
            </a:r>
            <a:r>
              <a:rPr lang="en-GB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hallenges</a:t>
            </a:r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potential delays mitigated </a:t>
            </a:r>
          </a:p>
          <a:p>
            <a:pPr lvl="1"/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Demonstrates enhanced risk anticipation and management</a:t>
            </a:r>
          </a:p>
          <a:p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milestones postponed, with mitigation in place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path remains on schedule for First Plasma in 2025 </a:t>
            </a:r>
          </a:p>
        </p:txBody>
      </p:sp>
      <p:pic>
        <p:nvPicPr>
          <p:cNvPr id="14" name="Picture 2" descr="https://www.iter.org/doc/all/content/com/gallery/media/2%20-%20manufacturing%20underway/f4e_tosto_divertor4196932030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6" y="1809751"/>
            <a:ext cx="2641624" cy="159933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837860"/>
            <a:ext cx="542588" cy="3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2557" b="13423"/>
          <a:stretch/>
        </p:blipFill>
        <p:spPr>
          <a:xfrm>
            <a:off x="5955290" y="1811751"/>
            <a:ext cx="3036310" cy="159933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Picture 14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1857321"/>
            <a:ext cx="533400" cy="2966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948189F-E0B9-BE4F-AA53-8DE21F90F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 b="9989"/>
          <a:stretch/>
        </p:blipFill>
        <p:spPr>
          <a:xfrm>
            <a:off x="119253" y="1811751"/>
            <a:ext cx="3004949" cy="159733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Picture 16" descr="us flag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72" y="1870994"/>
            <a:ext cx="489228" cy="3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884"/>
            <a:ext cx="9144000" cy="7848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milestones</a:t>
            </a:r>
            <a:endParaRPr lang="en-GB" sz="4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19151"/>
            <a:ext cx="9144000" cy="3917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98900" y="919034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7" name="Picture 20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69827"/>
            <a:ext cx="6248400" cy="38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blenl\AppData\Local\Microsoft\Windows\Temporary Internet Files\Content.Outlook\67KRZH7J\Crane_C5_04-10-18_NEF-1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69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2036479" y="4193545"/>
            <a:ext cx="114967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</a:t>
            </a:r>
            <a:r>
              <a:rPr lang="fr-F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383849" y="89178"/>
            <a:ext cx="114807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Hall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699" y="188268"/>
            <a:ext cx="1808508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Radiofrequency Heating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4347082" y="174087"/>
            <a:ext cx="148630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Workshop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24939" y="83575"/>
            <a:ext cx="186461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Facility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>
            <a:stCxn id="147" idx="2"/>
          </p:cNvCxnSpPr>
          <p:nvPr/>
        </p:nvCxnSpPr>
        <p:spPr>
          <a:xfrm flipH="1">
            <a:off x="6300194" y="345185"/>
            <a:ext cx="757052" cy="7620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3531920" y="3562350"/>
            <a:ext cx="1337226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Diagnostics </a:t>
            </a:r>
            <a:r>
              <a:rPr lang="fr-FR" dirty="0" err="1">
                <a:solidFill>
                  <a:schemeClr val="bg1"/>
                </a:solidFill>
              </a:rPr>
              <a:t>Bdg</a:t>
            </a:r>
            <a:r>
              <a:rPr lang="fr-FR" dirty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8" name="Straight Arrow Connector 177"/>
          <p:cNvCxnSpPr>
            <a:stCxn id="124" idx="2"/>
          </p:cNvCxnSpPr>
          <p:nvPr/>
        </p:nvCxnSpPr>
        <p:spPr>
          <a:xfrm>
            <a:off x="651437" y="880484"/>
            <a:ext cx="948765" cy="123406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79730" y="454185"/>
            <a:ext cx="84350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2" name="Straight Arrow Connector 201"/>
          <p:cNvCxnSpPr>
            <a:stCxn id="110" idx="2"/>
          </p:cNvCxnSpPr>
          <p:nvPr/>
        </p:nvCxnSpPr>
        <p:spPr>
          <a:xfrm>
            <a:off x="909953" y="449878"/>
            <a:ext cx="1223648" cy="128367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7470296" y="1030180"/>
            <a:ext cx="142218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Switchyard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10583" y="3486150"/>
            <a:ext cx="101341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fr-F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>
            <a:stCxn id="179" idx="2"/>
          </p:cNvCxnSpPr>
          <p:nvPr/>
        </p:nvCxnSpPr>
        <p:spPr>
          <a:xfrm flipH="1">
            <a:off x="6124939" y="715795"/>
            <a:ext cx="1576542" cy="78915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3" idx="2"/>
          </p:cNvCxnSpPr>
          <p:nvPr/>
        </p:nvCxnSpPr>
        <p:spPr>
          <a:xfrm>
            <a:off x="8181388" y="1291790"/>
            <a:ext cx="505412" cy="109619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03" idx="2"/>
          </p:cNvCxnSpPr>
          <p:nvPr/>
        </p:nvCxnSpPr>
        <p:spPr>
          <a:xfrm flipH="1">
            <a:off x="2749589" y="350788"/>
            <a:ext cx="208296" cy="59378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162854" y="4062740"/>
            <a:ext cx="244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Conversions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/>
          <p:cNvCxnSpPr>
            <a:stCxn id="98" idx="0"/>
          </p:cNvCxnSpPr>
          <p:nvPr/>
        </p:nvCxnSpPr>
        <p:spPr>
          <a:xfrm flipV="1">
            <a:off x="6386854" y="3774900"/>
            <a:ext cx="1334882" cy="28784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77100" y="3804725"/>
            <a:ext cx="82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Bioshield</a:t>
            </a:r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flipV="1">
            <a:off x="2291100" y="3333752"/>
            <a:ext cx="147300" cy="4709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95066" y="2614940"/>
            <a:ext cx="118173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Machine axis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422278" y="2745746"/>
            <a:ext cx="1272790" cy="3086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12667" y="618874"/>
            <a:ext cx="107753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427984" y="448912"/>
            <a:ext cx="530266" cy="44643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8" idx="0"/>
          </p:cNvCxnSpPr>
          <p:nvPr/>
        </p:nvCxnSpPr>
        <p:spPr>
          <a:xfrm flipV="1">
            <a:off x="6386854" y="2626769"/>
            <a:ext cx="775946" cy="143597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701" y="1107257"/>
            <a:ext cx="125066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>
            <a:stCxn id="66" idx="2"/>
          </p:cNvCxnSpPr>
          <p:nvPr/>
        </p:nvCxnSpPr>
        <p:spPr>
          <a:xfrm flipH="1">
            <a:off x="228602" y="1368867"/>
            <a:ext cx="402431" cy="12807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36512" y="-381000"/>
            <a:ext cx="9144000" cy="1657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Worksite 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</a:t>
            </a:r>
            <a:endParaRPr lang="en-US" sz="60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924801" y="4474518"/>
            <a:ext cx="1011815" cy="23083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0214"/>
            <a:ext cx="9144000" cy="44432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EFB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76200" y="-13692"/>
            <a:ext cx="9067800" cy="68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Worksite Progress: Feb. 2015 – Oct. 2018</a:t>
            </a:r>
            <a:endParaRPr lang="en-GB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2" descr="I:\DATA 2015\CRANE_180214_save\OK\Crane_Fisheye_small_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0"/>
          <a:stretch/>
        </p:blipFill>
        <p:spPr bwMode="auto">
          <a:xfrm>
            <a:off x="76201" y="819151"/>
            <a:ext cx="4495801" cy="2616547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12700">
            <a:solidFill>
              <a:srgbClr val="FFC000"/>
            </a:solidFill>
          </a:ln>
          <a:extLst/>
        </p:spPr>
      </p:pic>
      <p:sp>
        <p:nvSpPr>
          <p:cNvPr id="9" name="Title 17"/>
          <p:cNvSpPr txBox="1">
            <a:spLocks/>
          </p:cNvSpPr>
          <p:nvPr/>
        </p:nvSpPr>
        <p:spPr>
          <a:xfrm>
            <a:off x="152400" y="3486151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FR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fr-FR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alfway</a:t>
            </a:r>
            <a:r>
              <a:rPr lang="fr-FR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First Plasma: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3" y="3991511"/>
            <a:ext cx="8839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According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the stringent metrics that measure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ITER project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performance,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</a:t>
            </a:r>
            <a:r>
              <a:rPr lang="en-GB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November 2017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project reached 50%of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“total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construction work scope through First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Plasma.” </a:t>
            </a:r>
            <a:r>
              <a:rPr lang="en-GB" b="1" i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[August 2018: ~57.4</a:t>
            </a:r>
            <a:r>
              <a:rPr lang="en-GB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%]</a:t>
            </a:r>
            <a:endParaRPr lang="fr-FR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3" descr="C:\Users\coblenl\AppData\Local\Microsoft\Windows\Temporary Internet Files\Content.Outlook\67KRZH7J\Crane_C5_04-10-18_NEF-1_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6987"/>
          <a:stretch/>
        </p:blipFill>
        <p:spPr bwMode="auto">
          <a:xfrm>
            <a:off x="4630522" y="819151"/>
            <a:ext cx="4437278" cy="2616547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4228</TotalTime>
  <Words>3091</Words>
  <Application>Microsoft Office PowerPoint</Application>
  <PresentationFormat>On-screen Show (16:9)</PresentationFormat>
  <Paragraphs>264</Paragraphs>
  <Slides>34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ITER worksite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network</vt:lpstr>
      <vt:lpstr>PowerPoint Presentation</vt:lpstr>
      <vt:lpstr>Who manufactures what? The ITER Members share all intellectual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Bigot Bernard</cp:lastModifiedBy>
  <cp:revision>498</cp:revision>
  <cp:lastPrinted>2018-10-17T10:36:24Z</cp:lastPrinted>
  <dcterms:created xsi:type="dcterms:W3CDTF">2006-08-16T00:00:00Z</dcterms:created>
  <dcterms:modified xsi:type="dcterms:W3CDTF">2018-10-22T06:06:08Z</dcterms:modified>
</cp:coreProperties>
</file>