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458" r:id="rId3"/>
    <p:sldId id="422" r:id="rId4"/>
    <p:sldId id="543" r:id="rId5"/>
    <p:sldId id="542" r:id="rId6"/>
    <p:sldId id="544" r:id="rId7"/>
    <p:sldId id="545" r:id="rId8"/>
    <p:sldId id="541" r:id="rId9"/>
    <p:sldId id="421" r:id="rId10"/>
    <p:sldId id="574" r:id="rId11"/>
    <p:sldId id="490" r:id="rId12"/>
    <p:sldId id="547" r:id="rId13"/>
    <p:sldId id="549" r:id="rId14"/>
    <p:sldId id="550" r:id="rId15"/>
    <p:sldId id="575" r:id="rId16"/>
    <p:sldId id="551" r:id="rId17"/>
    <p:sldId id="552" r:id="rId18"/>
    <p:sldId id="572" r:id="rId19"/>
    <p:sldId id="571" r:id="rId20"/>
    <p:sldId id="554" r:id="rId21"/>
    <p:sldId id="557" r:id="rId22"/>
    <p:sldId id="576" r:id="rId23"/>
    <p:sldId id="558" r:id="rId24"/>
    <p:sldId id="577" r:id="rId25"/>
    <p:sldId id="559" r:id="rId26"/>
    <p:sldId id="561" r:id="rId27"/>
    <p:sldId id="562" r:id="rId28"/>
    <p:sldId id="578" r:id="rId29"/>
    <p:sldId id="566" r:id="rId30"/>
    <p:sldId id="564" r:id="rId31"/>
    <p:sldId id="565" r:id="rId32"/>
    <p:sldId id="567" r:id="rId33"/>
    <p:sldId id="579" r:id="rId34"/>
    <p:sldId id="569" r:id="rId35"/>
    <p:sldId id="480" r:id="rId36"/>
    <p:sldId id="519" r:id="rId37"/>
  </p:sldIdLst>
  <p:sldSz cx="12192000" cy="6858000"/>
  <p:notesSz cx="6877050" cy="10001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wiss 721 SWA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wiss 721 SWA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wiss 721 SWA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wiss 721 SWA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wiss 721 SWA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wiss 721 SWA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wiss 721 SWA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wiss 721 SWA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wiss 721 SWA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4B3"/>
    <a:srgbClr val="004232"/>
    <a:srgbClr val="008764"/>
    <a:srgbClr val="0099CC"/>
    <a:srgbClr val="000054"/>
    <a:srgbClr val="00006D"/>
    <a:srgbClr val="000069"/>
    <a:srgbClr val="000078"/>
    <a:srgbClr val="000052"/>
    <a:srgbClr val="000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67" autoAdjust="0"/>
    <p:restoredTop sz="90437" autoAdjust="0"/>
  </p:normalViewPr>
  <p:slideViewPr>
    <p:cSldViewPr>
      <p:cViewPr varScale="1">
        <p:scale>
          <a:sx n="111" d="100"/>
          <a:sy n="111" d="100"/>
        </p:scale>
        <p:origin x="61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8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05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6995" y="0"/>
            <a:ext cx="298005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363" y="750888"/>
            <a:ext cx="6664325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940" y="4750594"/>
            <a:ext cx="504317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1187"/>
            <a:ext cx="298005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6995" y="9501187"/>
            <a:ext cx="298005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395F40FA-108F-4A36-99E5-1A60DEEAC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87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4" descr="Purple mesh"/>
          <p:cNvSpPr>
            <a:spLocks noChangeArrowheads="1"/>
          </p:cNvSpPr>
          <p:nvPr userDrawn="1"/>
        </p:nvSpPr>
        <p:spPr bwMode="auto">
          <a:xfrm>
            <a:off x="0" y="6669088"/>
            <a:ext cx="12192000" cy="2016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n-US" sz="1000" i="1" kern="1200" dirty="0" smtClean="0">
                <a:solidFill>
                  <a:schemeClr val="bg1"/>
                </a:solidFill>
                <a:latin typeface="Swis721 Lt BT" pitchFamily="34" charset="0"/>
                <a:ea typeface="+mn-ea"/>
                <a:cs typeface="Arial" pitchFamily="34" charset="0"/>
              </a:rPr>
              <a:t>S. Coda, 27</a:t>
            </a:r>
            <a:r>
              <a:rPr lang="en-US" sz="1000" i="1" kern="1200" baseline="30000" dirty="0" smtClean="0">
                <a:solidFill>
                  <a:schemeClr val="bg1"/>
                </a:solidFill>
                <a:latin typeface="Swis721 Lt BT" pitchFamily="34" charset="0"/>
                <a:ea typeface="+mn-ea"/>
                <a:cs typeface="Arial" pitchFamily="34" charset="0"/>
              </a:rPr>
              <a:t>th</a:t>
            </a:r>
            <a:r>
              <a:rPr lang="en-US" sz="1000" i="1" kern="1200" dirty="0" smtClean="0">
                <a:solidFill>
                  <a:schemeClr val="bg1"/>
                </a:solidFill>
                <a:latin typeface="Swis721 Lt BT" pitchFamily="34" charset="0"/>
                <a:ea typeface="+mn-ea"/>
                <a:cs typeface="Arial" pitchFamily="34" charset="0"/>
              </a:rPr>
              <a:t> IAEA Fusion Energy Conference, OV/5-2, Gandhinagar, India, 23 October 2018</a:t>
            </a:r>
            <a:endParaRPr lang="en-US" sz="1000" i="1" kern="1200" dirty="0">
              <a:solidFill>
                <a:schemeClr val="bg1"/>
              </a:solidFill>
              <a:latin typeface="Swis721 Lt BT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37" y="35497"/>
            <a:ext cx="3503527" cy="729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77" y="6021288"/>
            <a:ext cx="11495846" cy="59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52400"/>
            <a:ext cx="30480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89408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683378"/>
            <a:ext cx="12192000" cy="201613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Swiss 721 SW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7407E-F318-4EB1-A0EC-B3862BA002D0}" type="datetimeFigureOut">
              <a:rPr lang="en-GB"/>
              <a:pPr>
                <a:defRPr/>
              </a:pPr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03364-BE0D-4226-BA74-F99AD9DA1E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1E54A-D16C-4393-BCA8-D5F931002A26}" type="datetimeFigureOut">
              <a:rPr lang="en-GB"/>
              <a:pPr>
                <a:defRPr/>
              </a:pPr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82152-C498-44BF-B261-D4701ABEDA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92095-5B70-402E-B4F7-C52A0BE6F233}" type="datetimeFigureOut">
              <a:rPr lang="en-GB"/>
              <a:pPr>
                <a:defRPr/>
              </a:pPr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BC810-7F94-42F7-A04B-048D24ADE2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A298D-93EF-4C7F-B2C1-3BCAC86594CA}" type="datetimeFigureOut">
              <a:rPr lang="en-GB"/>
              <a:pPr>
                <a:defRPr/>
              </a:pPr>
              <a:t>22/10/2018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3D5FD-6114-4C27-82BC-AE050AC167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42CEF-CAA8-4089-9826-38968C79691C}" type="datetimeFigureOut">
              <a:rPr lang="en-GB"/>
              <a:pPr>
                <a:defRPr/>
              </a:pPr>
              <a:t>22/10/2018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B1AB3-5524-4111-8961-FE32B8A3C4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D6B82-93FB-4687-8F3F-A76114812263}" type="datetimeFigureOut">
              <a:rPr lang="en-GB"/>
              <a:pPr>
                <a:defRPr/>
              </a:pPr>
              <a:t>22/10/2018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4F6B9-9B50-4966-A7D2-30739B8C15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4FC04-F6C8-46C6-8B61-56259BF2F433}" type="datetimeFigureOut">
              <a:rPr lang="en-GB"/>
              <a:pPr>
                <a:defRPr/>
              </a:pPr>
              <a:t>22/10/2018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6298F-2CB1-4CCD-B9D4-F5D0E6B981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43A45-4350-459A-A7DC-622259B70EDF}" type="datetimeFigureOut">
              <a:rPr lang="en-GB"/>
              <a:pPr>
                <a:defRPr/>
              </a:pPr>
              <a:t>22/10/2018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A9F42-6AE2-41C3-90E0-F0CC845531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48684" y="6610350"/>
            <a:ext cx="575735" cy="306388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r">
              <a:defRPr/>
            </a:pPr>
            <a:fld id="{1DA1D92D-F2ED-44CD-94D2-D0197D35E664}" type="slidenum">
              <a:rPr lang="en-GB" sz="1400" b="1">
                <a:solidFill>
                  <a:schemeClr val="bg1"/>
                </a:solidFill>
                <a:latin typeface="Swiss 721 SWA" pitchFamily="34" charset="0"/>
                <a:cs typeface="+mn-cs"/>
              </a:rPr>
              <a:pPr algn="r">
                <a:defRPr/>
              </a:pPr>
              <a:t>‹#›</a:t>
            </a:fld>
            <a:endParaRPr lang="en-GB" sz="1400" b="1" dirty="0">
              <a:solidFill>
                <a:schemeClr val="bg1"/>
              </a:solidFill>
              <a:latin typeface="Swiss 721 SWA" pitchFamily="34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buSzPct val="60000"/>
              <a:buFont typeface="Wingdings" pitchFamily="2" charset="2"/>
              <a:buChar char="q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8160"/>
            <a:ext cx="12192000" cy="990600"/>
          </a:xfrm>
        </p:spPr>
        <p:txBody>
          <a:bodyPr/>
          <a:lstStyle>
            <a:lvl1pPr>
              <a:defRPr sz="38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AC0C5-5964-4F1C-843A-DD27ABBD5640}" type="datetimeFigureOut">
              <a:rPr lang="en-GB"/>
              <a:pPr>
                <a:defRPr/>
              </a:pPr>
              <a:t>22/10/2018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4089-9A64-4942-8A1B-C69ADCB31E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C243E-F308-4629-B4D3-F52419AA59BB}" type="datetimeFigureOut">
              <a:rPr lang="en-GB"/>
              <a:pPr>
                <a:defRPr/>
              </a:pPr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A7666-C96F-4037-A447-4CB2FF5BA2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A25E5-439C-4FC5-A935-DCC84E099D47}" type="datetimeFigureOut">
              <a:rPr lang="en-GB"/>
              <a:pPr>
                <a:defRPr/>
              </a:pPr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9200B-775C-4117-8601-134E73F654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2" y="6669088"/>
            <a:ext cx="624417" cy="188912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solidFill>
                  <a:srgbClr val="FFFF00"/>
                </a:solidFill>
                <a:latin typeface="Swiss 721 SWA" pitchFamily="34" charset="0"/>
                <a:cs typeface="+mn-cs"/>
              </a:defRPr>
            </a:lvl1pPr>
          </a:lstStyle>
          <a:p>
            <a:pPr>
              <a:defRPr/>
            </a:pPr>
            <a:fld id="{0B8C5E58-FCFD-43F5-A763-6E017E57D3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5994400" cy="5132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8760"/>
            <a:ext cx="5994400" cy="5132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48684" y="6610350"/>
            <a:ext cx="575735" cy="306388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r">
              <a:defRPr/>
            </a:pPr>
            <a:fld id="{D2F6BFC0-FF73-4CB6-9EB2-667697195C27}" type="slidenum">
              <a:rPr lang="en-GB" sz="1400" b="1">
                <a:solidFill>
                  <a:srgbClr val="FFFF00"/>
                </a:solidFill>
                <a:latin typeface="Swiss 721 SWA" pitchFamily="34" charset="0"/>
                <a:cs typeface="+mn-cs"/>
              </a:rPr>
              <a:pPr algn="r">
                <a:defRPr/>
              </a:pPr>
              <a:t>‹#›</a:t>
            </a:fld>
            <a:endParaRPr lang="en-GB" sz="1400" b="1" dirty="0">
              <a:solidFill>
                <a:srgbClr val="FFFF00"/>
              </a:solidFill>
              <a:latin typeface="Swiss 721 SWA" pitchFamily="34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3E"/>
            </a:gs>
            <a:gs pos="100000">
              <a:srgbClr val="00008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816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68760"/>
            <a:ext cx="12192000" cy="513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Rectangle 24" descr="Purple mesh"/>
          <p:cNvSpPr>
            <a:spLocks noChangeArrowheads="1"/>
          </p:cNvSpPr>
          <p:nvPr/>
        </p:nvSpPr>
        <p:spPr bwMode="auto">
          <a:xfrm>
            <a:off x="0" y="6669088"/>
            <a:ext cx="12192000" cy="201612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n-US" sz="1000" i="1" kern="1200" dirty="0" smtClean="0">
                <a:solidFill>
                  <a:schemeClr val="bg1"/>
                </a:solidFill>
                <a:latin typeface="Swis721 Lt BT" pitchFamily="34" charset="0"/>
                <a:ea typeface="+mn-ea"/>
                <a:cs typeface="Arial" pitchFamily="34" charset="0"/>
              </a:rPr>
              <a:t>S. Coda, 27</a:t>
            </a:r>
            <a:r>
              <a:rPr lang="en-US" sz="1000" i="1" kern="1200" baseline="30000" dirty="0" smtClean="0">
                <a:solidFill>
                  <a:schemeClr val="bg1"/>
                </a:solidFill>
                <a:latin typeface="Swis721 Lt BT" pitchFamily="34" charset="0"/>
                <a:ea typeface="+mn-ea"/>
                <a:cs typeface="Arial" pitchFamily="34" charset="0"/>
              </a:rPr>
              <a:t>th</a:t>
            </a:r>
            <a:r>
              <a:rPr lang="en-US" sz="1000" i="1" kern="1200" dirty="0" smtClean="0">
                <a:solidFill>
                  <a:schemeClr val="bg1"/>
                </a:solidFill>
                <a:latin typeface="Swis721 Lt BT" pitchFamily="34" charset="0"/>
                <a:ea typeface="+mn-ea"/>
                <a:cs typeface="Arial" pitchFamily="34" charset="0"/>
              </a:rPr>
              <a:t> IAEA Fusion Energy Conference, OV/5-2, Gandhinagar, India, 23 October 2018</a:t>
            </a:r>
            <a:endParaRPr lang="en-US" sz="1000" i="1" kern="1200" dirty="0">
              <a:solidFill>
                <a:schemeClr val="bg1"/>
              </a:solidFill>
              <a:latin typeface="Swis721 Lt BT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71532" y="6629400"/>
            <a:ext cx="25928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1"/>
                </a:solidFill>
                <a:latin typeface="Swis721 Lt BT" pitchFamily="34" charset="0"/>
                <a:cs typeface="+mn-cs"/>
              </a:rPr>
              <a:t>Physics research on TCV</a:t>
            </a:r>
            <a:endParaRPr lang="en-US" sz="1200" dirty="0">
              <a:solidFill>
                <a:schemeClr val="bg1"/>
              </a:solidFill>
              <a:latin typeface="Swis721 Lt BT" pitchFamily="34" charset="0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2"/>
            <a:ext cx="9336360" cy="4854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22982" cy="4626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785" r:id="rId4"/>
    <p:sldLayoutId id="2147483786" r:id="rId5"/>
    <p:sldLayoutId id="2147483787" r:id="rId6"/>
    <p:sldLayoutId id="2147483805" r:id="rId7"/>
    <p:sldLayoutId id="2147483788" r:id="rId8"/>
    <p:sldLayoutId id="2147483789" r:id="rId9"/>
    <p:sldLayoutId id="2147483790" r:id="rId10"/>
    <p:sldLayoutId id="214748380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Swiss 721 SW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Swiss 721 SW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Swiss 721 SW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Swiss 721 SW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Swiss 721 SW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Swiss 721 SW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Swiss 721 SW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Swiss 721 SW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wiss 721 SWA" pitchFamily="34" charset="0"/>
                <a:cs typeface="+mn-cs"/>
              </a:defRPr>
            </a:lvl1pPr>
          </a:lstStyle>
          <a:p>
            <a:pPr>
              <a:defRPr/>
            </a:pPr>
            <a:fld id="{6A13153F-4B4B-47A6-A99C-89E17BBFA039}" type="datetimeFigureOut">
              <a:rPr lang="en-GB"/>
              <a:pPr>
                <a:defRPr/>
              </a:pPr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wiss 721 SW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wiss 721 SWA" pitchFamily="34" charset="0"/>
                <a:cs typeface="+mn-cs"/>
              </a:defRPr>
            </a:lvl1pPr>
          </a:lstStyle>
          <a:p>
            <a:pPr>
              <a:defRPr/>
            </a:pPr>
            <a:fld id="{0239428A-80E5-4DC4-B125-B05645A7C2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TCV_invess_07_12_2007.jpg"/>
          <p:cNvPicPr>
            <a:picLocks noChangeAspect="1"/>
          </p:cNvPicPr>
          <p:nvPr/>
        </p:nvPicPr>
        <p:blipFill>
          <a:blip r:embed="rId2" cstate="print">
            <a:lum bright="-16000" contrast="-30000"/>
          </a:blip>
          <a:srcRect/>
          <a:stretch>
            <a:fillRect/>
          </a:stretch>
        </p:blipFill>
        <p:spPr bwMode="auto">
          <a:xfrm>
            <a:off x="3485263" y="2492896"/>
            <a:ext cx="5221474" cy="347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 txBox="1">
            <a:spLocks noChangeArrowheads="1"/>
          </p:cNvSpPr>
          <p:nvPr/>
        </p:nvSpPr>
        <p:spPr bwMode="auto">
          <a:xfrm>
            <a:off x="0" y="836712"/>
            <a:ext cx="121920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7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Physics research on the TCV tokamak:</a:t>
            </a:r>
            <a:br>
              <a:rPr lang="en-GB" sz="37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en-GB" sz="37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from conventional to alternative scenarios and beyond</a:t>
            </a:r>
            <a:endParaRPr lang="en-US" sz="3700" kern="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287688" y="3625863"/>
            <a:ext cx="56166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s721 Blk BT" pitchFamily="34" charset="0"/>
                <a:cs typeface="+mn-cs"/>
              </a:rPr>
              <a:t>S. Coda </a:t>
            </a: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s721 Blk BT" pitchFamily="34" charset="0"/>
              </a:rPr>
              <a:t>for the TCV team</a:t>
            </a:r>
            <a:b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s721 Blk BT" pitchFamily="34" charset="0"/>
              </a:rPr>
            </a:b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s721 Blk BT" pitchFamily="34" charset="0"/>
              </a:rPr>
              <a:t>and the </a:t>
            </a:r>
            <a:r>
              <a:rPr lang="en-US" sz="28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s721 Blk BT" pitchFamily="34" charset="0"/>
              </a:rPr>
              <a:t>EUROfusion</a:t>
            </a: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s721 Blk BT" pitchFamily="34" charset="0"/>
              </a:rPr>
              <a:t> MST1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531259"/>
            <a:ext cx="12192000" cy="1169551"/>
          </a:xfrm>
          <a:prstGeom prst="rect">
            <a:avLst/>
          </a:prstGeom>
          <a:noFill/>
          <a:ln w="22225">
            <a:noFill/>
            <a:miter lim="800000"/>
            <a:headEnd/>
            <a:tailEnd type="none" w="med" len="lg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500" dirty="0" err="1">
                <a:solidFill>
                  <a:srgbClr val="FFFF00"/>
                </a:solidFill>
              </a:rPr>
              <a:t>Taming</a:t>
            </a:r>
            <a:r>
              <a:rPr lang="fr-FR" sz="3500" dirty="0">
                <a:solidFill>
                  <a:srgbClr val="FFFF00"/>
                </a:solidFill>
              </a:rPr>
              <a:t> disruptions:</a:t>
            </a:r>
            <a:br>
              <a:rPr lang="fr-FR" sz="3500" dirty="0">
                <a:solidFill>
                  <a:srgbClr val="FFFF00"/>
                </a:solidFill>
              </a:rPr>
            </a:br>
            <a:r>
              <a:rPr lang="fr-FR" sz="3500" dirty="0" err="1">
                <a:solidFill>
                  <a:srgbClr val="FFFF00"/>
                </a:solidFill>
              </a:rPr>
              <a:t>keep</a:t>
            </a:r>
            <a:r>
              <a:rPr lang="fr-FR" sz="3500" dirty="0">
                <a:solidFill>
                  <a:srgbClr val="FFFF00"/>
                </a:solidFill>
              </a:rPr>
              <a:t> </a:t>
            </a:r>
            <a:r>
              <a:rPr lang="fr-FR" sz="3500" dirty="0" err="1">
                <a:solidFill>
                  <a:srgbClr val="FFFF00"/>
                </a:solidFill>
              </a:rPr>
              <a:t>peak</a:t>
            </a:r>
            <a:r>
              <a:rPr lang="fr-FR" sz="3500" dirty="0">
                <a:solidFill>
                  <a:srgbClr val="FFFF00"/>
                </a:solidFill>
              </a:rPr>
              <a:t> performance, </a:t>
            </a:r>
            <a:r>
              <a:rPr lang="fr-FR" sz="3500" dirty="0" err="1">
                <a:solidFill>
                  <a:srgbClr val="FFFF00"/>
                </a:solidFill>
              </a:rPr>
              <a:t>else</a:t>
            </a:r>
            <a:r>
              <a:rPr lang="fr-FR" sz="3500" dirty="0">
                <a:solidFill>
                  <a:srgbClr val="FFFF00"/>
                </a:solidFill>
              </a:rPr>
              <a:t> </a:t>
            </a:r>
            <a:r>
              <a:rPr lang="fr-FR" sz="3500" dirty="0" err="1">
                <a:solidFill>
                  <a:srgbClr val="FFFF00"/>
                </a:solidFill>
              </a:rPr>
              <a:t>avoid</a:t>
            </a:r>
            <a:r>
              <a:rPr lang="fr-FR" sz="3500" dirty="0">
                <a:solidFill>
                  <a:srgbClr val="FFFF00"/>
                </a:solidFill>
              </a:rPr>
              <a:t>, </a:t>
            </a:r>
            <a:r>
              <a:rPr lang="fr-FR" sz="3500" dirty="0" err="1">
                <a:solidFill>
                  <a:srgbClr val="FFFF00"/>
                </a:solidFill>
              </a:rPr>
              <a:t>else</a:t>
            </a:r>
            <a:r>
              <a:rPr lang="fr-FR" sz="3500" dirty="0">
                <a:solidFill>
                  <a:srgbClr val="FFFF00"/>
                </a:solidFill>
              </a:rPr>
              <a:t> </a:t>
            </a:r>
            <a:r>
              <a:rPr lang="fr-FR" sz="3500" dirty="0" err="1">
                <a:solidFill>
                  <a:srgbClr val="FFFF00"/>
                </a:solidFill>
              </a:rPr>
              <a:t>mitigate</a:t>
            </a:r>
            <a:endParaRPr lang="fr-FR" sz="3500" dirty="0">
              <a:solidFill>
                <a:srgbClr val="FFFF00"/>
              </a:solidFill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119336" y="1917502"/>
            <a:ext cx="11881320" cy="2735634"/>
          </a:xfrm>
        </p:spPr>
        <p:txBody>
          <a:bodyPr/>
          <a:lstStyle/>
          <a:p>
            <a:pPr eaLnBrk="1" hangingPunct="1"/>
            <a:r>
              <a:rPr lang="en-US" dirty="0" smtClean="0">
                <a:effectLst/>
              </a:rPr>
              <a:t>Disruptive 2/1 NTMs induced by massive gas injection (MGI)</a:t>
            </a:r>
          </a:p>
          <a:p>
            <a:pPr eaLnBrk="1" hangingPunct="1"/>
            <a:r>
              <a:rPr lang="en-US" dirty="0" smtClean="0">
                <a:effectLst/>
              </a:rPr>
              <a:t>Documented </a:t>
            </a:r>
          </a:p>
          <a:p>
            <a:pPr lvl="1" eaLnBrk="1" hangingPunct="1"/>
            <a:r>
              <a:rPr lang="en-US" sz="2600" dirty="0"/>
              <a:t>preventive ECCD (triggered by radiation)</a:t>
            </a:r>
          </a:p>
          <a:p>
            <a:pPr lvl="1" eaLnBrk="1" hangingPunct="1"/>
            <a:r>
              <a:rPr lang="en-US" sz="2600" dirty="0"/>
              <a:t>stabilizing ECCD (triggered by locked-mode detection)</a:t>
            </a:r>
          </a:p>
          <a:p>
            <a:pPr lvl="1" eaLnBrk="1" hangingPunct="1"/>
            <a:r>
              <a:rPr lang="en-US" sz="2600" dirty="0"/>
              <a:t>safe termination with </a:t>
            </a:r>
            <a:r>
              <a:rPr lang="en-US" sz="2600" dirty="0" err="1"/>
              <a:t>rampdown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524000" y="421794"/>
            <a:ext cx="9144000" cy="630942"/>
          </a:xfrm>
          <a:prstGeom prst="rect">
            <a:avLst/>
          </a:prstGeom>
          <a:noFill/>
          <a:ln w="22225">
            <a:noFill/>
            <a:miter lim="800000"/>
            <a:headEnd/>
            <a:tailEnd type="none" w="med" len="lg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500" dirty="0" err="1">
                <a:solidFill>
                  <a:srgbClr val="FFFF00"/>
                </a:solidFill>
              </a:rPr>
              <a:t>Taming</a:t>
            </a:r>
            <a:r>
              <a:rPr lang="fr-FR" sz="3500" dirty="0">
                <a:solidFill>
                  <a:srgbClr val="FFFF00"/>
                </a:solidFill>
              </a:rPr>
              <a:t> disruptions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48241" y="980728"/>
            <a:ext cx="7295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Prevention is more efficient than stabilization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66800" y="1566906"/>
            <a:ext cx="10058400" cy="4670406"/>
            <a:chOff x="1066800" y="1700808"/>
            <a:chExt cx="10058400" cy="4670406"/>
          </a:xfrm>
        </p:grpSpPr>
        <p:grpSp>
          <p:nvGrpSpPr>
            <p:cNvPr id="5" name="Group 4"/>
            <p:cNvGrpSpPr/>
            <p:nvPr/>
          </p:nvGrpSpPr>
          <p:grpSpPr>
            <a:xfrm>
              <a:off x="1066800" y="1700808"/>
              <a:ext cx="10058400" cy="4670406"/>
              <a:chOff x="1055025" y="1854938"/>
              <a:chExt cx="10058400" cy="467040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5025" y="1854938"/>
                <a:ext cx="10058400" cy="4670406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3647729" y="2636913"/>
                <a:ext cx="1624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prevention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007768" y="5055568"/>
                <a:ext cx="24288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mode unlocking</a:t>
                </a:r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 bwMode="auto">
            <a:xfrm>
              <a:off x="6456040" y="5157192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4" name="TextBox 13"/>
          <p:cNvSpPr txBox="1"/>
          <p:nvPr/>
        </p:nvSpPr>
        <p:spPr>
          <a:xfrm>
            <a:off x="7608168" y="6237312"/>
            <a:ext cx="4536504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0" rIns="0">
            <a:spAutoFit/>
          </a:bodyPr>
          <a:lstStyle/>
          <a:p>
            <a:pPr algn="ctr">
              <a:defRPr/>
            </a:pPr>
            <a:r>
              <a:rPr lang="en-GB" sz="2000" i="1" dirty="0">
                <a:latin typeface="Swiss 721 SWA" pitchFamily="34" charset="0"/>
                <a:cs typeface="+mn-cs"/>
              </a:rPr>
              <a:t>M. Kong, EX/P1-25 (Tuesday morning)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544272" y="5865675"/>
            <a:ext cx="21237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i="1" dirty="0"/>
              <a:t>U. Sheikh et al, NF 2018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1769" y="6206537"/>
            <a:ext cx="6353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r/t q=2 tracking added for more robust control</a:t>
            </a:r>
          </a:p>
        </p:txBody>
      </p:sp>
    </p:spTree>
    <p:extLst>
      <p:ext uri="{BB962C8B-B14F-4D97-AF65-F5344CB8AC3E}">
        <p14:creationId xmlns:p14="http://schemas.microsoft.com/office/powerpoint/2010/main" val="33461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548680"/>
            <a:ext cx="12192000" cy="630942"/>
          </a:xfrm>
          <a:prstGeom prst="rect">
            <a:avLst/>
          </a:prstGeom>
          <a:noFill/>
          <a:ln w="22225">
            <a:noFill/>
            <a:miter lim="800000"/>
            <a:headEnd/>
            <a:tailEnd type="none" w="med" len="lg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500" dirty="0" err="1">
                <a:solidFill>
                  <a:srgbClr val="FFFF00"/>
                </a:solidFill>
              </a:rPr>
              <a:t>Successful</a:t>
            </a:r>
            <a:r>
              <a:rPr lang="fr-FR" sz="3500" dirty="0">
                <a:solidFill>
                  <a:srgbClr val="FFFF00"/>
                </a:solidFill>
              </a:rPr>
              <a:t> r/t control of disruptive </a:t>
            </a:r>
            <a:r>
              <a:rPr lang="fr-FR" sz="3500" dirty="0" err="1">
                <a:solidFill>
                  <a:srgbClr val="FFFF00"/>
                </a:solidFill>
              </a:rPr>
              <a:t>runaway-electron</a:t>
            </a:r>
            <a:r>
              <a:rPr lang="fr-FR" sz="3500" dirty="0">
                <a:solidFill>
                  <a:srgbClr val="FFFF00"/>
                </a:solidFill>
              </a:rPr>
              <a:t> </a:t>
            </a:r>
            <a:r>
              <a:rPr lang="fr-FR" sz="3500" dirty="0" err="1">
                <a:solidFill>
                  <a:srgbClr val="FFFF00"/>
                </a:solidFill>
              </a:rPr>
              <a:t>beam</a:t>
            </a:r>
            <a:endParaRPr lang="fr-FR" sz="3500" dirty="0">
              <a:solidFill>
                <a:srgbClr val="FFFF00"/>
              </a:solidFill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191344" y="1701478"/>
            <a:ext cx="11809312" cy="3527722"/>
          </a:xfrm>
        </p:spPr>
        <p:txBody>
          <a:bodyPr/>
          <a:lstStyle/>
          <a:p>
            <a:pPr eaLnBrk="1" hangingPunct="1"/>
            <a:r>
              <a:rPr lang="en-US" dirty="0" smtClean="0">
                <a:effectLst/>
              </a:rPr>
              <a:t>Current quench detection from </a:t>
            </a:r>
            <a:r>
              <a:rPr lang="en-US" dirty="0" err="1" smtClean="0">
                <a:effectLst/>
              </a:rPr>
              <a:t>I</a:t>
            </a:r>
            <a:r>
              <a:rPr lang="en-US" baseline="-25000" dirty="0" err="1" smtClean="0">
                <a:effectLst/>
              </a:rPr>
              <a:t>p</a:t>
            </a:r>
            <a:r>
              <a:rPr lang="en-US" dirty="0" smtClean="0">
                <a:effectLst/>
              </a:rPr>
              <a:t> and HXR</a:t>
            </a:r>
          </a:p>
          <a:p>
            <a:pPr eaLnBrk="1" hangingPunct="1"/>
            <a:r>
              <a:rPr lang="en-US" dirty="0" smtClean="0">
                <a:effectLst/>
              </a:rPr>
              <a:t>Dedicated controller </a:t>
            </a:r>
          </a:p>
          <a:p>
            <a:pPr lvl="1" eaLnBrk="1" hangingPunct="1"/>
            <a:r>
              <a:rPr lang="en-US" sz="2600" dirty="0"/>
              <a:t>ramps down current with </a:t>
            </a:r>
            <a:r>
              <a:rPr lang="en-US" sz="2600" dirty="0" err="1"/>
              <a:t>Ohmic</a:t>
            </a:r>
            <a:r>
              <a:rPr lang="en-US" sz="2600" dirty="0"/>
              <a:t> transformer</a:t>
            </a:r>
          </a:p>
          <a:p>
            <a:pPr lvl="1" eaLnBrk="1" hangingPunct="1"/>
            <a:r>
              <a:rPr lang="en-US" sz="2600" dirty="0"/>
              <a:t>controls position with PF coils</a:t>
            </a:r>
          </a:p>
          <a:p>
            <a:pPr lvl="1" eaLnBrk="1" hangingPunct="1"/>
            <a:r>
              <a:rPr lang="en-US" sz="2600" dirty="0"/>
              <a:t>limits energy with MGI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796808" y="6237315"/>
            <a:ext cx="32038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schemeClr val="bg1"/>
                </a:solidFill>
              </a:rPr>
              <a:t>D. </a:t>
            </a:r>
            <a:r>
              <a:rPr lang="en-GB" sz="1400" i="1" dirty="0" err="1">
                <a:solidFill>
                  <a:schemeClr val="bg1"/>
                </a:solidFill>
              </a:rPr>
              <a:t>Carnevale</a:t>
            </a:r>
            <a:r>
              <a:rPr lang="en-GB" sz="1400" i="1" dirty="0">
                <a:solidFill>
                  <a:schemeClr val="bg1"/>
                </a:solidFill>
              </a:rPr>
              <a:t> et al, submitted to PPCF</a:t>
            </a:r>
          </a:p>
        </p:txBody>
      </p:sp>
    </p:spTree>
    <p:extLst>
      <p:ext uri="{BB962C8B-B14F-4D97-AF65-F5344CB8AC3E}">
        <p14:creationId xmlns:p14="http://schemas.microsoft.com/office/powerpoint/2010/main" val="306341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54938"/>
            <a:ext cx="10058400" cy="46704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268760"/>
            <a:ext cx="1207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Demonstration of controlled 11-cm vertical excursion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119336" y="1844824"/>
            <a:ext cx="119533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q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>
                <a:effectLst/>
              </a:rPr>
              <a:t>New: RE beam also for </a:t>
            </a:r>
            <a:r>
              <a:rPr lang="en-US" kern="0" dirty="0">
                <a:effectLst/>
                <a:latin typeface="Symbol" panose="05050102010706020507" pitchFamily="18" charset="2"/>
              </a:rPr>
              <a:t>k</a:t>
            </a:r>
            <a:r>
              <a:rPr lang="en-US" kern="0" dirty="0">
                <a:effectLst/>
              </a:rPr>
              <a:t>=1.5</a:t>
            </a:r>
          </a:p>
          <a:p>
            <a:pPr eaLnBrk="1" hangingPunct="1"/>
            <a:r>
              <a:rPr lang="en-US" kern="0" dirty="0">
                <a:effectLst/>
              </a:rPr>
              <a:t>New: RE beam also for </a:t>
            </a:r>
            <a:r>
              <a:rPr lang="en-US" kern="0" dirty="0" err="1">
                <a:effectLst/>
              </a:rPr>
              <a:t>q</a:t>
            </a:r>
            <a:r>
              <a:rPr lang="en-US" kern="0" baseline="-25000" dirty="0" err="1">
                <a:effectLst/>
              </a:rPr>
              <a:t>edge</a:t>
            </a:r>
            <a:r>
              <a:rPr lang="en-US" kern="0" dirty="0">
                <a:effectLst/>
              </a:rPr>
              <a:t>&lt; 3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548680"/>
            <a:ext cx="12192000" cy="630942"/>
          </a:xfrm>
          <a:prstGeom prst="rect">
            <a:avLst/>
          </a:prstGeom>
          <a:noFill/>
          <a:ln w="22225">
            <a:noFill/>
            <a:miter lim="800000"/>
            <a:headEnd/>
            <a:tailEnd type="none" w="med" len="lg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500" dirty="0" err="1">
                <a:solidFill>
                  <a:srgbClr val="FFFF00"/>
                </a:solidFill>
              </a:rPr>
              <a:t>Successful</a:t>
            </a:r>
            <a:r>
              <a:rPr lang="fr-FR" sz="3500" dirty="0">
                <a:solidFill>
                  <a:srgbClr val="FFFF00"/>
                </a:solidFill>
              </a:rPr>
              <a:t> r/t control of disruptive </a:t>
            </a:r>
            <a:r>
              <a:rPr lang="fr-FR" sz="3500" dirty="0" err="1">
                <a:solidFill>
                  <a:srgbClr val="FFFF00"/>
                </a:solidFill>
              </a:rPr>
              <a:t>runaway-electron</a:t>
            </a:r>
            <a:r>
              <a:rPr lang="fr-FR" sz="3500" dirty="0">
                <a:solidFill>
                  <a:srgbClr val="FFFF00"/>
                </a:solidFill>
              </a:rPr>
              <a:t> </a:t>
            </a:r>
            <a:r>
              <a:rPr lang="fr-FR" sz="3500" dirty="0" err="1">
                <a:solidFill>
                  <a:srgbClr val="FFFF00"/>
                </a:solidFill>
              </a:rPr>
              <a:t>beam</a:t>
            </a:r>
            <a:endParaRPr lang="fr-FR" sz="3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6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3"/>
          <p:cNvSpPr>
            <a:spLocks noGrp="1"/>
          </p:cNvSpPr>
          <p:nvPr>
            <p:ph idx="1"/>
          </p:nvPr>
        </p:nvSpPr>
        <p:spPr>
          <a:xfrm>
            <a:off x="191344" y="1340768"/>
            <a:ext cx="11737304" cy="5184576"/>
          </a:xfrm>
        </p:spPr>
        <p:txBody>
          <a:bodyPr/>
          <a:lstStyle/>
          <a:p>
            <a:pPr eaLnBrk="1" hangingPunct="1">
              <a:spcBef>
                <a:spcPts val="963"/>
              </a:spcBef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  <a:effectLst/>
              </a:rPr>
              <a:t>Scientific mission</a:t>
            </a:r>
          </a:p>
          <a:p>
            <a:pPr eaLnBrk="1" hangingPunct="1">
              <a:spcBef>
                <a:spcPts val="963"/>
              </a:spcBef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  <a:effectLst/>
              </a:rPr>
              <a:t>Scientific results</a:t>
            </a: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Disruptions and runaway electrons</a:t>
            </a: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rgbClr val="FFFF00"/>
                </a:solidFill>
              </a:rPr>
              <a:t>Heat exhaust and edge physics</a:t>
            </a: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Integrated reactor scenarios</a:t>
            </a: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Pedestal and core physics</a:t>
            </a: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The uses of </a:t>
            </a:r>
            <a:r>
              <a:rPr lang="en-GB" sz="2800" dirty="0" err="1">
                <a:solidFill>
                  <a:schemeClr val="bg2">
                    <a:lumMod val="75000"/>
                  </a:schemeClr>
                </a:solidFill>
              </a:rPr>
              <a:t>triangularity</a:t>
            </a:r>
            <a:endParaRPr lang="en-GB" sz="2800" dirty="0">
              <a:solidFill>
                <a:schemeClr val="bg2">
                  <a:lumMod val="75000"/>
                </a:schemeClr>
              </a:solidFill>
            </a:endParaRP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A highly alternative configuration</a:t>
            </a:r>
          </a:p>
          <a:p>
            <a:pPr eaLnBrk="1" hangingPunct="1">
              <a:spcBef>
                <a:spcPts val="963"/>
              </a:spcBef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  <a:effectLst/>
              </a:rPr>
              <a:t>Summary and outlook</a:t>
            </a:r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1524000" y="548680"/>
            <a:ext cx="9144000" cy="685800"/>
          </a:xfrm>
        </p:spPr>
        <p:txBody>
          <a:bodyPr/>
          <a:lstStyle/>
          <a:p>
            <a:pPr eaLnBrk="1" hangingPunct="1"/>
            <a:r>
              <a:rPr lang="en-GB" dirty="0" smtClean="0"/>
              <a:t>TCV science: outline</a:t>
            </a:r>
          </a:p>
        </p:txBody>
      </p:sp>
    </p:spTree>
    <p:extLst>
      <p:ext uri="{BB962C8B-B14F-4D97-AF65-F5344CB8AC3E}">
        <p14:creationId xmlns:p14="http://schemas.microsoft.com/office/powerpoint/2010/main" val="30065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524000" y="366916"/>
            <a:ext cx="9144000" cy="677108"/>
          </a:xfrm>
          <a:prstGeom prst="rect">
            <a:avLst/>
          </a:prstGeom>
          <a:noFill/>
          <a:ln w="22225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800" dirty="0" err="1">
                <a:solidFill>
                  <a:srgbClr val="FFFF00"/>
                </a:solidFill>
              </a:rPr>
              <a:t>Detachment</a:t>
            </a:r>
            <a:r>
              <a:rPr lang="fr-FR" sz="3800" dirty="0">
                <a:solidFill>
                  <a:srgbClr val="FFFF00"/>
                </a:solidFill>
              </a:rPr>
              <a:t> </a:t>
            </a:r>
            <a:r>
              <a:rPr lang="fr-FR" sz="3800" dirty="0" err="1">
                <a:solidFill>
                  <a:srgbClr val="FFFF00"/>
                </a:solidFill>
              </a:rPr>
              <a:t>work</a:t>
            </a:r>
            <a:r>
              <a:rPr lang="fr-FR" sz="3800" dirty="0">
                <a:solidFill>
                  <a:srgbClr val="FFFF00"/>
                </a:solidFill>
              </a:rPr>
              <a:t> has </a:t>
            </a:r>
            <a:r>
              <a:rPr lang="fr-FR" sz="3800" dirty="0" err="1">
                <a:solidFill>
                  <a:srgbClr val="FFFF00"/>
                </a:solidFill>
              </a:rPr>
              <a:t>moved</a:t>
            </a:r>
            <a:r>
              <a:rPr lang="fr-FR" sz="3800" dirty="0">
                <a:solidFill>
                  <a:srgbClr val="FFFF00"/>
                </a:solidFill>
              </a:rPr>
              <a:t> to H-mode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47328" y="980728"/>
            <a:ext cx="12144672" cy="2087562"/>
          </a:xfrm>
        </p:spPr>
        <p:txBody>
          <a:bodyPr/>
          <a:lstStyle/>
          <a:p>
            <a:pPr eaLnBrk="1" hangingPunct="1"/>
            <a:r>
              <a:rPr lang="en-US" dirty="0" smtClean="0">
                <a:effectLst/>
              </a:rPr>
              <a:t>Partial detachment seen with N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 seeding in inter-ELM + ELM-free phases</a:t>
            </a:r>
          </a:p>
          <a:p>
            <a:pPr eaLnBrk="1" hangingPunct="1"/>
            <a:r>
              <a:rPr lang="en-US" dirty="0" smtClean="0">
                <a:effectLst/>
              </a:rPr>
              <a:t>Heat flux down by a factor 2</a:t>
            </a:r>
          </a:p>
          <a:p>
            <a:pPr eaLnBrk="1" hangingPunct="1"/>
            <a:r>
              <a:rPr lang="en-US" dirty="0" smtClean="0">
                <a:effectLst/>
              </a:rPr>
              <a:t>Particle flux reduced by 30% only in </a:t>
            </a:r>
            <a:r>
              <a:rPr lang="en-US" dirty="0" err="1" smtClean="0">
                <a:effectLst/>
              </a:rPr>
              <a:t>ELMy</a:t>
            </a:r>
            <a:r>
              <a:rPr lang="en-US" smtClean="0">
                <a:effectLst/>
              </a:rPr>
              <a:t> case</a:t>
            </a:r>
            <a:endParaRPr lang="en-US" dirty="0" smtClean="0">
              <a:effectLst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46897" y="2512622"/>
            <a:ext cx="9698211" cy="4118259"/>
            <a:chOff x="1246895" y="2512620"/>
            <a:chExt cx="9698211" cy="411825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95" y="2512620"/>
              <a:ext cx="9698211" cy="411825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cxnSp>
          <p:nvCxnSpPr>
            <p:cNvPr id="4" name="Straight Arrow Connector 3"/>
            <p:cNvCxnSpPr/>
            <p:nvPr/>
          </p:nvCxnSpPr>
          <p:spPr bwMode="auto">
            <a:xfrm flipH="1">
              <a:off x="3719736" y="3140968"/>
              <a:ext cx="3816424" cy="122413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flipH="1">
              <a:off x="4511824" y="3501008"/>
              <a:ext cx="4608512" cy="201622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3833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519644"/>
            <a:ext cx="12192000" cy="677108"/>
          </a:xfrm>
          <a:prstGeom prst="rect">
            <a:avLst/>
          </a:prstGeom>
          <a:noFill/>
          <a:ln w="22225">
            <a:noFill/>
            <a:miter lim="800000"/>
            <a:headEnd/>
            <a:tailEnd type="none" w="med" len="lg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800" dirty="0" err="1">
                <a:solidFill>
                  <a:srgbClr val="FFFF00"/>
                </a:solidFill>
              </a:rPr>
              <a:t>Explored</a:t>
            </a:r>
            <a:r>
              <a:rPr lang="fr-FR" sz="3800" dirty="0">
                <a:solidFill>
                  <a:srgbClr val="FFFF00"/>
                </a:solidFill>
              </a:rPr>
              <a:t> </a:t>
            </a:r>
            <a:r>
              <a:rPr lang="fr-FR" sz="3800" dirty="0" err="1">
                <a:solidFill>
                  <a:srgbClr val="FFFF00"/>
                </a:solidFill>
              </a:rPr>
              <a:t>poloidal</a:t>
            </a:r>
            <a:r>
              <a:rPr lang="fr-FR" sz="3800" dirty="0">
                <a:solidFill>
                  <a:srgbClr val="FFFF00"/>
                </a:solidFill>
              </a:rPr>
              <a:t> and total flux expansion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96" y="1311054"/>
            <a:ext cx="8701608" cy="521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7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438924"/>
            <a:ext cx="12192000" cy="1261884"/>
          </a:xfrm>
          <a:prstGeom prst="rect">
            <a:avLst/>
          </a:prstGeom>
          <a:noFill/>
          <a:ln w="22225">
            <a:noFill/>
            <a:miter lim="800000"/>
            <a:headEnd/>
            <a:tailEnd type="none" w="med" len="lg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800" dirty="0" err="1">
                <a:solidFill>
                  <a:srgbClr val="FFFF00"/>
                </a:solidFill>
              </a:rPr>
              <a:t>Effects</a:t>
            </a:r>
            <a:r>
              <a:rPr lang="fr-FR" sz="3800" dirty="0">
                <a:solidFill>
                  <a:srgbClr val="FFFF00"/>
                </a:solidFill>
              </a:rPr>
              <a:t> of total flux expansion on </a:t>
            </a:r>
            <a:r>
              <a:rPr lang="fr-FR" sz="3800" dirty="0" err="1">
                <a:solidFill>
                  <a:srgbClr val="FFFF00"/>
                </a:solidFill>
              </a:rPr>
              <a:t>detachment</a:t>
            </a:r>
            <a:r>
              <a:rPr lang="fr-FR" sz="3800" dirty="0">
                <a:solidFill>
                  <a:srgbClr val="FFFF00"/>
                </a:solidFill>
              </a:rPr>
              <a:t/>
            </a:r>
            <a:br>
              <a:rPr lang="fr-FR" sz="3800" dirty="0">
                <a:solidFill>
                  <a:srgbClr val="FFFF00"/>
                </a:solidFill>
              </a:rPr>
            </a:br>
            <a:r>
              <a:rPr lang="fr-FR" sz="3800" dirty="0" err="1">
                <a:solidFill>
                  <a:srgbClr val="FFFF00"/>
                </a:solidFill>
              </a:rPr>
              <a:t>appear</a:t>
            </a:r>
            <a:r>
              <a:rPr lang="fr-FR" sz="3800" dirty="0">
                <a:solidFill>
                  <a:srgbClr val="FFFF00"/>
                </a:solidFill>
              </a:rPr>
              <a:t> </a:t>
            </a:r>
            <a:r>
              <a:rPr lang="fr-FR" sz="3800" dirty="0" err="1">
                <a:solidFill>
                  <a:srgbClr val="FFFF00"/>
                </a:solidFill>
              </a:rPr>
              <a:t>weak</a:t>
            </a:r>
            <a:r>
              <a:rPr lang="fr-FR" sz="3800" dirty="0">
                <a:solidFill>
                  <a:srgbClr val="FFFF00"/>
                </a:solidFill>
              </a:rPr>
              <a:t> </a:t>
            </a:r>
            <a:r>
              <a:rPr lang="fr-FR" sz="3800" dirty="0" err="1">
                <a:solidFill>
                  <a:srgbClr val="FFFF00"/>
                </a:solidFill>
              </a:rPr>
              <a:t>so</a:t>
            </a:r>
            <a:r>
              <a:rPr lang="fr-FR" sz="3800" dirty="0">
                <a:solidFill>
                  <a:srgbClr val="FFFF00"/>
                </a:solidFill>
              </a:rPr>
              <a:t> far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119336" y="5085184"/>
            <a:ext cx="12000656" cy="57606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effectLst/>
              </a:rPr>
              <a:t>Reproduced by </a:t>
            </a:r>
            <a:r>
              <a:rPr lang="en-US" cap="small" dirty="0" err="1" smtClean="0">
                <a:effectLst/>
              </a:rPr>
              <a:t>solps</a:t>
            </a:r>
            <a:r>
              <a:rPr lang="en-US" dirty="0" smtClean="0">
                <a:effectLst/>
              </a:rPr>
              <a:t> (flux expansion counteracted by power losses)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78" y="1697604"/>
            <a:ext cx="5610844" cy="4755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36160" y="6237312"/>
            <a:ext cx="4583832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0" rIns="0">
            <a:spAutoFit/>
          </a:bodyPr>
          <a:lstStyle/>
          <a:p>
            <a:pPr algn="ctr">
              <a:defRPr/>
            </a:pPr>
            <a:r>
              <a:rPr lang="en-GB" sz="2000" i="1" dirty="0">
                <a:latin typeface="Swiss 721 SWA" pitchFamily="34" charset="0"/>
                <a:cs typeface="+mn-cs"/>
              </a:rPr>
              <a:t>C. Theiler, EX/P1-19 (Tuesday morning)</a:t>
            </a:r>
          </a:p>
        </p:txBody>
      </p:sp>
    </p:spTree>
    <p:extLst>
      <p:ext uri="{BB962C8B-B14F-4D97-AF65-F5344CB8AC3E}">
        <p14:creationId xmlns:p14="http://schemas.microsoft.com/office/powerpoint/2010/main" val="98635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20677 -0.0837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9" y="-41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366916"/>
            <a:ext cx="12144672" cy="1261884"/>
          </a:xfrm>
          <a:prstGeom prst="rect">
            <a:avLst/>
          </a:prstGeom>
          <a:noFill/>
          <a:ln w="22225">
            <a:noFill/>
            <a:miter lim="800000"/>
            <a:headEnd/>
            <a:tailEnd type="none" w="med" len="lg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800" dirty="0" err="1">
                <a:solidFill>
                  <a:srgbClr val="FFFF00"/>
                </a:solidFill>
              </a:rPr>
              <a:t>Poloidal</a:t>
            </a:r>
            <a:r>
              <a:rPr lang="fr-FR" sz="3800" dirty="0">
                <a:solidFill>
                  <a:srgbClr val="FFFF00"/>
                </a:solidFill>
              </a:rPr>
              <a:t> flux expansion </a:t>
            </a:r>
            <a:r>
              <a:rPr lang="fr-FR" sz="3800" dirty="0" err="1">
                <a:solidFill>
                  <a:srgbClr val="FFFF00"/>
                </a:solidFill>
              </a:rPr>
              <a:t>deepens</a:t>
            </a:r>
            <a:r>
              <a:rPr lang="fr-FR" sz="3800" dirty="0">
                <a:solidFill>
                  <a:srgbClr val="FFFF00"/>
                </a:solidFill>
              </a:rPr>
              <a:t/>
            </a:r>
            <a:br>
              <a:rPr lang="fr-FR" sz="3800" dirty="0">
                <a:solidFill>
                  <a:srgbClr val="FFFF00"/>
                </a:solidFill>
              </a:rPr>
            </a:br>
            <a:r>
              <a:rPr lang="fr-FR" sz="3800" dirty="0" err="1">
                <a:solidFill>
                  <a:srgbClr val="FFFF00"/>
                </a:solidFill>
              </a:rPr>
              <a:t>outer-target</a:t>
            </a:r>
            <a:r>
              <a:rPr lang="fr-FR" sz="3800" dirty="0">
                <a:solidFill>
                  <a:srgbClr val="FFFF00"/>
                </a:solidFill>
              </a:rPr>
              <a:t> </a:t>
            </a:r>
            <a:r>
              <a:rPr lang="fr-FR" sz="3800" dirty="0" err="1">
                <a:solidFill>
                  <a:srgbClr val="FFFF00"/>
                </a:solidFill>
              </a:rPr>
              <a:t>detachment</a:t>
            </a:r>
            <a:endParaRPr lang="fr-FR" sz="3800" dirty="0">
              <a:solidFill>
                <a:srgbClr val="FFFF00"/>
              </a:solidFill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4871864" y="1556792"/>
            <a:ext cx="21957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q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kern="0">
                <a:effectLst/>
              </a:rPr>
              <a:t>L-mode data</a:t>
            </a:r>
            <a:endParaRPr lang="en-US" kern="0" dirty="0">
              <a:effectLst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840416" y="6381330"/>
            <a:ext cx="2304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schemeClr val="bg1"/>
                </a:solidFill>
              </a:rPr>
              <a:t>R. Maurizio et al, NF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213" y="1628802"/>
            <a:ext cx="8633574" cy="4750257"/>
          </a:xfrm>
          <a:prstGeom prst="rect">
            <a:avLst/>
          </a:prstGeom>
        </p:spPr>
      </p:pic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119336" y="1556792"/>
            <a:ext cx="11881320" cy="1512168"/>
          </a:xfrm>
        </p:spPr>
        <p:txBody>
          <a:bodyPr/>
          <a:lstStyle/>
          <a:p>
            <a:pPr eaLnBrk="1" hangingPunct="1"/>
            <a:r>
              <a:rPr lang="en-US" sz="2600" dirty="0">
                <a:effectLst/>
              </a:rPr>
              <a:t>This is partly through flux redistribution to inner target</a:t>
            </a:r>
            <a:br>
              <a:rPr lang="en-US" sz="2600" dirty="0">
                <a:effectLst/>
              </a:rPr>
            </a:br>
            <a:r>
              <a:rPr lang="en-US" sz="2600" dirty="0">
                <a:effectLst/>
              </a:rPr>
              <a:t>(attributed to decrease in outer conductance)</a:t>
            </a:r>
          </a:p>
          <a:p>
            <a:pPr eaLnBrk="1" hangingPunct="1"/>
            <a:r>
              <a:rPr lang="en-US" sz="2600" dirty="0">
                <a:effectLst/>
              </a:rPr>
              <a:t>Flux expansion also has little effect on power decay length </a:t>
            </a:r>
            <a:r>
              <a:rPr lang="en-US" sz="2600" dirty="0" err="1">
                <a:effectLst/>
                <a:latin typeface="Symbol" panose="05050102010706020507" pitchFamily="18" charset="2"/>
              </a:rPr>
              <a:t>l</a:t>
            </a:r>
            <a:r>
              <a:rPr lang="en-US" sz="2600" baseline="-25000" dirty="0" err="1">
                <a:effectLst/>
              </a:rPr>
              <a:t>q</a:t>
            </a:r>
            <a:endParaRPr lang="en-US" sz="2600" baseline="-25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1796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7328" y="1716314"/>
            <a:ext cx="12097344" cy="4878000"/>
            <a:chOff x="47328" y="1716314"/>
            <a:chExt cx="12097344" cy="487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097" y="1716314"/>
              <a:ext cx="5914575" cy="4878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8" y="1717303"/>
              <a:ext cx="5966355" cy="4876022"/>
            </a:xfrm>
            <a:prstGeom prst="rect">
              <a:avLst/>
            </a:prstGeom>
          </p:spPr>
        </p:pic>
      </p:grp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519644"/>
            <a:ext cx="12192000" cy="677108"/>
          </a:xfrm>
          <a:prstGeom prst="rect">
            <a:avLst/>
          </a:prstGeom>
          <a:noFill/>
          <a:ln w="22225">
            <a:noFill/>
            <a:miter lim="800000"/>
            <a:headEnd/>
            <a:tailEnd type="none" w="med" len="lg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800" dirty="0" err="1">
                <a:solidFill>
                  <a:srgbClr val="FFFF00"/>
                </a:solidFill>
              </a:rPr>
              <a:t>Enhanced</a:t>
            </a:r>
            <a:r>
              <a:rPr lang="fr-FR" sz="3800" dirty="0">
                <a:solidFill>
                  <a:srgbClr val="FFFF00"/>
                </a:solidFill>
              </a:rPr>
              <a:t> X-point </a:t>
            </a:r>
            <a:r>
              <a:rPr lang="fr-FR" sz="3800" dirty="0" err="1">
                <a:solidFill>
                  <a:srgbClr val="FFFF00"/>
                </a:solidFill>
              </a:rPr>
              <a:t>diffusivity</a:t>
            </a:r>
            <a:r>
              <a:rPr lang="fr-FR" sz="3800" dirty="0">
                <a:solidFill>
                  <a:srgbClr val="FFFF00"/>
                </a:solidFill>
              </a:rPr>
              <a:t> in LFS </a:t>
            </a:r>
            <a:r>
              <a:rPr lang="fr-FR" sz="3800" dirty="0" err="1">
                <a:solidFill>
                  <a:srgbClr val="FFFF00"/>
                </a:solidFill>
              </a:rPr>
              <a:t>snowflake</a:t>
            </a:r>
            <a:r>
              <a:rPr lang="fr-FR" sz="3800" dirty="0">
                <a:solidFill>
                  <a:srgbClr val="FFFF00"/>
                </a:solidFill>
              </a:rPr>
              <a:t>-minus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119336" y="1196752"/>
            <a:ext cx="11953328" cy="144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q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>
                <a:effectLst/>
              </a:rPr>
              <a:t>whereas HFS SF- is similar to standard single-null</a:t>
            </a:r>
            <a:endParaRPr lang="en-US" kern="0" dirty="0">
              <a:effectLst/>
            </a:endParaRPr>
          </a:p>
          <a:p>
            <a:pPr eaLnBrk="1" hangingPunct="1"/>
            <a:r>
              <a:rPr lang="en-US" kern="0" dirty="0">
                <a:effectLst/>
              </a:rPr>
              <a:t>Enhanced diffusivity incompatible with convection,</a:t>
            </a:r>
            <a:br>
              <a:rPr lang="en-US" kern="0" dirty="0">
                <a:effectLst/>
              </a:rPr>
            </a:br>
            <a:r>
              <a:rPr lang="en-US" kern="0" dirty="0">
                <a:effectLst/>
              </a:rPr>
              <a:t>consistent with interchange ballooning turbulence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24680" y="6289577"/>
            <a:ext cx="2880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i="1" dirty="0"/>
              <a:t>R. Maurizio et al, submitted to NF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34" y="1268760"/>
            <a:ext cx="197473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2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 0.0622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0" y="620688"/>
            <a:ext cx="12192000" cy="829816"/>
          </a:xfrm>
        </p:spPr>
        <p:txBody>
          <a:bodyPr/>
          <a:lstStyle/>
          <a:p>
            <a:pPr eaLnBrk="1" hangingPunct="1"/>
            <a:r>
              <a:rPr lang="en-GB" dirty="0" smtClean="0"/>
              <a:t>These are a few of our </a:t>
            </a:r>
            <a:r>
              <a:rPr lang="en-GB" dirty="0" err="1" smtClean="0"/>
              <a:t>favorite</a:t>
            </a:r>
            <a:r>
              <a:rPr lang="en-GB" dirty="0" smtClean="0"/>
              <a:t> shapes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" y="1768185"/>
            <a:ext cx="1642698" cy="4397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16" y="1768185"/>
            <a:ext cx="1642698" cy="43971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20" y="1768185"/>
            <a:ext cx="1642698" cy="43971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818" y="1768185"/>
            <a:ext cx="1642698" cy="43971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824" y="1768185"/>
            <a:ext cx="1642698" cy="43971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822" y="1768185"/>
            <a:ext cx="1642698" cy="43971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829" y="1770865"/>
            <a:ext cx="1649845" cy="4391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72008" y="1484784"/>
            <a:ext cx="12000656" cy="10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q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dirty="0">
                <a:effectLst/>
              </a:rPr>
              <a:t>but no clear correlation between </a:t>
            </a:r>
            <a:r>
              <a:rPr lang="en-US" dirty="0">
                <a:effectLst/>
                <a:latin typeface="Symbol" panose="05050102010706020507" pitchFamily="18" charset="2"/>
              </a:rPr>
              <a:t>Q</a:t>
            </a:r>
            <a:r>
              <a:rPr lang="en-US" dirty="0">
                <a:effectLst/>
              </a:rPr>
              <a:t> and </a:t>
            </a:r>
            <a:r>
              <a:rPr lang="en-US" dirty="0" err="1">
                <a:effectLst/>
              </a:rPr>
              <a:t>collisionality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  <a:latin typeface="Symbol" panose="05050102010706020507" pitchFamily="18" charset="2"/>
              </a:rPr>
              <a:t>L</a:t>
            </a:r>
            <a:r>
              <a:rPr lang="en-US" baseline="-25000" dirty="0" err="1">
                <a:effectLst/>
              </a:rPr>
              <a:t>div</a:t>
            </a:r>
            <a:r>
              <a:rPr lang="en-US" dirty="0">
                <a:effectLst/>
              </a:rPr>
              <a:t>), or between </a:t>
            </a:r>
            <a:r>
              <a:rPr lang="en-US" dirty="0" err="1">
                <a:effectLst/>
              </a:rPr>
              <a:t>collisionality</a:t>
            </a:r>
            <a:r>
              <a:rPr lang="en-US" dirty="0">
                <a:effectLst/>
              </a:rPr>
              <a:t> and shoulder (</a:t>
            </a:r>
            <a:r>
              <a:rPr lang="en-US" dirty="0">
                <a:effectLst/>
                <a:latin typeface="Symbol" panose="05050102010706020507" pitchFamily="18" charset="2"/>
              </a:rPr>
              <a:t>l</a:t>
            </a:r>
            <a:r>
              <a:rPr lang="en-US" baseline="-25000" dirty="0">
                <a:effectLst/>
              </a:rPr>
              <a:t>n</a:t>
            </a:r>
            <a:r>
              <a:rPr lang="en-US" dirty="0">
                <a:effectLst/>
              </a:rPr>
              <a:t>), or between connection length and shoulder</a:t>
            </a:r>
            <a:endParaRPr lang="en-US" kern="0" dirty="0">
              <a:effectLst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408146"/>
            <a:ext cx="12192000" cy="1292662"/>
          </a:xfrm>
          <a:prstGeom prst="rect">
            <a:avLst/>
          </a:prstGeom>
          <a:noFill/>
          <a:ln w="22225">
            <a:noFill/>
            <a:miter lim="800000"/>
            <a:headEnd/>
            <a:tailEnd type="none" w="med" len="lg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800" dirty="0">
                <a:solidFill>
                  <a:srgbClr val="FFFF00"/>
                </a:solidFill>
              </a:rPr>
              <a:t>SOL </a:t>
            </a:r>
            <a:r>
              <a:rPr lang="fr-FR" sz="3800" dirty="0" err="1">
                <a:solidFill>
                  <a:srgbClr val="FFFF00"/>
                </a:solidFill>
              </a:rPr>
              <a:t>density</a:t>
            </a:r>
            <a:r>
              <a:rPr lang="fr-FR" sz="3800" dirty="0">
                <a:solidFill>
                  <a:srgbClr val="FFFF00"/>
                </a:solidFill>
              </a:rPr>
              <a:t> </a:t>
            </a:r>
            <a:r>
              <a:rPr lang="en-US" sz="3800" dirty="0">
                <a:solidFill>
                  <a:srgbClr val="FFFF00"/>
                </a:solidFill>
              </a:rPr>
              <a:t>“</a:t>
            </a:r>
            <a:r>
              <a:rPr lang="fr-FR" sz="3800" dirty="0" err="1">
                <a:solidFill>
                  <a:srgbClr val="FFFF00"/>
                </a:solidFill>
              </a:rPr>
              <a:t>shoulder</a:t>
            </a:r>
            <a:r>
              <a:rPr lang="en-US" sz="3800" dirty="0">
                <a:solidFill>
                  <a:srgbClr val="FFFF00"/>
                </a:solidFill>
              </a:rPr>
              <a:t>”</a:t>
            </a:r>
            <a:r>
              <a:rPr lang="fr-FR" sz="3800" dirty="0">
                <a:solidFill>
                  <a:srgbClr val="FFFF00"/>
                </a:solidFill>
              </a:rPr>
              <a:t/>
            </a:r>
            <a:br>
              <a:rPr lang="fr-FR" sz="3800" dirty="0">
                <a:solidFill>
                  <a:srgbClr val="FFFF00"/>
                </a:solidFill>
              </a:rPr>
            </a:br>
            <a:r>
              <a:rPr lang="fr-FR" sz="3800" dirty="0" err="1">
                <a:solidFill>
                  <a:srgbClr val="FFFF00"/>
                </a:solidFill>
              </a:rPr>
              <a:t>defies</a:t>
            </a:r>
            <a:r>
              <a:rPr lang="fr-FR" sz="3800" dirty="0">
                <a:solidFill>
                  <a:srgbClr val="FFFF00"/>
                </a:solidFill>
              </a:rPr>
              <a:t> simple </a:t>
            </a:r>
            <a:r>
              <a:rPr lang="fr-FR" sz="3800" dirty="0" err="1">
                <a:solidFill>
                  <a:srgbClr val="FFFF00"/>
                </a:solidFill>
              </a:rPr>
              <a:t>explanation</a:t>
            </a:r>
            <a:r>
              <a:rPr lang="fr-FR" sz="3800" dirty="0">
                <a:solidFill>
                  <a:srgbClr val="FFFF00"/>
                </a:solidFill>
              </a:rPr>
              <a:t> on TCV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72008" y="1556793"/>
            <a:ext cx="120006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q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Shoulder appears after detachment (unlike closed-</a:t>
            </a:r>
            <a:r>
              <a:rPr lang="en-US" dirty="0" err="1">
                <a:effectLst/>
              </a:rPr>
              <a:t>divertor</a:t>
            </a:r>
            <a:r>
              <a:rPr lang="en-US" dirty="0">
                <a:effectLst/>
              </a:rPr>
              <a:t> devices)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Filament size </a:t>
            </a:r>
            <a:r>
              <a:rPr lang="en-US" dirty="0">
                <a:effectLst/>
                <a:latin typeface="Symbol" panose="05050102010706020507" pitchFamily="18" charset="2"/>
              </a:rPr>
              <a:t>Q</a:t>
            </a:r>
            <a:r>
              <a:rPr lang="en-US" dirty="0">
                <a:effectLst/>
              </a:rPr>
              <a:t> increases with density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2500961"/>
            <a:ext cx="8640960" cy="40963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72808" y="6197242"/>
            <a:ext cx="4871864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0" rIns="0">
            <a:spAutoFit/>
          </a:bodyPr>
          <a:lstStyle/>
          <a:p>
            <a:pPr algn="ctr">
              <a:defRPr/>
            </a:pPr>
            <a:r>
              <a:rPr lang="en-GB" sz="2000" i="1" dirty="0">
                <a:latin typeface="Swiss 721 SWA" pitchFamily="34" charset="0"/>
                <a:cs typeface="+mn-cs"/>
              </a:rPr>
              <a:t>N. </a:t>
            </a:r>
            <a:r>
              <a:rPr lang="en-GB" sz="2000" i="1" dirty="0" err="1">
                <a:latin typeface="Swiss 721 SWA" pitchFamily="34" charset="0"/>
                <a:cs typeface="+mn-cs"/>
              </a:rPr>
              <a:t>Vianello</a:t>
            </a:r>
            <a:r>
              <a:rPr lang="en-GB" sz="2000" i="1" dirty="0">
                <a:latin typeface="Swiss 721 SWA" pitchFamily="34" charset="0"/>
                <a:cs typeface="+mn-cs"/>
              </a:rPr>
              <a:t>, EX/P8-13 (Friday afternoon)</a:t>
            </a:r>
          </a:p>
        </p:txBody>
      </p:sp>
    </p:spTree>
    <p:extLst>
      <p:ext uri="{BB962C8B-B14F-4D97-AF65-F5344CB8AC3E}">
        <p14:creationId xmlns:p14="http://schemas.microsoft.com/office/powerpoint/2010/main" val="216332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3"/>
          <p:cNvSpPr>
            <a:spLocks noGrp="1"/>
          </p:cNvSpPr>
          <p:nvPr>
            <p:ph idx="1"/>
          </p:nvPr>
        </p:nvSpPr>
        <p:spPr>
          <a:xfrm>
            <a:off x="119336" y="1340768"/>
            <a:ext cx="11953328" cy="5184576"/>
          </a:xfrm>
        </p:spPr>
        <p:txBody>
          <a:bodyPr/>
          <a:lstStyle/>
          <a:p>
            <a:pPr eaLnBrk="1" hangingPunct="1">
              <a:spcBef>
                <a:spcPts val="963"/>
              </a:spcBef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  <a:effectLst/>
              </a:rPr>
              <a:t>Scientific mission</a:t>
            </a:r>
          </a:p>
          <a:p>
            <a:pPr eaLnBrk="1" hangingPunct="1">
              <a:spcBef>
                <a:spcPts val="963"/>
              </a:spcBef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  <a:effectLst/>
              </a:rPr>
              <a:t>Scientific results</a:t>
            </a: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Disruptions and runaway electrons</a:t>
            </a: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Heat exhaust and edge physics</a:t>
            </a: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rgbClr val="FFFF00"/>
                </a:solidFill>
              </a:rPr>
              <a:t>Integrated reactor scenarios</a:t>
            </a: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Pedestal and core physics</a:t>
            </a: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The uses of </a:t>
            </a:r>
            <a:r>
              <a:rPr lang="en-GB" sz="2800" dirty="0" err="1">
                <a:solidFill>
                  <a:schemeClr val="bg2">
                    <a:lumMod val="75000"/>
                  </a:schemeClr>
                </a:solidFill>
              </a:rPr>
              <a:t>triangularity</a:t>
            </a:r>
            <a:endParaRPr lang="en-GB" sz="2800" dirty="0">
              <a:solidFill>
                <a:schemeClr val="bg2">
                  <a:lumMod val="75000"/>
                </a:schemeClr>
              </a:solidFill>
            </a:endParaRP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A highly alternative configuration</a:t>
            </a:r>
          </a:p>
          <a:p>
            <a:pPr eaLnBrk="1" hangingPunct="1">
              <a:spcBef>
                <a:spcPts val="963"/>
              </a:spcBef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  <a:effectLst/>
              </a:rPr>
              <a:t>Summary and outlook</a:t>
            </a:r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1524000" y="548680"/>
            <a:ext cx="9144000" cy="685800"/>
          </a:xfrm>
        </p:spPr>
        <p:txBody>
          <a:bodyPr/>
          <a:lstStyle/>
          <a:p>
            <a:pPr eaLnBrk="1" hangingPunct="1"/>
            <a:r>
              <a:rPr lang="en-GB" dirty="0" smtClean="0"/>
              <a:t>TCV science: outline</a:t>
            </a:r>
          </a:p>
        </p:txBody>
      </p:sp>
    </p:spTree>
    <p:extLst>
      <p:ext uri="{BB962C8B-B14F-4D97-AF65-F5344CB8AC3E}">
        <p14:creationId xmlns:p14="http://schemas.microsoft.com/office/powerpoint/2010/main" val="92763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/>
          <p:cNvSpPr txBox="1">
            <a:spLocks/>
          </p:cNvSpPr>
          <p:nvPr/>
        </p:nvSpPr>
        <p:spPr bwMode="auto">
          <a:xfrm>
            <a:off x="119336" y="984209"/>
            <a:ext cx="11953328" cy="95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q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>
                <a:effectLst/>
              </a:rPr>
              <a:t>Advanced Tokamak: nearly non-inductive H-mode scenario achieved with NBI + X2: </a:t>
            </a:r>
            <a:r>
              <a:rPr lang="en-US" kern="0" dirty="0" err="1">
                <a:effectLst/>
                <a:latin typeface="Symbol" panose="05050102010706020507" pitchFamily="18" charset="2"/>
              </a:rPr>
              <a:t>b</a:t>
            </a:r>
            <a:r>
              <a:rPr lang="en-US" kern="0" baseline="-25000" dirty="0" err="1">
                <a:effectLst/>
              </a:rPr>
              <a:t>N</a:t>
            </a:r>
            <a:r>
              <a:rPr lang="en-US" kern="0" dirty="0">
                <a:effectLst/>
              </a:rPr>
              <a:t>=1.7, higher power could help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524000" y="404664"/>
            <a:ext cx="9144000" cy="677108"/>
          </a:xfrm>
          <a:prstGeom prst="rect">
            <a:avLst/>
          </a:prstGeom>
          <a:noFill/>
          <a:ln w="22225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800" dirty="0">
                <a:solidFill>
                  <a:srgbClr val="FFFF00"/>
                </a:solidFill>
              </a:rPr>
              <a:t>Progress in </a:t>
            </a:r>
            <a:r>
              <a:rPr lang="fr-FR" sz="3800" dirty="0" err="1">
                <a:solidFill>
                  <a:srgbClr val="FFFF00"/>
                </a:solidFill>
              </a:rPr>
              <a:t>baseline</a:t>
            </a:r>
            <a:r>
              <a:rPr lang="fr-FR" sz="3800" dirty="0">
                <a:solidFill>
                  <a:srgbClr val="FFFF00"/>
                </a:solidFill>
              </a:rPr>
              <a:t> and AT scenarios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119336" y="980730"/>
            <a:ext cx="11953328" cy="57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q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>
                <a:effectLst/>
              </a:rPr>
              <a:t>ITER-like scenarios explored (</a:t>
            </a:r>
            <a:r>
              <a:rPr lang="en-US" i="1" dirty="0">
                <a:effectLst/>
              </a:rPr>
              <a:t>q</a:t>
            </a:r>
            <a:r>
              <a:rPr lang="en-US" baseline="-25000" dirty="0">
                <a:effectLst/>
              </a:rPr>
              <a:t>95</a:t>
            </a:r>
            <a:r>
              <a:rPr lang="en-US" dirty="0">
                <a:effectLst/>
              </a:rPr>
              <a:t>=3.6)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26946"/>
            <a:ext cx="10058400" cy="46704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32848" y="6237312"/>
            <a:ext cx="4511824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0" rIns="0">
            <a:spAutoFit/>
          </a:bodyPr>
          <a:lstStyle/>
          <a:p>
            <a:pPr algn="ctr">
              <a:defRPr/>
            </a:pPr>
            <a:r>
              <a:rPr lang="en-GB" sz="2000" i="1" dirty="0">
                <a:latin typeface="Swiss 721 SWA" pitchFamily="34" charset="0"/>
                <a:cs typeface="+mn-cs"/>
              </a:rPr>
              <a:t>C. </a:t>
            </a:r>
            <a:r>
              <a:rPr lang="en-GB" sz="2000" i="1" dirty="0" err="1">
                <a:latin typeface="Swiss 721 SWA" pitchFamily="34" charset="0"/>
                <a:cs typeface="+mn-cs"/>
              </a:rPr>
              <a:t>Piron</a:t>
            </a:r>
            <a:r>
              <a:rPr lang="en-GB" sz="2000" i="1" dirty="0">
                <a:latin typeface="Swiss 721 SWA" pitchFamily="34" charset="0"/>
                <a:cs typeface="+mn-cs"/>
              </a:rPr>
              <a:t>, EX/P1-30 (Tuesday morning)</a:t>
            </a:r>
          </a:p>
        </p:txBody>
      </p:sp>
    </p:spTree>
    <p:extLst>
      <p:ext uri="{BB962C8B-B14F-4D97-AF65-F5344CB8AC3E}">
        <p14:creationId xmlns:p14="http://schemas.microsoft.com/office/powerpoint/2010/main" val="254498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3"/>
          <p:cNvSpPr>
            <a:spLocks noGrp="1"/>
          </p:cNvSpPr>
          <p:nvPr>
            <p:ph idx="1"/>
          </p:nvPr>
        </p:nvSpPr>
        <p:spPr>
          <a:xfrm>
            <a:off x="191344" y="1340768"/>
            <a:ext cx="11737304" cy="5184576"/>
          </a:xfrm>
        </p:spPr>
        <p:txBody>
          <a:bodyPr/>
          <a:lstStyle/>
          <a:p>
            <a:pPr eaLnBrk="1" hangingPunct="1">
              <a:spcBef>
                <a:spcPts val="963"/>
              </a:spcBef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  <a:effectLst/>
              </a:rPr>
              <a:t>Scientific mission</a:t>
            </a:r>
          </a:p>
          <a:p>
            <a:pPr eaLnBrk="1" hangingPunct="1">
              <a:spcBef>
                <a:spcPts val="963"/>
              </a:spcBef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  <a:effectLst/>
              </a:rPr>
              <a:t>Scientific results</a:t>
            </a: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Disruptions and runaway electrons</a:t>
            </a: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Heat exhaust and edge physics</a:t>
            </a: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Integrated reactor scenarios</a:t>
            </a: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rgbClr val="FFFF00"/>
                </a:solidFill>
              </a:rPr>
              <a:t>Pedestal and core physics</a:t>
            </a: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The uses of </a:t>
            </a:r>
            <a:r>
              <a:rPr lang="en-GB" sz="2800" dirty="0" err="1">
                <a:solidFill>
                  <a:schemeClr val="bg2">
                    <a:lumMod val="75000"/>
                  </a:schemeClr>
                </a:solidFill>
              </a:rPr>
              <a:t>triangularity</a:t>
            </a:r>
            <a:endParaRPr lang="en-GB" sz="2800" dirty="0">
              <a:solidFill>
                <a:schemeClr val="bg2">
                  <a:lumMod val="75000"/>
                </a:schemeClr>
              </a:solidFill>
            </a:endParaRP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A highly alternative configuration</a:t>
            </a:r>
          </a:p>
          <a:p>
            <a:pPr eaLnBrk="1" hangingPunct="1">
              <a:spcBef>
                <a:spcPts val="963"/>
              </a:spcBef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  <a:effectLst/>
              </a:rPr>
              <a:t>Summary and outlook</a:t>
            </a:r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1524000" y="548680"/>
            <a:ext cx="9144000" cy="685800"/>
          </a:xfrm>
        </p:spPr>
        <p:txBody>
          <a:bodyPr/>
          <a:lstStyle/>
          <a:p>
            <a:pPr eaLnBrk="1" hangingPunct="1"/>
            <a:r>
              <a:rPr lang="en-GB" dirty="0" smtClean="0"/>
              <a:t>TCV science: outline</a:t>
            </a:r>
          </a:p>
        </p:txBody>
      </p:sp>
    </p:spTree>
    <p:extLst>
      <p:ext uri="{BB962C8B-B14F-4D97-AF65-F5344CB8AC3E}">
        <p14:creationId xmlns:p14="http://schemas.microsoft.com/office/powerpoint/2010/main" val="7559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82930"/>
            <a:ext cx="10058400" cy="4670406"/>
          </a:xfrm>
          <a:prstGeom prst="rect">
            <a:avLst/>
          </a:prstGeom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438924"/>
            <a:ext cx="12192000" cy="1261884"/>
          </a:xfrm>
          <a:prstGeom prst="rect">
            <a:avLst/>
          </a:prstGeom>
          <a:noFill/>
          <a:ln w="22225">
            <a:noFill/>
            <a:miter lim="800000"/>
            <a:headEnd/>
            <a:tailEnd type="none" w="med" len="lg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800" dirty="0" err="1">
                <a:solidFill>
                  <a:srgbClr val="FFFF00"/>
                </a:solidFill>
              </a:rPr>
              <a:t>Fueling</a:t>
            </a:r>
            <a:r>
              <a:rPr lang="fr-FR" sz="3800" dirty="0">
                <a:solidFill>
                  <a:srgbClr val="FFFF00"/>
                </a:solidFill>
              </a:rPr>
              <a:t> and </a:t>
            </a:r>
            <a:r>
              <a:rPr lang="fr-FR" sz="3800" dirty="0" err="1">
                <a:solidFill>
                  <a:srgbClr val="FFFF00"/>
                </a:solidFill>
              </a:rPr>
              <a:t>seeding</a:t>
            </a:r>
            <a:r>
              <a:rPr lang="fr-FR" sz="3800" dirty="0">
                <a:solidFill>
                  <a:srgbClr val="FFFF00"/>
                </a:solidFill>
              </a:rPr>
              <a:t> affect </a:t>
            </a:r>
            <a:r>
              <a:rPr lang="fr-FR" sz="3800" dirty="0" err="1">
                <a:solidFill>
                  <a:srgbClr val="FFFF00"/>
                </a:solidFill>
              </a:rPr>
              <a:t>pedestal</a:t>
            </a:r>
            <a:r>
              <a:rPr lang="fr-FR" sz="3800" dirty="0">
                <a:solidFill>
                  <a:srgbClr val="FFFF00"/>
                </a:solidFill>
              </a:rPr>
              <a:t> </a:t>
            </a:r>
            <a:r>
              <a:rPr lang="fr-FR" sz="3800" dirty="0" err="1">
                <a:solidFill>
                  <a:srgbClr val="FFFF00"/>
                </a:solidFill>
              </a:rPr>
              <a:t>height</a:t>
            </a:r>
            <a:r>
              <a:rPr lang="fr-FR" sz="3800" dirty="0">
                <a:solidFill>
                  <a:srgbClr val="FFFF00"/>
                </a:solidFill>
              </a:rPr>
              <a:t> and radius, but not </a:t>
            </a:r>
            <a:r>
              <a:rPr lang="fr-FR" sz="3800" dirty="0" err="1">
                <a:solidFill>
                  <a:srgbClr val="FFFF00"/>
                </a:solidFill>
                <a:latin typeface="Symbol" panose="05050102010706020507" pitchFamily="18" charset="2"/>
              </a:rPr>
              <a:t>t</a:t>
            </a:r>
            <a:r>
              <a:rPr lang="fr-FR" sz="3800" baseline="-25000" dirty="0" err="1">
                <a:solidFill>
                  <a:srgbClr val="FFFF00"/>
                </a:solidFill>
              </a:rPr>
              <a:t>E</a:t>
            </a:r>
            <a:endParaRPr lang="fr-FR" sz="3800" baseline="-25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00" y="6197242"/>
            <a:ext cx="4943872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0" rIns="0">
            <a:spAutoFit/>
          </a:bodyPr>
          <a:lstStyle/>
          <a:p>
            <a:pPr algn="ctr">
              <a:defRPr/>
            </a:pPr>
            <a:r>
              <a:rPr lang="en-GB" sz="2000" i="1" dirty="0">
                <a:latin typeface="Swiss 721 SWA" pitchFamily="34" charset="0"/>
                <a:cs typeface="+mn-cs"/>
              </a:rPr>
              <a:t>L. </a:t>
            </a:r>
            <a:r>
              <a:rPr lang="en-GB" sz="2000" i="1" dirty="0" err="1">
                <a:latin typeface="Swiss 721 SWA" pitchFamily="34" charset="0"/>
                <a:cs typeface="+mn-cs"/>
              </a:rPr>
              <a:t>Frassinetti</a:t>
            </a:r>
            <a:r>
              <a:rPr lang="en-GB" sz="2000" i="1" dirty="0">
                <a:latin typeface="Swiss 721 SWA" pitchFamily="34" charset="0"/>
                <a:cs typeface="+mn-cs"/>
              </a:rPr>
              <a:t>, EX/P8-22 (Friday afternoon)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31704" y="6361586"/>
            <a:ext cx="3419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schemeClr val="bg1"/>
                </a:solidFill>
              </a:rPr>
              <a:t>U. Sheikh et al, to be published in PPCF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119336" y="5157192"/>
            <a:ext cx="118813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q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>
                <a:effectLst/>
              </a:rPr>
              <a:t>Core profiles not stiff with respect to fueling and seeding</a:t>
            </a:r>
            <a:endParaRPr lang="en-US" kern="0" dirty="0">
              <a:effectLst/>
            </a:endParaRPr>
          </a:p>
          <a:p>
            <a:pPr eaLnBrk="1" hangingPunct="1"/>
            <a:r>
              <a:rPr lang="en-US" kern="0" dirty="0">
                <a:effectLst/>
              </a:rPr>
              <a:t>Pedestal is peeling-ballooning limited, agreement with </a:t>
            </a:r>
            <a:r>
              <a:rPr lang="en-US" kern="0" cap="small" dirty="0">
                <a:effectLst/>
              </a:rPr>
              <a:t>eped1/</a:t>
            </a:r>
            <a:r>
              <a:rPr lang="en-US" kern="0" cap="small" dirty="0" err="1">
                <a:effectLst/>
              </a:rPr>
              <a:t>iped</a:t>
            </a:r>
            <a:endParaRPr lang="en-US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0304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 -0.13194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003E"/>
            </a:gs>
            <a:gs pos="100000">
              <a:srgbClr val="00008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438924"/>
            <a:ext cx="12192000" cy="1261884"/>
          </a:xfrm>
          <a:prstGeom prst="rect">
            <a:avLst/>
          </a:prstGeom>
          <a:noFill/>
          <a:ln w="22225">
            <a:noFill/>
            <a:miter lim="800000"/>
            <a:headEnd/>
            <a:tailEnd type="none" w="med" len="lg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800" dirty="0" err="1">
                <a:solidFill>
                  <a:srgbClr val="FFFF00"/>
                </a:solidFill>
              </a:rPr>
              <a:t>Fast</a:t>
            </a:r>
            <a:r>
              <a:rPr lang="fr-FR" sz="3800" dirty="0">
                <a:solidFill>
                  <a:srgbClr val="FFFF00"/>
                </a:solidFill>
              </a:rPr>
              <a:t>-ion </a:t>
            </a:r>
            <a:r>
              <a:rPr lang="fr-FR" sz="3800" dirty="0" err="1">
                <a:solidFill>
                  <a:srgbClr val="FFFF00"/>
                </a:solidFill>
              </a:rPr>
              <a:t>physics</a:t>
            </a:r>
            <a:r>
              <a:rPr lang="fr-FR" sz="3800" dirty="0">
                <a:solidFill>
                  <a:srgbClr val="FFFF00"/>
                </a:solidFill>
              </a:rPr>
              <a:t>: first TAE observation</a:t>
            </a:r>
            <a:br>
              <a:rPr lang="fr-FR" sz="3800" dirty="0">
                <a:solidFill>
                  <a:srgbClr val="FFFF00"/>
                </a:solidFill>
              </a:rPr>
            </a:br>
            <a:r>
              <a:rPr lang="fr-FR" sz="3800" dirty="0" err="1">
                <a:solidFill>
                  <a:srgbClr val="FFFF00"/>
                </a:solidFill>
              </a:rPr>
              <a:t>only</a:t>
            </a:r>
            <a:r>
              <a:rPr lang="fr-FR" sz="3800" dirty="0">
                <a:solidFill>
                  <a:srgbClr val="FFFF00"/>
                </a:solidFill>
              </a:rPr>
              <a:t> </a:t>
            </a:r>
            <a:r>
              <a:rPr lang="fr-FR" sz="3800" dirty="0" err="1">
                <a:solidFill>
                  <a:srgbClr val="FFFF00"/>
                </a:solidFill>
              </a:rPr>
              <a:t>with</a:t>
            </a:r>
            <a:r>
              <a:rPr lang="fr-FR" sz="3800" dirty="0">
                <a:solidFill>
                  <a:srgbClr val="FFFF00"/>
                </a:solidFill>
              </a:rPr>
              <a:t> NBI </a:t>
            </a:r>
            <a:r>
              <a:rPr lang="fr-FR" sz="3800" u="sng" dirty="0">
                <a:solidFill>
                  <a:srgbClr val="FFFF00"/>
                </a:solidFill>
              </a:rPr>
              <a:t>and</a:t>
            </a:r>
            <a:r>
              <a:rPr lang="fr-FR" sz="3800" dirty="0">
                <a:solidFill>
                  <a:srgbClr val="FFFF00"/>
                </a:solidFill>
              </a:rPr>
              <a:t> X2 ECRH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31504" y="1782888"/>
            <a:ext cx="6344642" cy="4814464"/>
            <a:chOff x="1403648" y="1700808"/>
            <a:chExt cx="6344642" cy="4814464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1700808"/>
              <a:ext cx="6344642" cy="481446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131840" y="3975447"/>
              <a:ext cx="3240360" cy="461665"/>
            </a:xfrm>
            <a:prstGeom prst="rect">
              <a:avLst/>
            </a:prstGeom>
            <a:solidFill>
              <a:schemeClr val="bg1">
                <a:alpha val="42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ECRH on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752184" y="6197242"/>
            <a:ext cx="4392488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0" rIns="0">
            <a:spAutoFit/>
          </a:bodyPr>
          <a:lstStyle/>
          <a:p>
            <a:pPr algn="ctr">
              <a:defRPr/>
            </a:pPr>
            <a:r>
              <a:rPr lang="en-GB" sz="2000" i="1" dirty="0">
                <a:latin typeface="Swiss 721 SWA" pitchFamily="34" charset="0"/>
                <a:cs typeface="+mn-cs"/>
              </a:rPr>
              <a:t>B. Geiger, EX/P8-24 (Friday afternoon)</a:t>
            </a:r>
          </a:p>
        </p:txBody>
      </p:sp>
    </p:spTree>
    <p:extLst>
      <p:ext uri="{BB962C8B-B14F-4D97-AF65-F5344CB8AC3E}">
        <p14:creationId xmlns:p14="http://schemas.microsoft.com/office/powerpoint/2010/main" val="6496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510932"/>
            <a:ext cx="12192000" cy="1261884"/>
          </a:xfrm>
          <a:prstGeom prst="rect">
            <a:avLst/>
          </a:prstGeom>
          <a:noFill/>
          <a:ln w="22225">
            <a:noFill/>
            <a:miter lim="800000"/>
            <a:headEnd/>
            <a:tailEnd type="none" w="med" len="lg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800" dirty="0">
                <a:solidFill>
                  <a:srgbClr val="FFFF00"/>
                </a:solidFill>
              </a:rPr>
              <a:t>First </a:t>
            </a:r>
            <a:r>
              <a:rPr lang="fr-FR" sz="3800" dirty="0" err="1">
                <a:solidFill>
                  <a:srgbClr val="FFFF00"/>
                </a:solidFill>
              </a:rPr>
              <a:t>evidence</a:t>
            </a:r>
            <a:r>
              <a:rPr lang="fr-FR" sz="3800" dirty="0">
                <a:solidFill>
                  <a:srgbClr val="FFFF00"/>
                </a:solidFill>
              </a:rPr>
              <a:t> of GAM (</a:t>
            </a:r>
            <a:r>
              <a:rPr lang="fr-FR" sz="3800" dirty="0" err="1">
                <a:solidFill>
                  <a:srgbClr val="FFFF00"/>
                </a:solidFill>
              </a:rPr>
              <a:t>possibly</a:t>
            </a:r>
            <a:r>
              <a:rPr lang="fr-FR" sz="3800" dirty="0">
                <a:solidFill>
                  <a:srgbClr val="FFFF00"/>
                </a:solidFill>
              </a:rPr>
              <a:t> </a:t>
            </a:r>
            <a:r>
              <a:rPr lang="fr-FR" sz="3800" dirty="0" err="1">
                <a:solidFill>
                  <a:srgbClr val="FFFF00"/>
                </a:solidFill>
              </a:rPr>
              <a:t>coupled</a:t>
            </a:r>
            <a:r>
              <a:rPr lang="fr-FR" sz="3800" dirty="0">
                <a:solidFill>
                  <a:srgbClr val="FFFF00"/>
                </a:solidFill>
              </a:rPr>
              <a:t> </a:t>
            </a:r>
            <a:r>
              <a:rPr lang="fr-FR" sz="3800" dirty="0" err="1">
                <a:solidFill>
                  <a:srgbClr val="FFFF00"/>
                </a:solidFill>
              </a:rPr>
              <a:t>with</a:t>
            </a:r>
            <a:r>
              <a:rPr lang="fr-FR" sz="3800" dirty="0">
                <a:solidFill>
                  <a:srgbClr val="FFFF00"/>
                </a:solidFill>
              </a:rPr>
              <a:t> avalanche) </a:t>
            </a:r>
            <a:r>
              <a:rPr lang="fr-FR" sz="3800" dirty="0" err="1">
                <a:solidFill>
                  <a:srgbClr val="FFFF00"/>
                </a:solidFill>
              </a:rPr>
              <a:t>driving</a:t>
            </a:r>
            <a:r>
              <a:rPr lang="fr-FR" sz="3800" dirty="0">
                <a:solidFill>
                  <a:srgbClr val="FFFF00"/>
                </a:solidFill>
              </a:rPr>
              <a:t> flux to the </a:t>
            </a:r>
            <a:r>
              <a:rPr lang="fr-FR" sz="3800" dirty="0" err="1">
                <a:solidFill>
                  <a:srgbClr val="FFFF00"/>
                </a:solidFill>
              </a:rPr>
              <a:t>wall</a:t>
            </a:r>
            <a:endParaRPr lang="fr-FR" sz="3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272464" y="6289577"/>
            <a:ext cx="21237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schemeClr val="bg1"/>
                </a:solidFill>
              </a:rPr>
              <a:t>Z. Huang, PPCF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382" y="1772816"/>
            <a:ext cx="7502186" cy="423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46" y="1772817"/>
            <a:ext cx="2403804" cy="48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3"/>
          <p:cNvSpPr>
            <a:spLocks noGrp="1"/>
          </p:cNvSpPr>
          <p:nvPr>
            <p:ph idx="1"/>
          </p:nvPr>
        </p:nvSpPr>
        <p:spPr>
          <a:xfrm>
            <a:off x="191344" y="1340768"/>
            <a:ext cx="11881320" cy="5184576"/>
          </a:xfrm>
        </p:spPr>
        <p:txBody>
          <a:bodyPr/>
          <a:lstStyle/>
          <a:p>
            <a:pPr eaLnBrk="1" hangingPunct="1">
              <a:spcBef>
                <a:spcPts val="963"/>
              </a:spcBef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  <a:effectLst/>
              </a:rPr>
              <a:t>Scientific mission</a:t>
            </a:r>
          </a:p>
          <a:p>
            <a:pPr eaLnBrk="1" hangingPunct="1">
              <a:spcBef>
                <a:spcPts val="963"/>
              </a:spcBef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  <a:effectLst/>
              </a:rPr>
              <a:t>Scientific results</a:t>
            </a: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Disruptions and runaway electrons</a:t>
            </a: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Heat exhaust and edge physics</a:t>
            </a: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Integrated reactor scenarios</a:t>
            </a: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Pedestal and core physics</a:t>
            </a: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rgbClr val="FFFF00"/>
                </a:solidFill>
              </a:rPr>
              <a:t>The uses of </a:t>
            </a:r>
            <a:r>
              <a:rPr lang="en-GB" sz="2800" dirty="0" err="1">
                <a:solidFill>
                  <a:srgbClr val="FFFF00"/>
                </a:solidFill>
              </a:rPr>
              <a:t>triangularity</a:t>
            </a:r>
            <a:endParaRPr lang="en-GB" sz="2800" dirty="0">
              <a:solidFill>
                <a:srgbClr val="FFFF00"/>
              </a:solidFill>
            </a:endParaRP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A highly alternative configuration</a:t>
            </a:r>
          </a:p>
          <a:p>
            <a:pPr eaLnBrk="1" hangingPunct="1">
              <a:spcBef>
                <a:spcPts val="963"/>
              </a:spcBef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  <a:effectLst/>
              </a:rPr>
              <a:t>Summary and outlook</a:t>
            </a:r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1524000" y="548680"/>
            <a:ext cx="9144000" cy="685800"/>
          </a:xfrm>
        </p:spPr>
        <p:txBody>
          <a:bodyPr/>
          <a:lstStyle/>
          <a:p>
            <a:pPr eaLnBrk="1" hangingPunct="1"/>
            <a:r>
              <a:rPr lang="en-GB" dirty="0" smtClean="0"/>
              <a:t>TCV science: outline</a:t>
            </a:r>
          </a:p>
        </p:txBody>
      </p:sp>
    </p:spTree>
    <p:extLst>
      <p:ext uri="{BB962C8B-B14F-4D97-AF65-F5344CB8AC3E}">
        <p14:creationId xmlns:p14="http://schemas.microsoft.com/office/powerpoint/2010/main" val="7864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476672"/>
            <a:ext cx="12192000" cy="677108"/>
          </a:xfrm>
          <a:prstGeom prst="rect">
            <a:avLst/>
          </a:prstGeom>
          <a:noFill/>
          <a:ln w="22225">
            <a:noFill/>
            <a:miter lim="800000"/>
            <a:headEnd/>
            <a:tailEnd type="none" w="med" len="lg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800" dirty="0" err="1">
                <a:solidFill>
                  <a:srgbClr val="FFFF00"/>
                </a:solidFill>
              </a:rPr>
              <a:t>Higher</a:t>
            </a:r>
            <a:r>
              <a:rPr lang="fr-FR" sz="3800" dirty="0">
                <a:solidFill>
                  <a:srgbClr val="FFFF00"/>
                </a:solidFill>
              </a:rPr>
              <a:t> </a:t>
            </a:r>
            <a:r>
              <a:rPr lang="fr-FR" sz="3800" dirty="0" err="1">
                <a:solidFill>
                  <a:srgbClr val="FFFF00"/>
                </a:solidFill>
                <a:latin typeface="Symbol" panose="05050102010706020507" pitchFamily="18" charset="2"/>
              </a:rPr>
              <a:t>t</a:t>
            </a:r>
            <a:r>
              <a:rPr lang="fr-FR" sz="3800" baseline="-25000" dirty="0" err="1">
                <a:solidFill>
                  <a:srgbClr val="FFFF00"/>
                </a:solidFill>
              </a:rPr>
              <a:t>E</a:t>
            </a:r>
            <a:r>
              <a:rPr lang="fr-FR" sz="3800" dirty="0">
                <a:solidFill>
                  <a:srgbClr val="FFFF00"/>
                </a:solidFill>
              </a:rPr>
              <a:t> </a:t>
            </a:r>
            <a:r>
              <a:rPr lang="fr-FR" sz="3800" dirty="0" err="1">
                <a:solidFill>
                  <a:srgbClr val="FFFF00"/>
                </a:solidFill>
              </a:rPr>
              <a:t>with</a:t>
            </a:r>
            <a:r>
              <a:rPr lang="fr-FR" sz="3800" dirty="0">
                <a:solidFill>
                  <a:srgbClr val="FFFF00"/>
                </a:solidFill>
              </a:rPr>
              <a:t> </a:t>
            </a:r>
            <a:r>
              <a:rPr lang="fr-FR" sz="3800" dirty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fr-FR" sz="3800" dirty="0">
                <a:solidFill>
                  <a:srgbClr val="FFFF00"/>
                </a:solidFill>
              </a:rPr>
              <a:t>&lt;0 in L-mode </a:t>
            </a:r>
            <a:r>
              <a:rPr lang="fr-FR" sz="3800" dirty="0">
                <a:solidFill>
                  <a:srgbClr val="FFFF00"/>
                </a:solidFill>
                <a:sym typeface="Wingdings 3" panose="05040102010807070707" pitchFamily="18" charset="2"/>
              </a:rPr>
              <a:t></a:t>
            </a:r>
            <a:r>
              <a:rPr lang="fr-FR" sz="3800" dirty="0">
                <a:solidFill>
                  <a:srgbClr val="FFFF00"/>
                </a:solidFill>
              </a:rPr>
              <a:t> </a:t>
            </a:r>
            <a:r>
              <a:rPr lang="fr-FR" sz="3800" dirty="0" err="1">
                <a:solidFill>
                  <a:srgbClr val="FFFF00"/>
                </a:solidFill>
              </a:rPr>
              <a:t>reduced</a:t>
            </a:r>
            <a:r>
              <a:rPr lang="fr-FR" sz="3800" dirty="0">
                <a:solidFill>
                  <a:srgbClr val="FFFF00"/>
                </a:solidFill>
              </a:rPr>
              <a:t> turbulence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9338" y="6293083"/>
            <a:ext cx="24482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schemeClr val="bg1"/>
                </a:solidFill>
              </a:rPr>
              <a:t>Z. Huang et al, PPCF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28" y="1238047"/>
            <a:ext cx="6696744" cy="536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5704" y="2645978"/>
            <a:ext cx="9900592" cy="3951374"/>
            <a:chOff x="0" y="3222043"/>
            <a:chExt cx="9144000" cy="34473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222043"/>
              <a:ext cx="9144000" cy="344731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156176" y="3462099"/>
              <a:ext cx="2400192" cy="724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EPED predictions</a:t>
              </a:r>
              <a:br>
                <a:rPr lang="en-US" dirty="0"/>
              </a:br>
              <a:r>
                <a:rPr lang="en-US" dirty="0"/>
                <a:t>vs data</a:t>
              </a:r>
            </a:p>
          </p:txBody>
        </p:sp>
      </p:grp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447636"/>
            <a:ext cx="12192000" cy="677108"/>
          </a:xfrm>
          <a:prstGeom prst="rect">
            <a:avLst/>
          </a:prstGeom>
          <a:noFill/>
          <a:ln w="22225">
            <a:noFill/>
            <a:miter lim="800000"/>
            <a:headEnd/>
            <a:tailEnd type="none" w="med" len="lg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800" dirty="0">
                <a:solidFill>
                  <a:srgbClr val="FFFF00"/>
                </a:solidFill>
              </a:rPr>
              <a:t>ELM mitigation </a:t>
            </a:r>
            <a:r>
              <a:rPr lang="fr-FR" sz="3800" dirty="0" err="1">
                <a:solidFill>
                  <a:srgbClr val="FFFF00"/>
                </a:solidFill>
              </a:rPr>
              <a:t>with</a:t>
            </a:r>
            <a:r>
              <a:rPr lang="fr-FR" sz="3800" dirty="0">
                <a:solidFill>
                  <a:srgbClr val="FFFF00"/>
                </a:solidFill>
              </a:rPr>
              <a:t> </a:t>
            </a:r>
            <a:r>
              <a:rPr lang="fr-FR" sz="3800" dirty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fr-FR" sz="3800" dirty="0">
                <a:solidFill>
                  <a:srgbClr val="FFFF00"/>
                </a:solidFill>
              </a:rPr>
              <a:t>&lt;0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191344" y="1124744"/>
            <a:ext cx="118813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q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>
                <a:effectLst/>
              </a:rPr>
              <a:t>Increased ELM frequency, lower ELM heat load</a:t>
            </a:r>
          </a:p>
          <a:p>
            <a:pPr eaLnBrk="1" hangingPunct="1"/>
            <a:r>
              <a:rPr lang="en-US" kern="0" dirty="0">
                <a:effectLst/>
              </a:rPr>
              <a:t>Understood through removal of ballooning second-stability region, limiting pedestal growth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439816" y="2492896"/>
            <a:ext cx="6048672" cy="28083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45704" y="6289577"/>
            <a:ext cx="23397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i="1" dirty="0"/>
              <a:t>A. Merle et al, PPCF 2017</a:t>
            </a:r>
          </a:p>
        </p:txBody>
      </p:sp>
    </p:spTree>
    <p:extLst>
      <p:ext uri="{BB962C8B-B14F-4D97-AF65-F5344CB8AC3E}">
        <p14:creationId xmlns:p14="http://schemas.microsoft.com/office/powerpoint/2010/main" val="35868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0" y="692696"/>
            <a:ext cx="12192000" cy="861050"/>
          </a:xfrm>
        </p:spPr>
        <p:txBody>
          <a:bodyPr/>
          <a:lstStyle/>
          <a:p>
            <a:pPr eaLnBrk="1" hangingPunct="1"/>
            <a:r>
              <a:rPr lang="en-GB" dirty="0" smtClean="0"/>
              <a:t>Medium-size tokamak with ECRH and NBI heating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487693" y="1772818"/>
            <a:ext cx="7216614" cy="4798511"/>
            <a:chOff x="963693" y="1772815"/>
            <a:chExt cx="7216614" cy="4798511"/>
          </a:xfrm>
        </p:grpSpPr>
        <p:pic>
          <p:nvPicPr>
            <p:cNvPr id="15" name="Picture 7" descr="TCV_invess_07_12_2007.jpg"/>
            <p:cNvPicPr>
              <a:picLocks noChangeAspect="1"/>
            </p:cNvPicPr>
            <p:nvPr/>
          </p:nvPicPr>
          <p:blipFill>
            <a:blip r:embed="rId2" cstate="print">
              <a:lum bright="-16000" contrast="-30000"/>
            </a:blip>
            <a:srcRect/>
            <a:stretch>
              <a:fillRect/>
            </a:stretch>
          </p:blipFill>
          <p:spPr bwMode="auto">
            <a:xfrm>
              <a:off x="963693" y="1772815"/>
              <a:ext cx="7216614" cy="4798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Arrow Connector 9"/>
            <p:cNvCxnSpPr/>
            <p:nvPr/>
          </p:nvCxnSpPr>
          <p:spPr bwMode="auto">
            <a:xfrm>
              <a:off x="4572000" y="4194516"/>
              <a:ext cx="1296144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triangle" w="sm" len="sm"/>
              <a:tailEnd type="triangle" w="sm" len="sm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572000" y="3748970"/>
              <a:ext cx="1527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R=0.88 m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V="1">
              <a:off x="2699792" y="4194516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triangle" w="sm" len="sm"/>
              <a:tailEnd type="triangle" w="sm" len="sm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267744" y="3732851"/>
              <a:ext cx="14766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a=0.25 m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19700" y="5487615"/>
              <a:ext cx="17443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carbon wall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43608" y="2060848"/>
              <a:ext cx="17270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I</a:t>
              </a:r>
              <a:r>
                <a:rPr lang="en-US" baseline="-25000" dirty="0" err="1">
                  <a:solidFill>
                    <a:schemeClr val="bg1"/>
                  </a:solidFill>
                </a:rPr>
                <a:t>p</a:t>
              </a:r>
              <a:r>
                <a:rPr lang="en-US" dirty="0">
                  <a:solidFill>
                    <a:schemeClr val="bg1"/>
                  </a:solidFill>
                </a:rPr>
                <a:t> &lt; 1 MA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  <a:r>
                <a:rPr lang="en-US" baseline="-25000" dirty="0">
                  <a:solidFill>
                    <a:schemeClr val="bg1"/>
                  </a:solidFill>
                </a:rPr>
                <a:t>T</a:t>
              </a:r>
              <a:r>
                <a:rPr lang="en-US" dirty="0">
                  <a:solidFill>
                    <a:schemeClr val="bg1"/>
                  </a:solidFill>
                </a:rPr>
                <a:t> &lt; 1.54 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56176" y="2060848"/>
              <a:ext cx="19944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Symbol" panose="05050102010706020507" pitchFamily="18" charset="2"/>
                </a:rPr>
                <a:t>k</a:t>
              </a:r>
              <a:r>
                <a:rPr lang="en-US" dirty="0">
                  <a:solidFill>
                    <a:schemeClr val="bg1"/>
                  </a:solidFill>
                </a:rPr>
                <a:t> &lt; 2.8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-0.6 &lt; </a:t>
              </a:r>
              <a:r>
                <a:rPr lang="en-US" dirty="0">
                  <a:solidFill>
                    <a:schemeClr val="bg1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chemeClr val="bg1"/>
                  </a:solidFill>
                </a:rPr>
                <a:t> &lt; 0.9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57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" y="447636"/>
            <a:ext cx="12168524" cy="677108"/>
          </a:xfrm>
          <a:prstGeom prst="rect">
            <a:avLst/>
          </a:prstGeom>
          <a:noFill/>
          <a:ln w="22225">
            <a:noFill/>
            <a:miter lim="800000"/>
            <a:headEnd/>
            <a:tailEnd type="none" w="med" len="lg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800" dirty="0" err="1">
                <a:solidFill>
                  <a:srgbClr val="FFFF00"/>
                </a:solidFill>
                <a:latin typeface="Symbol" panose="05050102010706020507" pitchFamily="18" charset="2"/>
              </a:rPr>
              <a:t>l</a:t>
            </a:r>
            <a:r>
              <a:rPr lang="fr-FR" sz="3800" baseline="-25000" dirty="0" err="1">
                <a:solidFill>
                  <a:srgbClr val="FFFF00"/>
                </a:solidFill>
              </a:rPr>
              <a:t>q</a:t>
            </a:r>
            <a:r>
              <a:rPr lang="fr-FR" sz="3800" dirty="0">
                <a:solidFill>
                  <a:srgbClr val="FFFF00"/>
                </a:solidFill>
              </a:rPr>
              <a:t> </a:t>
            </a:r>
            <a:r>
              <a:rPr lang="fr-FR" sz="3800" dirty="0" err="1">
                <a:solidFill>
                  <a:srgbClr val="FFFF00"/>
                </a:solidFill>
              </a:rPr>
              <a:t>decreases</a:t>
            </a:r>
            <a:r>
              <a:rPr lang="fr-FR" sz="3800" dirty="0">
                <a:solidFill>
                  <a:srgbClr val="FFFF00"/>
                </a:solidFill>
              </a:rPr>
              <a:t> </a:t>
            </a:r>
            <a:r>
              <a:rPr lang="fr-FR" sz="3800" dirty="0" err="1">
                <a:solidFill>
                  <a:srgbClr val="FFFF00"/>
                </a:solidFill>
              </a:rPr>
              <a:t>with</a:t>
            </a:r>
            <a:r>
              <a:rPr lang="fr-FR" sz="3800" dirty="0">
                <a:solidFill>
                  <a:srgbClr val="FFFF00"/>
                </a:solidFill>
              </a:rPr>
              <a:t> </a:t>
            </a:r>
            <a:r>
              <a:rPr lang="fr-FR" sz="3800" dirty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fr-FR" sz="3800" dirty="0">
                <a:solidFill>
                  <a:srgbClr val="FFFF00"/>
                </a:solidFill>
              </a:rPr>
              <a:t>&lt;0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720253" y="6361585"/>
            <a:ext cx="2448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schemeClr val="bg1"/>
                </a:solidFill>
              </a:rPr>
              <a:t>M. </a:t>
            </a:r>
            <a:r>
              <a:rPr lang="en-GB" sz="1400" i="1" dirty="0" err="1">
                <a:solidFill>
                  <a:schemeClr val="bg1"/>
                </a:solidFill>
              </a:rPr>
              <a:t>Faitsch</a:t>
            </a:r>
            <a:r>
              <a:rPr lang="en-GB" sz="1400" i="1" dirty="0">
                <a:solidFill>
                  <a:schemeClr val="bg1"/>
                </a:solidFill>
              </a:rPr>
              <a:t> et al, PPCF 2018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03003" y="1207855"/>
            <a:ext cx="7185999" cy="5389499"/>
            <a:chOff x="2567608" y="1207853"/>
            <a:chExt cx="7185999" cy="53894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608" y="1207853"/>
              <a:ext cx="7185999" cy="538949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 bwMode="auto">
            <a:xfrm>
              <a:off x="5807968" y="1301491"/>
              <a:ext cx="1080120" cy="32730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Swiss 721 SW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896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524000" y="447636"/>
            <a:ext cx="9144000" cy="677108"/>
          </a:xfrm>
          <a:prstGeom prst="rect">
            <a:avLst/>
          </a:prstGeom>
          <a:noFill/>
          <a:ln w="22225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800" dirty="0" err="1">
                <a:solidFill>
                  <a:srgbClr val="FFFF00"/>
                </a:solidFill>
              </a:rPr>
              <a:t>Grassy</a:t>
            </a:r>
            <a:r>
              <a:rPr lang="fr-FR" sz="3800" dirty="0">
                <a:solidFill>
                  <a:srgbClr val="FFFF00"/>
                </a:solidFill>
              </a:rPr>
              <a:t> </a:t>
            </a:r>
            <a:r>
              <a:rPr lang="fr-FR" sz="3800" dirty="0" err="1">
                <a:solidFill>
                  <a:srgbClr val="FFFF00"/>
                </a:solidFill>
              </a:rPr>
              <a:t>ELMs</a:t>
            </a:r>
            <a:r>
              <a:rPr lang="fr-FR" sz="3800" dirty="0">
                <a:solidFill>
                  <a:srgbClr val="FFFF00"/>
                </a:solidFill>
              </a:rPr>
              <a:t> </a:t>
            </a:r>
            <a:r>
              <a:rPr lang="fr-FR" sz="3800" dirty="0" err="1">
                <a:solidFill>
                  <a:srgbClr val="FFFF00"/>
                </a:solidFill>
              </a:rPr>
              <a:t>with</a:t>
            </a:r>
            <a:r>
              <a:rPr lang="fr-FR" sz="3800" dirty="0">
                <a:solidFill>
                  <a:srgbClr val="FFFF00"/>
                </a:solidFill>
              </a:rPr>
              <a:t> high </a:t>
            </a:r>
            <a:r>
              <a:rPr lang="fr-FR" sz="3800" dirty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fr-FR" sz="3800" dirty="0">
                <a:solidFill>
                  <a:srgbClr val="FFFF00"/>
                </a:solidFill>
              </a:rPr>
              <a:t> (+ high </a:t>
            </a:r>
            <a:r>
              <a:rPr lang="fr-FR" sz="3800" dirty="0" err="1">
                <a:solidFill>
                  <a:srgbClr val="FFFF00"/>
                </a:solidFill>
              </a:rPr>
              <a:t>fueling</a:t>
            </a:r>
            <a:r>
              <a:rPr lang="fr-FR" sz="3800" dirty="0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4" name="Imag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51" y="1196752"/>
            <a:ext cx="8136903" cy="5002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28" y="6237312"/>
            <a:ext cx="4464496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0" rIns="0">
            <a:spAutoFit/>
          </a:bodyPr>
          <a:lstStyle/>
          <a:p>
            <a:pPr algn="ctr">
              <a:defRPr/>
            </a:pPr>
            <a:r>
              <a:rPr lang="en-GB" sz="2000" i="1" dirty="0">
                <a:latin typeface="Swiss 721 SWA" pitchFamily="34" charset="0"/>
                <a:cs typeface="+mn-cs"/>
              </a:rPr>
              <a:t>B. </a:t>
            </a:r>
            <a:r>
              <a:rPr lang="en-GB" sz="2000" i="1" dirty="0" err="1">
                <a:latin typeface="Swiss 721 SWA" pitchFamily="34" charset="0"/>
                <a:cs typeface="+mn-cs"/>
              </a:rPr>
              <a:t>Labit</a:t>
            </a:r>
            <a:r>
              <a:rPr lang="en-GB" sz="2000" i="1" dirty="0">
                <a:latin typeface="Swiss 721 SWA" pitchFamily="34" charset="0"/>
                <a:cs typeface="+mn-cs"/>
              </a:rPr>
              <a:t>, EX/2-5 (Wednesday morning)</a:t>
            </a:r>
          </a:p>
        </p:txBody>
      </p:sp>
    </p:spTree>
    <p:extLst>
      <p:ext uri="{BB962C8B-B14F-4D97-AF65-F5344CB8AC3E}">
        <p14:creationId xmlns:p14="http://schemas.microsoft.com/office/powerpoint/2010/main" val="246420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3"/>
          <p:cNvSpPr>
            <a:spLocks noGrp="1"/>
          </p:cNvSpPr>
          <p:nvPr>
            <p:ph idx="1"/>
          </p:nvPr>
        </p:nvSpPr>
        <p:spPr>
          <a:xfrm>
            <a:off x="119336" y="1340768"/>
            <a:ext cx="11881320" cy="5184576"/>
          </a:xfrm>
        </p:spPr>
        <p:txBody>
          <a:bodyPr/>
          <a:lstStyle/>
          <a:p>
            <a:pPr eaLnBrk="1" hangingPunct="1">
              <a:spcBef>
                <a:spcPts val="963"/>
              </a:spcBef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  <a:effectLst/>
              </a:rPr>
              <a:t>Scientific mission</a:t>
            </a:r>
          </a:p>
          <a:p>
            <a:pPr eaLnBrk="1" hangingPunct="1">
              <a:spcBef>
                <a:spcPts val="963"/>
              </a:spcBef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  <a:effectLst/>
              </a:rPr>
              <a:t>Scientific results</a:t>
            </a: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Disruptions and runaway electrons</a:t>
            </a: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Heat exhaust and edge physics</a:t>
            </a: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Integrated reactor scenarios</a:t>
            </a: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Pedestal and core physics</a:t>
            </a: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The uses of </a:t>
            </a:r>
            <a:r>
              <a:rPr lang="en-GB" sz="2800" dirty="0" err="1">
                <a:solidFill>
                  <a:schemeClr val="bg2">
                    <a:lumMod val="75000"/>
                  </a:schemeClr>
                </a:solidFill>
              </a:rPr>
              <a:t>triangularity</a:t>
            </a:r>
            <a:endParaRPr lang="en-GB" sz="2800" dirty="0">
              <a:solidFill>
                <a:schemeClr val="bg2">
                  <a:lumMod val="75000"/>
                </a:schemeClr>
              </a:solidFill>
            </a:endParaRP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rgbClr val="FFFF00"/>
                </a:solidFill>
              </a:rPr>
              <a:t>A highly alternative configuration</a:t>
            </a:r>
          </a:p>
          <a:p>
            <a:pPr eaLnBrk="1" hangingPunct="1">
              <a:spcBef>
                <a:spcPts val="963"/>
              </a:spcBef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  <a:effectLst/>
              </a:rPr>
              <a:t>Summary and outlook</a:t>
            </a:r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1524000" y="548680"/>
            <a:ext cx="9144000" cy="685800"/>
          </a:xfrm>
        </p:spPr>
        <p:txBody>
          <a:bodyPr/>
          <a:lstStyle/>
          <a:p>
            <a:pPr eaLnBrk="1" hangingPunct="1"/>
            <a:r>
              <a:rPr lang="en-GB" dirty="0" smtClean="0"/>
              <a:t>TCV science: outline</a:t>
            </a:r>
          </a:p>
        </p:txBody>
      </p:sp>
    </p:spTree>
    <p:extLst>
      <p:ext uri="{BB962C8B-B14F-4D97-AF65-F5344CB8AC3E}">
        <p14:creationId xmlns:p14="http://schemas.microsoft.com/office/powerpoint/2010/main" val="342523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519644"/>
            <a:ext cx="12192000" cy="677108"/>
          </a:xfrm>
          <a:prstGeom prst="rect">
            <a:avLst/>
          </a:prstGeom>
          <a:noFill/>
          <a:ln w="22225">
            <a:noFill/>
            <a:miter lim="800000"/>
            <a:headEnd/>
            <a:tailEnd type="none" w="med" len="lg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800" dirty="0">
                <a:solidFill>
                  <a:srgbClr val="FFFF00"/>
                </a:solidFill>
              </a:rPr>
              <a:t>Doublet: an </a:t>
            </a:r>
            <a:r>
              <a:rPr lang="fr-FR" sz="3800" dirty="0" err="1">
                <a:solidFill>
                  <a:srgbClr val="FFFF00"/>
                </a:solidFill>
              </a:rPr>
              <a:t>old</a:t>
            </a:r>
            <a:r>
              <a:rPr lang="fr-FR" sz="3800" dirty="0">
                <a:solidFill>
                  <a:srgbClr val="FFFF00"/>
                </a:solidFill>
              </a:rPr>
              <a:t> </a:t>
            </a:r>
            <a:r>
              <a:rPr lang="fr-FR" sz="3800" dirty="0" err="1">
                <a:solidFill>
                  <a:srgbClr val="FFFF00"/>
                </a:solidFill>
              </a:rPr>
              <a:t>idea</a:t>
            </a:r>
            <a:r>
              <a:rPr lang="fr-FR" sz="3800" dirty="0">
                <a:solidFill>
                  <a:srgbClr val="FFFF00"/>
                </a:solidFill>
              </a:rPr>
              <a:t> for a possible future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75121" y="1196754"/>
            <a:ext cx="6466971" cy="498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q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>
                <a:effectLst/>
              </a:rPr>
              <a:t>The expected benefit:</a:t>
            </a:r>
            <a:br>
              <a:rPr lang="en-US" kern="0" dirty="0">
                <a:effectLst/>
              </a:rPr>
            </a:br>
            <a:r>
              <a:rPr lang="en-US" kern="0" dirty="0">
                <a:effectLst/>
              </a:rPr>
              <a:t>higher vertically-stable elongation;</a:t>
            </a:r>
            <a:br>
              <a:rPr lang="en-US" kern="0" dirty="0">
                <a:effectLst/>
              </a:rPr>
            </a:br>
            <a:r>
              <a:rPr lang="en-US" kern="0" dirty="0">
                <a:effectLst/>
              </a:rPr>
              <a:t>extensive surface wetted by mantle</a:t>
            </a:r>
          </a:p>
          <a:p>
            <a:pPr eaLnBrk="1" hangingPunct="1"/>
            <a:r>
              <a:rPr lang="en-US" kern="0" dirty="0">
                <a:effectLst/>
              </a:rPr>
              <a:t>The difficulty: coalescing instabilities</a:t>
            </a:r>
          </a:p>
          <a:p>
            <a:pPr eaLnBrk="1" hangingPunct="1"/>
            <a:r>
              <a:rPr lang="en-US" kern="0" dirty="0">
                <a:effectLst/>
              </a:rPr>
              <a:t>Achieved transiently with ECRH,</a:t>
            </a:r>
            <a:br>
              <a:rPr lang="en-US" kern="0" dirty="0">
                <a:effectLst/>
              </a:rPr>
            </a:br>
            <a:r>
              <a:rPr lang="en-US" kern="0" dirty="0">
                <a:effectLst/>
              </a:rPr>
              <a:t>up to 270 kA</a:t>
            </a:r>
          </a:p>
          <a:p>
            <a:pPr eaLnBrk="1" hangingPunct="1"/>
            <a:r>
              <a:rPr lang="en-US" kern="0" dirty="0">
                <a:effectLst/>
              </a:rPr>
              <a:t>Transport barrier in mantle</a:t>
            </a:r>
            <a:br>
              <a:rPr lang="en-US" kern="0" dirty="0">
                <a:effectLst/>
              </a:rPr>
            </a:br>
            <a:r>
              <a:rPr lang="en-US" kern="0" dirty="0">
                <a:effectLst/>
                <a:sym typeface="Wingdings 3" panose="05040102010807070707" pitchFamily="18" charset="2"/>
              </a:rPr>
              <a:t> </a:t>
            </a:r>
            <a:r>
              <a:rPr lang="en-US" kern="0" dirty="0">
                <a:effectLst/>
              </a:rPr>
              <a:t>similar stored energy in two lobes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090" y="1198379"/>
            <a:ext cx="5026518" cy="537324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47330" y="6197242"/>
            <a:ext cx="4367735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0" rIns="0">
            <a:spAutoFit/>
          </a:bodyPr>
          <a:lstStyle/>
          <a:p>
            <a:pPr algn="ctr">
              <a:defRPr/>
            </a:pPr>
            <a:r>
              <a:rPr lang="en-GB" sz="2000" i="1" dirty="0">
                <a:latin typeface="Swiss 721 SWA" pitchFamily="34" charset="0"/>
                <a:cs typeface="+mn-cs"/>
              </a:rPr>
              <a:t>B. Duval, EX/P1-6 (Tuesday morning)</a:t>
            </a:r>
          </a:p>
        </p:txBody>
      </p:sp>
    </p:spTree>
    <p:extLst>
      <p:ext uri="{BB962C8B-B14F-4D97-AF65-F5344CB8AC3E}">
        <p14:creationId xmlns:p14="http://schemas.microsoft.com/office/powerpoint/2010/main" val="115007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idx="1"/>
          </p:nvPr>
        </p:nvSpPr>
        <p:spPr>
          <a:xfrm>
            <a:off x="119336" y="1124744"/>
            <a:ext cx="11953328" cy="5328592"/>
          </a:xfrm>
        </p:spPr>
        <p:txBody>
          <a:bodyPr/>
          <a:lstStyle/>
          <a:p>
            <a:pPr eaLnBrk="1" hangingPunct="1"/>
            <a:r>
              <a:rPr lang="en-GB" dirty="0" smtClean="0">
                <a:effectLst/>
              </a:rPr>
              <a:t>Demonstration of disruption avoidance and mitigation </a:t>
            </a:r>
            <a:br>
              <a:rPr lang="en-GB" dirty="0" smtClean="0">
                <a:effectLst/>
              </a:rPr>
            </a:br>
            <a:r>
              <a:rPr lang="en-GB" dirty="0" smtClean="0">
                <a:effectLst/>
              </a:rPr>
              <a:t>and of runaway-electron control</a:t>
            </a:r>
          </a:p>
          <a:p>
            <a:pPr eaLnBrk="1" hangingPunct="1"/>
            <a:r>
              <a:rPr lang="en-GB" dirty="0" smtClean="0">
                <a:effectLst/>
              </a:rPr>
              <a:t>Detachment studies have begun in H-mode in conventional and alternative configurations</a:t>
            </a:r>
          </a:p>
          <a:p>
            <a:pPr eaLnBrk="1" hangingPunct="1"/>
            <a:r>
              <a:rPr lang="en-GB" dirty="0" smtClean="0">
                <a:effectLst/>
              </a:rPr>
              <a:t>Nearly non-inductive steady-state H-mode</a:t>
            </a:r>
          </a:p>
          <a:p>
            <a:pPr eaLnBrk="1" hangingPunct="1"/>
            <a:r>
              <a:rPr lang="en-GB" dirty="0" smtClean="0">
                <a:effectLst/>
              </a:rPr>
              <a:t>Documented and successfully </a:t>
            </a:r>
            <a:r>
              <a:rPr lang="en-GB" dirty="0" err="1" smtClean="0">
                <a:effectLst/>
              </a:rPr>
              <a:t>modeled</a:t>
            </a:r>
            <a:r>
              <a:rPr lang="en-GB" dirty="0" smtClean="0">
                <a:effectLst/>
              </a:rPr>
              <a:t> pedestal response </a:t>
            </a:r>
            <a:br>
              <a:rPr lang="en-GB" dirty="0" smtClean="0">
                <a:effectLst/>
              </a:rPr>
            </a:br>
            <a:r>
              <a:rPr lang="en-GB" dirty="0" smtClean="0">
                <a:effectLst/>
              </a:rPr>
              <a:t>to </a:t>
            </a:r>
            <a:r>
              <a:rPr lang="en-GB" dirty="0" err="1" smtClean="0">
                <a:effectLst/>
              </a:rPr>
              <a:t>fueling</a:t>
            </a:r>
            <a:r>
              <a:rPr lang="en-GB" dirty="0" smtClean="0">
                <a:effectLst/>
              </a:rPr>
              <a:t> and seeding</a:t>
            </a:r>
          </a:p>
          <a:p>
            <a:pPr eaLnBrk="1" hangingPunct="1"/>
            <a:r>
              <a:rPr lang="en-GB" dirty="0" smtClean="0">
                <a:effectLst/>
              </a:rPr>
              <a:t>Characterized and </a:t>
            </a:r>
            <a:r>
              <a:rPr lang="en-GB" dirty="0" err="1" smtClean="0">
                <a:effectLst/>
              </a:rPr>
              <a:t>modeled</a:t>
            </a:r>
            <a:r>
              <a:rPr lang="en-GB" dirty="0" smtClean="0">
                <a:effectLst/>
              </a:rPr>
              <a:t> negative-</a:t>
            </a:r>
            <a:r>
              <a:rPr lang="en-GB" dirty="0" err="1" smtClean="0">
                <a:effectLst/>
              </a:rPr>
              <a:t>triangularity</a:t>
            </a:r>
            <a:r>
              <a:rPr lang="en-GB" dirty="0" smtClean="0">
                <a:effectLst/>
              </a:rPr>
              <a:t> performance:</a:t>
            </a:r>
            <a:br>
              <a:rPr lang="en-GB" dirty="0" smtClean="0">
                <a:effectLst/>
              </a:rPr>
            </a:br>
            <a:r>
              <a:rPr lang="en-GB" dirty="0" smtClean="0">
                <a:effectLst/>
              </a:rPr>
              <a:t>higher confinement, lower turbulence, mitigated ELMs, but smaller </a:t>
            </a:r>
            <a:r>
              <a:rPr lang="en-GB" dirty="0" err="1" smtClean="0">
                <a:effectLst/>
                <a:latin typeface="Symbol" panose="05050102010706020507" pitchFamily="18" charset="2"/>
              </a:rPr>
              <a:t>l</a:t>
            </a:r>
            <a:r>
              <a:rPr lang="en-GB" baseline="-25000" dirty="0" err="1" smtClean="0">
                <a:effectLst/>
              </a:rPr>
              <a:t>q</a:t>
            </a:r>
            <a:endParaRPr lang="en-GB" baseline="-25000" dirty="0" smtClean="0">
              <a:effectLst/>
            </a:endParaRPr>
          </a:p>
          <a:p>
            <a:pPr eaLnBrk="1" hangingPunct="1"/>
            <a:r>
              <a:rPr lang="en-GB" dirty="0" smtClean="0">
                <a:effectLst/>
              </a:rPr>
              <a:t>Grassy ELM regime at high </a:t>
            </a:r>
            <a:r>
              <a:rPr lang="en-GB" dirty="0" err="1" smtClean="0">
                <a:effectLst/>
              </a:rPr>
              <a:t>triangularity</a:t>
            </a:r>
            <a:endParaRPr lang="en-GB" dirty="0" smtClean="0">
              <a:effectLst/>
            </a:endParaRPr>
          </a:p>
          <a:p>
            <a:pPr eaLnBrk="1" hangingPunct="1"/>
            <a:r>
              <a:rPr lang="en-GB" dirty="0" smtClean="0">
                <a:effectLst/>
              </a:rPr>
              <a:t>Achieved doublet configuration</a:t>
            </a:r>
          </a:p>
          <a:p>
            <a:pPr eaLnBrk="1" hangingPunct="1"/>
            <a:endParaRPr lang="en-GB" dirty="0" smtClean="0">
              <a:effectLst/>
            </a:endParaRPr>
          </a:p>
          <a:p>
            <a:pPr eaLnBrk="1" hangingPunct="1"/>
            <a:endParaRPr lang="en-GB" dirty="0" smtClean="0">
              <a:effectLst/>
            </a:endParaRPr>
          </a:p>
          <a:p>
            <a:pPr eaLnBrk="1" hangingPunct="1"/>
            <a:endParaRPr lang="en-GB" dirty="0" smtClean="0">
              <a:effectLst/>
            </a:endParaRPr>
          </a:p>
        </p:txBody>
      </p:sp>
      <p:sp>
        <p:nvSpPr>
          <p:cNvPr id="30723" name="Title 2"/>
          <p:cNvSpPr>
            <a:spLocks noGrp="1"/>
          </p:cNvSpPr>
          <p:nvPr>
            <p:ph type="title"/>
          </p:nvPr>
        </p:nvSpPr>
        <p:spPr>
          <a:xfrm>
            <a:off x="2" y="511971"/>
            <a:ext cx="12191999" cy="612775"/>
          </a:xfrm>
        </p:spPr>
        <p:txBody>
          <a:bodyPr/>
          <a:lstStyle/>
          <a:p>
            <a:pPr eaLnBrk="1" hangingPunct="1"/>
            <a:r>
              <a:rPr lang="en-GB" dirty="0" smtClean="0"/>
              <a:t>Summary of highlights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9336" y="1052736"/>
            <a:ext cx="11953328" cy="5472310"/>
          </a:xfrm>
        </p:spPr>
        <p:txBody>
          <a:bodyPr/>
          <a:lstStyle/>
          <a:p>
            <a:pPr lvl="1" eaLnBrk="1" hangingPunct="1">
              <a:defRPr/>
            </a:pP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EX/P1-6: B.P. Duval, “</a:t>
            </a:r>
            <a:r>
              <a:rPr lang="en-US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Singlet Breakdown Optimization to a Doublet Plasma Configuration on the TCV Tokamak</a:t>
            </a: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”, Tue am</a:t>
            </a:r>
          </a:p>
          <a:p>
            <a:pPr lvl="1" eaLnBrk="1" hangingPunct="1">
              <a:defRPr/>
            </a:pP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EX/P1-19: C. Theiler, “</a:t>
            </a:r>
            <a:r>
              <a:rPr lang="en-US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SOL Transport and Detachment in Alternative </a:t>
            </a:r>
            <a:r>
              <a:rPr lang="en-US" sz="20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Divertor</a:t>
            </a:r>
            <a:r>
              <a:rPr lang="en-US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Configurations in TCV L- and H-Mode Plasmas</a:t>
            </a: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”, Tue am</a:t>
            </a:r>
          </a:p>
          <a:p>
            <a:pPr lvl="1" eaLnBrk="1" hangingPunct="1">
              <a:defRPr/>
            </a:pP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EX/P1-25: M. Kong, “</a:t>
            </a:r>
            <a:r>
              <a:rPr lang="en-US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Control of NTMs and Integrated </a:t>
            </a:r>
            <a:r>
              <a:rPr lang="en-US" sz="20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Multiactuator</a:t>
            </a:r>
            <a:r>
              <a:rPr lang="en-US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Control on TCV</a:t>
            </a: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”, Tue am</a:t>
            </a:r>
          </a:p>
          <a:p>
            <a:pPr lvl="1" eaLnBrk="1" hangingPunct="1">
              <a:defRPr/>
            </a:pP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EX/P1-30: C. </a:t>
            </a:r>
            <a:r>
              <a:rPr lang="en-GB" sz="20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Piron</a:t>
            </a: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“</a:t>
            </a:r>
            <a:r>
              <a:rPr lang="en-US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Extension of the Operating Space of High-</a:t>
            </a:r>
            <a:r>
              <a:rPr lang="en-US" sz="2000" dirty="0">
                <a:solidFill>
                  <a:schemeClr val="bg2">
                    <a:lumMod val="40000"/>
                    <a:lumOff val="60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en-US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Fully </a:t>
            </a:r>
            <a:r>
              <a:rPr lang="en-US" sz="20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Noninductive</a:t>
            </a:r>
            <a:r>
              <a:rPr lang="en-US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Scenarios on TCV Using Neutral Beam Injection</a:t>
            </a: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”, Tue am</a:t>
            </a:r>
          </a:p>
          <a:p>
            <a:pPr lvl="1" eaLnBrk="1" hangingPunct="1">
              <a:defRPr/>
            </a:pPr>
            <a:r>
              <a:rPr lang="en-GB" sz="2000" dirty="0"/>
              <a:t>EX/2-5: B. </a:t>
            </a:r>
            <a:r>
              <a:rPr lang="en-GB" sz="2000" dirty="0" err="1"/>
              <a:t>Labit</a:t>
            </a:r>
            <a:r>
              <a:rPr lang="en-GB" sz="2000" dirty="0"/>
              <a:t>, “</a:t>
            </a:r>
            <a:r>
              <a:rPr lang="en-US" sz="2000" dirty="0"/>
              <a:t>Plasma Shape and </a:t>
            </a:r>
            <a:r>
              <a:rPr lang="en-US" sz="2000" dirty="0" err="1"/>
              <a:t>Fuelling</a:t>
            </a:r>
            <a:r>
              <a:rPr lang="en-US" sz="2000" dirty="0"/>
              <a:t> Dependence on the Small ELM Regime in TCV and AUG”, Wed am</a:t>
            </a:r>
            <a:endParaRPr lang="en-GB" sz="2000" dirty="0"/>
          </a:p>
          <a:p>
            <a:pPr lvl="1" eaLnBrk="1" hangingPunct="1">
              <a:defRPr/>
            </a:pPr>
            <a:r>
              <a:rPr lang="en-GB" sz="2000" dirty="0"/>
              <a:t>EX/P8-13: N. </a:t>
            </a:r>
            <a:r>
              <a:rPr lang="en-GB" sz="2000" dirty="0" err="1"/>
              <a:t>Vianello</a:t>
            </a:r>
            <a:r>
              <a:rPr lang="en-GB" sz="2000" dirty="0"/>
              <a:t>, “SOL Transport and Filamentary Dynamics in High Density Tokamak Regimes</a:t>
            </a:r>
            <a:r>
              <a:rPr lang="en-US" sz="2000" dirty="0"/>
              <a:t>”, Fri pm</a:t>
            </a:r>
            <a:endParaRPr lang="en-GB" sz="2000" dirty="0"/>
          </a:p>
          <a:p>
            <a:pPr lvl="1" eaLnBrk="1" hangingPunct="1">
              <a:defRPr/>
            </a:pPr>
            <a:r>
              <a:rPr lang="en-GB" sz="2000" dirty="0"/>
              <a:t>EX/P8-22: L. </a:t>
            </a:r>
            <a:r>
              <a:rPr lang="en-GB" sz="2000" dirty="0" err="1"/>
              <a:t>Frassinetti</a:t>
            </a:r>
            <a:r>
              <a:rPr lang="en-GB" sz="2000" dirty="0"/>
              <a:t>, “</a:t>
            </a:r>
            <a:r>
              <a:rPr lang="en-US" sz="2000" dirty="0"/>
              <a:t>Role of the Pressure Position on the Pedestal Stability in AUG, JET-ILW and TCV in Deuterium and Hydrogen Plasmas and Implications for ITER”, Fri pm</a:t>
            </a:r>
            <a:endParaRPr lang="en-GB" sz="2000" dirty="0"/>
          </a:p>
          <a:p>
            <a:pPr lvl="1" eaLnBrk="1" hangingPunct="1">
              <a:defRPr/>
            </a:pPr>
            <a:r>
              <a:rPr lang="en-GB" sz="2000" dirty="0"/>
              <a:t>EX/P8-24: B. Geiger, “</a:t>
            </a:r>
            <a:r>
              <a:rPr lang="en-US" sz="2000" dirty="0"/>
              <a:t>Fast-Ion Confinement in Low </a:t>
            </a:r>
            <a:r>
              <a:rPr lang="en-US" sz="2000" dirty="0" err="1"/>
              <a:t>Collisionality</a:t>
            </a:r>
            <a:r>
              <a:rPr lang="en-US" sz="2000" dirty="0"/>
              <a:t> Discharges at ASDEX-Upgrade and TCV”, Fri pm</a:t>
            </a:r>
            <a:endParaRPr lang="en-GB" sz="2000" dirty="0"/>
          </a:p>
          <a:p>
            <a:pPr lvl="1" eaLnBrk="1" hangingPunct="1">
              <a:defRPr/>
            </a:pPr>
            <a:r>
              <a:rPr lang="en-GB" sz="2000" dirty="0"/>
              <a:t>FIP/P8-7: A. </a:t>
            </a:r>
            <a:r>
              <a:rPr lang="en-GB" sz="2000" dirty="0" err="1"/>
              <a:t>Fasoli</a:t>
            </a:r>
            <a:r>
              <a:rPr lang="en-GB" sz="2000" dirty="0"/>
              <a:t>, “</a:t>
            </a:r>
            <a:r>
              <a:rPr lang="en-US" sz="2000" dirty="0"/>
              <a:t>TCV Heating and </a:t>
            </a:r>
            <a:r>
              <a:rPr lang="en-US" sz="2000" dirty="0" err="1"/>
              <a:t>Divertor</a:t>
            </a:r>
            <a:r>
              <a:rPr lang="en-US" sz="2000" dirty="0"/>
              <a:t> Upgrades</a:t>
            </a:r>
            <a:r>
              <a:rPr lang="en-GB" sz="2000" dirty="0"/>
              <a:t>”, Fri pm</a:t>
            </a:r>
          </a:p>
        </p:txBody>
      </p:sp>
      <p:sp>
        <p:nvSpPr>
          <p:cNvPr id="32771" name="Title 2"/>
          <p:cNvSpPr>
            <a:spLocks noGrp="1"/>
          </p:cNvSpPr>
          <p:nvPr>
            <p:ph type="title"/>
          </p:nvPr>
        </p:nvSpPr>
        <p:spPr>
          <a:xfrm>
            <a:off x="0" y="476475"/>
            <a:ext cx="12192000" cy="576263"/>
          </a:xfrm>
        </p:spPr>
        <p:txBody>
          <a:bodyPr/>
          <a:lstStyle/>
          <a:p>
            <a:pPr eaLnBrk="1" hangingPunct="1"/>
            <a:r>
              <a:rPr lang="en-GB" sz="2800" dirty="0"/>
              <a:t>TCV contributions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1189856"/>
          </a:xfrm>
        </p:spPr>
        <p:txBody>
          <a:bodyPr/>
          <a:lstStyle/>
          <a:p>
            <a:pPr eaLnBrk="1" hangingPunct="1"/>
            <a:r>
              <a:rPr lang="en-GB" dirty="0" smtClean="0"/>
              <a:t>Starting in 2019, TCV will experiment</a:t>
            </a:r>
            <a:br>
              <a:rPr lang="en-GB" dirty="0" smtClean="0"/>
            </a:br>
            <a:r>
              <a:rPr lang="en-GB" dirty="0" smtClean="0"/>
              <a:t>with interchangeable </a:t>
            </a:r>
            <a:r>
              <a:rPr lang="en-GB" dirty="0" err="1" smtClean="0"/>
              <a:t>divertor</a:t>
            </a:r>
            <a:r>
              <a:rPr lang="en-GB" dirty="0" smtClean="0"/>
              <a:t> baffles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656944" y="4106590"/>
            <a:ext cx="8878112" cy="2427141"/>
            <a:chOff x="132944" y="4106587"/>
            <a:chExt cx="8878112" cy="2427141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H="1">
              <a:off x="8971200" y="4114971"/>
              <a:ext cx="0" cy="2418757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>
              <a:off x="132944" y="6525344"/>
              <a:ext cx="8878112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>
              <a:off x="172800" y="4106587"/>
              <a:ext cx="0" cy="2418757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132944" y="4108536"/>
              <a:ext cx="622632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8388424" y="4108536"/>
              <a:ext cx="622632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94" y="1762026"/>
            <a:ext cx="2259212" cy="454729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683097" y="6053226"/>
            <a:ext cx="4317561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0" rIns="0">
            <a:spAutoFit/>
          </a:bodyPr>
          <a:lstStyle/>
          <a:p>
            <a:pPr algn="ctr">
              <a:defRPr/>
            </a:pPr>
            <a:r>
              <a:rPr lang="en-GB" sz="2000" i="1" dirty="0">
                <a:latin typeface="Swiss 721 SWA" pitchFamily="34" charset="0"/>
                <a:cs typeface="+mn-cs"/>
              </a:rPr>
              <a:t>A. </a:t>
            </a:r>
            <a:r>
              <a:rPr lang="en-GB" sz="2000" i="1" dirty="0" err="1">
                <a:latin typeface="Swiss 721 SWA" pitchFamily="34" charset="0"/>
                <a:cs typeface="+mn-cs"/>
              </a:rPr>
              <a:t>Fasoli</a:t>
            </a:r>
            <a:r>
              <a:rPr lang="en-GB" sz="2000" i="1" dirty="0">
                <a:latin typeface="Swiss 721 SWA" pitchFamily="34" charset="0"/>
                <a:cs typeface="+mn-cs"/>
              </a:rPr>
              <a:t>, FIP/P8-6 (Friday afternoon)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749891"/>
            <a:ext cx="1712834" cy="455943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069742" y="1749891"/>
            <a:ext cx="2680362" cy="4559431"/>
            <a:chOff x="7069742" y="1749889"/>
            <a:chExt cx="2680362" cy="4559431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>
              <a:off x="7069742" y="4108536"/>
              <a:ext cx="884100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7270" y="1749889"/>
              <a:ext cx="1712834" cy="4559431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227064" y="1749891"/>
            <a:ext cx="2680199" cy="4559431"/>
            <a:chOff x="4227062" y="1749889"/>
            <a:chExt cx="2680199" cy="4559431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4227062" y="4108536"/>
              <a:ext cx="884100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427" y="1749889"/>
              <a:ext cx="1712834" cy="4559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785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50168"/>
            <a:ext cx="12192000" cy="990600"/>
          </a:xfrm>
        </p:spPr>
        <p:txBody>
          <a:bodyPr/>
          <a:lstStyle/>
          <a:p>
            <a:r>
              <a:rPr lang="en-US" dirty="0" smtClean="0"/>
              <a:t>ECRH heating on the rise again</a:t>
            </a:r>
            <a:endParaRPr lang="en-US" dirty="0"/>
          </a:p>
        </p:txBody>
      </p:sp>
      <p:grpSp>
        <p:nvGrpSpPr>
          <p:cNvPr id="12" name="Group 23"/>
          <p:cNvGrpSpPr>
            <a:grpSpLocks/>
          </p:cNvGrpSpPr>
          <p:nvPr/>
        </p:nvGrpSpPr>
        <p:grpSpPr bwMode="auto">
          <a:xfrm>
            <a:off x="5961507" y="3027365"/>
            <a:ext cx="4343400" cy="3570287"/>
            <a:chOff x="4837112" y="3027065"/>
            <a:chExt cx="4343400" cy="3570287"/>
          </a:xfrm>
        </p:grpSpPr>
        <p:grpSp>
          <p:nvGrpSpPr>
            <p:cNvPr id="13" name="Group 21"/>
            <p:cNvGrpSpPr>
              <a:grpSpLocks/>
            </p:cNvGrpSpPr>
            <p:nvPr/>
          </p:nvGrpSpPr>
          <p:grpSpPr bwMode="auto">
            <a:xfrm>
              <a:off x="4837112" y="3027065"/>
              <a:ext cx="4343400" cy="3570287"/>
              <a:chOff x="4837112" y="3027065"/>
              <a:chExt cx="4343400" cy="3570287"/>
            </a:xfrm>
          </p:grpSpPr>
          <p:pic>
            <p:nvPicPr>
              <p:cNvPr id="17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837112" y="3027065"/>
                <a:ext cx="4343400" cy="3570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5148064" y="5229200"/>
                <a:ext cx="360040" cy="360040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bg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7956376" y="6021288"/>
                <a:ext cx="360040" cy="360040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bg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8604448" y="5229200"/>
                <a:ext cx="539552" cy="64807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chemeClr val="bg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6156176" y="6501600"/>
              <a:ext cx="1944216" cy="72008"/>
            </a:xfrm>
            <a:prstGeom prst="rect">
              <a:avLst/>
            </a:prstGeom>
            <a:solidFill>
              <a:schemeClr val="bg1"/>
            </a:solidFill>
            <a:ln w="57150" algn="ctr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algn="ctr"/>
              <a:endParaRPr lang="en-GB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96" y="1296144"/>
            <a:ext cx="4457370" cy="5301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44072" y="1340770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4.5 MW (2003)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  <a:sym typeface="Wingdings 3" panose="05040102010807070707" pitchFamily="18" charset="2"/>
              </a:rPr>
              <a:t> </a:t>
            </a:r>
            <a:r>
              <a:rPr lang="en-US" sz="2800" dirty="0">
                <a:solidFill>
                  <a:schemeClr val="bg1"/>
                </a:solidFill>
              </a:rPr>
              <a:t>1.8 MW (2018)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rgbClr val="FFFF00"/>
                </a:solidFill>
                <a:sym typeface="Wingdings 3" panose="05040102010807070707" pitchFamily="18" charset="2"/>
              </a:rPr>
              <a:t> </a:t>
            </a:r>
            <a:r>
              <a:rPr lang="en-US" sz="2800" b="1" dirty="0">
                <a:solidFill>
                  <a:srgbClr val="FFFF00"/>
                </a:solidFill>
              </a:rPr>
              <a:t>4.8 MW (2019)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4095997" y="2822823"/>
            <a:ext cx="2448272" cy="1440160"/>
          </a:xfrm>
          <a:prstGeom prst="ellipse">
            <a:avLst/>
          </a:prstGeom>
          <a:noFill/>
          <a:ln w="857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Swiss 721 SW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06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NBI heating to be doubled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67808" y="1124747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 MW (2015)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rgbClr val="FFFF00"/>
                </a:solidFill>
                <a:sym typeface="Wingdings 3" panose="05040102010807070707" pitchFamily="18" charset="2"/>
              </a:rPr>
              <a:t> </a:t>
            </a:r>
            <a:r>
              <a:rPr lang="en-US" sz="2800" b="1" dirty="0">
                <a:solidFill>
                  <a:srgbClr val="FFFF00"/>
                </a:solidFill>
              </a:rPr>
              <a:t>2 MW (2020)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31380"/>
            <a:ext cx="9144000" cy="42499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72264" y="3284984"/>
            <a:ext cx="1872208" cy="523220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15-25 </a:t>
            </a:r>
            <a:r>
              <a:rPr lang="en-US" sz="2800" dirty="0" err="1"/>
              <a:t>keV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215680" y="5013179"/>
            <a:ext cx="1872208" cy="954107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50-60 </a:t>
            </a:r>
            <a:r>
              <a:rPr lang="en-US" sz="2800" dirty="0" err="1"/>
              <a:t>keV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(future)</a:t>
            </a:r>
          </a:p>
        </p:txBody>
      </p:sp>
    </p:spTree>
    <p:extLst>
      <p:ext uri="{BB962C8B-B14F-4D97-AF65-F5344CB8AC3E}">
        <p14:creationId xmlns:p14="http://schemas.microsoft.com/office/powerpoint/2010/main" val="241609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3"/>
          <p:cNvSpPr>
            <a:spLocks noGrp="1"/>
          </p:cNvSpPr>
          <p:nvPr>
            <p:ph idx="1"/>
          </p:nvPr>
        </p:nvSpPr>
        <p:spPr>
          <a:xfrm>
            <a:off x="119336" y="1340768"/>
            <a:ext cx="11953328" cy="5184576"/>
          </a:xfrm>
        </p:spPr>
        <p:txBody>
          <a:bodyPr/>
          <a:lstStyle/>
          <a:p>
            <a:pPr eaLnBrk="1" hangingPunct="1">
              <a:spcBef>
                <a:spcPts val="963"/>
              </a:spcBef>
            </a:pPr>
            <a:r>
              <a:rPr lang="en-GB" dirty="0" smtClean="0">
                <a:effectLst/>
              </a:rPr>
              <a:t>Scientific mission</a:t>
            </a:r>
          </a:p>
          <a:p>
            <a:pPr eaLnBrk="1" hangingPunct="1">
              <a:spcBef>
                <a:spcPts val="963"/>
              </a:spcBef>
            </a:pPr>
            <a:r>
              <a:rPr lang="en-GB" dirty="0" smtClean="0">
                <a:effectLst/>
              </a:rPr>
              <a:t>Scientific results</a:t>
            </a: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rgbClr val="FFFF00"/>
                </a:solidFill>
              </a:rPr>
              <a:t>Disruptions and runaway electrons</a:t>
            </a: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rgbClr val="FFFF00"/>
                </a:solidFill>
              </a:rPr>
              <a:t>Heat exhaust and edge physics</a:t>
            </a: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rgbClr val="FFFF00"/>
                </a:solidFill>
              </a:rPr>
              <a:t>Integrated reactor scenarios</a:t>
            </a: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rgbClr val="FFFF00"/>
                </a:solidFill>
              </a:rPr>
              <a:t>Pedestal and core physics</a:t>
            </a: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rgbClr val="FFFF00"/>
                </a:solidFill>
              </a:rPr>
              <a:t>The uses of </a:t>
            </a:r>
            <a:r>
              <a:rPr lang="en-GB" sz="2800" dirty="0" err="1">
                <a:solidFill>
                  <a:srgbClr val="FFFF00"/>
                </a:solidFill>
              </a:rPr>
              <a:t>triangularity</a:t>
            </a:r>
            <a:endParaRPr lang="en-GB" sz="2800" dirty="0">
              <a:solidFill>
                <a:srgbClr val="FFFF00"/>
              </a:solidFill>
            </a:endParaRP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rgbClr val="FFFF00"/>
                </a:solidFill>
              </a:rPr>
              <a:t>A highly alternative configuration</a:t>
            </a:r>
          </a:p>
          <a:p>
            <a:pPr eaLnBrk="1" hangingPunct="1">
              <a:spcBef>
                <a:spcPts val="963"/>
              </a:spcBef>
            </a:pPr>
            <a:r>
              <a:rPr lang="en-GB" dirty="0" smtClean="0">
                <a:effectLst/>
              </a:rPr>
              <a:t>Summary and outlook</a:t>
            </a:r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1524000" y="548680"/>
            <a:ext cx="9144000" cy="685800"/>
          </a:xfrm>
        </p:spPr>
        <p:txBody>
          <a:bodyPr/>
          <a:lstStyle/>
          <a:p>
            <a:pPr eaLnBrk="1" hangingPunct="1"/>
            <a:r>
              <a:rPr lang="en-GB" dirty="0" smtClean="0"/>
              <a:t>TCV science: outline</a:t>
            </a:r>
          </a:p>
        </p:txBody>
      </p:sp>
    </p:spTree>
    <p:extLst>
      <p:ext uri="{BB962C8B-B14F-4D97-AF65-F5344CB8AC3E}">
        <p14:creationId xmlns:p14="http://schemas.microsoft.com/office/powerpoint/2010/main" val="159460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5"/>
          <p:cNvSpPr>
            <a:spLocks noGrp="1"/>
          </p:cNvSpPr>
          <p:nvPr>
            <p:ph idx="1"/>
          </p:nvPr>
        </p:nvSpPr>
        <p:spPr>
          <a:xfrm>
            <a:off x="119336" y="1485454"/>
            <a:ext cx="11953328" cy="2231578"/>
          </a:xfrm>
        </p:spPr>
        <p:txBody>
          <a:bodyPr/>
          <a:lstStyle/>
          <a:p>
            <a:pPr eaLnBrk="1" hangingPunct="1"/>
            <a:r>
              <a:rPr lang="en-US" dirty="0" smtClean="0">
                <a:effectLst/>
              </a:rPr>
              <a:t>Investigating fusion science and control techniques for reactor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and power plant</a:t>
            </a:r>
          </a:p>
          <a:p>
            <a:pPr eaLnBrk="1" hangingPunct="1"/>
            <a:r>
              <a:rPr lang="en-US" dirty="0" smtClean="0">
                <a:effectLst/>
              </a:rPr>
              <a:t>Furthering high-temperature plasma science</a:t>
            </a:r>
          </a:p>
          <a:p>
            <a:pPr lvl="1" eaLnBrk="1" hangingPunct="1"/>
            <a:r>
              <a:rPr lang="en-US" sz="2600" dirty="0"/>
              <a:t>agile program to respond to new ideas and theoretical challenges</a:t>
            </a:r>
          </a:p>
        </p:txBody>
      </p:sp>
      <p:sp>
        <p:nvSpPr>
          <p:cNvPr id="11267" name="Title 4"/>
          <p:cNvSpPr>
            <a:spLocks noGrp="1"/>
          </p:cNvSpPr>
          <p:nvPr>
            <p:ph type="title"/>
          </p:nvPr>
        </p:nvSpPr>
        <p:spPr>
          <a:xfrm>
            <a:off x="1631950" y="432048"/>
            <a:ext cx="8891588" cy="836712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dirty="0" smtClean="0"/>
              <a:t>TCV mission</a:t>
            </a:r>
            <a:endParaRPr lang="fr-FR" dirty="0" smtClean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1559496" y="4869160"/>
            <a:ext cx="910748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00" i="1" kern="0" dirty="0">
                <a:solidFill>
                  <a:srgbClr val="FFFF00"/>
                </a:solidFill>
                <a:latin typeface="+mn-lt"/>
                <a:cs typeface="+mn-cs"/>
              </a:rPr>
              <a:t>Run since 2015 partly as a European facility</a:t>
            </a:r>
            <a:br>
              <a:rPr lang="en-US" sz="2800" i="1" kern="0" dirty="0">
                <a:solidFill>
                  <a:srgbClr val="FFFF00"/>
                </a:solidFill>
                <a:latin typeface="+mn-lt"/>
                <a:cs typeface="+mn-cs"/>
              </a:rPr>
            </a:br>
            <a:r>
              <a:rPr lang="en-US" sz="2800" i="1" kern="0" dirty="0">
                <a:solidFill>
                  <a:srgbClr val="FFFF00"/>
                </a:solidFill>
                <a:latin typeface="+mn-lt"/>
                <a:cs typeface="+mn-cs"/>
              </a:rPr>
              <a:t>within Medium-Size </a:t>
            </a:r>
            <a:r>
              <a:rPr lang="en-US" sz="2800" i="1" kern="0" dirty="0" err="1">
                <a:solidFill>
                  <a:srgbClr val="FFFF00"/>
                </a:solidFill>
                <a:latin typeface="+mn-lt"/>
                <a:cs typeface="+mn-cs"/>
              </a:rPr>
              <a:t>Tokama</a:t>
            </a:r>
            <a:r>
              <a:rPr lang="en-US" sz="2800" i="1" kern="0" dirty="0">
                <a:solidFill>
                  <a:srgbClr val="FFFF00"/>
                </a:solidFill>
                <a:latin typeface="+mn-lt"/>
                <a:cs typeface="+mn-cs"/>
              </a:rPr>
              <a:t>k (MST) Task Force</a:t>
            </a:r>
            <a:br>
              <a:rPr lang="en-US" sz="2800" i="1" kern="0" dirty="0">
                <a:solidFill>
                  <a:srgbClr val="FFFF00"/>
                </a:solidFill>
                <a:latin typeface="+mn-lt"/>
                <a:cs typeface="+mn-cs"/>
              </a:rPr>
            </a:br>
            <a:r>
              <a:rPr lang="en-US" sz="2800" i="1" kern="0" dirty="0">
                <a:solidFill>
                  <a:srgbClr val="FFFF00"/>
                </a:solidFill>
                <a:latin typeface="+mn-lt"/>
                <a:cs typeface="+mn-cs"/>
              </a:rPr>
              <a:t>in </a:t>
            </a:r>
            <a:r>
              <a:rPr lang="en-US" sz="2800" i="1" kern="0" dirty="0" err="1">
                <a:solidFill>
                  <a:srgbClr val="FFFF00"/>
                </a:solidFill>
                <a:latin typeface="+mn-lt"/>
                <a:cs typeface="+mn-cs"/>
              </a:rPr>
              <a:t>EUROfusion</a:t>
            </a:r>
            <a:r>
              <a:rPr lang="en-US" sz="2800" i="1" kern="0" dirty="0">
                <a:solidFill>
                  <a:srgbClr val="FFFF00"/>
                </a:solidFill>
                <a:latin typeface="+mn-lt"/>
                <a:cs typeface="+mn-cs"/>
              </a:rPr>
              <a:t> program</a:t>
            </a:r>
            <a:endParaRPr lang="en-US" sz="2600" i="1" kern="0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3"/>
          <p:cNvSpPr>
            <a:spLocks noGrp="1"/>
          </p:cNvSpPr>
          <p:nvPr>
            <p:ph idx="1"/>
          </p:nvPr>
        </p:nvSpPr>
        <p:spPr>
          <a:xfrm>
            <a:off x="191344" y="1340768"/>
            <a:ext cx="11809312" cy="5184576"/>
          </a:xfrm>
        </p:spPr>
        <p:txBody>
          <a:bodyPr/>
          <a:lstStyle/>
          <a:p>
            <a:pPr eaLnBrk="1" hangingPunct="1">
              <a:spcBef>
                <a:spcPts val="963"/>
              </a:spcBef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  <a:effectLst/>
              </a:rPr>
              <a:t>Scientific mission</a:t>
            </a:r>
          </a:p>
          <a:p>
            <a:pPr eaLnBrk="1" hangingPunct="1">
              <a:spcBef>
                <a:spcPts val="963"/>
              </a:spcBef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  <a:effectLst/>
              </a:rPr>
              <a:t>Scientific results</a:t>
            </a: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rgbClr val="FFFF00"/>
                </a:solidFill>
              </a:rPr>
              <a:t>Disruptions and runaway electrons</a:t>
            </a: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Heat exhaust and edge physics</a:t>
            </a: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Integrated reactor scenarios</a:t>
            </a: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Pedestal and core physics</a:t>
            </a: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The uses of </a:t>
            </a:r>
            <a:r>
              <a:rPr lang="en-GB" sz="2800" dirty="0" err="1">
                <a:solidFill>
                  <a:schemeClr val="bg2">
                    <a:lumMod val="75000"/>
                  </a:schemeClr>
                </a:solidFill>
              </a:rPr>
              <a:t>triangularity</a:t>
            </a:r>
            <a:endParaRPr lang="en-GB" sz="2800" dirty="0">
              <a:solidFill>
                <a:schemeClr val="bg2">
                  <a:lumMod val="75000"/>
                </a:schemeClr>
              </a:solidFill>
            </a:endParaRPr>
          </a:p>
          <a:p>
            <a:pPr marL="622300" lvl="1" indent="-350838" eaLnBrk="1" hangingPunct="1">
              <a:spcBef>
                <a:spcPts val="963"/>
              </a:spcBef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A highly alternative configuration</a:t>
            </a:r>
          </a:p>
          <a:p>
            <a:pPr eaLnBrk="1" hangingPunct="1">
              <a:spcBef>
                <a:spcPts val="963"/>
              </a:spcBef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  <a:effectLst/>
              </a:rPr>
              <a:t>Summary and outlook</a:t>
            </a:r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1524000" y="548680"/>
            <a:ext cx="9144000" cy="685800"/>
          </a:xfrm>
        </p:spPr>
        <p:txBody>
          <a:bodyPr/>
          <a:lstStyle/>
          <a:p>
            <a:pPr eaLnBrk="1" hangingPunct="1"/>
            <a:r>
              <a:rPr lang="en-GB" dirty="0" smtClean="0"/>
              <a:t>TCV science: outline</a:t>
            </a:r>
          </a:p>
        </p:txBody>
      </p:sp>
    </p:spTree>
    <p:extLst>
      <p:ext uri="{BB962C8B-B14F-4D97-AF65-F5344CB8AC3E}">
        <p14:creationId xmlns:p14="http://schemas.microsoft.com/office/powerpoint/2010/main" val="296876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Swiss 721 SWA"/>
        <a:ea typeface=""/>
        <a:cs typeface=""/>
      </a:majorFont>
      <a:minorFont>
        <a:latin typeface="Swiss 721 SW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57150" cap="flat" cmpd="sng" algn="ctr">
          <a:solidFill>
            <a:schemeClr val="bg1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wiss 721 SW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bg1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wiss 721 SW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43710</TotalTime>
  <Words>1113</Words>
  <Application>Microsoft Office PowerPoint</Application>
  <PresentationFormat>Widescreen</PresentationFormat>
  <Paragraphs>190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Swis721 Blk BT</vt:lpstr>
      <vt:lpstr>Swis721 Lt BT</vt:lpstr>
      <vt:lpstr>Swiss 721 SWA</vt:lpstr>
      <vt:lpstr>Symbol</vt:lpstr>
      <vt:lpstr>Times New Roman</vt:lpstr>
      <vt:lpstr>Wingdings</vt:lpstr>
      <vt:lpstr>Wingdings 3</vt:lpstr>
      <vt:lpstr>Default Design</vt:lpstr>
      <vt:lpstr>Custom Design</vt:lpstr>
      <vt:lpstr>PowerPoint Presentation</vt:lpstr>
      <vt:lpstr>These are a few of our favorite shapes</vt:lpstr>
      <vt:lpstr>Medium-size tokamak with ECRH and NBI heating</vt:lpstr>
      <vt:lpstr>Starting in 2019, TCV will experiment with interchangeable divertor baffles </vt:lpstr>
      <vt:lpstr>ECRH heating on the rise again</vt:lpstr>
      <vt:lpstr>NBI heating to be doubled</vt:lpstr>
      <vt:lpstr>TCV science: outline</vt:lpstr>
      <vt:lpstr>TCV mission</vt:lpstr>
      <vt:lpstr>TCV science: outline</vt:lpstr>
      <vt:lpstr>PowerPoint Presentation</vt:lpstr>
      <vt:lpstr>PowerPoint Presentation</vt:lpstr>
      <vt:lpstr>PowerPoint Presentation</vt:lpstr>
      <vt:lpstr>PowerPoint Presentation</vt:lpstr>
      <vt:lpstr>TCV science: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TCV science: outline</vt:lpstr>
      <vt:lpstr>PowerPoint Presentation</vt:lpstr>
      <vt:lpstr>TCV science: outline</vt:lpstr>
      <vt:lpstr>PowerPoint Presentation</vt:lpstr>
      <vt:lpstr>PowerPoint Presentation</vt:lpstr>
      <vt:lpstr>PowerPoint Presentation</vt:lpstr>
      <vt:lpstr>TCV science: outline</vt:lpstr>
      <vt:lpstr>PowerPoint Presentation</vt:lpstr>
      <vt:lpstr>PowerPoint Presentation</vt:lpstr>
      <vt:lpstr>PowerPoint Presentation</vt:lpstr>
      <vt:lpstr>PowerPoint Presentation</vt:lpstr>
      <vt:lpstr>TCV science: outline</vt:lpstr>
      <vt:lpstr>PowerPoint Presentation</vt:lpstr>
      <vt:lpstr>Summary of highlights</vt:lpstr>
      <vt:lpstr>TCV contributions</vt:lpstr>
    </vt:vector>
  </TitlesOfParts>
  <Company>EPFL - CRPP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Stefano Coda</dc:creator>
  <cp:lastModifiedBy>Stefano Coda</cp:lastModifiedBy>
  <cp:revision>1665</cp:revision>
  <dcterms:created xsi:type="dcterms:W3CDTF">2004-11-04T09:01:48Z</dcterms:created>
  <dcterms:modified xsi:type="dcterms:W3CDTF">2018-10-22T17:43:36Z</dcterms:modified>
</cp:coreProperties>
</file>