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295" r:id="rId4"/>
    <p:sldId id="289" r:id="rId5"/>
    <p:sldId id="296" r:id="rId6"/>
    <p:sldId id="297" r:id="rId7"/>
    <p:sldId id="298" r:id="rId8"/>
    <p:sldId id="293" r:id="rId9"/>
    <p:sldId id="304" r:id="rId10"/>
    <p:sldId id="259" r:id="rId11"/>
    <p:sldId id="291" r:id="rId12"/>
    <p:sldId id="292" r:id="rId13"/>
    <p:sldId id="303" r:id="rId14"/>
    <p:sldId id="279" r:id="rId1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FFCC00"/>
    <a:srgbClr val="FF9900"/>
    <a:srgbClr val="FF99CC"/>
    <a:srgbClr val="0000FF"/>
    <a:srgbClr val="BFBFB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>
      <p:cViewPr varScale="1">
        <p:scale>
          <a:sx n="116" d="100"/>
          <a:sy n="116" d="100"/>
        </p:scale>
        <p:origin x="10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66AF0B2C-44FC-408E-81F2-11911BD5A129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4D06DBC7-A176-442A-A7B5-15CE075F4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00BDD-7082-494E-B465-9B6A2E12438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6987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103" y="4859673"/>
            <a:ext cx="5677097" cy="4607799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6068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DBC7-A176-442A-A7B5-15CE075F4A8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86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DBC7-A176-442A-A7B5-15CE075F4A8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63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DBC7-A176-442A-A7B5-15CE075F4A8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07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DBC7-A176-442A-A7B5-15CE075F4A8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93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01B1-A2A0-4B42-8BAD-6E37D37A4F8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B306-52F6-481A-B764-58315F9F9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01B1-A2A0-4B42-8BAD-6E37D37A4F8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B306-52F6-481A-B764-58315F9F9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5891"/>
            <a:ext cx="12192000" cy="10810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959600" y="1600200"/>
            <a:ext cx="251460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677400" y="1600200"/>
            <a:ext cx="251460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63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7813"/>
            <a:ext cx="12192000" cy="1143000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219200" y="1600203"/>
            <a:ext cx="50800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502400" y="1600203"/>
            <a:ext cx="5080000" cy="2189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889E269-B007-4DE3-90B3-571C04FB6D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499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01B1-A2A0-4B42-8BAD-6E37D37A4F8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6B306-52F6-481A-B764-58315F9F96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11150691" y="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BE95D11-5C71-49A7-AEEF-9F7A780F6A5C}" type="slidenum">
              <a:rPr kumimoji="1" lang="ja-JP" altLang="en-US" sz="1800" smtClean="0"/>
              <a:t>‹#›</a:t>
            </a:fld>
            <a:r>
              <a:rPr kumimoji="1" lang="en-US" altLang="ja-JP" sz="1800" dirty="0" smtClean="0"/>
              <a:t>/14</a:t>
            </a:r>
            <a:endParaRPr kumimoji="1" lang="ja-JP" alt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26" Type="http://schemas.openxmlformats.org/officeDocument/2006/relationships/image" Target="../media/image44.png"/><Relationship Id="rId21" Type="http://schemas.openxmlformats.org/officeDocument/2006/relationships/image" Target="../media/image230.png"/><Relationship Id="rId7" Type="http://schemas.openxmlformats.org/officeDocument/2006/relationships/image" Target="../media/image180.png"/><Relationship Id="rId12" Type="http://schemas.openxmlformats.org/officeDocument/2006/relationships/image" Target="../media/image211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220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40.png"/><Relationship Id="rId24" Type="http://schemas.openxmlformats.org/officeDocument/2006/relationships/image" Target="../media/image42.png"/><Relationship Id="rId5" Type="http://schemas.openxmlformats.org/officeDocument/2006/relationships/image" Target="../media/image49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9" Type="http://schemas.openxmlformats.org/officeDocument/2006/relationships/image" Target="../media/image270.png"/><Relationship Id="rId4" Type="http://schemas.openxmlformats.org/officeDocument/2006/relationships/image" Target="../media/image48.png"/><Relationship Id="rId9" Type="http://schemas.openxmlformats.org/officeDocument/2006/relationships/image" Target="../media/image200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10744200" cy="1470025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High-temperature creep properties of NIFS-HEAT-2 high-purity low-activation vanadium alloy</a:t>
            </a:r>
            <a:endParaRPr lang="en-US" sz="36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7924800" cy="2667000"/>
          </a:xfrm>
        </p:spPr>
        <p:txBody>
          <a:bodyPr>
            <a:noAutofit/>
          </a:bodyPr>
          <a:lstStyle/>
          <a:p>
            <a:r>
              <a:rPr lang="es-E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 Nagasaka</a:t>
            </a:r>
            <a:r>
              <a:rPr lang="es-ES" altLang="ja-JP" sz="24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a, b</a:t>
            </a:r>
            <a:r>
              <a:rPr lang="es-E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T. Muroga</a:t>
            </a:r>
            <a:r>
              <a:rPr lang="es-ES" altLang="ja-JP" sz="24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a, b</a:t>
            </a:r>
            <a:r>
              <a:rPr lang="es-E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T. Tanaka</a:t>
            </a:r>
            <a:r>
              <a:rPr lang="es-ES" altLang="ja-JP" sz="24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a, b</a:t>
            </a:r>
            <a:r>
              <a:rPr lang="es-E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</a:t>
            </a:r>
            <a:r>
              <a:rPr lang="ja-JP" altLang="en-US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s-E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A. Sagara</a:t>
            </a:r>
            <a:r>
              <a:rPr lang="es-ES" altLang="ja-JP" sz="24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a, b</a:t>
            </a:r>
            <a:r>
              <a:rPr lang="es-E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K. Fukumoto</a:t>
            </a:r>
            <a:r>
              <a:rPr lang="es-ES" altLang="ja-JP" sz="24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lang="es-E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P. F. Zheng</a:t>
            </a:r>
            <a:r>
              <a:rPr lang="es-ES" altLang="ja-JP" sz="24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s-E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and R. J. Kurtz</a:t>
            </a:r>
            <a:r>
              <a:rPr lang="es-ES" altLang="ja-JP" sz="24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</a:p>
          <a:p>
            <a:r>
              <a:rPr lang="es-ES" altLang="ja-JP" sz="20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r>
              <a:rPr lang="es-E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National Institute for Fusion Science</a:t>
            </a:r>
          </a:p>
          <a:p>
            <a:r>
              <a:rPr lang="es-ES" altLang="ja-JP" sz="20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</a:t>
            </a:r>
            <a:r>
              <a:rPr lang="es-E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Graduate University for Advanced Studies</a:t>
            </a:r>
          </a:p>
          <a:p>
            <a:r>
              <a:rPr lang="es-ES" altLang="ja-JP" sz="20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lang="es-E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Research Institute of Nuclear Engineering, University of Fukui</a:t>
            </a:r>
          </a:p>
          <a:p>
            <a:r>
              <a:rPr lang="es-ES" altLang="ja-JP" sz="20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s-E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Southwestern Institute of Physics</a:t>
            </a:r>
          </a:p>
          <a:p>
            <a:r>
              <a:rPr lang="es-ES" altLang="ja-JP" sz="2000" baseline="30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s-E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Pacific Northwest National Laboratory</a:t>
            </a:r>
          </a:p>
          <a:p>
            <a:endParaRPr lang="ja-JP" altLang="ja-JP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11049000" cy="11430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Results of creep tests</a:t>
            </a:r>
            <a:br>
              <a:rPr lang="en-US" altLang="ja-JP" sz="3600" dirty="0"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36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Purification softening limited at high stress region</a:t>
            </a:r>
            <a:endParaRPr lang="ja-JP" altLang="en-US" sz="3600" dirty="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idx="1"/>
          </p:nvPr>
        </p:nvSpPr>
        <p:spPr>
          <a:xfrm>
            <a:off x="76200" y="4419600"/>
            <a:ext cx="12039600" cy="2438400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dirty="0"/>
              <a:t>In the higher stress region, rupture time of NH2 were shorter than the dashed trend line for US </a:t>
            </a:r>
            <a:r>
              <a:rPr kumimoji="1" lang="en-US" altLang="ja-JP" sz="2000" dirty="0" smtClean="0"/>
              <a:t>data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kumimoji="1" lang="en-US" altLang="ja-JP" sz="2000" dirty="0">
                <a:sym typeface="Wingdings" panose="05000000000000000000" pitchFamily="2" charset="2"/>
              </a:rPr>
              <a:t>	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Purification softening</a:t>
            </a:r>
            <a:r>
              <a:rPr kumimoji="1" lang="ja-JP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at higher stress region than 150 MPa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dirty="0"/>
              <a:t>Creep rupture time of NH2 in the lower applied stress region was comparable to those of US </a:t>
            </a:r>
            <a:r>
              <a:rPr kumimoji="1" lang="en-US" altLang="ja-JP" sz="2000" dirty="0" smtClean="0"/>
              <a:t>alloy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kumimoji="1" lang="en-US" altLang="ja-JP" sz="2000" dirty="0">
                <a:sym typeface="Wingdings" panose="05000000000000000000" pitchFamily="2" charset="2"/>
              </a:rPr>
              <a:t>	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000" dirty="0">
                <a:solidFill>
                  <a:srgbClr val="FF0000"/>
                </a:solidFill>
              </a:rPr>
              <a:t>The purification did not degrade creep strength around 100 MPa</a:t>
            </a:r>
          </a:p>
          <a:p>
            <a:pPr marL="342900" lvl="1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dirty="0">
                <a:sym typeface="Wingdings" panose="05000000000000000000" pitchFamily="2" charset="2"/>
              </a:rPr>
              <a:t>Detailed analysis on mechanisms: the degradation of yield stress might lead to deformation by dislocation glide, in addition to deformation by dislocation climbing, the predominant creep process in this stress and temperature regime</a:t>
            </a:r>
            <a:endParaRPr kumimoji="1" lang="en-US" altLang="ja-JP" sz="2000" dirty="0"/>
          </a:p>
        </p:txBody>
      </p:sp>
      <p:sp>
        <p:nvSpPr>
          <p:cNvPr id="17" name="Rectangle 162"/>
          <p:cNvSpPr>
            <a:spLocks noChangeArrowheads="1"/>
          </p:cNvSpPr>
          <p:nvPr/>
        </p:nvSpPr>
        <p:spPr bwMode="auto">
          <a:xfrm>
            <a:off x="2209800" y="4162968"/>
            <a:ext cx="3657600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Typical time-strain creep curves</a:t>
            </a:r>
          </a:p>
        </p:txBody>
      </p:sp>
      <p:sp>
        <p:nvSpPr>
          <p:cNvPr id="21" name="Rectangle 162"/>
          <p:cNvSpPr>
            <a:spLocks noChangeArrowheads="1"/>
          </p:cNvSpPr>
          <p:nvPr/>
        </p:nvSpPr>
        <p:spPr bwMode="auto">
          <a:xfrm>
            <a:off x="6477000" y="4153715"/>
            <a:ext cx="4087492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Creep rupture stress vs. rupture time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53" y="1447800"/>
            <a:ext cx="4500000" cy="28018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44" y="1447800"/>
            <a:ext cx="4500000" cy="2801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353800" cy="11430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Scaling with Larson-Miller parameter</a:t>
            </a:r>
            <a:br>
              <a:rPr lang="en-US" altLang="ja-JP" sz="3600" dirty="0"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36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Expected rupture time: 10</a:t>
            </a:r>
            <a:r>
              <a:rPr lang="en-US" altLang="ja-JP" sz="3600" baseline="300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r>
            <a:r>
              <a:rPr lang="en-US" altLang="ja-JP" sz="36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 h at 700</a:t>
            </a:r>
            <a:r>
              <a:rPr lang="en-US" altLang="ja-JP" sz="3600" baseline="300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o</a:t>
            </a:r>
            <a:r>
              <a:rPr lang="en-US" altLang="ja-JP" sz="36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C, 110 MPa</a:t>
            </a:r>
            <a:endParaRPr lang="ja-JP" altLang="en-US" sz="3600" dirty="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idx="1"/>
          </p:nvPr>
        </p:nvSpPr>
        <p:spPr>
          <a:xfrm>
            <a:off x="533400" y="4846536"/>
            <a:ext cx="11201400" cy="2011464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dirty="0"/>
              <a:t>Larson-Miller Parameter for time-temperature equivalence analyses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kumimoji="1" lang="en-US" altLang="ja-JP" sz="20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dirty="0"/>
              <a:t>Creep strength of NH2 is degraded at 200 MPa and above, while is still superior to other fusion structural materials, such as RAF &amp; ODS steels, and comparable to US under 100 MPa and below.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dirty="0">
                <a:solidFill>
                  <a:srgbClr val="FF0000"/>
                </a:solidFill>
              </a:rPr>
              <a:t>100,000 h is expected for creep rupture time at 700</a:t>
            </a:r>
            <a:r>
              <a:rPr kumimoji="1" lang="en-US" altLang="ja-JP" sz="2000" baseline="30000" dirty="0">
                <a:solidFill>
                  <a:srgbClr val="FF0000"/>
                </a:solidFill>
              </a:rPr>
              <a:t>o</a:t>
            </a:r>
            <a:r>
              <a:rPr kumimoji="1" lang="en-US" altLang="ja-JP" sz="2000" dirty="0">
                <a:solidFill>
                  <a:srgbClr val="FF0000"/>
                </a:solidFill>
              </a:rPr>
              <a:t>C under 110 MPa</a:t>
            </a:r>
          </a:p>
        </p:txBody>
      </p:sp>
      <p:sp>
        <p:nvSpPr>
          <p:cNvPr id="246" name="Rectangle 162"/>
          <p:cNvSpPr>
            <a:spLocks noChangeArrowheads="1"/>
          </p:cNvSpPr>
          <p:nvPr/>
        </p:nvSpPr>
        <p:spPr bwMode="auto">
          <a:xfrm>
            <a:off x="2793740" y="4358268"/>
            <a:ext cx="3607060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Larson-Miller plot of creep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572003" y="5239438"/>
                <a:ext cx="2120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𝐿𝑀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3" y="5239438"/>
                <a:ext cx="2120581" cy="276999"/>
              </a:xfrm>
              <a:prstGeom prst="rect">
                <a:avLst/>
              </a:prstGeom>
              <a:blipFill>
                <a:blip r:embed="rId3"/>
                <a:stretch>
                  <a:fillRect l="-2011" t="-217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7086603" y="1873920"/>
                <a:ext cx="33420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𝐿𝑀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𝐿𝑎𝑟𝑠𝑜𝑛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𝑀𝑖𝑙𝑙𝑒𝑟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3" y="1873920"/>
                <a:ext cx="3342005" cy="276999"/>
              </a:xfrm>
              <a:prstGeom prst="rect">
                <a:avLst/>
              </a:prstGeom>
              <a:blipFill>
                <a:blip r:embed="rId4"/>
                <a:stretch>
                  <a:fillRect l="-1277" r="-1642" b="-30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7096960" y="2180590"/>
                <a:ext cx="2133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𝑇𝑒𝑠𝑡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𝑡𝑒𝑚𝑝𝑒𝑟𝑎𝑡𝑢𝑟𝑒</m:t>
                      </m:r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960" y="2180590"/>
                <a:ext cx="2133341" cy="276999"/>
              </a:xfrm>
              <a:prstGeom prst="rect">
                <a:avLst/>
              </a:prstGeom>
              <a:blipFill>
                <a:blip r:embed="rId5"/>
                <a:stretch>
                  <a:fillRect l="-2000" r="-3143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7086603" y="2514603"/>
                <a:ext cx="1696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𝑟𝑢𝑝𝑡𝑢𝑟𝑒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3" y="2514603"/>
                <a:ext cx="1696747" cy="276999"/>
              </a:xfrm>
              <a:prstGeom prst="rect">
                <a:avLst/>
              </a:prstGeom>
              <a:blipFill>
                <a:blip r:embed="rId6"/>
                <a:stretch>
                  <a:fillRect l="-2518" r="-2878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7" y="1588371"/>
            <a:ext cx="4500000" cy="2801886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 rot="16200000">
            <a:off x="755033" y="2631891"/>
            <a:ext cx="202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High creep strength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2057400" y="2227116"/>
            <a:ext cx="0" cy="1049484"/>
          </a:xfrm>
          <a:prstGeom prst="straightConnector1">
            <a:avLst/>
          </a:prstGeom>
          <a:ln w="31750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H="1">
            <a:off x="6290410" y="4267200"/>
            <a:ext cx="1447800" cy="0"/>
          </a:xfrm>
          <a:prstGeom prst="straightConnector1">
            <a:avLst/>
          </a:prstGeom>
          <a:ln w="31750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6901376" y="3892291"/>
            <a:ext cx="402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High temperature and long  rupture time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00" y="1949070"/>
            <a:ext cx="4500000" cy="27753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5800" cy="1143000"/>
          </a:xfrm>
        </p:spPr>
        <p:txBody>
          <a:bodyPr>
            <a:noAutofit/>
          </a:bodyPr>
          <a:lstStyle/>
          <a:p>
            <a:r>
              <a:rPr lang="en-US" altLang="ja-JP" sz="40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Operation window for vanadium alloys</a:t>
            </a:r>
            <a:endParaRPr lang="ja-JP" altLang="en-US" sz="4000" dirty="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idx="1"/>
          </p:nvPr>
        </p:nvSpPr>
        <p:spPr>
          <a:xfrm>
            <a:off x="381000" y="5323046"/>
            <a:ext cx="11430000" cy="1534957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i="1" dirty="0">
                <a:latin typeface="Symbol" panose="05050102010706020507" pitchFamily="18" charset="2"/>
              </a:rPr>
              <a:t>s</a:t>
            </a:r>
            <a:r>
              <a:rPr kumimoji="1" lang="en-US" altLang="ja-JP" sz="2000" baseline="-25000" dirty="0"/>
              <a:t>1%</a:t>
            </a:r>
            <a:r>
              <a:rPr kumimoji="1" lang="en-US" altLang="ja-JP" sz="2000" dirty="0"/>
              <a:t> has not been obtained for NH2 because of large error for primary creep measurement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i="1" dirty="0">
                <a:latin typeface="Symbol" panose="05050102010706020507" pitchFamily="18" charset="2"/>
              </a:rPr>
              <a:t>s</a:t>
            </a:r>
            <a:r>
              <a:rPr kumimoji="1" lang="en-US" altLang="ja-JP" sz="2000" baseline="-25000" dirty="0"/>
              <a:t>1%</a:t>
            </a:r>
            <a:r>
              <a:rPr kumimoji="1" lang="en-US" altLang="ja-JP" sz="2000" dirty="0"/>
              <a:t> for the US heat was used for preliminary analysis, assuming creep properties of NH2 is similar to the US heat at 100 MPa or less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fr-FR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A design allowable stress, 73 MPa, is possible up to 700</a:t>
            </a:r>
            <a:r>
              <a:rPr kumimoji="1" lang="fr-FR" altLang="ja-JP" sz="20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kumimoji="1" lang="fr-FR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0" name="Rectangle 89"/>
          <p:cNvSpPr>
            <a:spLocks noChangeArrowheads="1"/>
          </p:cNvSpPr>
          <p:nvPr/>
        </p:nvSpPr>
        <p:spPr bwMode="auto">
          <a:xfrm>
            <a:off x="1066798" y="1828800"/>
            <a:ext cx="4415400" cy="33024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dirty="0">
                <a:solidFill>
                  <a:schemeClr val="tx2"/>
                </a:solidFill>
              </a:rPr>
              <a:t>An example: ASME code </a:t>
            </a:r>
          </a:p>
        </p:txBody>
      </p:sp>
      <p:sp>
        <p:nvSpPr>
          <p:cNvPr id="246" name="Rectangle 162"/>
          <p:cNvSpPr>
            <a:spLocks noChangeArrowheads="1"/>
          </p:cNvSpPr>
          <p:nvPr/>
        </p:nvSpPr>
        <p:spPr bwMode="auto">
          <a:xfrm>
            <a:off x="7106656" y="4649381"/>
            <a:ext cx="3180344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Allowable stress window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523997" y="2235251"/>
                <a:ext cx="3270126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𝑈𝑇𝑆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1%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7" y="2235251"/>
                <a:ext cx="3270126" cy="617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90601" y="2980064"/>
                <a:ext cx="25628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𝐴𝑙𝑙𝑜𝑤𝑎𝑏𝑙𝑒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𝑑𝑒𝑠𝑖𝑔𝑛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𝑠𝑡𝑟𝑒𝑠𝑠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980064"/>
                <a:ext cx="2562881" cy="246221"/>
              </a:xfrm>
              <a:prstGeom prst="rect">
                <a:avLst/>
              </a:prstGeom>
              <a:blipFill>
                <a:blip r:embed="rId5"/>
                <a:stretch>
                  <a:fillRect l="-714" r="-714" b="-3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990600" y="3253652"/>
                <a:ext cx="2938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𝑌𝑆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𝑌𝑖𝑒𝑙𝑑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𝑠𝑡𝑟𝑒𝑠𝑠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𝑡𝑒𝑛𝑠𝑖𝑙𝑒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𝑡𝑒𝑠𝑡𝑠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53652"/>
                <a:ext cx="2938433" cy="246221"/>
              </a:xfrm>
              <a:prstGeom prst="rect">
                <a:avLst/>
              </a:prstGeom>
              <a:blipFill>
                <a:blip r:embed="rId6"/>
                <a:stretch>
                  <a:fillRect l="-622" r="-415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998228" y="3552212"/>
                <a:ext cx="40693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𝑈𝑇𝑆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𝑈𝑙𝑡𝑖𝑚𝑎𝑡𝑒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𝑡𝑒𝑛𝑠𝑖𝑙𝑒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𝑠𝑡𝑟𝑒𝑠𝑠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𝑡𝑒𝑛𝑠𝑖𝑙𝑒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𝑡𝑒𝑠𝑡𝑠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8" y="3552212"/>
                <a:ext cx="4069384" cy="246221"/>
              </a:xfrm>
              <a:prstGeom prst="rect">
                <a:avLst/>
              </a:prstGeom>
              <a:blipFill>
                <a:blip r:embed="rId7"/>
                <a:stretch>
                  <a:fillRect l="-300" r="-3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990600" y="3857012"/>
                <a:ext cx="420342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1%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𝑟𝑒𝑎𝑐h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1 %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𝑠𝑡𝑟𝑎𝑖𝑛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100,000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en-US" altLang="ja-JP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𝑐𝑟𝑒𝑒𝑝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𝑡𝑒𝑠𝑡𝑠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57012"/>
                <a:ext cx="4203427" cy="492443"/>
              </a:xfrm>
              <a:prstGeom prst="rect">
                <a:avLst/>
              </a:prstGeom>
              <a:blipFill>
                <a:blip r:embed="rId8"/>
                <a:stretch>
                  <a:fillRect l="-14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998228" y="4427430"/>
                <a:ext cx="44253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𝑟𝑢𝑝𝑡𝑢𝑟𝑒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100,000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𝑐𝑟𝑒𝑒𝑝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𝑡𝑒𝑠𝑡𝑠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8" y="4427430"/>
                <a:ext cx="4425378" cy="246221"/>
              </a:xfrm>
              <a:prstGeom prst="rect">
                <a:avLst/>
              </a:prstGeom>
              <a:blipFill>
                <a:blip r:embed="rId9"/>
                <a:stretch>
                  <a:fillRect l="-275" r="-138" b="-268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7106656" y="4953003"/>
            <a:ext cx="304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Kurtz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ucl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329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333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(2004) 47.</a:t>
            </a:r>
            <a:endParaRPr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9372600" y="1753546"/>
            <a:ext cx="609600" cy="18351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106659" y="1371603"/>
                <a:ext cx="3459173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1%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=73 </m:t>
                      </m:r>
                      <m:r>
                        <m:rPr>
                          <m:sty m:val="p"/>
                        </m:rPr>
                        <a:rPr kumimoji="1" lang="en-US" altLang="ja-JP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MPa</m:t>
                      </m:r>
                      <m:r>
                        <a:rPr kumimoji="1" lang="en-US" altLang="ja-JP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at</m:t>
                      </m:r>
                      <m:r>
                        <a:rPr kumimoji="1" lang="en-US" altLang="ja-JP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700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kumimoji="1" lang="en-US" altLang="ja-JP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659" y="1371603"/>
                <a:ext cx="3459173" cy="4626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/>
          <p:cNvCxnSpPr/>
          <p:nvPr/>
        </p:nvCxnSpPr>
        <p:spPr>
          <a:xfrm>
            <a:off x="9345168" y="3663030"/>
            <a:ext cx="0" cy="706711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5800" cy="1143000"/>
          </a:xfrm>
        </p:spPr>
        <p:txBody>
          <a:bodyPr>
            <a:noAutofit/>
          </a:bodyPr>
          <a:lstStyle/>
          <a:p>
            <a:r>
              <a:rPr lang="en-US" altLang="ja-JP" sz="40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Allowable heat flux to V alloy blanket</a:t>
            </a:r>
            <a:endParaRPr lang="ja-JP" altLang="en-US" sz="4000" dirty="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idx="1"/>
          </p:nvPr>
        </p:nvSpPr>
        <p:spPr>
          <a:xfrm>
            <a:off x="381000" y="6076512"/>
            <a:ext cx="11353800" cy="781491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dirty="0"/>
              <a:t>Based on the preliminary analyses for the thermal stress, 700</a:t>
            </a:r>
            <a:r>
              <a:rPr kumimoji="1" lang="en-US" altLang="ja-JP" sz="2000" baseline="30000" dirty="0"/>
              <a:t>o</a:t>
            </a:r>
            <a:r>
              <a:rPr kumimoji="1" lang="en-US" altLang="ja-JP" sz="2000" dirty="0"/>
              <a:t>C is possible for operation temperature of vanadium alloy blanket, if the heat flux is set as 1 MW m</a:t>
            </a:r>
            <a:r>
              <a:rPr kumimoji="1" lang="en-US" altLang="ja-JP" sz="2000" baseline="30000" dirty="0"/>
              <a:t>-2</a:t>
            </a:r>
            <a:r>
              <a:rPr kumimoji="1" lang="en-US" altLang="ja-JP" sz="2000" dirty="0"/>
              <a:t> or less</a:t>
            </a:r>
            <a:endParaRPr kumimoji="1" lang="ja-JP" altLang="en-US" sz="2000" dirty="0"/>
          </a:p>
        </p:txBody>
      </p:sp>
      <p:sp>
        <p:nvSpPr>
          <p:cNvPr id="190" name="Rectangle 89"/>
          <p:cNvSpPr>
            <a:spLocks noChangeArrowheads="1"/>
          </p:cNvSpPr>
          <p:nvPr/>
        </p:nvSpPr>
        <p:spPr bwMode="auto">
          <a:xfrm>
            <a:off x="1260860" y="1676400"/>
            <a:ext cx="4534543" cy="33024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dirty="0">
                <a:solidFill>
                  <a:schemeClr val="tx2"/>
                </a:solidFill>
              </a:rPr>
              <a:t>One-side heating with edge constraint</a:t>
            </a:r>
          </a:p>
        </p:txBody>
      </p:sp>
      <p:grpSp>
        <p:nvGrpSpPr>
          <p:cNvPr id="247" name="グループ化 246"/>
          <p:cNvGrpSpPr/>
          <p:nvPr/>
        </p:nvGrpSpPr>
        <p:grpSpPr>
          <a:xfrm>
            <a:off x="1219200" y="1867288"/>
            <a:ext cx="1941966" cy="2743200"/>
            <a:chOff x="609600" y="2534362"/>
            <a:chExt cx="1941966" cy="2743200"/>
          </a:xfrm>
        </p:grpSpPr>
        <p:grpSp>
          <p:nvGrpSpPr>
            <p:cNvPr id="248" name="グループ化 247"/>
            <p:cNvGrpSpPr/>
            <p:nvPr/>
          </p:nvGrpSpPr>
          <p:grpSpPr>
            <a:xfrm>
              <a:off x="609600" y="2534362"/>
              <a:ext cx="1941966" cy="2743200"/>
              <a:chOff x="421122" y="2534362"/>
              <a:chExt cx="1941966" cy="2743200"/>
            </a:xfrm>
          </p:grpSpPr>
          <p:sp>
            <p:nvSpPr>
              <p:cNvPr id="250" name="正方形/長方形 249"/>
              <p:cNvSpPr/>
              <p:nvPr/>
            </p:nvSpPr>
            <p:spPr>
              <a:xfrm>
                <a:off x="1140269" y="4803751"/>
                <a:ext cx="1190872" cy="18282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正方形/長方形 250"/>
              <p:cNvSpPr/>
              <p:nvPr/>
            </p:nvSpPr>
            <p:spPr>
              <a:xfrm>
                <a:off x="1140269" y="2823029"/>
                <a:ext cx="1190872" cy="18282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 251"/>
              <p:cNvSpPr/>
              <p:nvPr/>
            </p:nvSpPr>
            <p:spPr>
              <a:xfrm>
                <a:off x="1421494" y="3005850"/>
                <a:ext cx="147647" cy="1804987"/>
              </a:xfrm>
              <a:custGeom>
                <a:avLst/>
                <a:gdLst>
                  <a:gd name="connsiteX0" fmla="*/ 142885 w 147647"/>
                  <a:gd name="connsiteY0" fmla="*/ 0 h 1804987"/>
                  <a:gd name="connsiteX1" fmla="*/ 71447 w 147647"/>
                  <a:gd name="connsiteY1" fmla="*/ 357187 h 1804987"/>
                  <a:gd name="connsiteX2" fmla="*/ 10 w 147647"/>
                  <a:gd name="connsiteY2" fmla="*/ 919162 h 1804987"/>
                  <a:gd name="connsiteX3" fmla="*/ 66685 w 147647"/>
                  <a:gd name="connsiteY3" fmla="*/ 1443037 h 1804987"/>
                  <a:gd name="connsiteX4" fmla="*/ 147647 w 147647"/>
                  <a:gd name="connsiteY4" fmla="*/ 1804987 h 1804987"/>
                  <a:gd name="connsiteX5" fmla="*/ 147647 w 147647"/>
                  <a:gd name="connsiteY5" fmla="*/ 1804987 h 180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647" h="1804987">
                    <a:moveTo>
                      <a:pt x="142885" y="0"/>
                    </a:moveTo>
                    <a:cubicBezTo>
                      <a:pt x="119072" y="101996"/>
                      <a:pt x="95259" y="203993"/>
                      <a:pt x="71447" y="357187"/>
                    </a:cubicBezTo>
                    <a:cubicBezTo>
                      <a:pt x="47635" y="510381"/>
                      <a:pt x="804" y="738187"/>
                      <a:pt x="10" y="919162"/>
                    </a:cubicBezTo>
                    <a:cubicBezTo>
                      <a:pt x="-784" y="1100137"/>
                      <a:pt x="42079" y="1295400"/>
                      <a:pt x="66685" y="1443037"/>
                    </a:cubicBezTo>
                    <a:cubicBezTo>
                      <a:pt x="91291" y="1590674"/>
                      <a:pt x="147647" y="1804987"/>
                      <a:pt x="147647" y="1804987"/>
                    </a:cubicBezTo>
                    <a:lnTo>
                      <a:pt x="147647" y="1804987"/>
                    </a:lnTo>
                  </a:path>
                </a:pathLst>
              </a:custGeom>
              <a:noFill/>
              <a:ln w="635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3" name="直線コネクタ 252"/>
              <p:cNvCxnSpPr/>
              <p:nvPr/>
            </p:nvCxnSpPr>
            <p:spPr>
              <a:xfrm flipV="1">
                <a:off x="1140269" y="3007695"/>
                <a:ext cx="119087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/>
              <p:nvPr/>
            </p:nvCxnSpPr>
            <p:spPr>
              <a:xfrm flipV="1">
                <a:off x="1140269" y="4807695"/>
                <a:ext cx="119087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正方形/長方形 254"/>
              <p:cNvSpPr/>
              <p:nvPr/>
            </p:nvSpPr>
            <p:spPr>
              <a:xfrm>
                <a:off x="1611023" y="3376764"/>
                <a:ext cx="752065" cy="307777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/>
                  <a:t>Coolant</a:t>
                </a:r>
                <a:endParaRPr lang="ja-JP" altLang="en-US" sz="1400" dirty="0"/>
              </a:p>
            </p:txBody>
          </p:sp>
          <p:sp>
            <p:nvSpPr>
              <p:cNvPr id="256" name="正方形/長方形 255"/>
              <p:cNvSpPr/>
              <p:nvPr/>
            </p:nvSpPr>
            <p:spPr>
              <a:xfrm>
                <a:off x="421122" y="3121318"/>
                <a:ext cx="919419" cy="523220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/>
                  <a:t>Plasma</a:t>
                </a:r>
              </a:p>
              <a:p>
                <a:r>
                  <a:rPr lang="en-US" altLang="ja-JP" sz="1400" dirty="0"/>
                  <a:t>&amp; vacuum</a:t>
                </a:r>
                <a:endParaRPr lang="ja-JP" altLang="en-US" sz="1400" dirty="0"/>
              </a:p>
            </p:txBody>
          </p:sp>
          <p:sp>
            <p:nvSpPr>
              <p:cNvPr id="257" name="正方形/長方形 256"/>
              <p:cNvSpPr/>
              <p:nvPr/>
            </p:nvSpPr>
            <p:spPr>
              <a:xfrm>
                <a:off x="421122" y="4172274"/>
                <a:ext cx="929133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1400" dirty="0"/>
                  <a:t>First wall of blanket</a:t>
                </a:r>
                <a:endParaRPr lang="ja-JP" altLang="en-US" sz="1400" dirty="0"/>
              </a:p>
            </p:txBody>
          </p:sp>
          <p:cxnSp>
            <p:nvCxnSpPr>
              <p:cNvPr id="258" name="直線コネクタ 257"/>
              <p:cNvCxnSpPr/>
              <p:nvPr/>
            </p:nvCxnSpPr>
            <p:spPr>
              <a:xfrm flipH="1">
                <a:off x="1735707" y="4694111"/>
                <a:ext cx="4430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線コネクタ 258"/>
              <p:cNvCxnSpPr/>
              <p:nvPr/>
            </p:nvCxnSpPr>
            <p:spPr>
              <a:xfrm flipH="1">
                <a:off x="1721543" y="4326625"/>
                <a:ext cx="457198" cy="3691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/>
              <p:cNvCxnSpPr/>
              <p:nvPr/>
            </p:nvCxnSpPr>
            <p:spPr>
              <a:xfrm>
                <a:off x="1721542" y="4276663"/>
                <a:ext cx="0" cy="4191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テキスト ボックス 260"/>
                  <p:cNvSpPr txBox="1"/>
                  <p:nvPr/>
                </p:nvSpPr>
                <p:spPr>
                  <a:xfrm>
                    <a:off x="2178741" y="4543363"/>
                    <a:ext cx="169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42" name="テキスト ボックス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741" y="4543363"/>
                    <a:ext cx="169085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1429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2" name="テキスト ボックス 261"/>
                  <p:cNvSpPr txBox="1"/>
                  <p:nvPr/>
                </p:nvSpPr>
                <p:spPr>
                  <a:xfrm>
                    <a:off x="1611023" y="4009963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43" name="テキスト ボックス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1023" y="4009963"/>
                    <a:ext cx="186718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3" name="テキスト ボックス 262"/>
                  <p:cNvSpPr txBox="1"/>
                  <p:nvPr/>
                </p:nvSpPr>
                <p:spPr>
                  <a:xfrm>
                    <a:off x="2178741" y="4113964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48" name="テキスト ボックス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741" y="4113964"/>
                    <a:ext cx="183319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4" name="環状矢印 263"/>
              <p:cNvSpPr/>
              <p:nvPr/>
            </p:nvSpPr>
            <p:spPr>
              <a:xfrm flipH="1">
                <a:off x="1188141" y="2534362"/>
                <a:ext cx="663317" cy="812548"/>
              </a:xfrm>
              <a:prstGeom prst="circularArrow">
                <a:avLst>
                  <a:gd name="adj1" fmla="val 7006"/>
                  <a:gd name="adj2" fmla="val 1307329"/>
                  <a:gd name="adj3" fmla="val 20214047"/>
                  <a:gd name="adj4" fmla="val 11606856"/>
                  <a:gd name="adj5" fmla="val 2182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環状矢印 264"/>
              <p:cNvSpPr/>
              <p:nvPr/>
            </p:nvSpPr>
            <p:spPr>
              <a:xfrm flipH="1" flipV="1">
                <a:off x="1210624" y="4463962"/>
                <a:ext cx="663317" cy="813600"/>
              </a:xfrm>
              <a:prstGeom prst="circularArrow">
                <a:avLst>
                  <a:gd name="adj1" fmla="val 7006"/>
                  <a:gd name="adj2" fmla="val 1307329"/>
                  <a:gd name="adj3" fmla="val 20214047"/>
                  <a:gd name="adj4" fmla="val 11606856"/>
                  <a:gd name="adj5" fmla="val 2182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テキスト ボックス 248"/>
                <p:cNvSpPr txBox="1"/>
                <p:nvPr/>
              </p:nvSpPr>
              <p:spPr>
                <a:xfrm>
                  <a:off x="1169814" y="3760904"/>
                  <a:ext cx="3635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49" name="テキスト ボックス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14" y="3760904"/>
                  <a:ext cx="36356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8333" r="-5000" b="-17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3276603" y="2166582"/>
            <a:ext cx="2580865" cy="2396801"/>
            <a:chOff x="2143535" y="2166579"/>
            <a:chExt cx="2580865" cy="2396801"/>
          </a:xfrm>
        </p:grpSpPr>
        <p:sp>
          <p:nvSpPr>
            <p:cNvPr id="3" name="正方形/長方形 2"/>
            <p:cNvSpPr/>
            <p:nvPr/>
          </p:nvSpPr>
          <p:spPr>
            <a:xfrm>
              <a:off x="3132739" y="2525024"/>
              <a:ext cx="763396" cy="16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7" name="グループ化 266"/>
            <p:cNvGrpSpPr/>
            <p:nvPr/>
          </p:nvGrpSpPr>
          <p:grpSpPr>
            <a:xfrm>
              <a:off x="2143535" y="2166579"/>
              <a:ext cx="2580865" cy="2396801"/>
              <a:chOff x="836994" y="2709317"/>
              <a:chExt cx="2580865" cy="2396801"/>
            </a:xfrm>
          </p:grpSpPr>
          <p:grpSp>
            <p:nvGrpSpPr>
              <p:cNvPr id="268" name="グループ化 267"/>
              <p:cNvGrpSpPr/>
              <p:nvPr/>
            </p:nvGrpSpPr>
            <p:grpSpPr>
              <a:xfrm>
                <a:off x="836994" y="2709317"/>
                <a:ext cx="2580865" cy="2396801"/>
                <a:chOff x="836994" y="2709317"/>
                <a:chExt cx="2580865" cy="2396801"/>
              </a:xfrm>
            </p:grpSpPr>
            <p:cxnSp>
              <p:nvCxnSpPr>
                <p:cNvPr id="271" name="直線コネクタ 270"/>
                <p:cNvCxnSpPr/>
                <p:nvPr/>
              </p:nvCxnSpPr>
              <p:spPr>
                <a:xfrm>
                  <a:off x="1827594" y="3067762"/>
                  <a:ext cx="0" cy="1828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線コネクタ 271"/>
                <p:cNvCxnSpPr/>
                <p:nvPr/>
              </p:nvCxnSpPr>
              <p:spPr>
                <a:xfrm>
                  <a:off x="2589594" y="3067762"/>
                  <a:ext cx="0" cy="1828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線コネクタ 272"/>
                <p:cNvCxnSpPr/>
                <p:nvPr/>
              </p:nvCxnSpPr>
              <p:spPr>
                <a:xfrm>
                  <a:off x="1826198" y="3662473"/>
                  <a:ext cx="763396" cy="4569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右矢印 273"/>
                <p:cNvSpPr/>
                <p:nvPr/>
              </p:nvSpPr>
              <p:spPr>
                <a:xfrm>
                  <a:off x="1065593" y="3827493"/>
                  <a:ext cx="533401" cy="228600"/>
                </a:xfrm>
                <a:prstGeom prst="rightArrow">
                  <a:avLst/>
                </a:prstGeom>
                <a:solidFill>
                  <a:srgbClr val="FFCCFF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5" name="テキスト ボックス 274"/>
                    <p:cNvSpPr txBox="1"/>
                    <p:nvPr/>
                  </p:nvSpPr>
                  <p:spPr>
                    <a:xfrm>
                      <a:off x="2665794" y="4083894"/>
                      <a:ext cx="28546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75" name="テキスト ボックス 2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65794" y="4083894"/>
                      <a:ext cx="285463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9149" r="-6383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6" name="正方形/長方形 275"/>
                <p:cNvSpPr/>
                <p:nvPr/>
              </p:nvSpPr>
              <p:spPr>
                <a:xfrm>
                  <a:off x="2665794" y="3067762"/>
                  <a:ext cx="752065" cy="307777"/>
                </a:xfrm>
                <a:prstGeom prst="rect">
                  <a:avLst/>
                </a:prstGeom>
                <a:solidFill>
                  <a:srgbClr val="CCFFFF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/>
                    <a:t>Coolant</a:t>
                  </a:r>
                  <a:endParaRPr lang="ja-JP" altLang="en-US" sz="1400" dirty="0"/>
                </a:p>
              </p:txBody>
            </p:sp>
            <p:sp>
              <p:nvSpPr>
                <p:cNvPr id="277" name="正方形/長方形 276"/>
                <p:cNvSpPr/>
                <p:nvPr/>
              </p:nvSpPr>
              <p:spPr>
                <a:xfrm>
                  <a:off x="1802660" y="2709317"/>
                  <a:ext cx="833241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/>
                    <a:t>First wall</a:t>
                  </a:r>
                  <a:endParaRPr lang="ja-JP" altLang="en-US" sz="1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8" name="テキスト ボックス 277"/>
                    <p:cNvSpPr txBox="1"/>
                    <p:nvPr/>
                  </p:nvSpPr>
                  <p:spPr>
                    <a:xfrm>
                      <a:off x="1166145" y="3550494"/>
                      <a:ext cx="2792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78" name="テキスト ボックス 2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6145" y="3550494"/>
                      <a:ext cx="279243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1739" r="-4348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9" name="正方形/長方形 278"/>
                <p:cNvSpPr/>
                <p:nvPr/>
              </p:nvSpPr>
              <p:spPr>
                <a:xfrm>
                  <a:off x="836994" y="2864694"/>
                  <a:ext cx="919419" cy="523220"/>
                </a:xfrm>
                <a:prstGeom prst="rect">
                  <a:avLst/>
                </a:prstGeom>
                <a:solidFill>
                  <a:srgbClr val="FFCCFF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/>
                    <a:t>Plasma</a:t>
                  </a:r>
                </a:p>
                <a:p>
                  <a:r>
                    <a:rPr lang="en-US" altLang="ja-JP" sz="1400" dirty="0"/>
                    <a:t>&amp; vacuum</a:t>
                  </a:r>
                  <a:endParaRPr lang="ja-JP" altLang="en-US" sz="1400" dirty="0"/>
                </a:p>
              </p:txBody>
            </p:sp>
            <p:cxnSp>
              <p:nvCxnSpPr>
                <p:cNvPr id="280" name="直線コネクタ 279"/>
                <p:cNvCxnSpPr/>
                <p:nvPr/>
              </p:nvCxnSpPr>
              <p:spPr>
                <a:xfrm flipH="1">
                  <a:off x="1334999" y="4667962"/>
                  <a:ext cx="201780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1" name="テキスト ボックス 280"/>
                    <p:cNvSpPr txBox="1"/>
                    <p:nvPr/>
                  </p:nvSpPr>
                  <p:spPr>
                    <a:xfrm>
                      <a:off x="3052802" y="4409923"/>
                      <a:ext cx="16908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6" name="テキスト ボックス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2802" y="4409923"/>
                      <a:ext cx="169085" cy="276999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21429"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3" name="直線コネクタ 282"/>
                <p:cNvCxnSpPr/>
                <p:nvPr/>
              </p:nvCxnSpPr>
              <p:spPr>
                <a:xfrm flipH="1">
                  <a:off x="1826199" y="4818475"/>
                  <a:ext cx="76339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4" name="テキスト ボックス 283"/>
                    <p:cNvSpPr txBox="1"/>
                    <p:nvPr/>
                  </p:nvSpPr>
                  <p:spPr>
                    <a:xfrm>
                      <a:off x="2133600" y="4835466"/>
                      <a:ext cx="247184" cy="2706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ja-JP" i="1" baseline="-250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oMath>
                        </m:oMathPara>
                      </a14:m>
                      <a:endParaRPr kumimoji="1" lang="ja-JP" altLang="en-US" baseline="-25000" dirty="0"/>
                    </a:p>
                  </p:txBody>
                </p:sp>
              </mc:Choice>
              <mc:Fallback xmlns="">
                <p:sp>
                  <p:nvSpPr>
                    <p:cNvPr id="284" name="テキスト ボックス 2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3600" y="4835466"/>
                      <a:ext cx="247184" cy="27065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5000" r="-5000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5" name="テキスト ボックス 284"/>
                    <p:cNvSpPr txBox="1"/>
                    <p:nvPr/>
                  </p:nvSpPr>
                  <p:spPr>
                    <a:xfrm>
                      <a:off x="1383134" y="3372562"/>
                      <a:ext cx="2652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58" name="テキスト ボックス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3134" y="3372562"/>
                      <a:ext cx="265201" cy="276999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 l="-20930" r="-9302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6" name="テキスト ボックス 285"/>
                    <p:cNvSpPr txBox="1"/>
                    <p:nvPr/>
                  </p:nvSpPr>
                  <p:spPr>
                    <a:xfrm>
                      <a:off x="2208594" y="3578295"/>
                      <a:ext cx="33368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86" name="テキスト ボックス 2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8594" y="3578295"/>
                      <a:ext cx="333681" cy="276999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4545" r="-16364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9" name="右矢印 268"/>
              <p:cNvSpPr/>
              <p:nvPr/>
            </p:nvSpPr>
            <p:spPr>
              <a:xfrm>
                <a:off x="2741994" y="3827493"/>
                <a:ext cx="533401" cy="228600"/>
              </a:xfrm>
              <a:prstGeom prst="rightArrow">
                <a:avLst/>
              </a:prstGeom>
              <a:solidFill>
                <a:srgbClr val="FFCCF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0" name="テキスト ボックス 269"/>
                  <p:cNvSpPr txBox="1"/>
                  <p:nvPr/>
                </p:nvSpPr>
                <p:spPr>
                  <a:xfrm>
                    <a:off x="2767552" y="3550494"/>
                    <a:ext cx="2792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270" name="テキスト ボックス 2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7552" y="3550494"/>
                    <a:ext cx="279243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1739" r="-2174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テキスト ボックス 287"/>
              <p:cNvSpPr txBox="1"/>
              <p:nvPr/>
            </p:nvSpPr>
            <p:spPr>
              <a:xfrm>
                <a:off x="6477000" y="1676400"/>
                <a:ext cx="4380045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sty m:val="p"/>
                            </m:rPr>
                            <a:rPr kumimoji="1"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73 </m:t>
                      </m:r>
                      <m:r>
                        <m:rPr>
                          <m:nor/>
                        </m:rPr>
                        <a:rPr kumimoji="1"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MPa</m:t>
                      </m:r>
                      <m:r>
                        <m:rPr>
                          <m:nor/>
                        </m:rPr>
                        <a:rPr kumimoji="1" lang="en-US" altLang="ja-JP" dirty="0"/>
                        <m:t>	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8" name="テキスト ボックス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76400"/>
                <a:ext cx="4380045" cy="5596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087139" y="2362203"/>
                <a:ext cx="2045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𝑇h𝑒𝑟𝑚𝑎𝑙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𝑠𝑡𝑟𝑒𝑠𝑠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139" y="2362203"/>
                <a:ext cx="2045945" cy="276999"/>
              </a:xfrm>
              <a:prstGeom prst="rect">
                <a:avLst/>
              </a:prstGeom>
              <a:blipFill>
                <a:blip r:embed="rId23"/>
                <a:stretch>
                  <a:fillRect l="-1194" r="-2090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テキスト ボックス 290"/>
              <p:cNvSpPr txBox="1"/>
              <p:nvPr/>
            </p:nvSpPr>
            <p:spPr>
              <a:xfrm>
                <a:off x="7078439" y="2975792"/>
                <a:ext cx="1717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𝑇𝑒𝑚𝑝𝑒𝑟𝑎𝑡𝑢𝑟𝑒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1" name="テキスト ボックス 2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439" y="2975792"/>
                <a:ext cx="1717200" cy="276999"/>
              </a:xfrm>
              <a:prstGeom prst="rect">
                <a:avLst/>
              </a:prstGeom>
              <a:blipFill>
                <a:blip r:embed="rId24"/>
                <a:stretch>
                  <a:fillRect l="-2482" r="-4255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テキスト ボックス 291"/>
              <p:cNvSpPr txBox="1"/>
              <p:nvPr/>
            </p:nvSpPr>
            <p:spPr>
              <a:xfrm>
                <a:off x="7071595" y="3843380"/>
                <a:ext cx="36988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𝑊𝑎𝑙𝑙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𝑡h𝑖𝑐𝑘𝑛𝑒𝑠𝑠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𝑓𝑖𝑟𝑠𝑡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𝑤𝑎𝑙𝑙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2" name="テキスト ボックス 2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95" y="3843380"/>
                <a:ext cx="3698898" cy="276999"/>
              </a:xfrm>
              <a:prstGeom prst="rect">
                <a:avLst/>
              </a:prstGeom>
              <a:blipFill>
                <a:blip r:embed="rId25"/>
                <a:stretch>
                  <a:fillRect l="-824" t="-2174" r="-988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コンテンツ プレースホルダー 23"/>
          <p:cNvSpPr txBox="1">
            <a:spLocks/>
          </p:cNvSpPr>
          <p:nvPr/>
        </p:nvSpPr>
        <p:spPr>
          <a:xfrm>
            <a:off x="7848597" y="4648203"/>
            <a:ext cx="2578558" cy="1037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2000" dirty="0">
                <a:solidFill>
                  <a:srgbClr val="FF0000"/>
                </a:solidFill>
              </a:rPr>
              <a:t>700</a:t>
            </a:r>
            <a:r>
              <a:rPr kumimoji="1" lang="en-US" altLang="ja-JP" sz="2000" baseline="30000" dirty="0">
                <a:solidFill>
                  <a:srgbClr val="FF0000"/>
                </a:solidFill>
              </a:rPr>
              <a:t>o</a:t>
            </a:r>
            <a:r>
              <a:rPr kumimoji="1" lang="en-US" altLang="ja-JP" sz="2000" dirty="0">
                <a:solidFill>
                  <a:srgbClr val="FF0000"/>
                </a:solidFill>
              </a:rPr>
              <a:t>C operation of vanadium alloy blanket is feasible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7075681" y="2667003"/>
                <a:ext cx="3439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𝑡h𝑒𝑟𝑚𝑎𝑙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𝑒𝑥𝑝𝑎𝑛𝑠𝑖𝑜𝑛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𝑐𝑜𝑓𝑓𝑖𝑐𝑖𝑒𝑛𝑡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681" y="2667003"/>
                <a:ext cx="3439916" cy="276999"/>
              </a:xfrm>
              <a:prstGeom prst="rect">
                <a:avLst/>
              </a:prstGeom>
              <a:blipFill>
                <a:blip r:embed="rId26"/>
                <a:stretch>
                  <a:fillRect t="-4444" r="-124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7070339" y="3283671"/>
                <a:ext cx="1859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𝑃𝑜𝑖𝑠𝑠𝑜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𝑟𝑎𝑡𝑖𝑜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339" y="3283671"/>
                <a:ext cx="1859355" cy="276999"/>
              </a:xfrm>
              <a:prstGeom prst="rect">
                <a:avLst/>
              </a:prstGeom>
              <a:blipFill>
                <a:blip r:embed="rId27"/>
                <a:stretch>
                  <a:fillRect l="-1311" r="-2623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7078442" y="3543400"/>
                <a:ext cx="1447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𝐻𝑒𝑎𝑡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442" y="3543400"/>
                <a:ext cx="1447639" cy="276999"/>
              </a:xfrm>
              <a:prstGeom prst="rect">
                <a:avLst/>
              </a:prstGeom>
              <a:blipFill>
                <a:blip r:embed="rId28"/>
                <a:stretch>
                  <a:fillRect l="-3782" t="-2174" r="-1681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7075684" y="4142604"/>
                <a:ext cx="2541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𝑇h𝑒𝑟𝑚𝑎𝑙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𝑐𝑜𝑛𝑑𝑢𝑐𝑡𝑖𝑏𝑖𝑡𝑦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684" y="4142604"/>
                <a:ext cx="2541593" cy="276999"/>
              </a:xfrm>
              <a:prstGeom prst="rect">
                <a:avLst/>
              </a:prstGeom>
              <a:blipFill>
                <a:blip r:embed="rId29"/>
                <a:stretch>
                  <a:fillRect l="-1918" t="-4444" r="-2878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" name="表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19928"/>
              </p:ext>
            </p:extLst>
          </p:nvPr>
        </p:nvGraphicFramePr>
        <p:xfrm>
          <a:off x="1779414" y="4648971"/>
          <a:ext cx="4274846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259">
                  <a:extLst>
                    <a:ext uri="{9D8B030D-6E8A-4147-A177-3AD203B41FA5}">
                      <a16:colId xmlns:a16="http://schemas.microsoft.com/office/drawing/2014/main" xmlns="" val="1321116724"/>
                    </a:ext>
                  </a:extLst>
                </a:gridCol>
                <a:gridCol w="2206587">
                  <a:extLst>
                    <a:ext uri="{9D8B030D-6E8A-4147-A177-3AD203B41FA5}">
                      <a16:colId xmlns:a16="http://schemas.microsoft.com/office/drawing/2014/main" xmlns="" val="2956553949"/>
                    </a:ext>
                  </a:extLst>
                </a:gridCol>
              </a:tblGrid>
              <a:tr h="170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+mn-lt"/>
                          <a:ea typeface="+mn-ea"/>
                        </a:rPr>
                        <a:t>First wall thickness, </a:t>
                      </a:r>
                      <a:r>
                        <a:rPr kumimoji="1" lang="en-US" altLang="ja-JP" sz="1600" i="1" dirty="0" err="1" smtClean="0">
                          <a:latin typeface="+mn-lt"/>
                          <a:ea typeface="+mn-ea"/>
                        </a:rPr>
                        <a:t>t</a:t>
                      </a:r>
                      <a:r>
                        <a:rPr kumimoji="1" lang="en-US" altLang="ja-JP" sz="1600" i="1" baseline="-25000" dirty="0" err="1" smtClean="0">
                          <a:latin typeface="+mn-lt"/>
                          <a:ea typeface="+mn-ea"/>
                        </a:rPr>
                        <a:t>w</a:t>
                      </a:r>
                      <a:endParaRPr kumimoji="1" lang="ja-JP" altLang="en-US" sz="1600" i="1" baseline="-25000" dirty="0" smtClean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  <a:ea typeface="+mn-ea"/>
                        </a:rPr>
                        <a:t>Allowable heat flux, </a:t>
                      </a:r>
                      <a:r>
                        <a:rPr kumimoji="1" lang="en-US" altLang="ja-JP" sz="1600" i="1" dirty="0" err="1" smtClean="0">
                          <a:latin typeface="+mn-lt"/>
                          <a:ea typeface="+mn-ea"/>
                        </a:rPr>
                        <a:t>q</a:t>
                      </a:r>
                      <a:r>
                        <a:rPr kumimoji="1" lang="en-US" altLang="ja-JP" sz="1600" i="1" baseline="-25000" dirty="0" err="1" smtClean="0">
                          <a:latin typeface="+mn-lt"/>
                          <a:ea typeface="+mn-ea"/>
                        </a:rPr>
                        <a:t>S</a:t>
                      </a:r>
                      <a:endParaRPr kumimoji="1" lang="ja-JP" altLang="en-US" sz="1600" i="1" baseline="-25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74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  <a:ea typeface="+mn-ea"/>
                        </a:rPr>
                        <a:t>3</a:t>
                      </a:r>
                      <a:r>
                        <a:rPr kumimoji="1" lang="en-US" altLang="ja-JP" sz="1600" baseline="0" dirty="0" smtClean="0">
                          <a:latin typeface="+mn-lt"/>
                          <a:ea typeface="+mn-ea"/>
                        </a:rPr>
                        <a:t> mm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latin typeface="+mn-lt"/>
                          <a:ea typeface="+mn-ea"/>
                        </a:rPr>
                        <a:t>1</a:t>
                      </a:r>
                      <a:r>
                        <a:rPr lang="en-US" altLang="ja-JP" sz="1600" baseline="0" dirty="0" smtClean="0">
                          <a:latin typeface="+mn-lt"/>
                          <a:ea typeface="+mn-ea"/>
                        </a:rPr>
                        <a:t> MW m</a:t>
                      </a:r>
                      <a:r>
                        <a:rPr lang="en-US" altLang="ja-JP" sz="1600" baseline="30000" dirty="0" smtClean="0">
                          <a:latin typeface="+mn-lt"/>
                          <a:ea typeface="+mn-ea"/>
                        </a:rPr>
                        <a:t>-2</a:t>
                      </a:r>
                      <a:endParaRPr lang="ja-JP" altLang="en-US" sz="1600" baseline="30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685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  <a:ea typeface="+mn-ea"/>
                        </a:rPr>
                        <a:t>5 mm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  <a:ea typeface="+mn-ea"/>
                        </a:rPr>
                        <a:t>0.6 MW m</a:t>
                      </a:r>
                      <a:r>
                        <a:rPr kumimoji="1" lang="en-US" altLang="ja-JP" sz="1600" baseline="30000" dirty="0" smtClean="0">
                          <a:latin typeface="+mn-lt"/>
                          <a:ea typeface="+mn-ea"/>
                        </a:rPr>
                        <a:t>-2</a:t>
                      </a:r>
                      <a:endParaRPr kumimoji="1" lang="ja-JP" altLang="en-US" sz="1600" baseline="30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0737251"/>
                  </a:ext>
                </a:extLst>
              </a:tr>
            </a:tbl>
          </a:graphicData>
        </a:graphic>
      </p:graphicFrame>
      <p:sp>
        <p:nvSpPr>
          <p:cNvPr id="61" name="右矢印 60"/>
          <p:cNvSpPr/>
          <p:nvPr/>
        </p:nvSpPr>
        <p:spPr>
          <a:xfrm>
            <a:off x="6934197" y="4869112"/>
            <a:ext cx="762000" cy="596690"/>
          </a:xfrm>
          <a:prstGeom prst="rightArrow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1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Conclusions and future plan</a:t>
            </a:r>
            <a:endParaRPr lang="ja-JP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11353800" cy="2743200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The purification for NIFS-HEAT-2 improved many properties, however the concern was degradation of creep strength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No negative effect of purification is observed in creep, if applied stress is around 100 MPa, which is enough for blanket design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en-US" altLang="ja-JP" sz="2000" dirty="0"/>
              <a:t>According to the creep properties, 700</a:t>
            </a:r>
            <a:r>
              <a:rPr kumimoji="1" lang="en-US" altLang="ja-JP" sz="2000" baseline="30000" dirty="0"/>
              <a:t>o</a:t>
            </a:r>
            <a:r>
              <a:rPr kumimoji="1" lang="en-US" altLang="ja-JP" sz="2000" dirty="0"/>
              <a:t>C is possible for operation temperature of vanadium alloy blanket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Longer creep tests than 10,000 h are planned in future, to validate the allowable stress in long-term operation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9663"/>
              </p:ext>
            </p:extLst>
          </p:nvPr>
        </p:nvGraphicFramePr>
        <p:xfrm>
          <a:off x="1066799" y="4648200"/>
          <a:ext cx="9982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79">
                  <a:extLst>
                    <a:ext uri="{9D8B030D-6E8A-4147-A177-3AD203B41FA5}">
                      <a16:colId xmlns:a16="http://schemas.microsoft.com/office/drawing/2014/main" xmlns="" val="3252362536"/>
                    </a:ext>
                  </a:extLst>
                </a:gridCol>
                <a:gridCol w="1148653">
                  <a:extLst>
                    <a:ext uri="{9D8B030D-6E8A-4147-A177-3AD203B41FA5}">
                      <a16:colId xmlns:a16="http://schemas.microsoft.com/office/drawing/2014/main" xmlns="" val="1321116724"/>
                    </a:ext>
                  </a:extLst>
                </a:gridCol>
                <a:gridCol w="1492201">
                  <a:extLst>
                    <a:ext uri="{9D8B030D-6E8A-4147-A177-3AD203B41FA5}">
                      <a16:colId xmlns:a16="http://schemas.microsoft.com/office/drawing/2014/main" xmlns="" val="258733180"/>
                    </a:ext>
                  </a:extLst>
                </a:gridCol>
                <a:gridCol w="1489295">
                  <a:extLst>
                    <a:ext uri="{9D8B030D-6E8A-4147-A177-3AD203B41FA5}">
                      <a16:colId xmlns:a16="http://schemas.microsoft.com/office/drawing/2014/main" xmlns="" val="2618068512"/>
                    </a:ext>
                  </a:extLst>
                </a:gridCol>
                <a:gridCol w="1179609">
                  <a:extLst>
                    <a:ext uri="{9D8B030D-6E8A-4147-A177-3AD203B41FA5}">
                      <a16:colId xmlns:a16="http://schemas.microsoft.com/office/drawing/2014/main" xmlns="" val="2956553949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xmlns="" val="741676503"/>
                    </a:ext>
                  </a:extLst>
                </a:gridCol>
                <a:gridCol w="1625672">
                  <a:extLst>
                    <a:ext uri="{9D8B030D-6E8A-4147-A177-3AD203B41FA5}">
                      <a16:colId xmlns:a16="http://schemas.microsoft.com/office/drawing/2014/main" xmlns="" val="139943214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Condition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NIFS-HEAT-2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US832665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7443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Uniaxial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Biaxial</a:t>
                      </a:r>
                      <a:r>
                        <a:rPr kumimoji="1" lang="en-US" altLang="ja-JP" sz="1800" baseline="0" dirty="0" smtClean="0"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(Pressurized tube)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Uniaxial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Biaxial</a:t>
                      </a:r>
                      <a:r>
                        <a:rPr kumimoji="1" lang="ja-JP" altLang="en-US" sz="1800" dirty="0" smtClean="0">
                          <a:latin typeface="+mn-lt"/>
                          <a:ea typeface="+mn-ea"/>
                        </a:rPr>
                        <a:t>（</a:t>
                      </a:r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Pressurized tube</a:t>
                      </a:r>
                      <a:r>
                        <a:rPr kumimoji="1" lang="en-US" altLang="ja-JP" sz="1800" baseline="0" dirty="0" smtClean="0">
                          <a:latin typeface="+mn-lt"/>
                          <a:ea typeface="+mn-ea"/>
                        </a:rPr>
                        <a:t>)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45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Time / h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2375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>
                          <a:latin typeface="+mn-lt"/>
                          <a:ea typeface="+mn-ea"/>
                        </a:rPr>
                        <a:t>240 [1]</a:t>
                      </a:r>
                      <a:endParaRPr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2000 [2]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4000 [3]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9663 [4]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>
                          <a:latin typeface="+mn-lt"/>
                          <a:ea typeface="+mn-ea"/>
                        </a:rPr>
                        <a:t>2000 [2]</a:t>
                      </a:r>
                      <a:endParaRPr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685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Stress / MPa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200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>
                          <a:latin typeface="+mn-lt"/>
                          <a:ea typeface="+mn-ea"/>
                        </a:rPr>
                        <a:t>150</a:t>
                      </a:r>
                      <a:endParaRPr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110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160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120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>
                          <a:latin typeface="+mn-lt"/>
                          <a:ea typeface="+mn-ea"/>
                        </a:rPr>
                        <a:t>120</a:t>
                      </a:r>
                      <a:endParaRPr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1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Atmosphere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Vacuum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Vacuum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Liq. Li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Vacuum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Vacuum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+mn-ea"/>
                        </a:rPr>
                        <a:t>Liq. Li</a:t>
                      </a:r>
                      <a:endParaRPr kumimoji="1" lang="ja-JP" altLang="en-US" sz="1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480740"/>
                  </a:ext>
                </a:extLst>
              </a:tr>
            </a:tbl>
          </a:graphicData>
        </a:graphic>
      </p:graphicFrame>
      <p:sp>
        <p:nvSpPr>
          <p:cNvPr id="6" name="Rectangle 162"/>
          <p:cNvSpPr>
            <a:spLocks noChangeArrowheads="1"/>
          </p:cNvSpPr>
          <p:nvPr/>
        </p:nvSpPr>
        <p:spPr bwMode="auto">
          <a:xfrm>
            <a:off x="3148196" y="4267203"/>
            <a:ext cx="5769432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Table The longest creep data for vanadium alloys at 700</a:t>
            </a:r>
            <a:r>
              <a:rPr lang="en-US" altLang="ja-JP" sz="1600" baseline="30000" dirty="0"/>
              <a:t>o</a:t>
            </a:r>
            <a:r>
              <a:rPr lang="en-US" altLang="ja-JP" sz="1600" dirty="0"/>
              <a:t>C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286000" y="6477000"/>
            <a:ext cx="75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K. Fukumoto et al., ICFRM-12, De. 5-9, 2005, Santa Barbara, USA., [2] M.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Nuclear Materials </a:t>
            </a:r>
            <a:r>
              <a:rPr lang="ja-JP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r>
              <a:rPr lang="en-US" altLang="ja-JP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ja-JP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 788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[3] K. </a:t>
            </a: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Natesan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US-DOE/ER </a:t>
            </a:r>
            <a:r>
              <a:rPr lang="en-US" altLang="ja-JP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3013/29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 37., [4] R. Kurtz et al. US-DOE/ER </a:t>
            </a:r>
            <a:r>
              <a:rPr lang="en-US" altLang="ja-JP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3013/31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(2001) 7.</a:t>
            </a:r>
          </a:p>
          <a:p>
            <a:endParaRPr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362200" y="4267202"/>
            <a:ext cx="533400" cy="838198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3"/>
          <p:cNvSpPr txBox="1">
            <a:spLocks/>
          </p:cNvSpPr>
          <p:nvPr/>
        </p:nvSpPr>
        <p:spPr>
          <a:xfrm>
            <a:off x="990600" y="3885991"/>
            <a:ext cx="3429000" cy="427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2000" dirty="0">
                <a:solidFill>
                  <a:srgbClr val="FF0000"/>
                </a:solidFill>
              </a:rPr>
              <a:t>Progress by the present study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800" dirty="0"/>
              <a:t>Vanadium alloy is one of options</a:t>
            </a:r>
            <a:br>
              <a:rPr lang="en-US" altLang="ja-JP" sz="3800" dirty="0"/>
            </a:br>
            <a:r>
              <a:rPr lang="en-US" altLang="ja-JP" sz="3800" dirty="0"/>
              <a:t>Back-up and alternative to </a:t>
            </a:r>
            <a:r>
              <a:rPr lang="en-US" altLang="ja-JP" sz="3800" dirty="0" err="1"/>
              <a:t>ferritic</a:t>
            </a:r>
            <a:r>
              <a:rPr lang="en-US" altLang="ja-JP" sz="3800" dirty="0"/>
              <a:t> steels</a:t>
            </a:r>
            <a:endParaRPr lang="ja-JP" altLang="en-US" sz="3800" dirty="0"/>
          </a:p>
        </p:txBody>
      </p:sp>
      <p:sp>
        <p:nvSpPr>
          <p:cNvPr id="405526" name="Rectangle 22"/>
          <p:cNvSpPr>
            <a:spLocks noChangeArrowheads="1"/>
          </p:cNvSpPr>
          <p:nvPr/>
        </p:nvSpPr>
        <p:spPr bwMode="auto">
          <a:xfrm>
            <a:off x="152400" y="1828800"/>
            <a:ext cx="554513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</a:pPr>
            <a:r>
              <a:rPr lang="en-US" altLang="ja-JP" sz="2000" dirty="0"/>
              <a:t>No magnetization</a:t>
            </a:r>
            <a:endParaRPr lang="ja-JP" altLang="en-US" sz="2000" dirty="0"/>
          </a:p>
        </p:txBody>
      </p:sp>
      <p:graphicFrame>
        <p:nvGraphicFramePr>
          <p:cNvPr id="405552" name="Group 48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04016802"/>
              </p:ext>
            </p:extLst>
          </p:nvPr>
        </p:nvGraphicFramePr>
        <p:xfrm>
          <a:off x="1791224" y="2296993"/>
          <a:ext cx="7674547" cy="731520"/>
        </p:xfrm>
        <a:graphic>
          <a:graphicData uri="http://schemas.openxmlformats.org/drawingml/2006/table">
            <a:tbl>
              <a:tblPr/>
              <a:tblGrid>
                <a:gridCol w="2985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8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SS316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 alloy (NIFS-HEAT-2)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Magnetic permeability (RT)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1.004 @H=200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Oe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1.0005 @H=1300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Oe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05541" name="Rectangle 37"/>
          <p:cNvSpPr>
            <a:spLocks noChangeArrowheads="1"/>
          </p:cNvSpPr>
          <p:nvPr/>
        </p:nvSpPr>
        <p:spPr bwMode="auto">
          <a:xfrm>
            <a:off x="152400" y="3429000"/>
            <a:ext cx="42839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</a:pPr>
            <a:r>
              <a:rPr lang="en-US" altLang="ja-JP" sz="2000" dirty="0"/>
              <a:t>Stronger above 600</a:t>
            </a:r>
            <a:r>
              <a:rPr lang="en-US" altLang="ja-JP" sz="2000" baseline="30000" dirty="0"/>
              <a:t>o</a:t>
            </a:r>
            <a:r>
              <a:rPr lang="en-US" altLang="ja-JP" sz="2000" dirty="0"/>
              <a:t>C</a:t>
            </a:r>
            <a:endParaRPr lang="ja-JP" altLang="en-US" sz="2000" dirty="0"/>
          </a:p>
        </p:txBody>
      </p:sp>
      <p:sp>
        <p:nvSpPr>
          <p:cNvPr id="405544" name="Rectangle 40"/>
          <p:cNvSpPr>
            <a:spLocks noChangeArrowheads="1"/>
          </p:cNvSpPr>
          <p:nvPr/>
        </p:nvSpPr>
        <p:spPr bwMode="auto">
          <a:xfrm>
            <a:off x="5541962" y="3429000"/>
            <a:ext cx="4211638" cy="39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</a:pPr>
            <a:r>
              <a:rPr lang="en-US" altLang="ja-JP" sz="2000" dirty="0"/>
              <a:t>Higher thermal conductivity</a:t>
            </a:r>
            <a:endParaRPr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72313"/>
            <a:ext cx="4248000" cy="261991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72313"/>
            <a:ext cx="4248000" cy="2619912"/>
          </a:xfrm>
          <a:prstGeom prst="rect">
            <a:avLst/>
          </a:prstGeom>
        </p:spPr>
      </p:pic>
      <p:sp>
        <p:nvSpPr>
          <p:cNvPr id="17" name="Rectangle 162"/>
          <p:cNvSpPr>
            <a:spLocks noChangeArrowheads="1"/>
          </p:cNvSpPr>
          <p:nvPr/>
        </p:nvSpPr>
        <p:spPr bwMode="auto">
          <a:xfrm>
            <a:off x="2419200" y="6399580"/>
            <a:ext cx="2339092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Tensile strength</a:t>
            </a:r>
          </a:p>
        </p:txBody>
      </p:sp>
      <p:sp>
        <p:nvSpPr>
          <p:cNvPr id="18" name="Rectangle 162"/>
          <p:cNvSpPr>
            <a:spLocks noChangeArrowheads="1"/>
          </p:cNvSpPr>
          <p:nvPr/>
        </p:nvSpPr>
        <p:spPr bwMode="auto">
          <a:xfrm>
            <a:off x="7279054" y="6427098"/>
            <a:ext cx="2634858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Thermal conductivity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72329" y="1519535"/>
            <a:ext cx="6571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Back-up if the ferromagnetism causes big problems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90800" y="3072989"/>
            <a:ext cx="6174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Alternative for higher thermal efficiency blanket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84576" y="4225640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ferritic</a:t>
            </a:r>
            <a:r>
              <a:rPr lang="en-US" altLang="ja-JP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steel</a:t>
            </a:r>
            <a:endParaRPr lang="ja-JP" alt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106680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/>
              <a:t>Scale-up of alloy production is ongoing in the world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04800" y="1745079"/>
            <a:ext cx="11658600" cy="151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</a:pPr>
            <a:r>
              <a:rPr lang="en-US" altLang="ja-JP" sz="2000" dirty="0"/>
              <a:t>Scale-up for V alloy was pursued in the US</a:t>
            </a:r>
            <a:r>
              <a:rPr lang="ja-JP" altLang="en-US" sz="2000" dirty="0"/>
              <a:t> </a:t>
            </a:r>
            <a:r>
              <a:rPr lang="en-US" altLang="ja-JP" sz="2000" dirty="0"/>
              <a:t>for the first time. Fabrication technology for 1.2 ton-scale melting and breakdown process have been developed</a:t>
            </a:r>
            <a:r>
              <a:rPr lang="en-US" altLang="ja-JP" sz="2000" dirty="0" smtClean="0"/>
              <a:t>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en-US" altLang="ja-JP" sz="2000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altLang="ja-JP" sz="2000" dirty="0"/>
              <a:t>Development of advanced technology for purification, joining and coating are ongoing in the world</a:t>
            </a: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1752603" y="3714750"/>
            <a:ext cx="7489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6183312" y="3578228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2395540" y="3282950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1995</a:t>
            </a:r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4456112" y="3578228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V="1">
            <a:off x="7912103" y="3578228"/>
            <a:ext cx="1587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4095753" y="3282950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2000</a:t>
            </a: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7624765" y="3282950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2010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3232150" y="3937420"/>
            <a:ext cx="3744912" cy="358775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34902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3490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3203578" y="3915192"/>
            <a:ext cx="3813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US832665, 832864, V-4Cr-4Ti, US-DOE</a:t>
            </a:r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4600578" y="4362870"/>
            <a:ext cx="4498975" cy="358775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34902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3490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1849437" y="389932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500, 1200 kg</a:t>
            </a: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4621215" y="4361280"/>
            <a:ext cx="475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NIFS-HEAT-1 &amp; 2, V-4Cr-4Ti, NIFS, Japan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7154862" y="4808958"/>
            <a:ext cx="1944688" cy="358775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34902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3490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3308870" y="4793080"/>
            <a:ext cx="52255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RF-VVC2 &amp; 3, V-(4-8)Cr-(4-5)</a:t>
            </a:r>
            <a:r>
              <a:rPr lang="en-US" altLang="ja-JP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</a:t>
            </a:r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A. A. </a:t>
            </a:r>
            <a:r>
              <a:rPr lang="en-US" altLang="ja-JP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Bochvar</a:t>
            </a:r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Inst., RF</a:t>
            </a:r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3430587" y="434699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30, 160 kg</a:t>
            </a:r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2232545" y="4778795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42, 110 kg</a:t>
            </a:r>
          </a:p>
        </p:txBody>
      </p:sp>
      <p:sp>
        <p:nvSpPr>
          <p:cNvPr id="176170" name="Rectangle 42"/>
          <p:cNvSpPr>
            <a:spLocks noChangeArrowheads="1"/>
          </p:cNvSpPr>
          <p:nvPr/>
        </p:nvSpPr>
        <p:spPr bwMode="auto">
          <a:xfrm>
            <a:off x="7985128" y="5258220"/>
            <a:ext cx="1114425" cy="358775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34902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3490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171" name="Rectangle 43"/>
          <p:cNvSpPr>
            <a:spLocks noChangeArrowheads="1"/>
          </p:cNvSpPr>
          <p:nvPr/>
        </p:nvSpPr>
        <p:spPr bwMode="auto">
          <a:xfrm>
            <a:off x="4778375" y="5242342"/>
            <a:ext cx="32272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SWIP-30, V-4Cr-4Ti, SWIP, China</a:t>
            </a:r>
          </a:p>
        </p:txBody>
      </p:sp>
      <p:sp>
        <p:nvSpPr>
          <p:cNvPr id="176172" name="Rectangle 44"/>
          <p:cNvSpPr>
            <a:spLocks noChangeArrowheads="1"/>
          </p:cNvSpPr>
          <p:nvPr/>
        </p:nvSpPr>
        <p:spPr bwMode="auto">
          <a:xfrm>
            <a:off x="4162427" y="5228055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 kg</a:t>
            </a:r>
          </a:p>
        </p:txBody>
      </p:sp>
      <p:sp>
        <p:nvSpPr>
          <p:cNvPr id="176173" name="Rectangle 45"/>
          <p:cNvSpPr>
            <a:spLocks noChangeArrowheads="1"/>
          </p:cNvSpPr>
          <p:nvPr/>
        </p:nvSpPr>
        <p:spPr bwMode="auto">
          <a:xfrm>
            <a:off x="8151812" y="5690020"/>
            <a:ext cx="947738" cy="358775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34902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3490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174" name="Rectangle 46"/>
          <p:cNvSpPr>
            <a:spLocks noChangeArrowheads="1"/>
          </p:cNvSpPr>
          <p:nvPr/>
        </p:nvSpPr>
        <p:spPr bwMode="auto">
          <a:xfrm>
            <a:off x="4402137" y="5682080"/>
            <a:ext cx="3793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CEA-J57, V-4Cr-4Ti, CEA </a:t>
            </a:r>
            <a:r>
              <a:rPr lang="en-US" altLang="ja-JP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Saclay</a:t>
            </a:r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France</a:t>
            </a:r>
          </a:p>
        </p:txBody>
      </p:sp>
      <p:sp>
        <p:nvSpPr>
          <p:cNvPr id="176175" name="Rectangle 47"/>
          <p:cNvSpPr>
            <a:spLocks noChangeArrowheads="1"/>
          </p:cNvSpPr>
          <p:nvPr/>
        </p:nvSpPr>
        <p:spPr bwMode="auto">
          <a:xfrm>
            <a:off x="3816352" y="567478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 kg</a:t>
            </a:r>
          </a:p>
        </p:txBody>
      </p:sp>
      <p:sp>
        <p:nvSpPr>
          <p:cNvPr id="176176" name="Line 48"/>
          <p:cNvSpPr>
            <a:spLocks noChangeShapeType="1"/>
          </p:cNvSpPr>
          <p:nvPr/>
        </p:nvSpPr>
        <p:spPr bwMode="auto">
          <a:xfrm flipV="1">
            <a:off x="2727325" y="3571878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177" name="Rectangle 49"/>
          <p:cNvSpPr>
            <a:spLocks noChangeArrowheads="1"/>
          </p:cNvSpPr>
          <p:nvPr/>
        </p:nvSpPr>
        <p:spPr bwMode="auto">
          <a:xfrm>
            <a:off x="5824540" y="3276600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2005</a:t>
            </a:r>
          </a:p>
        </p:txBody>
      </p:sp>
      <p:pic>
        <p:nvPicPr>
          <p:cNvPr id="176179" name="Picture 51" descr="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3" y="3940592"/>
            <a:ext cx="485775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0" name="Picture 52" descr="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2" y="4372395"/>
            <a:ext cx="48895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1" name="Picture 53" descr="Rus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2" y="4835945"/>
            <a:ext cx="48895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2" name="Picture 54" descr="Ch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2" y="5269330"/>
            <a:ext cx="488950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3" name="Picture 55" descr="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2" y="5701130"/>
            <a:ext cx="488950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205" name="Rectangle 77"/>
          <p:cNvSpPr>
            <a:spLocks noChangeArrowheads="1"/>
          </p:cNvSpPr>
          <p:nvPr/>
        </p:nvSpPr>
        <p:spPr bwMode="auto">
          <a:xfrm>
            <a:off x="9374190" y="3646487"/>
            <a:ext cx="788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</a:p>
        </p:txBody>
      </p:sp>
      <p:sp>
        <p:nvSpPr>
          <p:cNvPr id="176206" name="Rectangle 78"/>
          <p:cNvSpPr>
            <a:spLocks noChangeArrowheads="1"/>
          </p:cNvSpPr>
          <p:nvPr/>
        </p:nvSpPr>
        <p:spPr bwMode="auto">
          <a:xfrm>
            <a:off x="9047162" y="3948113"/>
            <a:ext cx="14526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US-DOE Fusion</a:t>
            </a:r>
          </a:p>
        </p:txBody>
      </p:sp>
      <p:sp>
        <p:nvSpPr>
          <p:cNvPr id="176207" name="Rectangle 79"/>
          <p:cNvSpPr>
            <a:spLocks noChangeArrowheads="1"/>
          </p:cNvSpPr>
          <p:nvPr/>
        </p:nvSpPr>
        <p:spPr bwMode="auto">
          <a:xfrm>
            <a:off x="9059865" y="4820067"/>
            <a:ext cx="13051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Fusion &amp; FBR</a:t>
            </a:r>
          </a:p>
        </p:txBody>
      </p:sp>
      <p:sp>
        <p:nvSpPr>
          <p:cNvPr id="176208" name="Rectangle 80"/>
          <p:cNvSpPr>
            <a:spLocks noChangeArrowheads="1"/>
          </p:cNvSpPr>
          <p:nvPr/>
        </p:nvSpPr>
        <p:spPr bwMode="auto">
          <a:xfrm>
            <a:off x="9059865" y="5700713"/>
            <a:ext cx="10711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SFR &amp; GFR</a:t>
            </a:r>
          </a:p>
        </p:txBody>
      </p:sp>
      <p:sp>
        <p:nvSpPr>
          <p:cNvPr id="176209" name="Rectangle 81"/>
          <p:cNvSpPr>
            <a:spLocks noChangeArrowheads="1"/>
          </p:cNvSpPr>
          <p:nvPr/>
        </p:nvSpPr>
        <p:spPr bwMode="auto">
          <a:xfrm>
            <a:off x="9059865" y="4405313"/>
            <a:ext cx="15765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NIFS Fusion Eng.</a:t>
            </a:r>
          </a:p>
        </p:txBody>
      </p:sp>
      <p:sp>
        <p:nvSpPr>
          <p:cNvPr id="176210" name="Rectangle 82"/>
          <p:cNvSpPr>
            <a:spLocks noChangeArrowheads="1"/>
          </p:cNvSpPr>
          <p:nvPr/>
        </p:nvSpPr>
        <p:spPr bwMode="auto">
          <a:xfrm>
            <a:off x="9059862" y="5277267"/>
            <a:ext cx="1297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Fusion HL-2A</a:t>
            </a:r>
          </a:p>
        </p:txBody>
      </p:sp>
      <p:sp>
        <p:nvSpPr>
          <p:cNvPr id="39" name="Rectangle 162"/>
          <p:cNvSpPr>
            <a:spLocks noChangeArrowheads="1"/>
          </p:cNvSpPr>
          <p:nvPr/>
        </p:nvSpPr>
        <p:spPr bwMode="auto">
          <a:xfrm>
            <a:off x="3306766" y="6399580"/>
            <a:ext cx="5380037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Activities with the fabrication scale of 30 kg or more</a:t>
            </a:r>
          </a:p>
        </p:txBody>
      </p:sp>
    </p:spTree>
    <p:extLst>
      <p:ext uri="{BB962C8B-B14F-4D97-AF65-F5344CB8AC3E}">
        <p14:creationId xmlns:p14="http://schemas.microsoft.com/office/powerpoint/2010/main" val="41842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89659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The highest-purity vanadium alloy in the world: NIFS-HEAT-2</a:t>
            </a:r>
            <a:endParaRPr lang="ja-JP" altLang="en-US" dirty="0" smtClean="0"/>
          </a:p>
        </p:txBody>
      </p:sp>
      <p:graphicFrame>
        <p:nvGraphicFramePr>
          <p:cNvPr id="409877" name="Group 2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06620"/>
              </p:ext>
            </p:extLst>
          </p:nvPr>
        </p:nvGraphicFramePr>
        <p:xfrm>
          <a:off x="1524000" y="1557338"/>
          <a:ext cx="9109658" cy="1984368"/>
        </p:xfrm>
        <a:graphic>
          <a:graphicData uri="http://schemas.openxmlformats.org/drawingml/2006/table">
            <a:tbl>
              <a:tblPr/>
              <a:tblGrid>
                <a:gridCol w="1606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997">
                  <a:extLst>
                    <a:ext uri="{9D8B030D-6E8A-4147-A177-3AD203B41FA5}">
                      <a16:colId xmlns:a16="http://schemas.microsoft.com/office/drawing/2014/main" xmlns="" val="1486237457"/>
                    </a:ext>
                  </a:extLst>
                </a:gridCol>
                <a:gridCol w="1144017">
                  <a:extLst>
                    <a:ext uri="{9D8B030D-6E8A-4147-A177-3AD203B41FA5}">
                      <a16:colId xmlns:a16="http://schemas.microsoft.com/office/drawing/2014/main" xmlns="" val="776507566"/>
                    </a:ext>
                  </a:extLst>
                </a:gridCol>
                <a:gridCol w="822068">
                  <a:extLst>
                    <a:ext uri="{9D8B030D-6E8A-4147-A177-3AD203B41FA5}">
                      <a16:colId xmlns:a16="http://schemas.microsoft.com/office/drawing/2014/main" xmlns="" val="853308774"/>
                    </a:ext>
                  </a:extLst>
                </a:gridCol>
                <a:gridCol w="754431">
                  <a:extLst>
                    <a:ext uri="{9D8B030D-6E8A-4147-A177-3AD203B41FA5}">
                      <a16:colId xmlns:a16="http://schemas.microsoft.com/office/drawing/2014/main" xmlns="" val="2557819232"/>
                    </a:ext>
                  </a:extLst>
                </a:gridCol>
                <a:gridCol w="838627">
                  <a:extLst>
                    <a:ext uri="{9D8B030D-6E8A-4147-A177-3AD203B41FA5}">
                      <a16:colId xmlns:a16="http://schemas.microsoft.com/office/drawing/2014/main" xmlns="" val="4210365465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8988">
                  <a:extLst>
                    <a:ext uri="{9D8B030D-6E8A-4147-A177-3AD203B41FA5}">
                      <a16:colId xmlns:a16="http://schemas.microsoft.com/office/drawing/2014/main" xmlns="" val="3157607543"/>
                    </a:ext>
                  </a:extLst>
                </a:gridCol>
                <a:gridCol w="603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8462">
                  <a:extLst>
                    <a:ext uri="{9D8B030D-6E8A-4147-A177-3AD203B41FA5}">
                      <a16:colId xmlns:a16="http://schemas.microsoft.com/office/drawing/2014/main" xmlns="" val="4137353076"/>
                    </a:ext>
                  </a:extLst>
                </a:gridCol>
              </a:tblGrid>
              <a:tr h="2058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ID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Country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Fabrication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size / kg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Alloying elements / mass%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ja-JP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Interstitial impurities / mass ppm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580921"/>
                  </a:ext>
                </a:extLst>
              </a:tr>
              <a:tr h="205846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Ti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C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C+N+O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NIFS-HEAT-2[1]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Japan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Bal.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4.02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3.98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339</a:t>
                      </a:r>
                      <a:endParaRPr lang="ja-JP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1366875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US832665[2]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Bal.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4.05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600</a:t>
                      </a:r>
                      <a:endParaRPr lang="ja-JP" sz="1600" b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RF-VVC3[3]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Bal.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3.76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4.64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590</a:t>
                      </a:r>
                      <a:endParaRPr lang="ja-JP" sz="1600" b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SWIP-30[4]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Bal.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3.92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420</a:t>
                      </a:r>
                      <a:endParaRPr lang="ja-JP" sz="1600" b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CEA-J57[5]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Bal.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3.76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3.93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38100" marR="38100" marT="19060" marB="1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470</a:t>
                      </a:r>
                      <a:endParaRPr lang="ja-JP" sz="1600" b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09878" name="Group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82703"/>
              </p:ext>
            </p:extLst>
          </p:nvPr>
        </p:nvGraphicFramePr>
        <p:xfrm>
          <a:off x="1536249" y="3620859"/>
          <a:ext cx="6358137" cy="1973720"/>
        </p:xfrm>
        <a:graphic>
          <a:graphicData uri="http://schemas.openxmlformats.org/drawingml/2006/table">
            <a:tbl>
              <a:tblPr/>
              <a:tblGrid>
                <a:gridCol w="1587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47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58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ID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ja-JP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Harmful radioactive impurities / mass ppm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5139142"/>
                  </a:ext>
                </a:extLst>
              </a:tr>
              <a:tr h="205846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Co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Nb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Ni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Al+Co+Nb+Ni+Mo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NIFS-HEAT-2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92</a:t>
                      </a:r>
                      <a:endParaRPr lang="ja-JP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US832665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0.295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9.6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740</a:t>
                      </a:r>
                      <a:endParaRPr lang="ja-JP" sz="1600" b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69979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RF-VVC3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&lt; 10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&lt; 5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308</a:t>
                      </a:r>
                      <a:endParaRPr lang="ja-JP" sz="1600" b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SWIP-30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217</a:t>
                      </a:r>
                      <a:endParaRPr lang="ja-JP" sz="1600" b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CEA-J57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&lt; 10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8100" marR="38100" marT="19060" marB="1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282</a:t>
                      </a:r>
                      <a:endParaRPr lang="ja-JP" sz="1600" b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0" name="Rectangle 162"/>
          <p:cNvSpPr>
            <a:spLocks noChangeArrowheads="1"/>
          </p:cNvSpPr>
          <p:nvPr/>
        </p:nvSpPr>
        <p:spPr bwMode="auto">
          <a:xfrm>
            <a:off x="8641324" y="6503298"/>
            <a:ext cx="2274465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Lattice of V alloy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761636" y="3657600"/>
            <a:ext cx="2077950" cy="2414314"/>
            <a:chOff x="6743700" y="3750653"/>
            <a:chExt cx="2077950" cy="2414314"/>
          </a:xfrm>
        </p:grpSpPr>
        <p:sp>
          <p:nvSpPr>
            <p:cNvPr id="11" name="Oval 91"/>
            <p:cNvSpPr>
              <a:spLocks noChangeArrowheads="1"/>
            </p:cNvSpPr>
            <p:nvPr/>
          </p:nvSpPr>
          <p:spPr bwMode="auto">
            <a:xfrm>
              <a:off x="7614986" y="3750653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92"/>
            <p:cNvSpPr>
              <a:spLocks noChangeArrowheads="1"/>
            </p:cNvSpPr>
            <p:nvPr/>
          </p:nvSpPr>
          <p:spPr bwMode="auto">
            <a:xfrm>
              <a:off x="8508902" y="3750653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93"/>
            <p:cNvSpPr>
              <a:spLocks noChangeArrowheads="1"/>
            </p:cNvSpPr>
            <p:nvPr/>
          </p:nvSpPr>
          <p:spPr bwMode="auto">
            <a:xfrm>
              <a:off x="8508902" y="4645062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94"/>
            <p:cNvSpPr>
              <a:spLocks noChangeArrowheads="1"/>
            </p:cNvSpPr>
            <p:nvPr/>
          </p:nvSpPr>
          <p:spPr bwMode="auto">
            <a:xfrm>
              <a:off x="7614986" y="4645062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95"/>
            <p:cNvSpPr>
              <a:spLocks noChangeShapeType="1"/>
            </p:cNvSpPr>
            <p:nvPr/>
          </p:nvSpPr>
          <p:spPr bwMode="auto">
            <a:xfrm flipV="1">
              <a:off x="7324401" y="3909243"/>
              <a:ext cx="446220" cy="312255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96"/>
            <p:cNvSpPr>
              <a:spLocks noChangeShapeType="1"/>
            </p:cNvSpPr>
            <p:nvPr/>
          </p:nvSpPr>
          <p:spPr bwMode="auto">
            <a:xfrm flipV="1">
              <a:off x="8218318" y="3909243"/>
              <a:ext cx="446220" cy="312255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97"/>
            <p:cNvSpPr>
              <a:spLocks noChangeShapeType="1"/>
            </p:cNvSpPr>
            <p:nvPr/>
          </p:nvSpPr>
          <p:spPr bwMode="auto">
            <a:xfrm flipV="1">
              <a:off x="7324401" y="4802667"/>
              <a:ext cx="446220" cy="312748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98"/>
            <p:cNvSpPr>
              <a:spLocks noChangeShapeType="1"/>
            </p:cNvSpPr>
            <p:nvPr/>
          </p:nvSpPr>
          <p:spPr bwMode="auto">
            <a:xfrm flipV="1">
              <a:off x="8218318" y="4802667"/>
              <a:ext cx="446220" cy="312748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Oval 99"/>
            <p:cNvSpPr>
              <a:spLocks noChangeArrowheads="1"/>
            </p:cNvSpPr>
            <p:nvPr/>
          </p:nvSpPr>
          <p:spPr bwMode="auto">
            <a:xfrm>
              <a:off x="7839081" y="4331822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Line 100"/>
            <p:cNvSpPr>
              <a:spLocks noChangeShapeType="1"/>
            </p:cNvSpPr>
            <p:nvPr/>
          </p:nvSpPr>
          <p:spPr bwMode="auto">
            <a:xfrm>
              <a:off x="7323416" y="4222483"/>
              <a:ext cx="0" cy="89391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01"/>
            <p:cNvSpPr>
              <a:spLocks noChangeShapeType="1"/>
            </p:cNvSpPr>
            <p:nvPr/>
          </p:nvSpPr>
          <p:spPr bwMode="auto">
            <a:xfrm>
              <a:off x="7770621" y="3909243"/>
              <a:ext cx="0" cy="893424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102"/>
            <p:cNvSpPr>
              <a:spLocks noChangeShapeType="1"/>
            </p:cNvSpPr>
            <p:nvPr/>
          </p:nvSpPr>
          <p:spPr bwMode="auto">
            <a:xfrm>
              <a:off x="8664538" y="3909243"/>
              <a:ext cx="0" cy="893424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103"/>
            <p:cNvSpPr>
              <a:spLocks noChangeShapeType="1"/>
            </p:cNvSpPr>
            <p:nvPr/>
          </p:nvSpPr>
          <p:spPr bwMode="auto">
            <a:xfrm>
              <a:off x="8217333" y="4222483"/>
              <a:ext cx="0" cy="89391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104"/>
            <p:cNvSpPr>
              <a:spLocks noChangeShapeType="1"/>
            </p:cNvSpPr>
            <p:nvPr/>
          </p:nvSpPr>
          <p:spPr bwMode="auto">
            <a:xfrm>
              <a:off x="7770621" y="3909243"/>
              <a:ext cx="893917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05"/>
            <p:cNvSpPr>
              <a:spLocks noChangeShapeType="1"/>
            </p:cNvSpPr>
            <p:nvPr/>
          </p:nvSpPr>
          <p:spPr bwMode="auto">
            <a:xfrm>
              <a:off x="7323416" y="4222483"/>
              <a:ext cx="893917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06"/>
            <p:cNvSpPr>
              <a:spLocks noChangeShapeType="1"/>
            </p:cNvSpPr>
            <p:nvPr/>
          </p:nvSpPr>
          <p:spPr bwMode="auto">
            <a:xfrm>
              <a:off x="7770621" y="4802667"/>
              <a:ext cx="893917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107"/>
            <p:cNvSpPr>
              <a:spLocks noChangeShapeType="1"/>
            </p:cNvSpPr>
            <p:nvPr/>
          </p:nvSpPr>
          <p:spPr bwMode="auto">
            <a:xfrm>
              <a:off x="7323416" y="5116400"/>
              <a:ext cx="893917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Oval 108"/>
            <p:cNvSpPr>
              <a:spLocks noChangeArrowheads="1"/>
            </p:cNvSpPr>
            <p:nvPr/>
          </p:nvSpPr>
          <p:spPr bwMode="auto">
            <a:xfrm>
              <a:off x="7167781" y="4062908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Oval 109"/>
            <p:cNvSpPr>
              <a:spLocks noChangeArrowheads="1"/>
            </p:cNvSpPr>
            <p:nvPr/>
          </p:nvSpPr>
          <p:spPr bwMode="auto">
            <a:xfrm>
              <a:off x="8061698" y="4063893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Oval 110"/>
            <p:cNvSpPr>
              <a:spLocks noChangeArrowheads="1"/>
            </p:cNvSpPr>
            <p:nvPr/>
          </p:nvSpPr>
          <p:spPr bwMode="auto">
            <a:xfrm>
              <a:off x="8508902" y="5538979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111"/>
            <p:cNvSpPr>
              <a:spLocks noChangeArrowheads="1"/>
            </p:cNvSpPr>
            <p:nvPr/>
          </p:nvSpPr>
          <p:spPr bwMode="auto">
            <a:xfrm>
              <a:off x="7614001" y="5538979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Line 112"/>
            <p:cNvSpPr>
              <a:spLocks noChangeShapeType="1"/>
            </p:cNvSpPr>
            <p:nvPr/>
          </p:nvSpPr>
          <p:spPr bwMode="auto">
            <a:xfrm flipV="1">
              <a:off x="7770621" y="4490412"/>
              <a:ext cx="223110" cy="312255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113"/>
            <p:cNvSpPr>
              <a:spLocks noChangeShapeType="1"/>
            </p:cNvSpPr>
            <p:nvPr/>
          </p:nvSpPr>
          <p:spPr bwMode="auto">
            <a:xfrm flipV="1">
              <a:off x="7323416" y="5696584"/>
              <a:ext cx="446220" cy="312255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114"/>
            <p:cNvSpPr>
              <a:spLocks noChangeShapeType="1"/>
            </p:cNvSpPr>
            <p:nvPr/>
          </p:nvSpPr>
          <p:spPr bwMode="auto">
            <a:xfrm flipV="1">
              <a:off x="8217333" y="5696584"/>
              <a:ext cx="446220" cy="312255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115"/>
            <p:cNvSpPr>
              <a:spLocks noChangeShapeType="1"/>
            </p:cNvSpPr>
            <p:nvPr/>
          </p:nvSpPr>
          <p:spPr bwMode="auto">
            <a:xfrm>
              <a:off x="7323416" y="5116400"/>
              <a:ext cx="0" cy="893424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116"/>
            <p:cNvSpPr>
              <a:spLocks noChangeShapeType="1"/>
            </p:cNvSpPr>
            <p:nvPr/>
          </p:nvSpPr>
          <p:spPr bwMode="auto">
            <a:xfrm>
              <a:off x="7770621" y="4802667"/>
              <a:ext cx="0" cy="89391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117"/>
            <p:cNvSpPr>
              <a:spLocks noChangeShapeType="1"/>
            </p:cNvSpPr>
            <p:nvPr/>
          </p:nvSpPr>
          <p:spPr bwMode="auto">
            <a:xfrm>
              <a:off x="8664538" y="4802667"/>
              <a:ext cx="0" cy="89391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118"/>
            <p:cNvSpPr>
              <a:spLocks noChangeShapeType="1"/>
            </p:cNvSpPr>
            <p:nvPr/>
          </p:nvSpPr>
          <p:spPr bwMode="auto">
            <a:xfrm>
              <a:off x="8217333" y="5116400"/>
              <a:ext cx="0" cy="893424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119"/>
            <p:cNvSpPr>
              <a:spLocks noChangeShapeType="1"/>
            </p:cNvSpPr>
            <p:nvPr/>
          </p:nvSpPr>
          <p:spPr bwMode="auto">
            <a:xfrm>
              <a:off x="7770621" y="5696584"/>
              <a:ext cx="893917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120"/>
            <p:cNvSpPr>
              <a:spLocks noChangeShapeType="1"/>
            </p:cNvSpPr>
            <p:nvPr/>
          </p:nvSpPr>
          <p:spPr bwMode="auto">
            <a:xfrm>
              <a:off x="7323416" y="6009824"/>
              <a:ext cx="893917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Oval 121"/>
            <p:cNvSpPr>
              <a:spLocks noChangeArrowheads="1"/>
            </p:cNvSpPr>
            <p:nvPr/>
          </p:nvSpPr>
          <p:spPr bwMode="auto">
            <a:xfrm>
              <a:off x="7167781" y="5852219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Oval 122"/>
            <p:cNvSpPr>
              <a:spLocks noChangeArrowheads="1"/>
            </p:cNvSpPr>
            <p:nvPr/>
          </p:nvSpPr>
          <p:spPr bwMode="auto">
            <a:xfrm>
              <a:off x="8061698" y="5852219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Line 124"/>
            <p:cNvSpPr>
              <a:spLocks noChangeShapeType="1"/>
            </p:cNvSpPr>
            <p:nvPr/>
          </p:nvSpPr>
          <p:spPr bwMode="auto">
            <a:xfrm flipV="1">
              <a:off x="7323416" y="4490412"/>
              <a:ext cx="670315" cy="625988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25"/>
            <p:cNvSpPr>
              <a:spLocks noChangeShapeType="1"/>
            </p:cNvSpPr>
            <p:nvPr/>
          </p:nvSpPr>
          <p:spPr bwMode="auto">
            <a:xfrm flipH="1" flipV="1">
              <a:off x="7993731" y="4490412"/>
              <a:ext cx="670807" cy="312255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126"/>
            <p:cNvSpPr>
              <a:spLocks noChangeShapeType="1"/>
            </p:cNvSpPr>
            <p:nvPr/>
          </p:nvSpPr>
          <p:spPr bwMode="auto">
            <a:xfrm flipH="1" flipV="1">
              <a:off x="7994716" y="4490412"/>
              <a:ext cx="222617" cy="625988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27"/>
            <p:cNvSpPr>
              <a:spLocks noChangeShapeType="1"/>
            </p:cNvSpPr>
            <p:nvPr/>
          </p:nvSpPr>
          <p:spPr bwMode="auto">
            <a:xfrm flipH="1" flipV="1">
              <a:off x="7770621" y="4802667"/>
              <a:ext cx="224095" cy="581662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128"/>
            <p:cNvSpPr>
              <a:spLocks noChangeShapeType="1"/>
            </p:cNvSpPr>
            <p:nvPr/>
          </p:nvSpPr>
          <p:spPr bwMode="auto">
            <a:xfrm flipV="1">
              <a:off x="7994716" y="4802667"/>
              <a:ext cx="668837" cy="581662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Oval 129"/>
            <p:cNvSpPr>
              <a:spLocks noChangeArrowheads="1"/>
            </p:cNvSpPr>
            <p:nvPr/>
          </p:nvSpPr>
          <p:spPr bwMode="auto">
            <a:xfrm>
              <a:off x="7838096" y="5226723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Line 130"/>
            <p:cNvSpPr>
              <a:spLocks noChangeShapeType="1"/>
            </p:cNvSpPr>
            <p:nvPr/>
          </p:nvSpPr>
          <p:spPr bwMode="auto">
            <a:xfrm flipH="1" flipV="1">
              <a:off x="7323416" y="5116400"/>
              <a:ext cx="671300" cy="267929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31"/>
            <p:cNvSpPr>
              <a:spLocks noChangeShapeType="1"/>
            </p:cNvSpPr>
            <p:nvPr/>
          </p:nvSpPr>
          <p:spPr bwMode="auto">
            <a:xfrm flipV="1">
              <a:off x="7994716" y="5116400"/>
              <a:ext cx="222617" cy="267929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Oval 132"/>
            <p:cNvSpPr>
              <a:spLocks noChangeArrowheads="1"/>
            </p:cNvSpPr>
            <p:nvPr/>
          </p:nvSpPr>
          <p:spPr bwMode="auto">
            <a:xfrm>
              <a:off x="7167781" y="4957810"/>
              <a:ext cx="312748" cy="312748"/>
            </a:xfrm>
            <a:prstGeom prst="ellipse">
              <a:avLst/>
            </a:prstGeom>
            <a:solidFill>
              <a:srgbClr val="99FF99"/>
            </a:solidFill>
            <a:ln w="31750">
              <a:solidFill>
                <a:schemeClr val="accent3">
                  <a:lumMod val="50000"/>
                </a:schemeClr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Line 147"/>
            <p:cNvSpPr>
              <a:spLocks noChangeShapeType="1"/>
            </p:cNvSpPr>
            <p:nvPr/>
          </p:nvSpPr>
          <p:spPr bwMode="auto">
            <a:xfrm flipH="1">
              <a:off x="7056472" y="4221498"/>
              <a:ext cx="0" cy="89391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Rectangle 148"/>
            <p:cNvSpPr>
              <a:spLocks noChangeArrowheads="1"/>
            </p:cNvSpPr>
            <p:nvPr/>
          </p:nvSpPr>
          <p:spPr bwMode="auto">
            <a:xfrm>
              <a:off x="6743700" y="4430143"/>
              <a:ext cx="266726" cy="43090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2898" tIns="91449" rIns="182898" bIns="91449">
              <a:spAutoFit/>
            </a:bodyPr>
            <a:lstStyle>
              <a:lvl1pPr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9144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8288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27432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36576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1148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45720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50292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54864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600" dirty="0"/>
                <a:t>a</a:t>
              </a:r>
            </a:p>
          </p:txBody>
        </p:sp>
        <p:sp>
          <p:nvSpPr>
            <p:cNvPr id="64" name="Rectangle 158"/>
            <p:cNvSpPr>
              <a:spLocks noChangeArrowheads="1"/>
            </p:cNvSpPr>
            <p:nvPr/>
          </p:nvSpPr>
          <p:spPr bwMode="auto">
            <a:xfrm>
              <a:off x="7076076" y="4007802"/>
              <a:ext cx="463077" cy="43090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2898" tIns="91449" rIns="182898" bIns="91449">
              <a:spAutoFit/>
            </a:bodyPr>
            <a:lstStyle>
              <a:lvl1pPr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9144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8288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27432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36576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1148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45720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50292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54864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600" b="1" dirty="0"/>
                <a:t>V</a:t>
              </a:r>
            </a:p>
          </p:txBody>
        </p:sp>
        <p:sp>
          <p:nvSpPr>
            <p:cNvPr id="45" name="Oval 123"/>
            <p:cNvSpPr>
              <a:spLocks noChangeArrowheads="1"/>
            </p:cNvSpPr>
            <p:nvPr/>
          </p:nvSpPr>
          <p:spPr bwMode="auto">
            <a:xfrm>
              <a:off x="7860751" y="4847978"/>
              <a:ext cx="222617" cy="223110"/>
            </a:xfrm>
            <a:prstGeom prst="ellipse">
              <a:avLst/>
            </a:prstGeom>
            <a:solidFill>
              <a:srgbClr val="FFCCFF"/>
            </a:solidFill>
            <a:ln w="3175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133"/>
            <p:cNvSpPr>
              <a:spLocks noChangeArrowheads="1"/>
            </p:cNvSpPr>
            <p:nvPr/>
          </p:nvSpPr>
          <p:spPr bwMode="auto">
            <a:xfrm>
              <a:off x="8061698" y="4957810"/>
              <a:ext cx="312748" cy="31274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Rectangle 161"/>
            <p:cNvSpPr>
              <a:spLocks noChangeArrowheads="1"/>
            </p:cNvSpPr>
            <p:nvPr/>
          </p:nvSpPr>
          <p:spPr bwMode="auto">
            <a:xfrm>
              <a:off x="7711258" y="4738921"/>
              <a:ext cx="529669" cy="43090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98" tIns="91449" rIns="182898" bIns="91449">
              <a:spAutoFit/>
            </a:bodyPr>
            <a:lstStyle>
              <a:lvl1pPr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9144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8288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27432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36576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1148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45720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50292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54864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600" b="1" dirty="0"/>
                <a:t>O</a:t>
              </a:r>
            </a:p>
          </p:txBody>
        </p:sp>
        <p:sp>
          <p:nvSpPr>
            <p:cNvPr id="65" name="Rectangle 158"/>
            <p:cNvSpPr>
              <a:spLocks noChangeArrowheads="1"/>
            </p:cNvSpPr>
            <p:nvPr/>
          </p:nvSpPr>
          <p:spPr bwMode="auto">
            <a:xfrm>
              <a:off x="7005457" y="4895167"/>
              <a:ext cx="655575" cy="43090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2898" tIns="91449" rIns="182898" bIns="91449">
              <a:spAutoFit/>
            </a:bodyPr>
            <a:lstStyle>
              <a:lvl1pPr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9144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8288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27432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3657600" defTabSz="18288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1148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45720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50292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5486400" defTabSz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600" b="1" dirty="0" err="1"/>
                <a:t>Nb</a:t>
              </a:r>
              <a:endParaRPr lang="en-US" altLang="ja-JP" sz="1600" b="1" dirty="0"/>
            </a:p>
          </p:txBody>
        </p:sp>
      </p:grpSp>
      <p:cxnSp>
        <p:nvCxnSpPr>
          <p:cNvPr id="4" name="直線コネクタ 3"/>
          <p:cNvCxnSpPr/>
          <p:nvPr/>
        </p:nvCxnSpPr>
        <p:spPr>
          <a:xfrm flipH="1">
            <a:off x="9877701" y="4958123"/>
            <a:ext cx="91166" cy="10713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162"/>
          <p:cNvSpPr>
            <a:spLocks noChangeArrowheads="1"/>
          </p:cNvSpPr>
          <p:nvPr/>
        </p:nvSpPr>
        <p:spPr bwMode="auto">
          <a:xfrm>
            <a:off x="9474162" y="5964948"/>
            <a:ext cx="1898827" cy="6771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C00000"/>
                </a:solidFill>
              </a:rPr>
              <a:t>Interstitial solute:</a:t>
            </a:r>
          </a:p>
          <a:p>
            <a:r>
              <a:rPr lang="en-US" altLang="ja-JP" sz="1600" dirty="0">
                <a:solidFill>
                  <a:srgbClr val="C00000"/>
                </a:solidFill>
              </a:rPr>
              <a:t>Much hardening</a:t>
            </a: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8731828" y="5125276"/>
            <a:ext cx="484137" cy="95342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162"/>
          <p:cNvSpPr>
            <a:spLocks noChangeArrowheads="1"/>
          </p:cNvSpPr>
          <p:nvPr/>
        </p:nvSpPr>
        <p:spPr bwMode="auto">
          <a:xfrm>
            <a:off x="8153400" y="5956141"/>
            <a:ext cx="1589024" cy="6771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accent3">
                    <a:lumMod val="50000"/>
                  </a:schemeClr>
                </a:solidFill>
              </a:rPr>
              <a:t>Substitutional</a:t>
            </a:r>
          </a:p>
          <a:p>
            <a:r>
              <a:rPr lang="en-US" altLang="ja-JP" sz="1600" dirty="0">
                <a:solidFill>
                  <a:schemeClr val="accent3">
                    <a:lumMod val="50000"/>
                  </a:schemeClr>
                </a:solidFill>
              </a:rPr>
              <a:t>solute</a:t>
            </a:r>
          </a:p>
        </p:txBody>
      </p:sp>
      <p:sp>
        <p:nvSpPr>
          <p:cNvPr id="72" name="Rectangle 13"/>
          <p:cNvSpPr txBox="1">
            <a:spLocks noChangeArrowheads="1"/>
          </p:cNvSpPr>
          <p:nvPr/>
        </p:nvSpPr>
        <p:spPr>
          <a:xfrm>
            <a:off x="304800" y="5631324"/>
            <a:ext cx="7726353" cy="617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Both interstitial impurities and radioactive impurities are successfully reduced using industrial-scale technologies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20434" y="6304002"/>
            <a:ext cx="59113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indent="-198120" algn="just">
              <a:lnSpc>
                <a:spcPts val="1200"/>
              </a:lnSpc>
            </a:pP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[1] T. </a:t>
            </a:r>
            <a:r>
              <a:rPr lang="en-US" altLang="ja-JP" sz="1000" kern="1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Nagasaka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0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al.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J. Plasma and Fusion Res. SERIES, </a:t>
            </a:r>
            <a:r>
              <a:rPr lang="en-US" altLang="ja-JP" sz="1000" b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(2002) 545., [2] M. L. </a:t>
            </a:r>
            <a:r>
              <a:rPr lang="en-US" altLang="ja-JP" sz="1000" kern="1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Grossbeck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0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al.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J. </a:t>
            </a:r>
            <a:r>
              <a:rPr lang="en-US" altLang="ja-JP" sz="1000" kern="1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Nucl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Mater., </a:t>
            </a:r>
            <a:r>
              <a:rPr lang="en-US" altLang="ja-JP" sz="1000" b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258-263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(1998) 1778., [3] M. M. </a:t>
            </a:r>
            <a:r>
              <a:rPr lang="en-US" altLang="ja-JP" sz="1000" kern="1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Potapenko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0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al.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ICFRM-14, Sep. 6-11, 2009, Sapporo, Japan., [4] H. Y. Fu </a:t>
            </a:r>
            <a:r>
              <a:rPr lang="en-US" altLang="ja-JP" sz="10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al.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J. </a:t>
            </a:r>
            <a:r>
              <a:rPr lang="en-US" altLang="ja-JP" sz="1000" kern="1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Nucl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Mater. </a:t>
            </a:r>
            <a:r>
              <a:rPr lang="en-US" altLang="ja-JP" sz="1000" b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442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(2013) S336., [5] V. </a:t>
            </a:r>
            <a:r>
              <a:rPr lang="en-US" altLang="ja-JP" sz="1000" kern="1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Duquesnes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0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al.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J. </a:t>
            </a:r>
            <a:r>
              <a:rPr lang="en-US" altLang="ja-JP" sz="1000" kern="1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Nucl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Mater. </a:t>
            </a:r>
            <a:r>
              <a:rPr lang="en-US" altLang="ja-JP" sz="1000" b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426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(2012) 96.</a:t>
            </a:r>
            <a:endParaRPr lang="ja-JP" altLang="ja-JP" sz="1000" kern="1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7" y="1830273"/>
            <a:ext cx="4556429" cy="1892157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1074419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600" dirty="0"/>
              <a:t>Many properties have been improved by the purification - Interstitial impurity effect - </a:t>
            </a:r>
            <a:endParaRPr lang="ja-JP" altLang="en-US" sz="3600" dirty="0"/>
          </a:p>
        </p:txBody>
      </p:sp>
      <p:sp>
        <p:nvSpPr>
          <p:cNvPr id="72" name="Rectangle 13"/>
          <p:cNvSpPr txBox="1">
            <a:spLocks noChangeArrowheads="1"/>
          </p:cNvSpPr>
          <p:nvPr/>
        </p:nvSpPr>
        <p:spPr>
          <a:xfrm>
            <a:off x="5219160" y="6172200"/>
            <a:ext cx="6744240" cy="682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The reduction of interstitial impurities enabled welding and room-temperature heavy working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172200" y="2646412"/>
            <a:ext cx="15119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</a:p>
          <a:p>
            <a:r>
              <a:rPr kumimoji="1"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C+N+O: ~1380</a:t>
            </a:r>
          </a:p>
          <a:p>
            <a:r>
              <a:rPr kumimoji="1"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ppm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0" y="3505200"/>
            <a:ext cx="4248000" cy="2749742"/>
          </a:xfrm>
          <a:prstGeom prst="rect">
            <a:avLst/>
          </a:prstGeom>
        </p:spPr>
      </p:pic>
      <p:sp>
        <p:nvSpPr>
          <p:cNvPr id="82" name="Rectangle 162"/>
          <p:cNvSpPr>
            <a:spLocks noChangeArrowheads="1"/>
          </p:cNvSpPr>
          <p:nvPr/>
        </p:nvSpPr>
        <p:spPr bwMode="auto">
          <a:xfrm>
            <a:off x="6553200" y="3607698"/>
            <a:ext cx="3953358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Cross section after tubing at RT[1]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3512886" y="1870043"/>
            <a:ext cx="1854800" cy="1790079"/>
            <a:chOff x="5436096" y="1844824"/>
            <a:chExt cx="3019952" cy="2913160"/>
          </a:xfrm>
        </p:grpSpPr>
        <p:pic>
          <p:nvPicPr>
            <p:cNvPr id="84" name="Picture 270" descr="D:\HEONJ\研究\Welding\NH2\OM\HF_HNO3\名称未設定 1 のコピー.jpg"/>
            <p:cNvPicPr>
              <a:picLocks noChangeAspect="1" noChangeArrowheads="1"/>
            </p:cNvPicPr>
            <p:nvPr/>
          </p:nvPicPr>
          <p:blipFill>
            <a:blip r:embed="rId5" cstate="print">
              <a:lum bright="60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2778125" cy="279241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 Box 265"/>
            <p:cNvSpPr txBox="1">
              <a:spLocks noChangeArrowheads="1"/>
            </p:cNvSpPr>
            <p:nvPr/>
          </p:nvSpPr>
          <p:spPr bwMode="auto">
            <a:xfrm>
              <a:off x="7367164" y="4207024"/>
              <a:ext cx="1088884" cy="550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b="1" dirty="0"/>
                <a:t>1 mm</a:t>
              </a:r>
            </a:p>
          </p:txBody>
        </p:sp>
        <p:sp>
          <p:nvSpPr>
            <p:cNvPr id="86" name="Line 266"/>
            <p:cNvSpPr>
              <a:spLocks noChangeShapeType="1"/>
            </p:cNvSpPr>
            <p:nvPr/>
          </p:nvSpPr>
          <p:spPr bwMode="auto">
            <a:xfrm>
              <a:off x="7514158" y="4207024"/>
              <a:ext cx="5762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912562" y="1788000"/>
            <a:ext cx="2486511" cy="1260000"/>
            <a:chOff x="1116942" y="4005064"/>
            <a:chExt cx="3314983" cy="1679817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06"/>
            <a:stretch/>
          </p:blipFill>
          <p:spPr bwMode="auto">
            <a:xfrm>
              <a:off x="1116942" y="4005064"/>
              <a:ext cx="2800673" cy="16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 Box 265"/>
            <p:cNvSpPr txBox="1">
              <a:spLocks noChangeArrowheads="1"/>
            </p:cNvSpPr>
            <p:nvPr/>
          </p:nvSpPr>
          <p:spPr bwMode="auto">
            <a:xfrm>
              <a:off x="3540326" y="5059047"/>
              <a:ext cx="891599" cy="451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 dirty="0"/>
                <a:t>5 mm</a:t>
              </a:r>
            </a:p>
          </p:txBody>
        </p:sp>
        <p:sp>
          <p:nvSpPr>
            <p:cNvPr id="90" name="Line 266"/>
            <p:cNvSpPr>
              <a:spLocks noChangeShapeType="1"/>
            </p:cNvSpPr>
            <p:nvPr/>
          </p:nvSpPr>
          <p:spPr bwMode="auto">
            <a:xfrm>
              <a:off x="3624708" y="5064179"/>
              <a:ext cx="43199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91" name="正方形/長方形 90"/>
          <p:cNvSpPr/>
          <p:nvPr/>
        </p:nvSpPr>
        <p:spPr>
          <a:xfrm>
            <a:off x="7760236" y="1426520"/>
            <a:ext cx="1612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Workability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2289353" y="1443338"/>
            <a:ext cx="1596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</a:rPr>
              <a:t>Weldability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3" name="Rectangle 162"/>
          <p:cNvSpPr>
            <a:spLocks noChangeArrowheads="1"/>
          </p:cNvSpPr>
          <p:nvPr/>
        </p:nvSpPr>
        <p:spPr bwMode="auto">
          <a:xfrm>
            <a:off x="887697" y="2971803"/>
            <a:ext cx="2745145" cy="6771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Laser weld and its cross section</a:t>
            </a:r>
          </a:p>
        </p:txBody>
      </p:sp>
      <p:sp>
        <p:nvSpPr>
          <p:cNvPr id="27" name="Rectangle 162"/>
          <p:cNvSpPr>
            <a:spLocks noChangeArrowheads="1"/>
          </p:cNvSpPr>
          <p:nvPr/>
        </p:nvSpPr>
        <p:spPr bwMode="auto">
          <a:xfrm>
            <a:off x="1122365" y="6122298"/>
            <a:ext cx="4263077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Impact absorbed energy of weld joint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953000" y="1426570"/>
            <a:ext cx="2433688" cy="402233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C00000"/>
                </a:solidFill>
              </a:rPr>
              <a:t>IAEA FEC 2000 &amp; 2004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7412736" y="2135836"/>
            <a:ext cx="152400" cy="226367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7010400" y="2173152"/>
            <a:ext cx="152400" cy="226367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642539" y="2217072"/>
            <a:ext cx="152400" cy="226367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6534809" y="2224689"/>
            <a:ext cx="152400" cy="226367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5334000" y="2280066"/>
            <a:ext cx="152400" cy="226367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7826755" y="2920428"/>
            <a:ext cx="1297150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rolling +</a:t>
            </a:r>
          </a:p>
          <a:p>
            <a:r>
              <a:rPr lang="en-US" altLang="ja-JP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annealing</a:t>
            </a:r>
            <a:endParaRPr lang="ja-JP" alt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096003" y="1871246"/>
            <a:ext cx="1947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Defects on tube wall</a:t>
            </a:r>
            <a:endParaRPr lang="ja-JP" altLang="en-US" sz="1600" dirty="0">
              <a:solidFill>
                <a:srgbClr val="FFFF00"/>
              </a:solidFill>
            </a:endParaRPr>
          </a:p>
        </p:txBody>
      </p:sp>
      <p:pic>
        <p:nvPicPr>
          <p:cNvPr id="39" name="Picture 17" descr="tube457_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03" y="3962401"/>
            <a:ext cx="2184179" cy="13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68077"/>
              </p:ext>
            </p:extLst>
          </p:nvPr>
        </p:nvGraphicFramePr>
        <p:xfrm>
          <a:off x="6194589" y="3962400"/>
          <a:ext cx="2185861" cy="132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Image" r:id="rId8" imgW="19620191" imgH="10801271" progId="Photoshop.Image.6">
                  <p:embed/>
                </p:oleObj>
              </mc:Choice>
              <mc:Fallback>
                <p:oleObj name="Image" r:id="rId8" imgW="19620191" imgH="10801271" progId="Photoshop.Image.6">
                  <p:embed/>
                  <p:pic>
                    <p:nvPicPr>
                      <p:cNvPr id="238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589" y="3962400"/>
                        <a:ext cx="2185861" cy="1325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6237898" y="4233446"/>
            <a:ext cx="20656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/>
              <a:t>Plates: 0.25-25.4 mm t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423681" y="5206428"/>
            <a:ext cx="2198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/>
              <a:t>Tubes: </a:t>
            </a:r>
            <a:r>
              <a:rPr lang="en-US" altLang="ja-JP" sz="1600" dirty="0">
                <a:latin typeface="Symbol" panose="05050102010706020507" pitchFamily="18" charset="2"/>
              </a:rPr>
              <a:t>f</a:t>
            </a:r>
            <a:r>
              <a:rPr lang="en-US" altLang="ja-JP" sz="1600" dirty="0"/>
              <a:t>4.57 x 0.25t,</a:t>
            </a:r>
          </a:p>
          <a:p>
            <a:r>
              <a:rPr lang="en-US" altLang="ja-JP" sz="1600" dirty="0">
                <a:latin typeface="Symbol" panose="05050102010706020507" pitchFamily="18" charset="2"/>
              </a:rPr>
              <a:t>f</a:t>
            </a:r>
            <a:r>
              <a:rPr lang="en-US" altLang="ja-JP" sz="1600" dirty="0"/>
              <a:t>10 x 0.5t mm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329264" y="5224046"/>
            <a:ext cx="20656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/>
              <a:t>Wires: </a:t>
            </a:r>
            <a:r>
              <a:rPr lang="en-US" altLang="ja-JP" sz="1600" dirty="0">
                <a:latin typeface="Symbol" panose="05050102010706020507" pitchFamily="18" charset="2"/>
              </a:rPr>
              <a:t>f</a:t>
            </a:r>
            <a:r>
              <a:rPr lang="en-US" altLang="ja-JP" sz="1600" dirty="0"/>
              <a:t>2, 8 mm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9296400" y="2615628"/>
            <a:ext cx="1393202" cy="58477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>
            <a:spAutoFit/>
          </a:bodyPr>
          <a:lstStyle/>
          <a:p>
            <a:r>
              <a:rPr kumimoji="1" lang="en-US" altLang="ja-JP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NH2</a:t>
            </a:r>
          </a:p>
          <a:p>
            <a:r>
              <a:rPr kumimoji="1" lang="en-US" altLang="ja-JP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C+N+O: 1174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8001000" y="3928646"/>
            <a:ext cx="1752600" cy="33855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C+N+O: 313-570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6034623" y="5943600"/>
            <a:ext cx="50143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indent="-198120" algn="just">
              <a:lnSpc>
                <a:spcPts val="1200"/>
              </a:lnSpc>
            </a:pP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[1] </a:t>
            </a:r>
            <a:r>
              <a:rPr lang="en-US" altLang="ja-JP" sz="1000" kern="1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Rowcliffe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0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al.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Fusion Mater. Semi-annual Progress Rep., US-DOE/ER-0313/</a:t>
            </a:r>
            <a:r>
              <a:rPr lang="en-US" altLang="ja-JP" sz="1000" b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34</a:t>
            </a:r>
            <a:r>
              <a:rPr lang="en-US" altLang="ja-JP" sz="10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(2003) 6.</a:t>
            </a:r>
            <a:endParaRPr lang="ja-JP" altLang="ja-JP" sz="1000" kern="1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8" name="Rectangle 162"/>
          <p:cNvSpPr>
            <a:spLocks noChangeArrowheads="1"/>
          </p:cNvSpPr>
          <p:nvPr/>
        </p:nvSpPr>
        <p:spPr bwMode="auto">
          <a:xfrm>
            <a:off x="6904202" y="5638803"/>
            <a:ext cx="3154198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Various products of NH2</a:t>
            </a:r>
          </a:p>
        </p:txBody>
      </p:sp>
    </p:spTree>
    <p:extLst>
      <p:ext uri="{BB962C8B-B14F-4D97-AF65-F5344CB8AC3E}">
        <p14:creationId xmlns:p14="http://schemas.microsoft.com/office/powerpoint/2010/main" val="39212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1173479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/>
              <a:t>Low-activation characteristics have been improved by the purification - Metallic impurity effect - </a:t>
            </a:r>
            <a:endParaRPr lang="ja-JP" altLang="en-US" sz="3200" dirty="0"/>
          </a:p>
        </p:txBody>
      </p:sp>
      <p:sp>
        <p:nvSpPr>
          <p:cNvPr id="72" name="Rectangle 13"/>
          <p:cNvSpPr txBox="1">
            <a:spLocks noChangeArrowheads="1"/>
          </p:cNvSpPr>
          <p:nvPr/>
        </p:nvSpPr>
        <p:spPr>
          <a:xfrm>
            <a:off x="304800" y="2286000"/>
            <a:ext cx="4649503" cy="340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The reduction of the harmful high activation impurities resulted in one-order smaller contact dose rate compared with US alloy after 100 y </a:t>
            </a:r>
            <a:r>
              <a:rPr lang="en-US" altLang="ja-JP" sz="2000" dirty="0" smtClean="0"/>
              <a:t>cooling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ja-JP" sz="2000" dirty="0"/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NH2 satisfies the quasi-hands-on limit, 10</a:t>
            </a:r>
            <a:r>
              <a:rPr lang="en-US" altLang="ja-JP" sz="2000" baseline="30000" dirty="0"/>
              <a:t>-4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Sv</a:t>
            </a:r>
            <a:r>
              <a:rPr lang="en-US" altLang="ja-JP" sz="2000" dirty="0"/>
              <a:t> h</a:t>
            </a:r>
            <a:r>
              <a:rPr lang="en-US" altLang="ja-JP" sz="2000" baseline="30000" dirty="0"/>
              <a:t>-1</a:t>
            </a:r>
            <a:r>
              <a:rPr lang="en-US" altLang="ja-JP" sz="2000" dirty="0"/>
              <a:t>, where material recycling is possible with simple radiation shields, such as 4 cm-thick lead blocks</a:t>
            </a:r>
          </a:p>
        </p:txBody>
      </p:sp>
      <p:sp>
        <p:nvSpPr>
          <p:cNvPr id="82" name="Rectangle 162"/>
          <p:cNvSpPr>
            <a:spLocks noChangeArrowheads="1"/>
          </p:cNvSpPr>
          <p:nvPr/>
        </p:nvSpPr>
        <p:spPr bwMode="auto">
          <a:xfrm>
            <a:off x="5728499" y="6180876"/>
            <a:ext cx="5486400" cy="6771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Decay of contact dose rate after the irradiation with neutron wall loading of 1.5 MW/m</a:t>
            </a:r>
            <a:r>
              <a:rPr lang="en-US" altLang="ja-JP" sz="1600" baseline="30000" dirty="0"/>
              <a:t>2</a:t>
            </a:r>
            <a:r>
              <a:rPr lang="en-US" altLang="ja-JP" sz="1600" dirty="0"/>
              <a:t> for 7.5 y (110 </a:t>
            </a:r>
            <a:r>
              <a:rPr lang="en-US" altLang="ja-JP" sz="1600" dirty="0" err="1"/>
              <a:t>dpa</a:t>
            </a:r>
            <a:r>
              <a:rPr lang="en-US" altLang="ja-JP" sz="1600" dirty="0"/>
              <a:t>)</a:t>
            </a:r>
          </a:p>
        </p:txBody>
      </p:sp>
      <p:sp>
        <p:nvSpPr>
          <p:cNvPr id="92" name="正方形/長方形 91"/>
          <p:cNvSpPr/>
          <p:nvPr/>
        </p:nvSpPr>
        <p:spPr>
          <a:xfrm>
            <a:off x="6336854" y="1371603"/>
            <a:ext cx="387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Low-activation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characteristics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6" name="Object 23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486226"/>
              </p:ext>
            </p:extLst>
          </p:nvPr>
        </p:nvGraphicFramePr>
        <p:xfrm>
          <a:off x="5271297" y="1676402"/>
          <a:ext cx="5358390" cy="450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ｸﾞﾗﾌ" r:id="rId3" imgW="3256483" imgH="2737104" progId="">
                  <p:embed/>
                </p:oleObj>
              </mc:Choice>
              <mc:Fallback>
                <p:oleObj name="ｸﾞﾗﾌ" r:id="rId3" imgW="3256483" imgH="2737104" progId="">
                  <p:embed/>
                  <p:pic>
                    <p:nvPicPr>
                      <p:cNvPr id="14585" name="Object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297" y="1676402"/>
                        <a:ext cx="5358390" cy="4504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237"/>
          <p:cNvSpPr>
            <a:spLocks noChangeShapeType="1"/>
          </p:cNvSpPr>
          <p:nvPr/>
        </p:nvSpPr>
        <p:spPr bwMode="auto">
          <a:xfrm>
            <a:off x="6207794" y="3928635"/>
            <a:ext cx="41624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  <p:sp>
        <p:nvSpPr>
          <p:cNvPr id="40" name="Line 238"/>
          <p:cNvSpPr>
            <a:spLocks noChangeShapeType="1"/>
          </p:cNvSpPr>
          <p:nvPr/>
        </p:nvSpPr>
        <p:spPr bwMode="auto">
          <a:xfrm flipH="1" flipV="1">
            <a:off x="9322089" y="3756750"/>
            <a:ext cx="0" cy="15772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261900" y="3549976"/>
            <a:ext cx="1819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latin typeface="Times New Roman" panose="02020603050405020304" pitchFamily="18" charset="0"/>
              </a:rPr>
              <a:t>Remote recycling</a:t>
            </a: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272431" y="4781490"/>
            <a:ext cx="2198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imes New Roman" panose="02020603050405020304" pitchFamily="18" charset="0"/>
              </a:rPr>
              <a:t>Hands-on recycling</a:t>
            </a:r>
          </a:p>
        </p:txBody>
      </p:sp>
      <p:sp>
        <p:nvSpPr>
          <p:cNvPr id="44" name="Text Box 242"/>
          <p:cNvSpPr txBox="1">
            <a:spLocks noChangeArrowheads="1"/>
          </p:cNvSpPr>
          <p:nvPr/>
        </p:nvSpPr>
        <p:spPr bwMode="auto">
          <a:xfrm>
            <a:off x="9619473" y="4933890"/>
            <a:ext cx="1443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imes New Roman" panose="02020603050405020304" pitchFamily="18" charset="0"/>
              </a:rPr>
              <a:t>No impurity</a:t>
            </a:r>
          </a:p>
        </p:txBody>
      </p:sp>
      <p:sp>
        <p:nvSpPr>
          <p:cNvPr id="45" name="Text Box 243"/>
          <p:cNvSpPr txBox="1">
            <a:spLocks noChangeArrowheads="1"/>
          </p:cNvSpPr>
          <p:nvPr/>
        </p:nvSpPr>
        <p:spPr bwMode="auto">
          <a:xfrm>
            <a:off x="10373046" y="3989588"/>
            <a:ext cx="513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</a:rPr>
              <a:t>US</a:t>
            </a:r>
          </a:p>
        </p:txBody>
      </p:sp>
      <p:sp>
        <p:nvSpPr>
          <p:cNvPr id="46" name="Text Box 244"/>
          <p:cNvSpPr txBox="1">
            <a:spLocks noChangeArrowheads="1"/>
          </p:cNvSpPr>
          <p:nvPr/>
        </p:nvSpPr>
        <p:spPr bwMode="auto">
          <a:xfrm>
            <a:off x="10370209" y="4264759"/>
            <a:ext cx="1212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solidFill>
                  <a:srgbClr val="009900"/>
                </a:solidFill>
                <a:latin typeface="Times New Roman" panose="02020603050405020304" pitchFamily="18" charset="0"/>
              </a:rPr>
              <a:t>RF</a:t>
            </a:r>
            <a:r>
              <a:rPr lang="en-US" altLang="ja-JP" dirty="0">
                <a:latin typeface="Times New Roman" panose="02020603050405020304" pitchFamily="18" charset="0"/>
              </a:rPr>
              <a:t>&amp;</a:t>
            </a:r>
            <a:r>
              <a:rPr lang="en-US" altLang="ja-JP" dirty="0">
                <a:solidFill>
                  <a:srgbClr val="CC0099"/>
                </a:solidFill>
                <a:latin typeface="Times New Roman" panose="02020603050405020304" pitchFamily="18" charset="0"/>
              </a:rPr>
              <a:t>CEA</a:t>
            </a:r>
          </a:p>
        </p:txBody>
      </p:sp>
      <p:sp>
        <p:nvSpPr>
          <p:cNvPr id="47" name="Text Box 245"/>
          <p:cNvSpPr txBox="1">
            <a:spLocks noChangeArrowheads="1"/>
          </p:cNvSpPr>
          <p:nvPr/>
        </p:nvSpPr>
        <p:spPr bwMode="auto">
          <a:xfrm>
            <a:off x="10370209" y="4542710"/>
            <a:ext cx="684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solidFill>
                  <a:srgbClr val="0000FF"/>
                </a:solidFill>
                <a:latin typeface="Times New Roman" panose="02020603050405020304" pitchFamily="18" charset="0"/>
              </a:rPr>
              <a:t>NH2</a:t>
            </a:r>
          </a:p>
        </p:txBody>
      </p:sp>
      <p:sp>
        <p:nvSpPr>
          <p:cNvPr id="48" name="Line 237"/>
          <p:cNvSpPr>
            <a:spLocks noChangeShapeType="1"/>
          </p:cNvSpPr>
          <p:nvPr/>
        </p:nvSpPr>
        <p:spPr bwMode="auto">
          <a:xfrm>
            <a:off x="6205361" y="4800440"/>
            <a:ext cx="41624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  <p:sp>
        <p:nvSpPr>
          <p:cNvPr id="49" name="Rectangle 239"/>
          <p:cNvSpPr>
            <a:spLocks noChangeArrowheads="1"/>
          </p:cNvSpPr>
          <p:nvPr/>
        </p:nvSpPr>
        <p:spPr bwMode="auto">
          <a:xfrm>
            <a:off x="9005223" y="3048356"/>
            <a:ext cx="20572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</a:rPr>
              <a:t>One order reduction at 100 y</a:t>
            </a:r>
          </a:p>
        </p:txBody>
      </p:sp>
      <p:sp>
        <p:nvSpPr>
          <p:cNvPr id="51" name="Line 237"/>
          <p:cNvSpPr>
            <a:spLocks noChangeShapeType="1"/>
          </p:cNvSpPr>
          <p:nvPr/>
        </p:nvSpPr>
        <p:spPr bwMode="auto">
          <a:xfrm>
            <a:off x="6181341" y="4507992"/>
            <a:ext cx="4162412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  <p:sp>
        <p:nvSpPr>
          <p:cNvPr id="52" name="Rectangle 240"/>
          <p:cNvSpPr>
            <a:spLocks noChangeArrowheads="1"/>
          </p:cNvSpPr>
          <p:nvPr/>
        </p:nvSpPr>
        <p:spPr bwMode="auto">
          <a:xfrm>
            <a:off x="6248400" y="4126468"/>
            <a:ext cx="28971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Quasi-hands-on recycling</a:t>
            </a:r>
          </a:p>
        </p:txBody>
      </p:sp>
    </p:spTree>
    <p:extLst>
      <p:ext uri="{BB962C8B-B14F-4D97-AF65-F5344CB8AC3E}">
        <p14:creationId xmlns:p14="http://schemas.microsoft.com/office/powerpoint/2010/main" val="25681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11125200" cy="1143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A big concern: possible degradation of high-temperature strength due to purification softening</a:t>
            </a:r>
            <a:endParaRPr lang="ja-JP" altLang="en-US" sz="3200" dirty="0"/>
          </a:p>
        </p:txBody>
      </p:sp>
      <p:sp>
        <p:nvSpPr>
          <p:cNvPr id="72" name="Rectangle 13"/>
          <p:cNvSpPr txBox="1">
            <a:spLocks noChangeArrowheads="1"/>
          </p:cNvSpPr>
          <p:nvPr/>
        </p:nvSpPr>
        <p:spPr>
          <a:xfrm>
            <a:off x="1524003" y="6019800"/>
            <a:ext cx="914399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Degradation of yield strength was observed at 750 and 800</a:t>
            </a:r>
            <a:r>
              <a:rPr lang="en-US" altLang="ja-JP" sz="2000" baseline="30000" dirty="0"/>
              <a:t>o</a:t>
            </a:r>
            <a:r>
              <a:rPr lang="en-US" altLang="ja-JP" sz="2000" dirty="0"/>
              <a:t>C in tensile tests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The degradation is attributed to reduction in interstitial impurity (C, N and O) level</a:t>
            </a:r>
          </a:p>
        </p:txBody>
      </p:sp>
      <p:sp>
        <p:nvSpPr>
          <p:cNvPr id="82" name="Rectangle 162"/>
          <p:cNvSpPr>
            <a:spLocks noChangeArrowheads="1"/>
          </p:cNvSpPr>
          <p:nvPr/>
        </p:nvSpPr>
        <p:spPr bwMode="auto">
          <a:xfrm>
            <a:off x="2933700" y="5284098"/>
            <a:ext cx="6743700" cy="6771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Comparison of yield strength (YS) and ultimate tensile strength (UTS) of NIFS-HEAT-2 (NH2) and US832665 (US) in tensile tests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63400"/>
            <a:ext cx="5867400" cy="3894954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7772400" y="3101715"/>
            <a:ext cx="618324" cy="61832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1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49"/>
          <p:cNvSpPr>
            <a:spLocks noChangeArrowheads="1"/>
          </p:cNvSpPr>
          <p:nvPr/>
        </p:nvSpPr>
        <p:spPr bwMode="auto">
          <a:xfrm>
            <a:off x="6044029" y="4457241"/>
            <a:ext cx="55563" cy="4397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6" name="Rectangle 68"/>
          <p:cNvSpPr>
            <a:spLocks noChangeArrowheads="1"/>
          </p:cNvSpPr>
          <p:nvPr/>
        </p:nvSpPr>
        <p:spPr bwMode="auto">
          <a:xfrm>
            <a:off x="5933236" y="4383137"/>
            <a:ext cx="273600" cy="3557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3" name="Rectangle 55"/>
          <p:cNvSpPr>
            <a:spLocks noChangeArrowheads="1"/>
          </p:cNvSpPr>
          <p:nvPr/>
        </p:nvSpPr>
        <p:spPr bwMode="auto">
          <a:xfrm>
            <a:off x="5938288" y="2528159"/>
            <a:ext cx="273600" cy="1084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4" name="Rectangle 55"/>
          <p:cNvSpPr>
            <a:spLocks noChangeArrowheads="1"/>
          </p:cNvSpPr>
          <p:nvPr/>
        </p:nvSpPr>
        <p:spPr bwMode="auto">
          <a:xfrm>
            <a:off x="5629423" y="2286000"/>
            <a:ext cx="900000" cy="25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38" name="Rectangle 49"/>
          <p:cNvSpPr>
            <a:spLocks noChangeArrowheads="1"/>
          </p:cNvSpPr>
          <p:nvPr/>
        </p:nvSpPr>
        <p:spPr bwMode="auto">
          <a:xfrm>
            <a:off x="5055419" y="4182603"/>
            <a:ext cx="55563" cy="4397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" name="Rectangle 68"/>
          <p:cNvSpPr>
            <a:spLocks noChangeArrowheads="1"/>
          </p:cNvSpPr>
          <p:nvPr/>
        </p:nvSpPr>
        <p:spPr bwMode="auto">
          <a:xfrm>
            <a:off x="4944626" y="4108499"/>
            <a:ext cx="273600" cy="3557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0" name="Rectangle 55"/>
          <p:cNvSpPr>
            <a:spLocks noChangeArrowheads="1"/>
          </p:cNvSpPr>
          <p:nvPr/>
        </p:nvSpPr>
        <p:spPr bwMode="auto">
          <a:xfrm>
            <a:off x="4949071" y="2534998"/>
            <a:ext cx="273600" cy="1084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1" name="Rectangle 55"/>
          <p:cNvSpPr>
            <a:spLocks noChangeArrowheads="1"/>
          </p:cNvSpPr>
          <p:nvPr/>
        </p:nvSpPr>
        <p:spPr bwMode="auto">
          <a:xfrm>
            <a:off x="4640206" y="2292839"/>
            <a:ext cx="900000" cy="25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8" name="Rectangle 68"/>
          <p:cNvSpPr>
            <a:spLocks noChangeArrowheads="1"/>
          </p:cNvSpPr>
          <p:nvPr/>
        </p:nvSpPr>
        <p:spPr bwMode="auto">
          <a:xfrm>
            <a:off x="2293760" y="4403803"/>
            <a:ext cx="273600" cy="51723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9" name="Rectangle 55"/>
          <p:cNvSpPr>
            <a:spLocks noChangeArrowheads="1"/>
          </p:cNvSpPr>
          <p:nvPr/>
        </p:nvSpPr>
        <p:spPr bwMode="auto">
          <a:xfrm>
            <a:off x="1983813" y="4910035"/>
            <a:ext cx="900000" cy="25060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6" name="Rectangle 55"/>
          <p:cNvSpPr>
            <a:spLocks noChangeArrowheads="1"/>
          </p:cNvSpPr>
          <p:nvPr/>
        </p:nvSpPr>
        <p:spPr bwMode="auto">
          <a:xfrm>
            <a:off x="2297845" y="2540396"/>
            <a:ext cx="273600" cy="1084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7" name="Rectangle 55"/>
          <p:cNvSpPr>
            <a:spLocks noChangeArrowheads="1"/>
          </p:cNvSpPr>
          <p:nvPr/>
        </p:nvSpPr>
        <p:spPr bwMode="auto">
          <a:xfrm>
            <a:off x="1981360" y="2298237"/>
            <a:ext cx="900000" cy="25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57" name="Rectangle 68"/>
          <p:cNvSpPr>
            <a:spLocks noChangeArrowheads="1"/>
          </p:cNvSpPr>
          <p:nvPr/>
        </p:nvSpPr>
        <p:spPr bwMode="auto">
          <a:xfrm>
            <a:off x="1303477" y="4113897"/>
            <a:ext cx="273600" cy="51723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44" name="Rectangle 55"/>
          <p:cNvSpPr>
            <a:spLocks noChangeArrowheads="1"/>
          </p:cNvSpPr>
          <p:nvPr/>
        </p:nvSpPr>
        <p:spPr bwMode="auto">
          <a:xfrm>
            <a:off x="1307083" y="2540396"/>
            <a:ext cx="273600" cy="1084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1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Creep: Deformation under small constant </a:t>
            </a:r>
            <a:r>
              <a:rPr lang="en-US" altLang="ja-JP" sz="3600" dirty="0" smtClean="0"/>
              <a:t>load</a:t>
            </a:r>
            <a:br>
              <a:rPr lang="en-US" altLang="ja-JP" sz="3600" dirty="0" smtClean="0"/>
            </a:br>
            <a:r>
              <a:rPr lang="en-US" altLang="ja-JP" sz="3600" dirty="0" smtClean="0"/>
              <a:t>– </a:t>
            </a:r>
            <a:r>
              <a:rPr lang="en-US" altLang="ja-JP" sz="3600" dirty="0"/>
              <a:t>Determine the upper limit of operation </a:t>
            </a:r>
            <a:r>
              <a:rPr lang="en-US" altLang="ja-JP" sz="3600" dirty="0" smtClean="0"/>
              <a:t>temperature </a:t>
            </a:r>
            <a:r>
              <a:rPr lang="en-US" altLang="ja-JP" sz="3600" dirty="0"/>
              <a:t>–</a:t>
            </a:r>
          </a:p>
        </p:txBody>
      </p:sp>
      <p:sp>
        <p:nvSpPr>
          <p:cNvPr id="3481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7243794" y="1600200"/>
            <a:ext cx="4567205" cy="297845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200" dirty="0"/>
              <a:t>Creep tests apply small and constant stress, several 10 MPa, which is typical and normal in fusion blanket </a:t>
            </a:r>
            <a:r>
              <a:rPr lang="en-US" altLang="ja-JP" sz="2200" dirty="0" smtClean="0"/>
              <a:t>condition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ja-JP" sz="2200" dirty="0"/>
          </a:p>
          <a:p>
            <a:pPr eaLnBrk="1" hangingPunct="1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200" dirty="0"/>
              <a:t>For blanket design, creep lifetime determines the upper limit for operation temperature</a:t>
            </a:r>
          </a:p>
        </p:txBody>
      </p: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838198" y="1600200"/>
            <a:ext cx="2514600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dirty="0">
                <a:solidFill>
                  <a:schemeClr val="tx2"/>
                </a:solidFill>
              </a:rPr>
              <a:t>Tensile test: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dirty="0">
                <a:solidFill>
                  <a:schemeClr val="tx2"/>
                </a:solidFill>
              </a:rPr>
              <a:t>1</a:t>
            </a:r>
            <a:r>
              <a:rPr lang="ja-JP" altLang="en-US" sz="1800" b="1" dirty="0">
                <a:solidFill>
                  <a:schemeClr val="tx2"/>
                </a:solidFill>
              </a:rPr>
              <a:t> </a:t>
            </a:r>
            <a:r>
              <a:rPr lang="en-US" altLang="ja-JP" sz="1800" b="1" dirty="0">
                <a:solidFill>
                  <a:schemeClr val="tx2"/>
                </a:solidFill>
              </a:rPr>
              <a:t>min~1 </a:t>
            </a:r>
            <a:r>
              <a:rPr lang="en-US" altLang="ja-JP" sz="1800" b="1" dirty="0" err="1">
                <a:solidFill>
                  <a:schemeClr val="tx2"/>
                </a:solidFill>
              </a:rPr>
              <a:t>hr</a:t>
            </a:r>
            <a:r>
              <a:rPr lang="en-US" altLang="ja-JP" sz="1800" b="1" dirty="0">
                <a:solidFill>
                  <a:schemeClr val="tx2"/>
                </a:solidFill>
              </a:rPr>
              <a:t>, ~500 MPa</a:t>
            </a:r>
          </a:p>
        </p:txBody>
      </p:sp>
      <p:sp>
        <p:nvSpPr>
          <p:cNvPr id="34821" name="Freeform 32"/>
          <p:cNvSpPr>
            <a:spLocks/>
          </p:cNvSpPr>
          <p:nvPr/>
        </p:nvSpPr>
        <p:spPr bwMode="auto">
          <a:xfrm>
            <a:off x="4948241" y="3392028"/>
            <a:ext cx="274637" cy="935037"/>
          </a:xfrm>
          <a:custGeom>
            <a:avLst/>
            <a:gdLst>
              <a:gd name="T0" fmla="*/ 0 w 240"/>
              <a:gd name="T1" fmla="*/ 0 h 816"/>
              <a:gd name="T2" fmla="*/ 0 w 240"/>
              <a:gd name="T3" fmla="*/ 220009 h 816"/>
              <a:gd name="T4" fmla="*/ 109855 w 240"/>
              <a:gd name="T5" fmla="*/ 330013 h 816"/>
              <a:gd name="T6" fmla="*/ 109855 w 240"/>
              <a:gd name="T7" fmla="*/ 605024 h 816"/>
              <a:gd name="T8" fmla="*/ 0 w 240"/>
              <a:gd name="T9" fmla="*/ 715028 h 816"/>
              <a:gd name="T10" fmla="*/ 0 w 240"/>
              <a:gd name="T11" fmla="*/ 935037 h 816"/>
              <a:gd name="T12" fmla="*/ 274637 w 240"/>
              <a:gd name="T13" fmla="*/ 935037 h 816"/>
              <a:gd name="T14" fmla="*/ 274637 w 240"/>
              <a:gd name="T15" fmla="*/ 715028 h 816"/>
              <a:gd name="T16" fmla="*/ 164782 w 240"/>
              <a:gd name="T17" fmla="*/ 605024 h 816"/>
              <a:gd name="T18" fmla="*/ 164782 w 240"/>
              <a:gd name="T19" fmla="*/ 330013 h 816"/>
              <a:gd name="T20" fmla="*/ 274637 w 240"/>
              <a:gd name="T21" fmla="*/ 220009 h 816"/>
              <a:gd name="T22" fmla="*/ 274637 w 240"/>
              <a:gd name="T23" fmla="*/ 0 h 816"/>
              <a:gd name="T24" fmla="*/ 0 w 240"/>
              <a:gd name="T25" fmla="*/ 0 h 8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0" h="816">
                <a:moveTo>
                  <a:pt x="0" y="0"/>
                </a:moveTo>
                <a:lnTo>
                  <a:pt x="0" y="192"/>
                </a:lnTo>
                <a:lnTo>
                  <a:pt x="96" y="288"/>
                </a:lnTo>
                <a:lnTo>
                  <a:pt x="96" y="528"/>
                </a:lnTo>
                <a:lnTo>
                  <a:pt x="0" y="624"/>
                </a:lnTo>
                <a:lnTo>
                  <a:pt x="0" y="816"/>
                </a:lnTo>
                <a:lnTo>
                  <a:pt x="240" y="816"/>
                </a:lnTo>
                <a:lnTo>
                  <a:pt x="240" y="624"/>
                </a:lnTo>
                <a:lnTo>
                  <a:pt x="144" y="528"/>
                </a:lnTo>
                <a:lnTo>
                  <a:pt x="144" y="288"/>
                </a:lnTo>
                <a:lnTo>
                  <a:pt x="240" y="19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22" name="Oval 33"/>
          <p:cNvSpPr>
            <a:spLocks noChangeArrowheads="1"/>
          </p:cNvSpPr>
          <p:nvPr/>
        </p:nvSpPr>
        <p:spPr bwMode="auto">
          <a:xfrm>
            <a:off x="5030791" y="3474578"/>
            <a:ext cx="109537" cy="1095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23" name="Oval 34"/>
          <p:cNvSpPr>
            <a:spLocks noChangeArrowheads="1"/>
          </p:cNvSpPr>
          <p:nvPr/>
        </p:nvSpPr>
        <p:spPr bwMode="auto">
          <a:xfrm>
            <a:off x="5030791" y="4141328"/>
            <a:ext cx="109537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25" name="Freeform 36"/>
          <p:cNvSpPr>
            <a:spLocks/>
          </p:cNvSpPr>
          <p:nvPr/>
        </p:nvSpPr>
        <p:spPr bwMode="auto">
          <a:xfrm>
            <a:off x="5937250" y="3392028"/>
            <a:ext cx="274638" cy="1209675"/>
          </a:xfrm>
          <a:custGeom>
            <a:avLst/>
            <a:gdLst>
              <a:gd name="T0" fmla="*/ 0 w 240"/>
              <a:gd name="T1" fmla="*/ 0 h 1056"/>
              <a:gd name="T2" fmla="*/ 0 w 240"/>
              <a:gd name="T3" fmla="*/ 219941 h 1056"/>
              <a:gd name="T4" fmla="*/ 109855 w 240"/>
              <a:gd name="T5" fmla="*/ 329911 h 1056"/>
              <a:gd name="T6" fmla="*/ 109855 w 240"/>
              <a:gd name="T7" fmla="*/ 879764 h 1056"/>
              <a:gd name="T8" fmla="*/ 0 w 240"/>
              <a:gd name="T9" fmla="*/ 989734 h 1056"/>
              <a:gd name="T10" fmla="*/ 0 w 240"/>
              <a:gd name="T11" fmla="*/ 1209675 h 1056"/>
              <a:gd name="T12" fmla="*/ 274638 w 240"/>
              <a:gd name="T13" fmla="*/ 1209675 h 1056"/>
              <a:gd name="T14" fmla="*/ 274638 w 240"/>
              <a:gd name="T15" fmla="*/ 989734 h 1056"/>
              <a:gd name="T16" fmla="*/ 164783 w 240"/>
              <a:gd name="T17" fmla="*/ 879764 h 1056"/>
              <a:gd name="T18" fmla="*/ 164783 w 240"/>
              <a:gd name="T19" fmla="*/ 329911 h 1056"/>
              <a:gd name="T20" fmla="*/ 274638 w 240"/>
              <a:gd name="T21" fmla="*/ 219941 h 1056"/>
              <a:gd name="T22" fmla="*/ 274638 w 240"/>
              <a:gd name="T23" fmla="*/ 0 h 1056"/>
              <a:gd name="T24" fmla="*/ 0 w 240"/>
              <a:gd name="T25" fmla="*/ 0 h 10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0" h="1056">
                <a:moveTo>
                  <a:pt x="0" y="0"/>
                </a:moveTo>
                <a:lnTo>
                  <a:pt x="0" y="192"/>
                </a:lnTo>
                <a:lnTo>
                  <a:pt x="96" y="288"/>
                </a:lnTo>
                <a:lnTo>
                  <a:pt x="96" y="768"/>
                </a:lnTo>
                <a:lnTo>
                  <a:pt x="0" y="864"/>
                </a:lnTo>
                <a:lnTo>
                  <a:pt x="0" y="1056"/>
                </a:lnTo>
                <a:lnTo>
                  <a:pt x="240" y="1056"/>
                </a:lnTo>
                <a:lnTo>
                  <a:pt x="240" y="864"/>
                </a:lnTo>
                <a:lnTo>
                  <a:pt x="144" y="768"/>
                </a:lnTo>
                <a:lnTo>
                  <a:pt x="144" y="288"/>
                </a:lnTo>
                <a:lnTo>
                  <a:pt x="240" y="19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26" name="Oval 37"/>
          <p:cNvSpPr>
            <a:spLocks noChangeArrowheads="1"/>
          </p:cNvSpPr>
          <p:nvPr/>
        </p:nvSpPr>
        <p:spPr bwMode="auto">
          <a:xfrm>
            <a:off x="6019800" y="3474578"/>
            <a:ext cx="109538" cy="1095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28" name="Oval 39"/>
          <p:cNvSpPr>
            <a:spLocks noChangeArrowheads="1"/>
          </p:cNvSpPr>
          <p:nvPr/>
        </p:nvSpPr>
        <p:spPr bwMode="auto">
          <a:xfrm>
            <a:off x="6026150" y="4409612"/>
            <a:ext cx="109538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37" name="AutoShape 48"/>
          <p:cNvSpPr>
            <a:spLocks noChangeArrowheads="1"/>
          </p:cNvSpPr>
          <p:nvPr/>
        </p:nvSpPr>
        <p:spPr bwMode="auto">
          <a:xfrm rot="10800000">
            <a:off x="4783141" y="4546140"/>
            <a:ext cx="604837" cy="385763"/>
          </a:xfrm>
          <a:custGeom>
            <a:avLst/>
            <a:gdLst>
              <a:gd name="T0" fmla="*/ 533433 w 21600"/>
              <a:gd name="T1" fmla="*/ 192882 h 21600"/>
              <a:gd name="T2" fmla="*/ 302419 w 21600"/>
              <a:gd name="T3" fmla="*/ 385763 h 21600"/>
              <a:gd name="T4" fmla="*/ 71404 w 21600"/>
              <a:gd name="T5" fmla="*/ 192882 h 21600"/>
              <a:gd name="T6" fmla="*/ 3024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50 w 21600"/>
              <a:gd name="T13" fmla="*/ 4350 h 21600"/>
              <a:gd name="T14" fmla="*/ 17250 w 21600"/>
              <a:gd name="T15" fmla="*/ 172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100" y="21600"/>
                </a:lnTo>
                <a:lnTo>
                  <a:pt x="165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9" name="AutoShape 50"/>
          <p:cNvSpPr>
            <a:spLocks noChangeArrowheads="1"/>
          </p:cNvSpPr>
          <p:nvPr/>
        </p:nvSpPr>
        <p:spPr bwMode="auto">
          <a:xfrm rot="10800000">
            <a:off x="5772150" y="4808078"/>
            <a:ext cx="604838" cy="384175"/>
          </a:xfrm>
          <a:custGeom>
            <a:avLst/>
            <a:gdLst>
              <a:gd name="T0" fmla="*/ 533434 w 21600"/>
              <a:gd name="T1" fmla="*/ 192088 h 21600"/>
              <a:gd name="T2" fmla="*/ 302419 w 21600"/>
              <a:gd name="T3" fmla="*/ 384175 h 21600"/>
              <a:gd name="T4" fmla="*/ 71404 w 21600"/>
              <a:gd name="T5" fmla="*/ 192088 h 21600"/>
              <a:gd name="T6" fmla="*/ 3024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50 w 21600"/>
              <a:gd name="T13" fmla="*/ 4350 h 21600"/>
              <a:gd name="T14" fmla="*/ 17250 w 21600"/>
              <a:gd name="T15" fmla="*/ 172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100" y="21600"/>
                </a:lnTo>
                <a:lnTo>
                  <a:pt x="165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41" name="Freeform 52"/>
          <p:cNvSpPr>
            <a:spLocks/>
          </p:cNvSpPr>
          <p:nvPr/>
        </p:nvSpPr>
        <p:spPr bwMode="auto">
          <a:xfrm>
            <a:off x="1304747" y="3400820"/>
            <a:ext cx="274638" cy="935038"/>
          </a:xfrm>
          <a:custGeom>
            <a:avLst/>
            <a:gdLst>
              <a:gd name="T0" fmla="*/ 0 w 240"/>
              <a:gd name="T1" fmla="*/ 0 h 816"/>
              <a:gd name="T2" fmla="*/ 0 w 240"/>
              <a:gd name="T3" fmla="*/ 220009 h 816"/>
              <a:gd name="T4" fmla="*/ 109855 w 240"/>
              <a:gd name="T5" fmla="*/ 330013 h 816"/>
              <a:gd name="T6" fmla="*/ 109855 w 240"/>
              <a:gd name="T7" fmla="*/ 605025 h 816"/>
              <a:gd name="T8" fmla="*/ 0 w 240"/>
              <a:gd name="T9" fmla="*/ 715029 h 816"/>
              <a:gd name="T10" fmla="*/ 0 w 240"/>
              <a:gd name="T11" fmla="*/ 935038 h 816"/>
              <a:gd name="T12" fmla="*/ 274638 w 240"/>
              <a:gd name="T13" fmla="*/ 935038 h 816"/>
              <a:gd name="T14" fmla="*/ 274638 w 240"/>
              <a:gd name="T15" fmla="*/ 715029 h 816"/>
              <a:gd name="T16" fmla="*/ 164783 w 240"/>
              <a:gd name="T17" fmla="*/ 605025 h 816"/>
              <a:gd name="T18" fmla="*/ 164783 w 240"/>
              <a:gd name="T19" fmla="*/ 330013 h 816"/>
              <a:gd name="T20" fmla="*/ 274638 w 240"/>
              <a:gd name="T21" fmla="*/ 220009 h 816"/>
              <a:gd name="T22" fmla="*/ 274638 w 240"/>
              <a:gd name="T23" fmla="*/ 0 h 816"/>
              <a:gd name="T24" fmla="*/ 0 w 240"/>
              <a:gd name="T25" fmla="*/ 0 h 8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0" h="816">
                <a:moveTo>
                  <a:pt x="0" y="0"/>
                </a:moveTo>
                <a:lnTo>
                  <a:pt x="0" y="192"/>
                </a:lnTo>
                <a:lnTo>
                  <a:pt x="96" y="288"/>
                </a:lnTo>
                <a:lnTo>
                  <a:pt x="96" y="528"/>
                </a:lnTo>
                <a:lnTo>
                  <a:pt x="0" y="624"/>
                </a:lnTo>
                <a:lnTo>
                  <a:pt x="0" y="816"/>
                </a:lnTo>
                <a:lnTo>
                  <a:pt x="240" y="816"/>
                </a:lnTo>
                <a:lnTo>
                  <a:pt x="240" y="624"/>
                </a:lnTo>
                <a:lnTo>
                  <a:pt x="144" y="528"/>
                </a:lnTo>
                <a:lnTo>
                  <a:pt x="144" y="288"/>
                </a:lnTo>
                <a:lnTo>
                  <a:pt x="240" y="19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42" name="Oval 53"/>
          <p:cNvSpPr>
            <a:spLocks noChangeArrowheads="1"/>
          </p:cNvSpPr>
          <p:nvPr/>
        </p:nvSpPr>
        <p:spPr bwMode="auto">
          <a:xfrm>
            <a:off x="1387297" y="3483370"/>
            <a:ext cx="109538" cy="1095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43" name="Oval 54"/>
          <p:cNvSpPr>
            <a:spLocks noChangeArrowheads="1"/>
          </p:cNvSpPr>
          <p:nvPr/>
        </p:nvSpPr>
        <p:spPr bwMode="auto">
          <a:xfrm>
            <a:off x="1387297" y="4150120"/>
            <a:ext cx="109538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45" name="Freeform 56"/>
          <p:cNvSpPr>
            <a:spLocks/>
          </p:cNvSpPr>
          <p:nvPr/>
        </p:nvSpPr>
        <p:spPr bwMode="auto">
          <a:xfrm>
            <a:off x="2295347" y="3400823"/>
            <a:ext cx="274638" cy="1209675"/>
          </a:xfrm>
          <a:custGeom>
            <a:avLst/>
            <a:gdLst>
              <a:gd name="T0" fmla="*/ 0 w 240"/>
              <a:gd name="T1" fmla="*/ 0 h 1056"/>
              <a:gd name="T2" fmla="*/ 0 w 240"/>
              <a:gd name="T3" fmla="*/ 219941 h 1056"/>
              <a:gd name="T4" fmla="*/ 109855 w 240"/>
              <a:gd name="T5" fmla="*/ 329911 h 1056"/>
              <a:gd name="T6" fmla="*/ 109855 w 240"/>
              <a:gd name="T7" fmla="*/ 879764 h 1056"/>
              <a:gd name="T8" fmla="*/ 0 w 240"/>
              <a:gd name="T9" fmla="*/ 989734 h 1056"/>
              <a:gd name="T10" fmla="*/ 0 w 240"/>
              <a:gd name="T11" fmla="*/ 1209675 h 1056"/>
              <a:gd name="T12" fmla="*/ 274638 w 240"/>
              <a:gd name="T13" fmla="*/ 1209675 h 1056"/>
              <a:gd name="T14" fmla="*/ 274638 w 240"/>
              <a:gd name="T15" fmla="*/ 989734 h 1056"/>
              <a:gd name="T16" fmla="*/ 164783 w 240"/>
              <a:gd name="T17" fmla="*/ 879764 h 1056"/>
              <a:gd name="T18" fmla="*/ 164783 w 240"/>
              <a:gd name="T19" fmla="*/ 329911 h 1056"/>
              <a:gd name="T20" fmla="*/ 274638 w 240"/>
              <a:gd name="T21" fmla="*/ 219941 h 1056"/>
              <a:gd name="T22" fmla="*/ 274638 w 240"/>
              <a:gd name="T23" fmla="*/ 0 h 1056"/>
              <a:gd name="T24" fmla="*/ 0 w 240"/>
              <a:gd name="T25" fmla="*/ 0 h 10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0" h="1056">
                <a:moveTo>
                  <a:pt x="0" y="0"/>
                </a:moveTo>
                <a:lnTo>
                  <a:pt x="0" y="192"/>
                </a:lnTo>
                <a:lnTo>
                  <a:pt x="96" y="288"/>
                </a:lnTo>
                <a:lnTo>
                  <a:pt x="96" y="768"/>
                </a:lnTo>
                <a:lnTo>
                  <a:pt x="0" y="864"/>
                </a:lnTo>
                <a:lnTo>
                  <a:pt x="0" y="1056"/>
                </a:lnTo>
                <a:lnTo>
                  <a:pt x="240" y="1056"/>
                </a:lnTo>
                <a:lnTo>
                  <a:pt x="240" y="864"/>
                </a:lnTo>
                <a:lnTo>
                  <a:pt x="144" y="768"/>
                </a:lnTo>
                <a:lnTo>
                  <a:pt x="144" y="288"/>
                </a:lnTo>
                <a:lnTo>
                  <a:pt x="240" y="19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46" name="Oval 57"/>
          <p:cNvSpPr>
            <a:spLocks noChangeArrowheads="1"/>
          </p:cNvSpPr>
          <p:nvPr/>
        </p:nvSpPr>
        <p:spPr bwMode="auto">
          <a:xfrm>
            <a:off x="2377897" y="3483370"/>
            <a:ext cx="109538" cy="1095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48" name="Oval 59"/>
          <p:cNvSpPr>
            <a:spLocks noChangeArrowheads="1"/>
          </p:cNvSpPr>
          <p:nvPr/>
        </p:nvSpPr>
        <p:spPr bwMode="auto">
          <a:xfrm>
            <a:off x="2384247" y="4418411"/>
            <a:ext cx="109538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49" name="Line 60"/>
          <p:cNvSpPr>
            <a:spLocks noChangeShapeType="1"/>
          </p:cNvSpPr>
          <p:nvPr/>
        </p:nvSpPr>
        <p:spPr bwMode="auto">
          <a:xfrm>
            <a:off x="1517790" y="3732925"/>
            <a:ext cx="8239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51" name="Line 62"/>
          <p:cNvSpPr>
            <a:spLocks noChangeShapeType="1"/>
          </p:cNvSpPr>
          <p:nvPr/>
        </p:nvSpPr>
        <p:spPr bwMode="auto">
          <a:xfrm>
            <a:off x="2514422" y="3731020"/>
            <a:ext cx="2746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52" name="Line 63"/>
          <p:cNvSpPr>
            <a:spLocks noChangeShapeType="1"/>
          </p:cNvSpPr>
          <p:nvPr/>
        </p:nvSpPr>
        <p:spPr bwMode="auto">
          <a:xfrm>
            <a:off x="2510612" y="4005658"/>
            <a:ext cx="4397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54" name="Line 65"/>
          <p:cNvSpPr>
            <a:spLocks noChangeShapeType="1"/>
          </p:cNvSpPr>
          <p:nvPr/>
        </p:nvSpPr>
        <p:spPr bwMode="auto">
          <a:xfrm>
            <a:off x="2898597" y="4280295"/>
            <a:ext cx="0" cy="274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55" name="Line 66"/>
          <p:cNvSpPr>
            <a:spLocks noChangeShapeType="1"/>
          </p:cNvSpPr>
          <p:nvPr/>
        </p:nvSpPr>
        <p:spPr bwMode="auto">
          <a:xfrm flipV="1">
            <a:off x="2898597" y="3731020"/>
            <a:ext cx="0" cy="274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59" name="Oval 70"/>
          <p:cNvSpPr>
            <a:spLocks noChangeArrowheads="1"/>
          </p:cNvSpPr>
          <p:nvPr/>
        </p:nvSpPr>
        <p:spPr bwMode="auto">
          <a:xfrm>
            <a:off x="1195210" y="2727720"/>
            <a:ext cx="495300" cy="495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60" name="Line 71"/>
          <p:cNvSpPr>
            <a:spLocks noChangeShapeType="1"/>
          </p:cNvSpPr>
          <p:nvPr/>
        </p:nvSpPr>
        <p:spPr bwMode="auto">
          <a:xfrm rot="-2186964" flipH="1" flipV="1">
            <a:off x="1298397" y="2889645"/>
            <a:ext cx="109538" cy="274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61" name="Line 72"/>
          <p:cNvSpPr>
            <a:spLocks noChangeShapeType="1"/>
          </p:cNvSpPr>
          <p:nvPr/>
        </p:nvSpPr>
        <p:spPr bwMode="auto">
          <a:xfrm rot="-508269" flipH="1" flipV="1">
            <a:off x="1398410" y="2772173"/>
            <a:ext cx="0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62" name="Line 73"/>
          <p:cNvSpPr>
            <a:spLocks noChangeShapeType="1"/>
          </p:cNvSpPr>
          <p:nvPr/>
        </p:nvSpPr>
        <p:spPr bwMode="auto">
          <a:xfrm rot="428422" flipH="1" flipV="1">
            <a:off x="1490488" y="2765820"/>
            <a:ext cx="1587" cy="10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63" name="Line 74"/>
          <p:cNvSpPr>
            <a:spLocks noChangeShapeType="1"/>
          </p:cNvSpPr>
          <p:nvPr/>
        </p:nvSpPr>
        <p:spPr bwMode="auto">
          <a:xfrm rot="1808116" flipH="1" flipV="1">
            <a:off x="1566685" y="2816623"/>
            <a:ext cx="0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64" name="Line 75"/>
          <p:cNvSpPr>
            <a:spLocks noChangeShapeType="1"/>
          </p:cNvSpPr>
          <p:nvPr/>
        </p:nvSpPr>
        <p:spPr bwMode="auto">
          <a:xfrm rot="4020310" flipH="1" flipV="1">
            <a:off x="1614310" y="2913460"/>
            <a:ext cx="0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65" name="Line 76"/>
          <p:cNvSpPr>
            <a:spLocks noChangeShapeType="1"/>
          </p:cNvSpPr>
          <p:nvPr/>
        </p:nvSpPr>
        <p:spPr bwMode="auto">
          <a:xfrm rot="-2253595" flipH="1" flipV="1">
            <a:off x="1320622" y="2830911"/>
            <a:ext cx="1588" cy="109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66" name="Oval 77"/>
          <p:cNvSpPr>
            <a:spLocks noChangeArrowheads="1"/>
          </p:cNvSpPr>
          <p:nvPr/>
        </p:nvSpPr>
        <p:spPr bwMode="auto">
          <a:xfrm>
            <a:off x="2184222" y="2727720"/>
            <a:ext cx="495300" cy="495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67" name="Line 78"/>
          <p:cNvSpPr>
            <a:spLocks noChangeShapeType="1"/>
          </p:cNvSpPr>
          <p:nvPr/>
        </p:nvSpPr>
        <p:spPr bwMode="auto">
          <a:xfrm rot="3297108" flipH="1" flipV="1">
            <a:off x="2446160" y="2813448"/>
            <a:ext cx="109538" cy="274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68" name="Line 79"/>
          <p:cNvSpPr>
            <a:spLocks noChangeShapeType="1"/>
          </p:cNvSpPr>
          <p:nvPr/>
        </p:nvSpPr>
        <p:spPr bwMode="auto">
          <a:xfrm rot="-508269" flipH="1" flipV="1">
            <a:off x="2387422" y="2772173"/>
            <a:ext cx="1588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69" name="Line 80"/>
          <p:cNvSpPr>
            <a:spLocks noChangeShapeType="1"/>
          </p:cNvSpPr>
          <p:nvPr/>
        </p:nvSpPr>
        <p:spPr bwMode="auto">
          <a:xfrm rot="428422" flipH="1" flipV="1">
            <a:off x="2479497" y="2765820"/>
            <a:ext cx="1588" cy="10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70" name="Line 81"/>
          <p:cNvSpPr>
            <a:spLocks noChangeShapeType="1"/>
          </p:cNvSpPr>
          <p:nvPr/>
        </p:nvSpPr>
        <p:spPr bwMode="auto">
          <a:xfrm rot="-3767510" flipH="1" flipV="1">
            <a:off x="2266772" y="2934095"/>
            <a:ext cx="1588" cy="10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71" name="Line 82"/>
          <p:cNvSpPr>
            <a:spLocks noChangeShapeType="1"/>
          </p:cNvSpPr>
          <p:nvPr/>
        </p:nvSpPr>
        <p:spPr bwMode="auto">
          <a:xfrm rot="4020310" flipH="1" flipV="1">
            <a:off x="2604116" y="2914251"/>
            <a:ext cx="0" cy="10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72" name="Line 83"/>
          <p:cNvSpPr>
            <a:spLocks noChangeShapeType="1"/>
          </p:cNvSpPr>
          <p:nvPr/>
        </p:nvSpPr>
        <p:spPr bwMode="auto">
          <a:xfrm rot="-2253595" flipH="1" flipV="1">
            <a:off x="2311222" y="2830911"/>
            <a:ext cx="0" cy="109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77" name="Rectangle 89"/>
          <p:cNvSpPr>
            <a:spLocks noChangeArrowheads="1"/>
          </p:cNvSpPr>
          <p:nvPr/>
        </p:nvSpPr>
        <p:spPr bwMode="auto">
          <a:xfrm>
            <a:off x="4038600" y="1600200"/>
            <a:ext cx="2743200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dirty="0">
                <a:solidFill>
                  <a:schemeClr val="tx2"/>
                </a:solidFill>
              </a:rPr>
              <a:t>Creep test: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dirty="0">
                <a:solidFill>
                  <a:schemeClr val="tx2"/>
                </a:solidFill>
              </a:rPr>
              <a:t>1 day~3 year, ~100 MPa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467233" y="5029203"/>
                <a:ext cx="123251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ja-JP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33" y="5029203"/>
                <a:ext cx="1232517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447801" y="5562603"/>
                <a:ext cx="957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5562603"/>
                <a:ext cx="957955" cy="276999"/>
              </a:xfrm>
              <a:prstGeom prst="rect">
                <a:avLst/>
              </a:prstGeom>
              <a:blipFill>
                <a:blip r:embed="rId3"/>
                <a:stretch>
                  <a:fillRect l="-5732" t="-4444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493610" y="3984388"/>
                <a:ext cx="1697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𝐷𝑖𝑠𝑝𝑙𝑎𝑐𝑒𝑚𝑒𝑛𝑡</m:t>
                      </m:r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10" y="3984388"/>
                <a:ext cx="1697388" cy="276999"/>
              </a:xfrm>
              <a:prstGeom prst="rect">
                <a:avLst/>
              </a:prstGeom>
              <a:blipFill>
                <a:blip r:embed="rId4"/>
                <a:stretch>
                  <a:fillRect l="-4317" t="-4444" r="-1439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1517790" y="4007245"/>
            <a:ext cx="8239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2509342" y="4281565"/>
            <a:ext cx="4397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2741458" y="2841779"/>
                <a:ext cx="803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𝐿𝑜𝑎𝑑</m:t>
                      </m:r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8" y="2841779"/>
                <a:ext cx="803233" cy="276999"/>
              </a:xfrm>
              <a:prstGeom prst="rect">
                <a:avLst/>
              </a:prstGeom>
              <a:blipFill>
                <a:blip r:embed="rId5"/>
                <a:stretch>
                  <a:fillRect l="-6870" r="-6870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4698020" y="4954128"/>
                <a:ext cx="803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𝐿𝑜𝑎𝑑</m:t>
                      </m:r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020" y="4954128"/>
                <a:ext cx="803233" cy="276999"/>
              </a:xfrm>
              <a:prstGeom prst="rect">
                <a:avLst/>
              </a:prstGeom>
              <a:blipFill>
                <a:blip r:embed="rId6"/>
                <a:stretch>
                  <a:fillRect l="-6870" r="-6870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978646" y="5270040"/>
                <a:ext cx="11173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46" y="5270040"/>
                <a:ext cx="1117357" cy="276999"/>
              </a:xfrm>
              <a:prstGeom prst="rect">
                <a:avLst/>
              </a:prstGeom>
              <a:blipFill>
                <a:blip r:embed="rId7"/>
                <a:stretch>
                  <a:fillRect l="-4918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5029200" y="5574840"/>
                <a:ext cx="906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574840"/>
                <a:ext cx="906658" cy="276999"/>
              </a:xfrm>
              <a:prstGeom prst="rect">
                <a:avLst/>
              </a:prstGeom>
              <a:blipFill>
                <a:blip r:embed="rId8"/>
                <a:stretch>
                  <a:fillRect l="-3356" t="-4444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ine 60"/>
          <p:cNvSpPr>
            <a:spLocks noChangeShapeType="1"/>
          </p:cNvSpPr>
          <p:nvPr/>
        </p:nvSpPr>
        <p:spPr bwMode="auto">
          <a:xfrm>
            <a:off x="5181920" y="3756651"/>
            <a:ext cx="8239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" name="Line 62"/>
          <p:cNvSpPr>
            <a:spLocks noChangeShapeType="1"/>
          </p:cNvSpPr>
          <p:nvPr/>
        </p:nvSpPr>
        <p:spPr bwMode="auto">
          <a:xfrm>
            <a:off x="6178552" y="3754746"/>
            <a:ext cx="2746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3" name="Line 63"/>
          <p:cNvSpPr>
            <a:spLocks noChangeShapeType="1"/>
          </p:cNvSpPr>
          <p:nvPr/>
        </p:nvSpPr>
        <p:spPr bwMode="auto">
          <a:xfrm>
            <a:off x="6174742" y="4029384"/>
            <a:ext cx="4397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4" name="Line 65"/>
          <p:cNvSpPr>
            <a:spLocks noChangeShapeType="1"/>
          </p:cNvSpPr>
          <p:nvPr/>
        </p:nvSpPr>
        <p:spPr bwMode="auto">
          <a:xfrm>
            <a:off x="6562727" y="4304021"/>
            <a:ext cx="0" cy="274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" name="Line 66"/>
          <p:cNvSpPr>
            <a:spLocks noChangeShapeType="1"/>
          </p:cNvSpPr>
          <p:nvPr/>
        </p:nvSpPr>
        <p:spPr bwMode="auto">
          <a:xfrm flipV="1">
            <a:off x="6562727" y="3754746"/>
            <a:ext cx="0" cy="274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6478739" y="3990696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739" y="3990696"/>
                <a:ext cx="183319" cy="276999"/>
              </a:xfrm>
              <a:prstGeom prst="rect">
                <a:avLst/>
              </a:prstGeom>
              <a:blipFill>
                <a:blip r:embed="rId9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ine 60"/>
          <p:cNvSpPr>
            <a:spLocks noChangeShapeType="1"/>
          </p:cNvSpPr>
          <p:nvPr/>
        </p:nvSpPr>
        <p:spPr bwMode="auto">
          <a:xfrm>
            <a:off x="5181920" y="4030971"/>
            <a:ext cx="8239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8" name="Line 63"/>
          <p:cNvSpPr>
            <a:spLocks noChangeShapeType="1"/>
          </p:cNvSpPr>
          <p:nvPr/>
        </p:nvSpPr>
        <p:spPr bwMode="auto">
          <a:xfrm>
            <a:off x="6173472" y="4305291"/>
            <a:ext cx="4397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" name="Rectangle 55"/>
          <p:cNvSpPr>
            <a:spLocks noChangeArrowheads="1"/>
          </p:cNvSpPr>
          <p:nvPr/>
        </p:nvSpPr>
        <p:spPr bwMode="auto">
          <a:xfrm>
            <a:off x="990598" y="2298237"/>
            <a:ext cx="900000" cy="25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1" name="Rectangle 55"/>
          <p:cNvSpPr>
            <a:spLocks noChangeArrowheads="1"/>
          </p:cNvSpPr>
          <p:nvPr/>
        </p:nvSpPr>
        <p:spPr bwMode="auto">
          <a:xfrm>
            <a:off x="1001150" y="4620129"/>
            <a:ext cx="900000" cy="25060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5" name="Rectangle 162"/>
          <p:cNvSpPr>
            <a:spLocks noChangeArrowheads="1"/>
          </p:cNvSpPr>
          <p:nvPr/>
        </p:nvSpPr>
        <p:spPr bwMode="auto">
          <a:xfrm>
            <a:off x="1946564" y="6425105"/>
            <a:ext cx="4530436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Principles for tensile tests and creep tests</a:t>
            </a:r>
          </a:p>
        </p:txBody>
      </p:sp>
      <p:sp>
        <p:nvSpPr>
          <p:cNvPr id="80" name="Rectangle 162"/>
          <p:cNvSpPr>
            <a:spLocks noChangeArrowheads="1"/>
          </p:cNvSpPr>
          <p:nvPr/>
        </p:nvSpPr>
        <p:spPr bwMode="auto">
          <a:xfrm>
            <a:off x="762000" y="5791203"/>
            <a:ext cx="3361599" cy="6771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Fixed: Deformation speed</a:t>
            </a:r>
          </a:p>
          <a:p>
            <a:r>
              <a:rPr lang="en-US" altLang="ja-JP" sz="1600" dirty="0"/>
              <a:t>Measured: Load &amp; displacement</a:t>
            </a:r>
          </a:p>
        </p:txBody>
      </p:sp>
      <p:sp>
        <p:nvSpPr>
          <p:cNvPr id="82" name="Rectangle 162"/>
          <p:cNvSpPr>
            <a:spLocks noChangeArrowheads="1"/>
          </p:cNvSpPr>
          <p:nvPr/>
        </p:nvSpPr>
        <p:spPr bwMode="auto">
          <a:xfrm>
            <a:off x="4723738" y="5791203"/>
            <a:ext cx="2286665" cy="6771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Load</a:t>
            </a:r>
          </a:p>
          <a:p>
            <a:r>
              <a:rPr lang="en-US" altLang="ja-JP" sz="1600" dirty="0"/>
              <a:t>Displacement &amp; time</a:t>
            </a:r>
          </a:p>
        </p:txBody>
      </p:sp>
    </p:spTree>
    <p:extLst>
      <p:ext uri="{BB962C8B-B14F-4D97-AF65-F5344CB8AC3E}">
        <p14:creationId xmlns:p14="http://schemas.microsoft.com/office/powerpoint/2010/main" val="21704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sz="3600" dirty="0"/>
              <a:t>Creep test facility in </a:t>
            </a:r>
            <a:r>
              <a:rPr lang="en-US" altLang="ja-JP" sz="3600" dirty="0" smtClean="0"/>
              <a:t>NIFS: Eight creep testing </a:t>
            </a:r>
            <a:r>
              <a:rPr lang="en-US" altLang="ja-JP" sz="3600" dirty="0"/>
              <a:t>machines</a:t>
            </a:r>
          </a:p>
        </p:txBody>
      </p:sp>
      <p:sp>
        <p:nvSpPr>
          <p:cNvPr id="3481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800600"/>
            <a:ext cx="5867400" cy="106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Design features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Miniature specimen: 5 mm in gauge length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High temperature: Max. 900</a:t>
            </a:r>
            <a:r>
              <a:rPr lang="en-US" altLang="ja-JP" sz="2000" baseline="30000" dirty="0"/>
              <a:t>o</a:t>
            </a:r>
            <a:r>
              <a:rPr lang="en-US" altLang="ja-JP" sz="2000" dirty="0"/>
              <a:t>C</a:t>
            </a:r>
          </a:p>
          <a:p>
            <a:pPr lvl="1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High vacuum: &lt;10</a:t>
            </a:r>
            <a:r>
              <a:rPr lang="en-US" altLang="ja-JP" sz="2000" baseline="30000" dirty="0"/>
              <a:t>-4</a:t>
            </a:r>
            <a:r>
              <a:rPr lang="en-US" altLang="ja-JP" sz="2000" dirty="0"/>
              <a:t> Pa with Zirconium getter</a:t>
            </a:r>
          </a:p>
        </p:txBody>
      </p:sp>
      <p:sp>
        <p:nvSpPr>
          <p:cNvPr id="85" name="Rectangle 162"/>
          <p:cNvSpPr>
            <a:spLocks noChangeArrowheads="1"/>
          </p:cNvSpPr>
          <p:nvPr/>
        </p:nvSpPr>
        <p:spPr bwMode="auto">
          <a:xfrm>
            <a:off x="3221533" y="4674495"/>
            <a:ext cx="3026867" cy="4309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Fig. Creep testing machines</a:t>
            </a:r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0" y="1371600"/>
            <a:ext cx="4500000" cy="3370044"/>
          </a:xfrm>
          <a:prstGeom prst="rect">
            <a:avLst/>
          </a:prstGeom>
        </p:spPr>
      </p:pic>
      <p:graphicFrame>
        <p:nvGraphicFramePr>
          <p:cNvPr id="84" name="表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1326"/>
              </p:ext>
            </p:extLst>
          </p:nvPr>
        </p:nvGraphicFramePr>
        <p:xfrm>
          <a:off x="6172200" y="1371600"/>
          <a:ext cx="5562601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82">
                  <a:extLst>
                    <a:ext uri="{9D8B030D-6E8A-4147-A177-3AD203B41FA5}">
                      <a16:colId xmlns:a16="http://schemas.microsoft.com/office/drawing/2014/main" xmlns="" val="1321116724"/>
                    </a:ext>
                  </a:extLst>
                </a:gridCol>
                <a:gridCol w="1804130">
                  <a:extLst>
                    <a:ext uri="{9D8B030D-6E8A-4147-A177-3AD203B41FA5}">
                      <a16:colId xmlns:a16="http://schemas.microsoft.com/office/drawing/2014/main" xmlns="" val="2956553949"/>
                    </a:ext>
                  </a:extLst>
                </a:gridCol>
                <a:gridCol w="1171422">
                  <a:extLst>
                    <a:ext uri="{9D8B030D-6E8A-4147-A177-3AD203B41FA5}">
                      <a16:colId xmlns:a16="http://schemas.microsoft.com/office/drawing/2014/main" xmlns="" val="514712751"/>
                    </a:ext>
                  </a:extLst>
                </a:gridCol>
                <a:gridCol w="1209366">
                  <a:extLst>
                    <a:ext uri="{9D8B030D-6E8A-4147-A177-3AD203B41FA5}">
                      <a16:colId xmlns:a16="http://schemas.microsoft.com/office/drawing/2014/main" xmlns="" val="1164387823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xmlns="" val="2112534166"/>
                    </a:ext>
                  </a:extLst>
                </a:gridCol>
              </a:tblGrid>
              <a:tr h="170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0" baseline="0" dirty="0" smtClean="0">
                          <a:latin typeface="+mn-lt"/>
                          <a:ea typeface="+mn-ea"/>
                        </a:rPr>
                        <a:t>#</a:t>
                      </a:r>
                      <a:endParaRPr kumimoji="1" lang="ja-JP" altLang="en-US" sz="1400" i="1" baseline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0" baseline="0" dirty="0" smtClean="0">
                          <a:latin typeface="+mn-lt"/>
                          <a:ea typeface="+mn-ea"/>
                        </a:rPr>
                        <a:t>Base</a:t>
                      </a:r>
                    </a:p>
                    <a:p>
                      <a:pPr algn="ctr"/>
                      <a:r>
                        <a:rPr kumimoji="1" lang="en-US" altLang="ja-JP" sz="1400" i="0" baseline="0" dirty="0" smtClean="0">
                          <a:latin typeface="+mn-lt"/>
                          <a:ea typeface="+mn-ea"/>
                        </a:rPr>
                        <a:t>mechanics</a:t>
                      </a:r>
                      <a:endParaRPr kumimoji="1" lang="ja-JP" altLang="en-US" sz="1400" i="1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Temp.</a:t>
                      </a:r>
                      <a:endParaRPr kumimoji="1" lang="ja-JP" altLang="en-US" sz="1400" i="1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Load</a:t>
                      </a:r>
                      <a:endParaRPr kumimoji="1" lang="ja-JP" altLang="en-US" sz="1400" i="1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0" baseline="0" dirty="0" smtClean="0">
                          <a:latin typeface="+mn-lt"/>
                          <a:ea typeface="+mn-ea"/>
                        </a:rPr>
                        <a:t>Vacuum</a:t>
                      </a:r>
                      <a:endParaRPr kumimoji="1" lang="ja-JP" altLang="en-US" sz="1400" i="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174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1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aseline="0" dirty="0" smtClean="0">
                          <a:latin typeface="+mn-lt"/>
                        </a:rPr>
                        <a:t>INTESCO MC-100</a:t>
                      </a:r>
                    </a:p>
                    <a:p>
                      <a:pPr algn="ctr"/>
                      <a:r>
                        <a:rPr lang="en-US" altLang="ja-JP" sz="1400" baseline="0" dirty="0" smtClean="0">
                          <a:latin typeface="+mn-lt"/>
                        </a:rPr>
                        <a:t>Dead weight</a:t>
                      </a:r>
                      <a:endParaRPr lang="ja-JP" altLang="en-US" sz="1400" baseline="0" dirty="0">
                        <a:latin typeface="+mn-lt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ja-JP" sz="1400" baseline="0" dirty="0" smtClean="0">
                          <a:latin typeface="+mn-lt"/>
                          <a:ea typeface="+mn-ea"/>
                        </a:rPr>
                        <a:t>RT</a:t>
                      </a:r>
                    </a:p>
                    <a:p>
                      <a:pPr algn="ctr"/>
                      <a:r>
                        <a:rPr lang="en-US" altLang="ja-JP" sz="1400" baseline="0" dirty="0" smtClean="0">
                          <a:latin typeface="+mn-lt"/>
                          <a:ea typeface="+mn-ea"/>
                        </a:rPr>
                        <a:t>300-800</a:t>
                      </a:r>
                      <a:r>
                        <a:rPr lang="en-US" altLang="ja-JP" sz="1400" baseline="30000" dirty="0" smtClean="0">
                          <a:latin typeface="+mn-lt"/>
                          <a:ea typeface="+mn-ea"/>
                        </a:rPr>
                        <a:t>o</a:t>
                      </a:r>
                      <a:r>
                        <a:rPr lang="en-US" altLang="ja-JP" sz="1400" baseline="0" dirty="0" smtClean="0">
                          <a:latin typeface="+mn-lt"/>
                          <a:ea typeface="+mn-ea"/>
                        </a:rPr>
                        <a:t>C</a:t>
                      </a:r>
                      <a:endParaRPr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ja-JP" sz="1400" baseline="0" dirty="0" smtClean="0">
                          <a:latin typeface="+mn-lt"/>
                          <a:ea typeface="+mn-ea"/>
                        </a:rPr>
                        <a:t>10-500 N</a:t>
                      </a:r>
                      <a:endParaRPr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ja-JP" sz="1400" baseline="0" dirty="0" smtClean="0">
                          <a:latin typeface="+mn-lt"/>
                          <a:ea typeface="+mn-ea"/>
                        </a:rPr>
                        <a:t>&lt;10</a:t>
                      </a:r>
                      <a:r>
                        <a:rPr lang="en-US" altLang="ja-JP" sz="1400" baseline="30000" dirty="0" smtClean="0">
                          <a:latin typeface="+mn-lt"/>
                          <a:ea typeface="+mn-ea"/>
                        </a:rPr>
                        <a:t>-4</a:t>
                      </a:r>
                      <a:r>
                        <a:rPr lang="en-US" altLang="ja-JP" sz="1400" baseline="0" dirty="0" smtClean="0">
                          <a:latin typeface="+mn-lt"/>
                          <a:ea typeface="+mn-ea"/>
                        </a:rPr>
                        <a:t> Pa</a:t>
                      </a:r>
                    </a:p>
                    <a:p>
                      <a:pPr algn="ctr"/>
                      <a:endParaRPr lang="en-US" altLang="ja-JP" sz="1400" baseline="0" dirty="0" smtClean="0">
                        <a:latin typeface="+mn-lt"/>
                        <a:ea typeface="+mn-ea"/>
                      </a:endParaRPr>
                    </a:p>
                    <a:p>
                      <a:pPr algn="ctr"/>
                      <a:r>
                        <a:rPr lang="en-US" altLang="ja-JP" sz="1400" baseline="0" dirty="0" err="1" smtClean="0">
                          <a:latin typeface="+mn-lt"/>
                          <a:ea typeface="+mn-ea"/>
                        </a:rPr>
                        <a:t>Zr</a:t>
                      </a:r>
                      <a:r>
                        <a:rPr lang="en-US" altLang="ja-JP" sz="1400" baseline="0" dirty="0" smtClean="0">
                          <a:latin typeface="+mn-lt"/>
                          <a:ea typeface="+mn-ea"/>
                        </a:rPr>
                        <a:t> getter</a:t>
                      </a:r>
                      <a:endParaRPr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2685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2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aseline="0" dirty="0" smtClean="0"/>
                        <a:t>INTESCO</a:t>
                      </a:r>
                      <a:r>
                        <a:rPr lang="ja-JP" altLang="en-US" sz="1400" baseline="0" dirty="0" smtClean="0"/>
                        <a:t> </a:t>
                      </a:r>
                      <a:r>
                        <a:rPr lang="en-US" altLang="ja-JP" sz="1400" baseline="0" dirty="0" smtClean="0">
                          <a:latin typeface="+mn-lt"/>
                        </a:rPr>
                        <a:t>MT-100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aseline="0" dirty="0" smtClean="0">
                          <a:latin typeface="+mn-lt"/>
                        </a:rPr>
                        <a:t>Crosshead</a:t>
                      </a:r>
                      <a:endParaRPr lang="ja-JP" altLang="en-US" sz="1400" baseline="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9073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3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aseline="0" dirty="0" smtClean="0">
                          <a:latin typeface="+mn-lt"/>
                        </a:rPr>
                        <a:t>INTESCO MT-100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aseline="0" dirty="0" smtClean="0">
                          <a:latin typeface="+mn-lt"/>
                        </a:rPr>
                        <a:t>Crosshead</a:t>
                      </a:r>
                      <a:endParaRPr lang="ja-JP" altLang="en-US" sz="1400" baseline="0" dirty="0" smtClean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6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4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SHIMADZU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AG-1kNXplus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aseline="0" dirty="0" smtClean="0">
                          <a:latin typeface="+mn-lt"/>
                        </a:rPr>
                        <a:t>Crosshead</a:t>
                      </a:r>
                      <a:endParaRPr lang="ja-JP" altLang="en-US" sz="1400" baseline="0" dirty="0" smtClean="0">
                        <a:latin typeface="+mn-lt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RT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300-900</a:t>
                      </a:r>
                      <a:r>
                        <a:rPr lang="en-US" altLang="ja-JP" sz="1400" baseline="30000" dirty="0" smtClean="0">
                          <a:latin typeface="+mn-lt"/>
                          <a:ea typeface="+mn-ea"/>
                        </a:rPr>
                        <a:t>o</a:t>
                      </a:r>
                      <a:r>
                        <a:rPr lang="en-US" altLang="ja-JP" sz="1400" baseline="0" dirty="0" smtClean="0">
                          <a:latin typeface="+mn-lt"/>
                          <a:ea typeface="+mn-ea"/>
                        </a:rPr>
                        <a:t>C</a:t>
                      </a:r>
                    </a:p>
                    <a:p>
                      <a:pPr algn="ctr"/>
                      <a:endParaRPr lang="en-US" altLang="ja-JP" sz="1400" baseline="0" dirty="0" smtClean="0">
                        <a:latin typeface="+mn-lt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Constant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temp.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air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booth</a:t>
                      </a:r>
                    </a:p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50-1,000 N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797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5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3199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6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838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7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958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8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SHIMADZU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AG-20kNXplus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aseline="0" dirty="0" smtClean="0">
                          <a:latin typeface="+mn-lt"/>
                        </a:rPr>
                        <a:t>Crosshead</a:t>
                      </a:r>
                      <a:endParaRPr lang="ja-JP" altLang="en-US" sz="1400" baseline="0" dirty="0" smtClean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+mn-lt"/>
                          <a:ea typeface="+mn-ea"/>
                        </a:rPr>
                        <a:t>200-20,000 N</a:t>
                      </a:r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5680670"/>
                  </a:ext>
                </a:extLst>
              </a:tr>
            </a:tbl>
          </a:graphicData>
        </a:graphic>
      </p:graphicFrame>
      <p:sp>
        <p:nvSpPr>
          <p:cNvPr id="97" name="Rectangle 13"/>
          <p:cNvSpPr txBox="1">
            <a:spLocks noChangeArrowheads="1"/>
          </p:cNvSpPr>
          <p:nvPr/>
        </p:nvSpPr>
        <p:spPr>
          <a:xfrm>
            <a:off x="685800" y="6172200"/>
            <a:ext cx="11125199" cy="604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Materials in ongoing collaborations: V alloys, RAF steels, ODS steels, W alloys, </a:t>
            </a:r>
            <a:r>
              <a:rPr lang="en-US" altLang="ja-JP" sz="2000" dirty="0" err="1"/>
              <a:t>Zr</a:t>
            </a:r>
            <a:r>
              <a:rPr lang="en-US" altLang="ja-JP" sz="2000" dirty="0"/>
              <a:t> alloys, </a:t>
            </a:r>
            <a:r>
              <a:rPr lang="en-US" altLang="ja-JP" sz="2000" dirty="0" err="1"/>
              <a:t>Nb</a:t>
            </a:r>
            <a:r>
              <a:rPr lang="en-US" altLang="ja-JP" sz="2000" dirty="0"/>
              <a:t> alloys</a:t>
            </a: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000" dirty="0"/>
              <a:t>International activity: Standardization of small specimen test technique (IAEA-CRP-F1.30.17)</a:t>
            </a:r>
          </a:p>
        </p:txBody>
      </p:sp>
      <p:sp>
        <p:nvSpPr>
          <p:cNvPr id="100" name="Rectangle 162"/>
          <p:cNvSpPr>
            <a:spLocks noChangeArrowheads="1"/>
          </p:cNvSpPr>
          <p:nvPr/>
        </p:nvSpPr>
        <p:spPr bwMode="auto">
          <a:xfrm>
            <a:off x="804200" y="2742933"/>
            <a:ext cx="446244" cy="430905"/>
          </a:xfrm>
          <a:prstGeom prst="rect">
            <a:avLst/>
          </a:prstGeom>
          <a:solidFill>
            <a:srgbClr val="FFFF00">
              <a:alpha val="50000"/>
            </a:srgbClr>
          </a:solidFill>
          <a:ln w="31750">
            <a:noFill/>
            <a:miter lim="800000"/>
            <a:headEnd/>
            <a:tailEnd/>
          </a:ln>
          <a:effectLst/>
          <a:extLst/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1" name="Rectangle 162"/>
          <p:cNvSpPr>
            <a:spLocks noChangeArrowheads="1"/>
          </p:cNvSpPr>
          <p:nvPr/>
        </p:nvSpPr>
        <p:spPr bwMode="auto">
          <a:xfrm>
            <a:off x="1782366" y="2482070"/>
            <a:ext cx="446244" cy="430905"/>
          </a:xfrm>
          <a:prstGeom prst="rect">
            <a:avLst/>
          </a:prstGeom>
          <a:solidFill>
            <a:srgbClr val="FFFF00">
              <a:alpha val="50000"/>
            </a:srgbClr>
          </a:solidFill>
          <a:ln w="31750">
            <a:noFill/>
            <a:miter lim="800000"/>
            <a:headEnd/>
            <a:tailEnd/>
          </a:ln>
          <a:effectLst/>
          <a:extLst/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" name="Rectangle 162"/>
          <p:cNvSpPr>
            <a:spLocks noChangeArrowheads="1"/>
          </p:cNvSpPr>
          <p:nvPr/>
        </p:nvSpPr>
        <p:spPr bwMode="auto">
          <a:xfrm>
            <a:off x="2428748" y="2249630"/>
            <a:ext cx="446244" cy="430905"/>
          </a:xfrm>
          <a:prstGeom prst="rect">
            <a:avLst/>
          </a:prstGeom>
          <a:solidFill>
            <a:srgbClr val="FFFF00">
              <a:alpha val="50000"/>
            </a:srgbClr>
          </a:solidFill>
          <a:ln w="31750">
            <a:noFill/>
            <a:miter lim="800000"/>
            <a:headEnd/>
            <a:tailEnd/>
          </a:ln>
          <a:effectLst/>
          <a:extLst/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3" name="Rectangle 162"/>
          <p:cNvSpPr>
            <a:spLocks noChangeArrowheads="1"/>
          </p:cNvSpPr>
          <p:nvPr/>
        </p:nvSpPr>
        <p:spPr bwMode="auto">
          <a:xfrm>
            <a:off x="3081900" y="2249629"/>
            <a:ext cx="446244" cy="430905"/>
          </a:xfrm>
          <a:prstGeom prst="rect">
            <a:avLst/>
          </a:prstGeom>
          <a:solidFill>
            <a:srgbClr val="FFFF00">
              <a:alpha val="50000"/>
            </a:srgbClr>
          </a:solidFill>
          <a:ln w="31750">
            <a:noFill/>
            <a:miter lim="800000"/>
            <a:headEnd/>
            <a:tailEnd/>
          </a:ln>
          <a:effectLst/>
          <a:extLst/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4" name="Rectangle 162"/>
          <p:cNvSpPr>
            <a:spLocks noChangeArrowheads="1"/>
          </p:cNvSpPr>
          <p:nvPr/>
        </p:nvSpPr>
        <p:spPr bwMode="auto">
          <a:xfrm>
            <a:off x="3453222" y="1937610"/>
            <a:ext cx="446244" cy="430905"/>
          </a:xfrm>
          <a:prstGeom prst="rect">
            <a:avLst/>
          </a:prstGeom>
          <a:solidFill>
            <a:srgbClr val="FFFF00">
              <a:alpha val="50000"/>
            </a:srgbClr>
          </a:solidFill>
          <a:ln w="31750">
            <a:noFill/>
            <a:miter lim="800000"/>
            <a:headEnd/>
            <a:tailEnd/>
          </a:ln>
          <a:effectLst/>
          <a:extLst/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5" name="Rectangle 162"/>
          <p:cNvSpPr>
            <a:spLocks noChangeArrowheads="1"/>
          </p:cNvSpPr>
          <p:nvPr/>
        </p:nvSpPr>
        <p:spPr bwMode="auto">
          <a:xfrm>
            <a:off x="3989971" y="1610872"/>
            <a:ext cx="446244" cy="430905"/>
          </a:xfrm>
          <a:prstGeom prst="rect">
            <a:avLst/>
          </a:prstGeom>
          <a:solidFill>
            <a:srgbClr val="FFFF00">
              <a:alpha val="50000"/>
            </a:srgbClr>
          </a:solidFill>
          <a:ln w="31750">
            <a:noFill/>
            <a:miter lim="800000"/>
            <a:headEnd/>
            <a:tailEnd/>
          </a:ln>
          <a:effectLst/>
          <a:extLst/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6" name="Rectangle 162"/>
          <p:cNvSpPr>
            <a:spLocks noChangeArrowheads="1"/>
          </p:cNvSpPr>
          <p:nvPr/>
        </p:nvSpPr>
        <p:spPr bwMode="auto">
          <a:xfrm>
            <a:off x="4664185" y="1562448"/>
            <a:ext cx="446244" cy="430905"/>
          </a:xfrm>
          <a:prstGeom prst="rect">
            <a:avLst/>
          </a:prstGeom>
          <a:solidFill>
            <a:srgbClr val="FFFF00">
              <a:alpha val="50000"/>
            </a:srgbClr>
          </a:solidFill>
          <a:ln w="31750">
            <a:noFill/>
            <a:miter lim="800000"/>
            <a:headEnd/>
            <a:tailEnd/>
          </a:ln>
          <a:effectLst/>
          <a:extLst/>
        </p:spPr>
        <p:txBody>
          <a:bodyPr wrap="square" lIns="182898" tIns="91449" rIns="182898" bIns="91449">
            <a:spAutoFit/>
          </a:bodyPr>
          <a:lstStyle>
            <a:lvl1pPr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288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7432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657600" defTabSz="1828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5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6960</TotalTime>
  <Words>1667</Words>
  <Application>Microsoft Office PowerPoint</Application>
  <PresentationFormat>Widescreen</PresentationFormat>
  <Paragraphs>394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 Unicode MS</vt:lpstr>
      <vt:lpstr>ＭＳ Ｐゴシック</vt:lpstr>
      <vt:lpstr>Arial</vt:lpstr>
      <vt:lpstr>Calibri</vt:lpstr>
      <vt:lpstr>Cambria Math</vt:lpstr>
      <vt:lpstr>ＭＳ 明朝</vt:lpstr>
      <vt:lpstr>Symbol</vt:lpstr>
      <vt:lpstr>Times New Roman</vt:lpstr>
      <vt:lpstr>Wingdings</vt:lpstr>
      <vt:lpstr>Office Theme</vt:lpstr>
      <vt:lpstr>Image</vt:lpstr>
      <vt:lpstr>ｸﾞﾗﾌ</vt:lpstr>
      <vt:lpstr>High-temperature creep properties of NIFS-HEAT-2 high-purity low-activation vanadium alloy</vt:lpstr>
      <vt:lpstr>Vanadium alloy is one of options Back-up and alternative to ferritic steels</vt:lpstr>
      <vt:lpstr>Scale-up of alloy production is ongoing in the world</vt:lpstr>
      <vt:lpstr>The highest-purity vanadium alloy in the world: NIFS-HEAT-2</vt:lpstr>
      <vt:lpstr>Many properties have been improved by the purification - Interstitial impurity effect - </vt:lpstr>
      <vt:lpstr>Low-activation characteristics have been improved by the purification - Metallic impurity effect - </vt:lpstr>
      <vt:lpstr>A big concern: possible degradation of high-temperature strength due to purification softening</vt:lpstr>
      <vt:lpstr>Creep: Deformation under small constant load – Determine the upper limit of operation temperature –</vt:lpstr>
      <vt:lpstr>Creep test facility in NIFS: Eight creep testing machines</vt:lpstr>
      <vt:lpstr>Results of creep tests Purification softening limited at high stress region</vt:lpstr>
      <vt:lpstr>Scaling with Larson-Miller parameter Expected rupture time: 105 h at 700oC, 110 MPa</vt:lpstr>
      <vt:lpstr>Operation window for vanadium alloys</vt:lpstr>
      <vt:lpstr>Allowable heat flux to V alloy blanket</vt:lpstr>
      <vt:lpstr>Conclusions and future plan</vt:lpstr>
    </vt:vector>
  </TitlesOfParts>
  <Company>DataViz,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400から650℃で長時間時効したF82H鋼の引張特性</dc:title>
  <dc:creator>長坂琢也</dc:creator>
  <cp:lastModifiedBy>ipr</cp:lastModifiedBy>
  <cp:revision>504</cp:revision>
  <cp:lastPrinted>2017-11-05T02:14:30Z</cp:lastPrinted>
  <dcterms:created xsi:type="dcterms:W3CDTF">2007-07-17T19:22:29Z</dcterms:created>
  <dcterms:modified xsi:type="dcterms:W3CDTF">2018-10-25T05:05:03Z</dcterms:modified>
</cp:coreProperties>
</file>