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63" d="100"/>
          <a:sy n="63" d="100"/>
        </p:scale>
        <p:origin x="-13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60428F-D3EC-4B75-AB8D-9998BFB1E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E1857B9-EC7A-4A42-BA13-085CA8583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B3F627-0E13-412F-A639-3243B3B9F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3EA0-9D31-4E69-A410-D51F8B5D0E0C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6EDC57-0B2F-4EA8-A8C9-FE3251C12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FB6D60-8F39-4CBD-BA6A-992BDB85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6062-D583-4818-AC75-A3EE8D416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082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11491E-E8A8-48B1-AE07-E9231B4C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170EAB-537F-4268-BA1E-C2E5364AC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671855-E003-4EEA-9E9E-8F4E0F27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3EA0-9D31-4E69-A410-D51F8B5D0E0C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90A05F-CA2B-4241-9F29-8DFF31BD5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28F242-6AB3-42F0-B408-94757B393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6062-D583-4818-AC75-A3EE8D416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190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DE8B6D9-92F5-4712-BCBA-AD0E74DFA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DCB73B-8756-4F98-B64D-8326DB9E6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00E4AF-B1FD-4C30-B16F-2CC45082A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3EA0-9D31-4E69-A410-D51F8B5D0E0C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E04CED-3C3F-460F-8146-D399D4FC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62494E-9963-4F00-90AF-20F354E00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6062-D583-4818-AC75-A3EE8D416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510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EF19C7-B2CD-434A-88D5-E06184B6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3CEB08-ED11-45E5-B6C7-725E11A68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95A72D-43DE-4733-B4B6-CC170B1C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3EA0-9D31-4E69-A410-D51F8B5D0E0C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D0274F-B0B9-42F5-9CE4-7E3A716F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844B1D-9B36-49FC-876C-CFEA4B26A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6062-D583-4818-AC75-A3EE8D416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016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4D12A4-6264-4ED4-904D-20CF443AE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5D8BFB-CE97-47FF-A82F-11CA62AFD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949637-C173-4785-8FA6-5CE23C0D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3EA0-9D31-4E69-A410-D51F8B5D0E0C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D497E2-B3EF-4E69-8409-CA5E6D071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864EA3-937E-464C-A845-B76381998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6062-D583-4818-AC75-A3EE8D416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48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674E8F-E43F-492E-B35C-67A70DC0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3A85ED-9C6A-4F64-97F8-15FAD86BE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ABA3D3-3D94-40E5-9FC5-6546D435B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6D8D31-BE78-4880-81BE-D2718D7A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3EA0-9D31-4E69-A410-D51F8B5D0E0C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D3DBCEA-205C-4896-BDAA-C623632EA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B42F0E-3BBA-4EE7-8BD3-703B4A990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6062-D583-4818-AC75-A3EE8D416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189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6085FF-70C3-45C5-A84B-8EBFDF2A4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72B302-A7AC-41C0-A831-D4F5EDA55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531BE7-9916-45D6-AD6B-5CE1E7648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F2BFC4C-DBD2-4F44-B1E2-30811DD932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1A9C561-3718-4D19-A30A-537ECE918E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F6A3407-453D-4A07-A819-87C90A5E2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3EA0-9D31-4E69-A410-D51F8B5D0E0C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1D45081-38B0-440D-A2A8-21AAC55C2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9D6E6F8-A85C-499A-8FEF-0B29C360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6062-D583-4818-AC75-A3EE8D416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609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FEC82-F3C0-4D0A-80C5-9282C76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C539104-33BB-45EC-A67C-987006A8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3EA0-9D31-4E69-A410-D51F8B5D0E0C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D13C84-37A2-499F-AB80-01CF195F7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92008EE-3489-4F1D-9D02-E744D3B7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6062-D583-4818-AC75-A3EE8D416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143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F6B69B6-2ABF-4DB2-A29C-111C9BA22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3EA0-9D31-4E69-A410-D51F8B5D0E0C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6C9220F-DF6E-4993-8280-E61017458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F3D8A13-08D0-4B4A-9403-B75B4BC24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6062-D583-4818-AC75-A3EE8D416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643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DA0B51-6F0E-4685-BAE0-3734EE918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DE216A-2281-4861-9EFA-E01F777EF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01F45F2-BED6-4FF2-B71C-C6050BFC4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24AA41-0D8D-4EA2-809C-551D496CD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3EA0-9D31-4E69-A410-D51F8B5D0E0C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B48D022-6FBF-411E-90E4-7753E024D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7156D1-7238-4A9E-A9AE-6BBF5B99E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6062-D583-4818-AC75-A3EE8D416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741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84FD50-E698-4C4D-91BA-C2DCC426D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EED4814-A1AA-4388-AD6E-3B3D2970FC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B01782C-25E2-421F-9B37-DC22AEE5C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822FA3B-E171-4368-9821-E33AFDA4B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3EA0-9D31-4E69-A410-D51F8B5D0E0C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4CFC59-CDD8-4859-B59B-9F19769C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F5DE26-ACD8-436D-A176-2483B6AFB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6062-D583-4818-AC75-A3EE8D416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145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2873139-D507-4A20-8D0A-C5572C5D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677E9E3-9161-4A93-98EF-9930590F2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4BF1DA-3056-4370-885F-453AA798B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F3EA0-9D31-4E69-A410-D51F8B5D0E0C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D13676-C1B2-4A28-9ACB-DC398DA362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7C8445-E319-40B8-A167-1BFCA9632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16062-D583-4818-AC75-A3EE8D4162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594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B9D34-345C-4CA0-B36C-6F7B1D85A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2189" y="432407"/>
            <a:ext cx="9144000" cy="240924"/>
          </a:xfrm>
        </p:spPr>
        <p:txBody>
          <a:bodyPr>
            <a:noAutofit/>
          </a:bodyPr>
          <a:lstStyle/>
          <a:p>
            <a:r>
              <a:rPr lang="en-GB" sz="3200" b="1" dirty="0"/>
              <a:t>Summary Slide – FIP/P3-49</a:t>
            </a:r>
            <a:endParaRPr lang="en-IN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E6F680F-9EE4-4F4D-9B27-062FBA429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35503"/>
            <a:ext cx="12192000" cy="1655762"/>
          </a:xfrm>
        </p:spPr>
        <p:txBody>
          <a:bodyPr>
            <a:normAutofit/>
          </a:bodyPr>
          <a:lstStyle/>
          <a:p>
            <a:r>
              <a:rPr lang="en-US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beam properties of a negative hydrogen source by doppler shift spectroscopy</a:t>
            </a:r>
            <a:endParaRPr lang="en-IN" sz="2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74BF587-C0E6-4CCF-A20B-4E0797D54DD0}"/>
              </a:ext>
            </a:extLst>
          </p:cNvPr>
          <p:cNvSpPr txBox="1"/>
          <p:nvPr/>
        </p:nvSpPr>
        <p:spPr>
          <a:xfrm>
            <a:off x="534785" y="1665317"/>
            <a:ext cx="1123880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/>
              <a:t>The divergence of </a:t>
            </a:r>
            <a:r>
              <a:rPr lang="en-GB" sz="2400" dirty="0" smtClean="0"/>
              <a:t>an ion source made for neutral beam injectors </a:t>
            </a:r>
            <a:r>
              <a:rPr lang="en-US" sz="2400" dirty="0"/>
              <a:t>primarily depends on the extraction voltage and the </a:t>
            </a:r>
            <a:r>
              <a:rPr lang="en-US" sz="2400" dirty="0" smtClean="0"/>
              <a:t>plasma density i.e. power </a:t>
            </a:r>
            <a:r>
              <a:rPr lang="en-US" sz="2400" dirty="0"/>
              <a:t>coupled to the </a:t>
            </a:r>
            <a:r>
              <a:rPr lang="en-US" sz="2400" dirty="0" smtClean="0"/>
              <a:t>plasma of the ion source. </a:t>
            </a:r>
            <a:r>
              <a:rPr lang="en-US" sz="2400" dirty="0"/>
              <a:t>The divergence of neutral beam has to </a:t>
            </a:r>
            <a:r>
              <a:rPr lang="en-US" sz="2400" dirty="0" smtClean="0"/>
              <a:t>be kept </a:t>
            </a:r>
            <a:r>
              <a:rPr lang="en-US" sz="2400" dirty="0"/>
              <a:t>minimum for effective power transfer to the tokamak plasma. </a:t>
            </a:r>
            <a:endParaRPr lang="en-GB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 smtClean="0"/>
              <a:t>The divergence of a negative </a:t>
            </a:r>
            <a:r>
              <a:rPr lang="en-GB" sz="2400" dirty="0"/>
              <a:t>hydrogen beam extracted </a:t>
            </a:r>
            <a:r>
              <a:rPr lang="en-GB" sz="2400" dirty="0" smtClean="0"/>
              <a:t>from </a:t>
            </a:r>
            <a:r>
              <a:rPr lang="en-GB" sz="2400" dirty="0"/>
              <a:t>an inductively coupled </a:t>
            </a:r>
            <a:r>
              <a:rPr lang="en-GB" sz="2400" dirty="0" smtClean="0"/>
              <a:t> </a:t>
            </a:r>
            <a:r>
              <a:rPr lang="en-GB" sz="2400" dirty="0"/>
              <a:t>hydrogen ion </a:t>
            </a:r>
            <a:r>
              <a:rPr lang="en-GB" sz="2400" dirty="0" smtClean="0"/>
              <a:t>source (ROBIN) which is </a:t>
            </a:r>
            <a:r>
              <a:rPr lang="en-GB" sz="2400" dirty="0"/>
              <a:t>(1/8) size of ITER relevant source</a:t>
            </a:r>
            <a:r>
              <a:rPr lang="en-GB" sz="2400" dirty="0" smtClean="0"/>
              <a:t>, is measured by </a:t>
            </a:r>
            <a:r>
              <a:rPr lang="en-GB" sz="2400" dirty="0"/>
              <a:t>D</a:t>
            </a:r>
            <a:r>
              <a:rPr lang="en-GB" sz="2400" dirty="0" smtClean="0"/>
              <a:t>oppler shift spectroscopy and studied for different operational parameters.</a:t>
            </a:r>
            <a:endParaRPr lang="en-GB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/>
              <a:t>The inhomogeneity of the beam </a:t>
            </a:r>
            <a:r>
              <a:rPr lang="en-GB" sz="2400" dirty="0" smtClean="0"/>
              <a:t>over the extraction area is </a:t>
            </a:r>
            <a:r>
              <a:rPr lang="en-GB" sz="2400" dirty="0"/>
              <a:t>&lt;10</a:t>
            </a:r>
            <a:r>
              <a:rPr lang="en-GB" sz="2400" dirty="0" smtClean="0"/>
              <a:t>%.</a:t>
            </a:r>
            <a:endParaRPr lang="en-GB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/>
              <a:t>The stripping loss of the beam which leads to loss of fully energised </a:t>
            </a:r>
            <a:r>
              <a:rPr lang="en-GB" sz="2400" dirty="0" smtClean="0"/>
              <a:t>ions </a:t>
            </a:r>
            <a:r>
              <a:rPr lang="en-GB" sz="2400" dirty="0"/>
              <a:t>in the beam depends on the source </a:t>
            </a:r>
            <a:r>
              <a:rPr lang="en-GB" sz="2400" dirty="0" smtClean="0"/>
              <a:t>pressure. Around 25% reduction of stripping is observed when source pressure is reduced from 0.6pa to 0.4Pa. 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22283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165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Summary Slide – FIP/P3-49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Slide – FIP/P3-49. Contribution ID 650</dc:title>
  <dc:creator>Arnab Deka</dc:creator>
  <cp:lastModifiedBy>admin</cp:lastModifiedBy>
  <cp:revision>5</cp:revision>
  <dcterms:created xsi:type="dcterms:W3CDTF">2018-09-27T09:16:43Z</dcterms:created>
  <dcterms:modified xsi:type="dcterms:W3CDTF">2018-09-27T11:42:22Z</dcterms:modified>
</cp:coreProperties>
</file>