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261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40FF"/>
    <a:srgbClr val="00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41"/>
  </p:normalViewPr>
  <p:slideViewPr>
    <p:cSldViewPr>
      <p:cViewPr varScale="1">
        <p:scale>
          <a:sx n="235" d="100"/>
          <a:sy n="235" d="100"/>
        </p:scale>
        <p:origin x="184" y="7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3C3AE8-A574-5640-B808-3869D5E8352C}" type="datetimeFigureOut">
              <a:rPr lang="en-US"/>
              <a:pPr>
                <a:defRPr/>
              </a:pPr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D5FB27-F519-FB40-B03A-23EB44D18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108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5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0447"/>
            <a:ext cx="2057400" cy="37441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0447"/>
            <a:ext cx="6019800" cy="3744176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8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6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0" cy="36974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9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"/>
            <a:ext cx="91440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98072"/>
            <a:ext cx="3008313" cy="75519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8072"/>
            <a:ext cx="5111750" cy="3696551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3268"/>
            <a:ext cx="3008313" cy="294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46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7660"/>
            <a:ext cx="5486400" cy="266802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76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4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Century gothic 20 bold</a:t>
            </a:r>
          </a:p>
          <a:p>
            <a:pPr lvl="0"/>
            <a:r>
              <a:rPr lang="en-US"/>
              <a:t>Century gothic 20 bold</a:t>
            </a:r>
          </a:p>
          <a:p>
            <a:pPr lvl="1"/>
            <a:r>
              <a:rPr lang="en-US"/>
              <a:t>Century gothic 18</a:t>
            </a:r>
          </a:p>
          <a:p>
            <a:pPr lvl="1"/>
            <a:r>
              <a:rPr lang="en-US"/>
              <a:t>Century gothic 18</a:t>
            </a:r>
          </a:p>
          <a:p>
            <a:pPr lvl="2"/>
            <a:r>
              <a:rPr lang="en-US"/>
              <a:t>Century gothic 16</a:t>
            </a:r>
          </a:p>
          <a:p>
            <a:pPr lvl="2"/>
            <a:r>
              <a:rPr lang="en-US"/>
              <a:t>Century gothic 16</a:t>
            </a:r>
          </a:p>
          <a:p>
            <a:pPr lvl="0"/>
            <a:r>
              <a:rPr lang="en-US"/>
              <a:t>Century gothic 20 bold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0"/>
            <a:endParaRPr lang="en-US"/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0" y="4864100"/>
            <a:ext cx="8382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F63C35FB-35A7-FB42-BD68-3726F1C8B39D}" type="slidenum">
              <a:rPr lang="en-US" sz="800">
                <a:solidFill>
                  <a:srgbClr val="000090"/>
                </a:solidFill>
              </a:rPr>
              <a:pPr algn="ctr"/>
              <a:t>‹#›</a:t>
            </a:fld>
            <a:endParaRPr lang="en-US" sz="800">
              <a:solidFill>
                <a:srgbClr val="000090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2890838" y="4918075"/>
            <a:ext cx="3359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600" b="1" dirty="0">
                <a:solidFill>
                  <a:srgbClr val="000090"/>
                </a:solidFill>
                <a:cs typeface="Century Gothic" charset="0"/>
              </a:rPr>
              <a:t>E.A Unterberg/IAEA-FEC/EX-P6-16/22-27 October 2018</a:t>
            </a:r>
          </a:p>
        </p:txBody>
      </p:sp>
      <p:pic>
        <p:nvPicPr>
          <p:cNvPr id="1031" name="Picture 8" descr="D3D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603750"/>
            <a:ext cx="908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96" r:id="rId1"/>
    <p:sldLayoutId id="2147493697" r:id="rId2"/>
    <p:sldLayoutId id="2147493698" r:id="rId3"/>
    <p:sldLayoutId id="2147493699" r:id="rId4"/>
    <p:sldLayoutId id="2147493700" r:id="rId5"/>
    <p:sldLayoutId id="2147493701" r:id="rId6"/>
    <p:sldLayoutId id="2147493706" r:id="rId7"/>
    <p:sldLayoutId id="2147493702" r:id="rId8"/>
    <p:sldLayoutId id="2147493703" r:id="rId9"/>
    <p:sldLayoutId id="2147493704" r:id="rId10"/>
    <p:sldLayoutId id="214749370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45B16176-A1A8-A64E-B03E-773011C9E5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66750"/>
                <a:ext cx="9067800" cy="1663158"/>
              </a:xfrm>
            </p:spPr>
            <p:txBody>
              <a:bodyPr/>
              <a:lstStyle/>
              <a:p>
                <a:r>
                  <a:rPr lang="en-US" sz="1800" dirty="0"/>
                  <a:t>Experimental setup &amp; measurements allow divertor leakage discrimination between SP target versus far-target locations</a:t>
                </a:r>
              </a:p>
              <a:p>
                <a:pPr lvl="1"/>
                <a:r>
                  <a:rPr lang="en-US" sz="1600" dirty="0"/>
                  <a:t>OSP W divertor leakage,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600" dirty="0"/>
                  <a:t>, shows inverse trend w/ </a:t>
                </a:r>
                <a:r>
                  <a:rPr lang="en-US" sz="1600" dirty="0" err="1"/>
                  <a:t>n</a:t>
                </a:r>
                <a:r>
                  <a:rPr lang="en-US" sz="1600" baseline="-25000" dirty="0" err="1"/>
                  <a:t>e,ped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&amp; linear trend w/ P</a:t>
                </a:r>
                <a:r>
                  <a:rPr lang="en-US" sz="1600" baseline="-25000" dirty="0"/>
                  <a:t>SEP</a:t>
                </a:r>
              </a:p>
              <a:p>
                <a:pPr lvl="1"/>
                <a:r>
                  <a:rPr lang="en-US" sz="1600" dirty="0"/>
                  <a:t>Far-target W divertor leakage scales inverse to </a:t>
                </a:r>
                <a:r>
                  <a:rPr lang="en-US" sz="1600" dirty="0" err="1"/>
                  <a:t>f</a:t>
                </a:r>
                <a:r>
                  <a:rPr lang="en-US" sz="1600" baseline="-25000" dirty="0" err="1"/>
                  <a:t>ELM</a:t>
                </a:r>
                <a:r>
                  <a:rPr lang="en-US" sz="1600" dirty="0"/>
                  <a:t> &amp; has strong correlation with ELM induced arcing at divertor source</a:t>
                </a:r>
              </a:p>
              <a:p>
                <a:r>
                  <a:rPr lang="en-US" sz="1800" dirty="0"/>
                  <a:t>Future work: Extend high-Z divertor target compatibility studies using divertor closure (SAS) &amp; &gt;2 W-sources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45B16176-A1A8-A64E-B03E-773011C9E5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66750"/>
                <a:ext cx="9067800" cy="1663158"/>
              </a:xfrm>
              <a:blipFill>
                <a:blip r:embed="rId2"/>
                <a:stretch>
                  <a:fillRect l="-280" t="-1527" b="-32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5" name="Title 1"/>
          <p:cNvSpPr>
            <a:spLocks noGrp="1"/>
          </p:cNvSpPr>
          <p:nvPr>
            <p:ph type="title" idx="4294967295"/>
          </p:nvPr>
        </p:nvSpPr>
        <p:spPr>
          <a:xfrm>
            <a:off x="152400" y="1375"/>
            <a:ext cx="8610600" cy="685800"/>
          </a:xfrm>
        </p:spPr>
        <p:txBody>
          <a:bodyPr/>
          <a:lstStyle/>
          <a:p>
            <a:pPr eaLnBrk="1" hangingPunct="1"/>
            <a:r>
              <a:rPr lang="en-US" sz="2000" dirty="0"/>
              <a:t>Unique W Target Tile Setup &amp; Impurity Diagnostic in Main SOL Provide New Insight into Divertor Leakage &amp; SOL Transport</a:t>
            </a:r>
            <a:endParaRPr lang="en-US" sz="2000" dirty="0">
              <a:latin typeface="Century Gothic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FB4F-6D60-8E40-9501-BD73DAE5C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4629150"/>
            <a:ext cx="1617807" cy="38867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7304FF7-A89D-554F-964F-4F003AFCAB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173" r="35648" b="-1"/>
          <a:stretch/>
        </p:blipFill>
        <p:spPr>
          <a:xfrm>
            <a:off x="2567903" y="2785110"/>
            <a:ext cx="3779594" cy="219456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C2B5BC3-181B-2E4B-B480-FFA6B44A986E}"/>
              </a:ext>
            </a:extLst>
          </p:cNvPr>
          <p:cNvGrpSpPr>
            <a:grpSpLocks noChangeAspect="1"/>
          </p:cNvGrpSpPr>
          <p:nvPr/>
        </p:nvGrpSpPr>
        <p:grpSpPr>
          <a:xfrm>
            <a:off x="1192234" y="2748211"/>
            <a:ext cx="1155291" cy="1863693"/>
            <a:chOff x="2486333" y="1267628"/>
            <a:chExt cx="2407700" cy="388405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D1E75DA-EFEE-224E-9EDD-47E4AEF947DD}"/>
                </a:ext>
              </a:extLst>
            </p:cNvPr>
            <p:cNvGrpSpPr/>
            <p:nvPr/>
          </p:nvGrpSpPr>
          <p:grpSpPr>
            <a:xfrm>
              <a:off x="2486333" y="1267628"/>
              <a:ext cx="2407700" cy="3884054"/>
              <a:chOff x="2486333" y="1267628"/>
              <a:chExt cx="2407700" cy="3884054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13252FA8-4B13-6B42-AE5A-706A382DA3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86333" y="1267628"/>
                <a:ext cx="2407700" cy="3884054"/>
              </a:xfrm>
              <a:prstGeom prst="rect">
                <a:avLst/>
              </a:prstGeom>
              <a:solidFill>
                <a:schemeClr val="bg1"/>
              </a:solidFill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21F58C2-AAA8-BB4A-9A19-A9D2A45335E6}"/>
                  </a:ext>
                </a:extLst>
              </p:cNvPr>
              <p:cNvSpPr/>
              <p:nvPr/>
            </p:nvSpPr>
            <p:spPr>
              <a:xfrm>
                <a:off x="3132669" y="4678321"/>
                <a:ext cx="92276" cy="45719"/>
              </a:xfrm>
              <a:prstGeom prst="rect">
                <a:avLst/>
              </a:prstGeom>
              <a:solidFill>
                <a:srgbClr val="B23C25"/>
              </a:solidFill>
              <a:ln>
                <a:solidFill>
                  <a:srgbClr val="B23C25"/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26704" tIns="26704" rIns="26704" bIns="267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168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36393BB-D222-4641-9743-FC7AAA3A03DE}"/>
                </a:ext>
              </a:extLst>
            </p:cNvPr>
            <p:cNvSpPr/>
            <p:nvPr/>
          </p:nvSpPr>
          <p:spPr>
            <a:xfrm>
              <a:off x="3032539" y="4796392"/>
              <a:ext cx="85178" cy="4571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6704" tIns="26704" rIns="26704" bIns="267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68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BCC5C59-B374-7442-B6F9-19176B42FC4D}"/>
              </a:ext>
            </a:extLst>
          </p:cNvPr>
          <p:cNvGrpSpPr/>
          <p:nvPr/>
        </p:nvGrpSpPr>
        <p:grpSpPr>
          <a:xfrm>
            <a:off x="1189598" y="3408484"/>
            <a:ext cx="1005527" cy="1016778"/>
            <a:chOff x="1183690" y="3384423"/>
            <a:chExt cx="1005527" cy="101677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D9FC2DA-8C2B-434F-AEE7-3BCC06DF49BF}"/>
                </a:ext>
              </a:extLst>
            </p:cNvPr>
            <p:cNvSpPr txBox="1"/>
            <p:nvPr/>
          </p:nvSpPr>
          <p:spPr>
            <a:xfrm>
              <a:off x="1183690" y="3384423"/>
              <a:ext cx="1005527" cy="638699"/>
            </a:xfrm>
            <a:prstGeom prst="rect">
              <a:avLst/>
            </a:prstGeom>
            <a:noFill/>
          </p:spPr>
          <p:txBody>
            <a:bodyPr wrap="none" lIns="53401" tIns="26701" rIns="53401" bIns="26701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A02A1D"/>
                  </a:solidFill>
                </a:rPr>
                <a:t>       </a:t>
              </a:r>
              <a:r>
                <a:rPr lang="en-US" sz="1200" b="1" dirty="0">
                  <a:solidFill>
                    <a:srgbClr val="A02A1D"/>
                  </a:solidFill>
                </a:rPr>
                <a:t>W-182</a:t>
              </a:r>
            </a:p>
            <a:p>
              <a:r>
                <a:rPr lang="en-US" sz="1200" b="1" dirty="0">
                  <a:solidFill>
                    <a:srgbClr val="0070C0"/>
                  </a:solidFill>
                </a:rPr>
                <a:t>Natural </a:t>
              </a:r>
            </a:p>
            <a:p>
              <a:r>
                <a:rPr lang="en-US" sz="1200" b="1" dirty="0">
                  <a:solidFill>
                    <a:srgbClr val="0070C0"/>
                  </a:solidFill>
                </a:rPr>
                <a:t>W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5539A2B-EAA7-6749-A4F6-8FE087F8A460}"/>
                </a:ext>
              </a:extLst>
            </p:cNvPr>
            <p:cNvCxnSpPr>
              <a:cxnSpLocks/>
            </p:cNvCxnSpPr>
            <p:nvPr/>
          </p:nvCxnSpPr>
          <p:spPr>
            <a:xfrm>
              <a:off x="1468996" y="3867150"/>
              <a:ext cx="1" cy="534051"/>
            </a:xfrm>
            <a:prstGeom prst="straightConnector1">
              <a:avLst/>
            </a:prstGeom>
            <a:ln w="12700">
              <a:solidFill>
                <a:srgbClr val="0479CC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E69B64B9-8336-6348-A714-500ED05337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58177" y="3819826"/>
              <a:ext cx="715807" cy="353259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B23C25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B72EDCD-7B40-FC40-8019-85D72F89EBFF}"/>
              </a:ext>
            </a:extLst>
          </p:cNvPr>
          <p:cNvSpPr/>
          <p:nvPr/>
        </p:nvSpPr>
        <p:spPr>
          <a:xfrm>
            <a:off x="96614" y="2828082"/>
            <a:ext cx="1220756" cy="585366"/>
          </a:xfrm>
          <a:prstGeom prst="roundRect">
            <a:avLst/>
          </a:prstGeom>
          <a:solidFill>
            <a:srgbClr val="008943"/>
          </a:solidFill>
          <a:ln w="38100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359" tIns="32359" rIns="32359" bIns="323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DIII-D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Setup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35683C-8A54-F64B-9C02-F422687AD3ED}"/>
              </a:ext>
            </a:extLst>
          </p:cNvPr>
          <p:cNvSpPr/>
          <p:nvPr/>
        </p:nvSpPr>
        <p:spPr>
          <a:xfrm>
            <a:off x="5867400" y="273939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585A3EE-2BE8-E44F-8F43-E207597DBD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588" t="-385" r="29744" b="89466"/>
          <a:stretch/>
        </p:blipFill>
        <p:spPr>
          <a:xfrm>
            <a:off x="3810000" y="2647950"/>
            <a:ext cx="2439557" cy="27432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673AA64-3459-FA44-ADCD-FE4A968DDB2A}"/>
              </a:ext>
            </a:extLst>
          </p:cNvPr>
          <p:cNvSpPr txBox="1"/>
          <p:nvPr/>
        </p:nvSpPr>
        <p:spPr>
          <a:xfrm>
            <a:off x="6394988" y="2600594"/>
            <a:ext cx="2730539" cy="30776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400" b="1" dirty="0"/>
              <a:t>W leakage vs. ELM frequency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7275E1-B63C-FD41-AC2A-F0F43324A151}"/>
              </a:ext>
            </a:extLst>
          </p:cNvPr>
          <p:cNvSpPr txBox="1"/>
          <p:nvPr/>
        </p:nvSpPr>
        <p:spPr>
          <a:xfrm>
            <a:off x="7086600" y="4354359"/>
            <a:ext cx="1888441" cy="276991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200" b="1" dirty="0"/>
              <a:t>ELM frequency (Hz)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B6592B11-2C4F-D04F-893C-547C567A46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4988" y="2800985"/>
            <a:ext cx="2775280" cy="16494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LongProperties xmlns="http://schemas.microsoft.com/office/2006/metadata/longPropertie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497</TotalTime>
  <Words>111</Words>
  <Application>Microsoft Macintosh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ヒラギノ角ゴ Pro W3</vt:lpstr>
      <vt:lpstr>Arial</vt:lpstr>
      <vt:lpstr>Calibri</vt:lpstr>
      <vt:lpstr>Cambria Math</vt:lpstr>
      <vt:lpstr>Century Gothic</vt:lpstr>
      <vt:lpstr>Lucida Grande</vt:lpstr>
      <vt:lpstr>Office Theme</vt:lpstr>
      <vt:lpstr>Unique W Target Tile Setup &amp; Impurity Diagnostic in Main SOL Provide New Insight into Divertor Leakage &amp; SOL Transport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Unterberg, Ezekial A.</cp:lastModifiedBy>
  <cp:revision>107</cp:revision>
  <cp:lastPrinted>2018-09-28T01:28:10Z</cp:lastPrinted>
  <dcterms:created xsi:type="dcterms:W3CDTF">2010-04-12T23:12:02Z</dcterms:created>
  <dcterms:modified xsi:type="dcterms:W3CDTF">2018-10-23T19:39:44Z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