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63" d="100"/>
          <a:sy n="63" d="100"/>
        </p:scale>
        <p:origin x="732" y="56"/>
      </p:cViewPr>
      <p:guideLst>
        <p:guide orient="horz" pos="213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7AC4FFC-9E6A-4D01-93D4-8FF079F276B7}" type="datetimeFigureOut">
              <a:rPr lang="en-GB" smtClean="0"/>
              <a:t>27/09/2018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8B135D-C9B8-4CA9-A621-C14B1B728AAE}" type="slidenum">
              <a:rPr lang="en-GB" smtClean="0"/>
              <a:t>‹#›</a:t>
            </a:fld>
            <a:endParaRPr lang="en-GB"/>
          </a:p>
        </p:txBody>
      </p:sp>
    </p:spTree>
    <p:extLst>
      <p:ext uri="{BB962C8B-B14F-4D97-AF65-F5344CB8AC3E}">
        <p14:creationId xmlns:p14="http://schemas.microsoft.com/office/powerpoint/2010/main" val="3968223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7AC4FFC-9E6A-4D01-93D4-8FF079F276B7}" type="datetimeFigureOut">
              <a:rPr lang="en-GB" smtClean="0"/>
              <a:t>27/09/2018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8B135D-C9B8-4CA9-A621-C14B1B728AAE}" type="slidenum">
              <a:rPr lang="en-GB" smtClean="0"/>
              <a:t>‹#›</a:t>
            </a:fld>
            <a:endParaRPr lang="en-GB"/>
          </a:p>
        </p:txBody>
      </p:sp>
    </p:spTree>
    <p:extLst>
      <p:ext uri="{BB962C8B-B14F-4D97-AF65-F5344CB8AC3E}">
        <p14:creationId xmlns:p14="http://schemas.microsoft.com/office/powerpoint/2010/main" val="1740756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7AC4FFC-9E6A-4D01-93D4-8FF079F276B7}" type="datetimeFigureOut">
              <a:rPr lang="en-GB" smtClean="0"/>
              <a:t>27/09/2018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8B135D-C9B8-4CA9-A621-C14B1B728AAE}" type="slidenum">
              <a:rPr lang="en-GB" smtClean="0"/>
              <a:t>‹#›</a:t>
            </a:fld>
            <a:endParaRPr lang="en-GB"/>
          </a:p>
        </p:txBody>
      </p:sp>
    </p:spTree>
    <p:extLst>
      <p:ext uri="{BB962C8B-B14F-4D97-AF65-F5344CB8AC3E}">
        <p14:creationId xmlns:p14="http://schemas.microsoft.com/office/powerpoint/2010/main" val="3357878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7AC4FFC-9E6A-4D01-93D4-8FF079F276B7}" type="datetimeFigureOut">
              <a:rPr lang="en-GB" smtClean="0"/>
              <a:t>27/09/2018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8B135D-C9B8-4CA9-A621-C14B1B728AAE}" type="slidenum">
              <a:rPr lang="en-GB" smtClean="0"/>
              <a:t>‹#›</a:t>
            </a:fld>
            <a:endParaRPr lang="en-GB"/>
          </a:p>
        </p:txBody>
      </p:sp>
    </p:spTree>
    <p:extLst>
      <p:ext uri="{BB962C8B-B14F-4D97-AF65-F5344CB8AC3E}">
        <p14:creationId xmlns:p14="http://schemas.microsoft.com/office/powerpoint/2010/main" val="3412363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AC4FFC-9E6A-4D01-93D4-8FF079F276B7}" type="datetimeFigureOut">
              <a:rPr lang="en-GB" smtClean="0"/>
              <a:t>27/09/2018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8B135D-C9B8-4CA9-A621-C14B1B728AAE}" type="slidenum">
              <a:rPr lang="en-GB" smtClean="0"/>
              <a:t>‹#›</a:t>
            </a:fld>
            <a:endParaRPr lang="en-GB"/>
          </a:p>
        </p:txBody>
      </p:sp>
    </p:spTree>
    <p:extLst>
      <p:ext uri="{BB962C8B-B14F-4D97-AF65-F5344CB8AC3E}">
        <p14:creationId xmlns:p14="http://schemas.microsoft.com/office/powerpoint/2010/main" val="1007989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7AC4FFC-9E6A-4D01-93D4-8FF079F276B7}" type="datetimeFigureOut">
              <a:rPr lang="en-GB" smtClean="0"/>
              <a:t>27/09/2018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8B135D-C9B8-4CA9-A621-C14B1B728AAE}" type="slidenum">
              <a:rPr lang="en-GB" smtClean="0"/>
              <a:t>‹#›</a:t>
            </a:fld>
            <a:endParaRPr lang="en-GB"/>
          </a:p>
        </p:txBody>
      </p:sp>
    </p:spTree>
    <p:extLst>
      <p:ext uri="{BB962C8B-B14F-4D97-AF65-F5344CB8AC3E}">
        <p14:creationId xmlns:p14="http://schemas.microsoft.com/office/powerpoint/2010/main" val="3030236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7AC4FFC-9E6A-4D01-93D4-8FF079F276B7}" type="datetimeFigureOut">
              <a:rPr lang="en-GB" smtClean="0"/>
              <a:t>27/09/2018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08B135D-C9B8-4CA9-A621-C14B1B728AAE}" type="slidenum">
              <a:rPr lang="en-GB" smtClean="0"/>
              <a:t>‹#›</a:t>
            </a:fld>
            <a:endParaRPr lang="en-GB"/>
          </a:p>
        </p:txBody>
      </p:sp>
    </p:spTree>
    <p:extLst>
      <p:ext uri="{BB962C8B-B14F-4D97-AF65-F5344CB8AC3E}">
        <p14:creationId xmlns:p14="http://schemas.microsoft.com/office/powerpoint/2010/main" val="730932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7AC4FFC-9E6A-4D01-93D4-8FF079F276B7}" type="datetimeFigureOut">
              <a:rPr lang="en-GB" smtClean="0"/>
              <a:t>27/09/2018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08B135D-C9B8-4CA9-A621-C14B1B728AAE}" type="slidenum">
              <a:rPr lang="en-GB" smtClean="0"/>
              <a:t>‹#›</a:t>
            </a:fld>
            <a:endParaRPr lang="en-GB"/>
          </a:p>
        </p:txBody>
      </p:sp>
    </p:spTree>
    <p:extLst>
      <p:ext uri="{BB962C8B-B14F-4D97-AF65-F5344CB8AC3E}">
        <p14:creationId xmlns:p14="http://schemas.microsoft.com/office/powerpoint/2010/main" val="292987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AC4FFC-9E6A-4D01-93D4-8FF079F276B7}" type="datetimeFigureOut">
              <a:rPr lang="en-GB" smtClean="0"/>
              <a:t>27/09/2018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08B135D-C9B8-4CA9-A621-C14B1B728AAE}" type="slidenum">
              <a:rPr lang="en-GB" smtClean="0"/>
              <a:t>‹#›</a:t>
            </a:fld>
            <a:endParaRPr lang="en-GB"/>
          </a:p>
        </p:txBody>
      </p:sp>
    </p:spTree>
    <p:extLst>
      <p:ext uri="{BB962C8B-B14F-4D97-AF65-F5344CB8AC3E}">
        <p14:creationId xmlns:p14="http://schemas.microsoft.com/office/powerpoint/2010/main" val="705960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AC4FFC-9E6A-4D01-93D4-8FF079F276B7}" type="datetimeFigureOut">
              <a:rPr lang="en-GB" smtClean="0"/>
              <a:t>27/09/2018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8B135D-C9B8-4CA9-A621-C14B1B728AAE}" type="slidenum">
              <a:rPr lang="en-GB" smtClean="0"/>
              <a:t>‹#›</a:t>
            </a:fld>
            <a:endParaRPr lang="en-GB"/>
          </a:p>
        </p:txBody>
      </p:sp>
    </p:spTree>
    <p:extLst>
      <p:ext uri="{BB962C8B-B14F-4D97-AF65-F5344CB8AC3E}">
        <p14:creationId xmlns:p14="http://schemas.microsoft.com/office/powerpoint/2010/main" val="3134507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AC4FFC-9E6A-4D01-93D4-8FF079F276B7}" type="datetimeFigureOut">
              <a:rPr lang="en-GB" smtClean="0"/>
              <a:t>27/09/2018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8B135D-C9B8-4CA9-A621-C14B1B728AAE}" type="slidenum">
              <a:rPr lang="en-GB" smtClean="0"/>
              <a:t>‹#›</a:t>
            </a:fld>
            <a:endParaRPr lang="en-GB"/>
          </a:p>
        </p:txBody>
      </p:sp>
    </p:spTree>
    <p:extLst>
      <p:ext uri="{BB962C8B-B14F-4D97-AF65-F5344CB8AC3E}">
        <p14:creationId xmlns:p14="http://schemas.microsoft.com/office/powerpoint/2010/main" val="706021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AC4FFC-9E6A-4D01-93D4-8FF079F276B7}" type="datetimeFigureOut">
              <a:rPr lang="en-GB" smtClean="0"/>
              <a:t>27/09/2018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8B135D-C9B8-4CA9-A621-C14B1B728AAE}" type="slidenum">
              <a:rPr lang="en-GB" smtClean="0"/>
              <a:t>‹#›</a:t>
            </a:fld>
            <a:endParaRPr lang="en-GB"/>
          </a:p>
        </p:txBody>
      </p:sp>
    </p:spTree>
    <p:extLst>
      <p:ext uri="{BB962C8B-B14F-4D97-AF65-F5344CB8AC3E}">
        <p14:creationId xmlns:p14="http://schemas.microsoft.com/office/powerpoint/2010/main" val="15667574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437" y="259873"/>
            <a:ext cx="10515600" cy="1325563"/>
          </a:xfrm>
        </p:spPr>
        <p:txBody>
          <a:bodyPr>
            <a:normAutofit/>
          </a:bodyPr>
          <a:lstStyle/>
          <a:p>
            <a:r>
              <a:rPr lang="en-US" sz="3200" b="1" dirty="0"/>
              <a:t>NOVEL METHOD FOR DETERMINATION OF TRITIUM </a:t>
            </a:r>
            <a:r>
              <a:rPr lang="en-GB" sz="3200" dirty="0"/>
              <a:t/>
            </a:r>
            <a:br>
              <a:rPr lang="en-GB" sz="3200" dirty="0"/>
            </a:br>
            <a:r>
              <a:rPr lang="en-US" sz="3200" b="1" dirty="0"/>
              <a:t>DEPTH PROFILES IN METALLIC </a:t>
            </a:r>
            <a:r>
              <a:rPr lang="en-US" sz="3200" b="1" dirty="0" smtClean="0"/>
              <a:t>SAMPLES</a:t>
            </a:r>
            <a:endParaRPr lang="en-GB"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11031774"/>
              </p:ext>
            </p:extLst>
          </p:nvPr>
        </p:nvGraphicFramePr>
        <p:xfrm>
          <a:off x="9346131" y="137327"/>
          <a:ext cx="2748048" cy="365760"/>
        </p:xfrm>
        <a:graphic>
          <a:graphicData uri="http://schemas.openxmlformats.org/drawingml/2006/table">
            <a:tbl>
              <a:tblPr/>
              <a:tblGrid>
                <a:gridCol w="1574165">
                  <a:extLst>
                    <a:ext uri="{9D8B030D-6E8A-4147-A177-3AD203B41FA5}">
                      <a16:colId xmlns:a16="http://schemas.microsoft.com/office/drawing/2014/main" val="3803304164"/>
                    </a:ext>
                  </a:extLst>
                </a:gridCol>
                <a:gridCol w="1173883">
                  <a:extLst>
                    <a:ext uri="{9D8B030D-6E8A-4147-A177-3AD203B41FA5}">
                      <a16:colId xmlns:a16="http://schemas.microsoft.com/office/drawing/2014/main" val="2985761260"/>
                    </a:ext>
                  </a:extLst>
                </a:gridCol>
              </a:tblGrid>
              <a:tr h="0">
                <a:tc>
                  <a:txBody>
                    <a:bodyPr/>
                    <a:lstStyle/>
                    <a:p>
                      <a:r>
                        <a:rPr lang="en-GB" sz="1800" i="0" dirty="0">
                          <a:solidFill>
                            <a:schemeClr val="bg1">
                              <a:lumMod val="50000"/>
                            </a:schemeClr>
                          </a:solidFill>
                        </a:rPr>
                        <a:t>Paper Number</a:t>
                      </a:r>
                    </a:p>
                  </a:txBody>
                  <a:tcPr anchor="ctr">
                    <a:lnL>
                      <a:noFill/>
                    </a:lnL>
                    <a:lnR>
                      <a:noFill/>
                    </a:lnR>
                    <a:lnT>
                      <a:noFill/>
                    </a:lnT>
                    <a:lnB>
                      <a:noFill/>
                    </a:lnB>
                  </a:tcPr>
                </a:tc>
                <a:tc>
                  <a:txBody>
                    <a:bodyPr/>
                    <a:lstStyle/>
                    <a:p>
                      <a:r>
                        <a:rPr lang="en-GB" sz="1800" i="0" dirty="0">
                          <a:solidFill>
                            <a:schemeClr val="bg1">
                              <a:lumMod val="50000"/>
                            </a:schemeClr>
                          </a:solidFill>
                        </a:rPr>
                        <a:t>FIP/P3-36 </a:t>
                      </a:r>
                    </a:p>
                  </a:txBody>
                  <a:tcPr anchor="ctr">
                    <a:lnL>
                      <a:noFill/>
                    </a:lnL>
                    <a:lnR>
                      <a:noFill/>
                    </a:lnR>
                    <a:lnT>
                      <a:noFill/>
                    </a:lnT>
                    <a:lnB>
                      <a:noFill/>
                    </a:lnB>
                  </a:tcPr>
                </a:tc>
                <a:extLst>
                  <a:ext uri="{0D108BD9-81ED-4DB2-BD59-A6C34878D82A}">
                    <a16:rowId xmlns:a16="http://schemas.microsoft.com/office/drawing/2014/main" val="103555360"/>
                  </a:ext>
                </a:extLst>
              </a:tr>
            </a:tbl>
          </a:graphicData>
        </a:graphic>
      </p:graphicFrame>
      <p:sp>
        <p:nvSpPr>
          <p:cNvPr id="6" name="Rectangle 5"/>
          <p:cNvSpPr/>
          <p:nvPr/>
        </p:nvSpPr>
        <p:spPr>
          <a:xfrm>
            <a:off x="3933524" y="1240571"/>
            <a:ext cx="8878236" cy="835613"/>
          </a:xfrm>
          <a:prstGeom prst="rect">
            <a:avLst/>
          </a:prstGeom>
        </p:spPr>
        <p:txBody>
          <a:bodyPr wrap="square">
            <a:spAutoFit/>
          </a:bodyPr>
          <a:lstStyle/>
          <a:p>
            <a:pPr algn="ctr" latinLnBrk="1">
              <a:lnSpc>
                <a:spcPct val="115000"/>
              </a:lnSpc>
              <a:spcAft>
                <a:spcPts val="0"/>
              </a:spcAft>
            </a:pPr>
            <a:r>
              <a:rPr lang="en-US" sz="2400" kern="100" dirty="0" err="1">
                <a:ea typeface="Malgun Gothic" panose="020B0503020000020004" pitchFamily="34" charset="-127"/>
                <a:cs typeface="Times New Roman" panose="02020603050405020304" pitchFamily="18" charset="0"/>
              </a:rPr>
              <a:t>Elina</a:t>
            </a:r>
            <a:r>
              <a:rPr lang="en-US" sz="2400" kern="100" dirty="0">
                <a:ea typeface="Malgun Gothic" panose="020B0503020000020004" pitchFamily="34" charset="-127"/>
                <a:cs typeface="Times New Roman" panose="02020603050405020304" pitchFamily="18" charset="0"/>
              </a:rPr>
              <a:t> </a:t>
            </a:r>
            <a:r>
              <a:rPr lang="en-US" sz="2400" kern="100" dirty="0" err="1" smtClean="0">
                <a:ea typeface="Malgun Gothic" panose="020B0503020000020004" pitchFamily="34" charset="-127"/>
                <a:cs typeface="Times New Roman" panose="02020603050405020304" pitchFamily="18" charset="0"/>
              </a:rPr>
              <a:t>Pajuste</a:t>
            </a:r>
            <a:r>
              <a:rPr lang="en-US" sz="2400" kern="100" baseline="30000" dirty="0" err="1" smtClean="0">
                <a:ea typeface="Malgun Gothic" panose="020B0503020000020004" pitchFamily="34" charset="-127"/>
                <a:cs typeface="Times New Roman" panose="02020603050405020304" pitchFamily="18" charset="0"/>
              </a:rPr>
              <a:t>a</a:t>
            </a:r>
            <a:r>
              <a:rPr lang="lv-LV" sz="2400" kern="100" baseline="30000" dirty="0" smtClean="0">
                <a:ea typeface="Malgun Gothic" panose="020B0503020000020004" pitchFamily="34" charset="-127"/>
                <a:cs typeface="Times New Roman" panose="02020603050405020304" pitchFamily="18" charset="0"/>
              </a:rPr>
              <a:t>,b</a:t>
            </a:r>
            <a:r>
              <a:rPr lang="en-US" sz="2400" kern="100" baseline="30000" dirty="0" smtClean="0">
                <a:ea typeface="Malgun Gothic" panose="020B0503020000020004" pitchFamily="34" charset="-127"/>
                <a:cs typeface="Times New Roman" panose="02020603050405020304" pitchFamily="18" charset="0"/>
              </a:rPr>
              <a:t>*</a:t>
            </a:r>
            <a:r>
              <a:rPr lang="en-US" sz="2400" kern="100" dirty="0" smtClean="0">
                <a:ea typeface="Malgun Gothic" panose="020B0503020000020004" pitchFamily="34" charset="-127"/>
                <a:cs typeface="Times New Roman" panose="02020603050405020304" pitchFamily="18" charset="0"/>
              </a:rPr>
              <a:t>, </a:t>
            </a:r>
            <a:r>
              <a:rPr lang="en-US" sz="2400" kern="100" dirty="0" err="1">
                <a:ea typeface="Malgun Gothic" panose="020B0503020000020004" pitchFamily="34" charset="-127"/>
                <a:cs typeface="Times New Roman" panose="02020603050405020304" pitchFamily="18" charset="0"/>
              </a:rPr>
              <a:t>Gunta</a:t>
            </a:r>
            <a:r>
              <a:rPr lang="en-US" sz="2400" kern="100" dirty="0">
                <a:ea typeface="Malgun Gothic" panose="020B0503020000020004" pitchFamily="34" charset="-127"/>
                <a:cs typeface="Times New Roman" panose="02020603050405020304" pitchFamily="18" charset="0"/>
              </a:rPr>
              <a:t> </a:t>
            </a:r>
            <a:r>
              <a:rPr lang="en-US" sz="2400" kern="100" dirty="0" err="1">
                <a:ea typeface="Malgun Gothic" panose="020B0503020000020004" pitchFamily="34" charset="-127"/>
                <a:cs typeface="Times New Roman" panose="02020603050405020304" pitchFamily="18" charset="0"/>
              </a:rPr>
              <a:t>Kizane</a:t>
            </a:r>
            <a:r>
              <a:rPr lang="en-US" sz="2400" kern="100" baseline="30000" dirty="0" err="1">
                <a:ea typeface="Malgun Gothic" panose="020B0503020000020004" pitchFamily="34" charset="-127"/>
                <a:cs typeface="Times New Roman" panose="02020603050405020304" pitchFamily="18" charset="0"/>
              </a:rPr>
              <a:t>a</a:t>
            </a:r>
            <a:r>
              <a:rPr lang="en-US" sz="2400" kern="100" dirty="0">
                <a:ea typeface="Malgun Gothic" panose="020B0503020000020004" pitchFamily="34" charset="-127"/>
                <a:cs typeface="Times New Roman" panose="02020603050405020304" pitchFamily="18" charset="0"/>
              </a:rPr>
              <a:t>, </a:t>
            </a:r>
            <a:r>
              <a:rPr lang="en-US" sz="2400" kern="100" dirty="0" err="1">
                <a:ea typeface="Malgun Gothic" panose="020B0503020000020004" pitchFamily="34" charset="-127"/>
                <a:cs typeface="Times New Roman" panose="02020603050405020304" pitchFamily="18" charset="0"/>
              </a:rPr>
              <a:t>Ieva</a:t>
            </a:r>
            <a:r>
              <a:rPr lang="en-US" sz="2400" kern="100" dirty="0">
                <a:ea typeface="Malgun Gothic" panose="020B0503020000020004" pitchFamily="34" charset="-127"/>
                <a:cs typeface="Times New Roman" panose="02020603050405020304" pitchFamily="18" charset="0"/>
              </a:rPr>
              <a:t> </a:t>
            </a:r>
            <a:r>
              <a:rPr lang="en-US" sz="2400" kern="100" dirty="0" err="1" smtClean="0">
                <a:ea typeface="Malgun Gothic" panose="020B0503020000020004" pitchFamily="34" charset="-127"/>
                <a:cs typeface="Times New Roman" panose="02020603050405020304" pitchFamily="18" charset="0"/>
              </a:rPr>
              <a:t>Igaune</a:t>
            </a:r>
            <a:r>
              <a:rPr lang="en-US" sz="2400" kern="100" baseline="30000" dirty="0" err="1" smtClean="0">
                <a:ea typeface="Malgun Gothic" panose="020B0503020000020004" pitchFamily="34" charset="-127"/>
                <a:cs typeface="Times New Roman" panose="02020603050405020304" pitchFamily="18" charset="0"/>
              </a:rPr>
              <a:t>a</a:t>
            </a:r>
            <a:endParaRPr lang="en-GB" sz="1600" kern="100" dirty="0" smtClean="0">
              <a:effectLst/>
              <a:ea typeface="Malgun Gothic" panose="020B0503020000020004" pitchFamily="34" charset="-127"/>
              <a:cs typeface="Times New Roman" panose="02020603050405020304" pitchFamily="18" charset="0"/>
            </a:endParaRPr>
          </a:p>
          <a:p>
            <a:pPr algn="ctr" latinLnBrk="1">
              <a:lnSpc>
                <a:spcPct val="115000"/>
              </a:lnSpc>
              <a:spcAft>
                <a:spcPts val="0"/>
              </a:spcAft>
            </a:pPr>
            <a:r>
              <a:rPr lang="en-US" kern="100" dirty="0">
                <a:latin typeface="Times New Roman" panose="02020603050405020304" pitchFamily="18" charset="0"/>
                <a:ea typeface="Malgun Gothic" panose="020B0503020000020004" pitchFamily="34" charset="-127"/>
                <a:cs typeface="Times New Roman" panose="02020603050405020304" pitchFamily="18" charset="0"/>
              </a:rPr>
              <a:t> </a:t>
            </a:r>
            <a:endParaRPr lang="en-GB" sz="1200" kern="100" dirty="0" smtClean="0">
              <a:effectLst/>
              <a:latin typeface="Malgun Gothic" panose="020B0503020000020004" pitchFamily="34" charset="-127"/>
              <a:ea typeface="Malgun Gothic" panose="020B0503020000020004" pitchFamily="34" charset="-127"/>
              <a:cs typeface="Times New Roman" panose="02020603050405020304" pitchFamily="18" charset="0"/>
            </a:endParaRPr>
          </a:p>
        </p:txBody>
      </p:sp>
      <p:sp>
        <p:nvSpPr>
          <p:cNvPr id="7" name="Rectangle 6"/>
          <p:cNvSpPr/>
          <p:nvPr/>
        </p:nvSpPr>
        <p:spPr>
          <a:xfrm>
            <a:off x="395437" y="1585436"/>
            <a:ext cx="3619098" cy="461665"/>
          </a:xfrm>
          <a:prstGeom prst="rect">
            <a:avLst/>
          </a:prstGeom>
        </p:spPr>
        <p:txBody>
          <a:bodyPr wrap="square">
            <a:spAutoFit/>
          </a:bodyPr>
          <a:lstStyle/>
          <a:p>
            <a:r>
              <a:rPr lang="en-GB" sz="1200" baseline="30000" dirty="0" smtClean="0">
                <a:latin typeface="+mj-lt"/>
              </a:rPr>
              <a:t>a</a:t>
            </a:r>
            <a:r>
              <a:rPr lang="en-GB" sz="1200" dirty="0" smtClean="0">
                <a:latin typeface="+mj-lt"/>
              </a:rPr>
              <a:t> Institute of Chemical Physics, University of Latvia, </a:t>
            </a:r>
            <a:r>
              <a:rPr lang="en-GB" sz="1200" baseline="30000" dirty="0" err="1" smtClean="0">
                <a:latin typeface="+mj-lt"/>
              </a:rPr>
              <a:t>b</a:t>
            </a:r>
            <a:r>
              <a:rPr lang="en-GB" sz="1200" dirty="0" err="1" smtClean="0">
                <a:latin typeface="+mj-lt"/>
              </a:rPr>
              <a:t>Faculty</a:t>
            </a:r>
            <a:r>
              <a:rPr lang="en-GB" sz="1200" dirty="0" smtClean="0">
                <a:latin typeface="+mj-lt"/>
              </a:rPr>
              <a:t> of Chemistry, University of Latvia, </a:t>
            </a:r>
            <a:endParaRPr lang="en-GB" sz="1200" dirty="0">
              <a:latin typeface="+mj-lt"/>
            </a:endParaRPr>
          </a:p>
        </p:txBody>
      </p:sp>
      <p:sp>
        <p:nvSpPr>
          <p:cNvPr id="8" name="Rectangle 7"/>
          <p:cNvSpPr/>
          <p:nvPr/>
        </p:nvSpPr>
        <p:spPr>
          <a:xfrm>
            <a:off x="0" y="6550223"/>
            <a:ext cx="3410036" cy="307777"/>
          </a:xfrm>
          <a:prstGeom prst="rect">
            <a:avLst/>
          </a:prstGeom>
        </p:spPr>
        <p:txBody>
          <a:bodyPr wrap="none">
            <a:spAutoFit/>
          </a:bodyPr>
          <a:lstStyle/>
          <a:p>
            <a:r>
              <a:rPr lang="lv-LV" sz="1400" dirty="0" smtClean="0"/>
              <a:t>*</a:t>
            </a:r>
            <a:r>
              <a:rPr lang="en-GB" sz="1400" dirty="0" smtClean="0"/>
              <a:t>Corresponding </a:t>
            </a:r>
            <a:r>
              <a:rPr lang="en-GB" sz="1400" dirty="0"/>
              <a:t>author: elina.pajuste@lu.lv </a:t>
            </a:r>
            <a:endParaRPr lang="en-GB" sz="1400" dirty="0"/>
          </a:p>
        </p:txBody>
      </p:sp>
      <p:sp>
        <p:nvSpPr>
          <p:cNvPr id="9" name="Rectangle 8"/>
          <p:cNvSpPr/>
          <p:nvPr/>
        </p:nvSpPr>
        <p:spPr>
          <a:xfrm>
            <a:off x="395436" y="2122258"/>
            <a:ext cx="5604310" cy="1923604"/>
          </a:xfrm>
          <a:prstGeom prst="rect">
            <a:avLst/>
          </a:prstGeom>
          <a:solidFill>
            <a:schemeClr val="accent6">
              <a:lumMod val="20000"/>
              <a:lumOff val="80000"/>
            </a:schemeClr>
          </a:solidFill>
        </p:spPr>
        <p:txBody>
          <a:bodyPr wrap="square">
            <a:spAutoFit/>
          </a:bodyPr>
          <a:lstStyle/>
          <a:p>
            <a:r>
              <a:rPr lang="en-US" sz="1700" kern="100" dirty="0">
                <a:ea typeface="Malgun Gothic" panose="020B0503020000020004" pitchFamily="34" charset="-127"/>
              </a:rPr>
              <a:t>Novel method for determining the depth profile of tritium in metallic samples has been </a:t>
            </a:r>
            <a:r>
              <a:rPr lang="en-US" sz="1700" kern="100" dirty="0" smtClean="0">
                <a:ea typeface="Malgun Gothic" panose="020B0503020000020004" pitchFamily="34" charset="-127"/>
              </a:rPr>
              <a:t>demonstrated</a:t>
            </a:r>
            <a:r>
              <a:rPr lang="lv-LV" sz="1700" kern="100" dirty="0" smtClean="0">
                <a:ea typeface="Malgun Gothic" panose="020B0503020000020004" pitchFamily="34" charset="-127"/>
              </a:rPr>
              <a:t>.</a:t>
            </a:r>
          </a:p>
          <a:p>
            <a:endParaRPr lang="lv-LV" sz="1700" kern="100" dirty="0">
              <a:ea typeface="Malgun Gothic" panose="020B0503020000020004" pitchFamily="34" charset="-127"/>
            </a:endParaRPr>
          </a:p>
          <a:p>
            <a:r>
              <a:rPr lang="en-US" sz="1700" dirty="0"/>
              <a:t>Results on tritium profile in neutron irradiated, plasma exposed and tritium gas loaded beryllium have been reported and possible applications of the method for other metallic samples have been tested within this research</a:t>
            </a:r>
            <a:endParaRPr lang="en-GB" sz="1700" dirty="0"/>
          </a:p>
        </p:txBody>
      </p:sp>
      <p:pic>
        <p:nvPicPr>
          <p:cNvPr id="10" name="Picture 9"/>
          <p:cNvPicPr>
            <a:picLocks noChangeAspect="1"/>
          </p:cNvPicPr>
          <p:nvPr/>
        </p:nvPicPr>
        <p:blipFill>
          <a:blip r:embed="rId2"/>
          <a:stretch>
            <a:fillRect/>
          </a:stretch>
        </p:blipFill>
        <p:spPr>
          <a:xfrm>
            <a:off x="300830" y="4242251"/>
            <a:ext cx="3808312" cy="1934208"/>
          </a:xfrm>
          <a:prstGeom prst="rect">
            <a:avLst/>
          </a:prstGeom>
        </p:spPr>
      </p:pic>
      <p:sp>
        <p:nvSpPr>
          <p:cNvPr id="11" name="Rectangle 10"/>
          <p:cNvSpPr/>
          <p:nvPr/>
        </p:nvSpPr>
        <p:spPr>
          <a:xfrm>
            <a:off x="4077817" y="4193632"/>
            <a:ext cx="1921929" cy="2246769"/>
          </a:xfrm>
          <a:prstGeom prst="rect">
            <a:avLst/>
          </a:prstGeom>
          <a:solidFill>
            <a:schemeClr val="accent6">
              <a:lumMod val="20000"/>
              <a:lumOff val="80000"/>
            </a:schemeClr>
          </a:solidFill>
        </p:spPr>
        <p:txBody>
          <a:bodyPr wrap="square">
            <a:spAutoFit/>
          </a:bodyPr>
          <a:lstStyle/>
          <a:p>
            <a:r>
              <a:rPr lang="en-GB" sz="1400" dirty="0" smtClean="0"/>
              <a:t>Tritium depth profile in beryllium sample from plasma facing </a:t>
            </a:r>
            <a:r>
              <a:rPr lang="en-US" sz="1400" dirty="0" smtClean="0"/>
              <a:t>wall of the vacuum vessel of Joint European Torus retrieved after ITER-Like-Wall project 1st campaign in 2012</a:t>
            </a:r>
          </a:p>
          <a:p>
            <a:endParaRPr lang="lv-LV" sz="1400" dirty="0" smtClean="0"/>
          </a:p>
          <a:p>
            <a:endParaRPr lang="en-GB" sz="1400" dirty="0"/>
          </a:p>
        </p:txBody>
      </p:sp>
      <p:sp>
        <p:nvSpPr>
          <p:cNvPr id="12" name="Rectangle 11"/>
          <p:cNvSpPr/>
          <p:nvPr/>
        </p:nvSpPr>
        <p:spPr>
          <a:xfrm>
            <a:off x="6298666" y="2122258"/>
            <a:ext cx="5795513" cy="2462213"/>
          </a:xfrm>
          <a:prstGeom prst="rect">
            <a:avLst/>
          </a:prstGeom>
          <a:solidFill>
            <a:schemeClr val="accent6">
              <a:lumMod val="20000"/>
              <a:lumOff val="80000"/>
            </a:schemeClr>
          </a:solidFill>
        </p:spPr>
        <p:txBody>
          <a:bodyPr wrap="square">
            <a:spAutoFit/>
          </a:bodyPr>
          <a:lstStyle/>
          <a:p>
            <a:r>
              <a:rPr lang="en-GB" sz="1700" dirty="0">
                <a:ea typeface="MS Mincho"/>
              </a:rPr>
              <a:t>Method is based on the simultaneous etching of the metal surface and released tritium measurements. </a:t>
            </a:r>
            <a:endParaRPr lang="lv-LV" sz="1700" dirty="0" smtClean="0">
              <a:ea typeface="MS Mincho"/>
            </a:endParaRPr>
          </a:p>
          <a:p>
            <a:endParaRPr lang="lv-LV" sz="1700" dirty="0" smtClean="0">
              <a:ea typeface="MS Mincho"/>
            </a:endParaRPr>
          </a:p>
          <a:p>
            <a:pPr algn="just"/>
            <a:r>
              <a:rPr lang="en-US" sz="1700" dirty="0"/>
              <a:t>Successful application of the proposed method has been already demonstrated for various beryllium materials and currently technique for other metallic samples are being developed. </a:t>
            </a:r>
            <a:r>
              <a:rPr lang="en-US" sz="1700" dirty="0" smtClean="0"/>
              <a:t>For </a:t>
            </a:r>
            <a:r>
              <a:rPr lang="en-US" sz="1700" dirty="0"/>
              <a:t>tungsten materials etching is performed electrochemically and removed layer calculated similarly to the beryllium by the amount of evolved hydrogen</a:t>
            </a:r>
            <a:r>
              <a:rPr lang="en-US" dirty="0"/>
              <a:t>. </a:t>
            </a:r>
            <a:endParaRPr lang="en-GB" sz="1700" dirty="0"/>
          </a:p>
        </p:txBody>
      </p:sp>
      <p:pic>
        <p:nvPicPr>
          <p:cNvPr id="13" name="Picture 12"/>
          <p:cNvPicPr/>
          <p:nvPr/>
        </p:nvPicPr>
        <p:blipFill>
          <a:blip r:embed="rId3">
            <a:extLst>
              <a:ext uri="{28A0092B-C50C-407E-A947-70E740481C1C}">
                <a14:useLocalDpi xmlns:a14="http://schemas.microsoft.com/office/drawing/2010/main" val="0"/>
              </a:ext>
            </a:extLst>
          </a:blip>
          <a:srcRect/>
          <a:stretch>
            <a:fillRect/>
          </a:stretch>
        </p:blipFill>
        <p:spPr bwMode="auto">
          <a:xfrm>
            <a:off x="8093244" y="4630545"/>
            <a:ext cx="3957955" cy="2000250"/>
          </a:xfrm>
          <a:prstGeom prst="rect">
            <a:avLst/>
          </a:prstGeom>
          <a:noFill/>
          <a:ln>
            <a:noFill/>
          </a:ln>
        </p:spPr>
      </p:pic>
      <p:sp>
        <p:nvSpPr>
          <p:cNvPr id="14" name="TextBox 13"/>
          <p:cNvSpPr txBox="1"/>
          <p:nvPr/>
        </p:nvSpPr>
        <p:spPr>
          <a:xfrm>
            <a:off x="6298666" y="4630545"/>
            <a:ext cx="1794578" cy="1815882"/>
          </a:xfrm>
          <a:prstGeom prst="rect">
            <a:avLst/>
          </a:prstGeom>
          <a:solidFill>
            <a:schemeClr val="accent6">
              <a:lumMod val="20000"/>
              <a:lumOff val="80000"/>
            </a:schemeClr>
          </a:solidFill>
        </p:spPr>
        <p:txBody>
          <a:bodyPr wrap="square" rtlCol="0">
            <a:spAutoFit/>
          </a:bodyPr>
          <a:lstStyle/>
          <a:p>
            <a:r>
              <a:rPr lang="en-US" sz="1400" dirty="0" smtClean="0"/>
              <a:t>Experimental set –up</a:t>
            </a:r>
          </a:p>
          <a:p>
            <a:r>
              <a:rPr lang="en-US" sz="1400" dirty="0" smtClean="0"/>
              <a:t>During sample etching evolved hydrogen and released tritium is being carried by </a:t>
            </a:r>
            <a:r>
              <a:rPr lang="en-US" sz="1400" dirty="0" err="1" smtClean="0"/>
              <a:t>Ar</a:t>
            </a:r>
            <a:r>
              <a:rPr lang="en-US" sz="1400" dirty="0" smtClean="0"/>
              <a:t> flux to measuring detectors</a:t>
            </a:r>
            <a:endParaRPr lang="en-US" sz="1400" dirty="0"/>
          </a:p>
        </p:txBody>
      </p:sp>
    </p:spTree>
    <p:extLst>
      <p:ext uri="{BB962C8B-B14F-4D97-AF65-F5344CB8AC3E}">
        <p14:creationId xmlns:p14="http://schemas.microsoft.com/office/powerpoint/2010/main" val="14230701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201</Words>
  <Application>Microsoft Office PowerPoint</Application>
  <PresentationFormat>Widescreen</PresentationFormat>
  <Paragraphs>16</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Malgun Gothic</vt:lpstr>
      <vt:lpstr>Arial</vt:lpstr>
      <vt:lpstr>Calibri</vt:lpstr>
      <vt:lpstr>Calibri Light</vt:lpstr>
      <vt:lpstr>MS Mincho</vt:lpstr>
      <vt:lpstr>Times New Roman</vt:lpstr>
      <vt:lpstr>Office Theme</vt:lpstr>
      <vt:lpstr>NOVEL METHOD FOR DETERMINATION OF TRITIUM  DEPTH PROFILES IN METALLIC SAMPLES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NOVEL METHOD FOR DETERMINATION OF TRITIUM  DEPTH PROFILES IN METALLIC SAMPLES</dc:title>
  <dc:creator>Elīna</dc:creator>
  <cp:lastModifiedBy>Elīna</cp:lastModifiedBy>
  <cp:revision>8</cp:revision>
  <dcterms:created xsi:type="dcterms:W3CDTF">2018-09-27T13:06:40Z</dcterms:created>
  <dcterms:modified xsi:type="dcterms:W3CDTF">2018-09-27T13:25:00Z</dcterms:modified>
</cp:coreProperties>
</file>