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3300"/>
    <a:srgbClr val="FF00FF"/>
    <a:srgbClr val="0000FF"/>
    <a:srgbClr val="3366FF"/>
    <a:srgbClr val="66FF66"/>
    <a:srgbClr val="CC3300"/>
    <a:srgbClr val="339933"/>
    <a:srgbClr val="E2E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26" autoAdjust="0"/>
    <p:restoredTop sz="72345" autoAdjust="0"/>
  </p:normalViewPr>
  <p:slideViewPr>
    <p:cSldViewPr>
      <p:cViewPr>
        <p:scale>
          <a:sx n="80" d="100"/>
          <a:sy n="80" d="100"/>
        </p:scale>
        <p:origin x="-804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9" d="100"/>
        <a:sy n="159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160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15" y="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algn="r"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537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15" y="943537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algn="r" defTabSz="955830">
              <a:defRPr sz="1400">
                <a:latin typeface="Times" charset="0"/>
              </a:defRPr>
            </a:lvl1pPr>
          </a:lstStyle>
          <a:p>
            <a:fld id="{D5E626E0-AC98-434D-A7ED-864BC5F8D7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42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15" y="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>
            <a:lvl1pPr algn="r"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8" y="4716914"/>
            <a:ext cx="4983444" cy="4468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37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defTabSz="955830">
              <a:defRPr sz="14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15" y="9435370"/>
            <a:ext cx="2944486" cy="49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2" rIns="95563" bIns="47782" numCol="1" anchor="b" anchorCtr="0" compatLnSpc="1">
            <a:prstTxWarp prst="textNoShape">
              <a:avLst/>
            </a:prstTxWarp>
          </a:bodyPr>
          <a:lstStyle>
            <a:lvl1pPr algn="r" defTabSz="955830">
              <a:defRPr sz="1400">
                <a:latin typeface="Times" charset="0"/>
              </a:defRPr>
            </a:lvl1pPr>
          </a:lstStyle>
          <a:p>
            <a:fld id="{885BD225-B9C5-4506-B388-18794A5300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2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BD225-B9C5-4506-B388-18794A5300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87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2155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61239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239963" cy="659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72250" cy="659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7586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0692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458000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765175"/>
            <a:ext cx="4316412" cy="583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5175"/>
            <a:ext cx="4316413" cy="583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47371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54403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974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84491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724896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63088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"/>
          <p:cNvSpPr>
            <a:spLocks/>
          </p:cNvSpPr>
          <p:nvPr/>
        </p:nvSpPr>
        <p:spPr bwMode="auto">
          <a:xfrm>
            <a:off x="2362200" y="6669088"/>
            <a:ext cx="6781800" cy="188912"/>
          </a:xfrm>
          <a:custGeom>
            <a:avLst/>
            <a:gdLst>
              <a:gd name="T0" fmla="*/ 0 w 4272"/>
              <a:gd name="T1" fmla="*/ 144 h 144"/>
              <a:gd name="T2" fmla="*/ 288 w 4272"/>
              <a:gd name="T3" fmla="*/ 0 h 144"/>
              <a:gd name="T4" fmla="*/ 4272 w 4272"/>
              <a:gd name="T5" fmla="*/ 0 h 144"/>
              <a:gd name="T6" fmla="*/ 4272 w 4272"/>
              <a:gd name="T7" fmla="*/ 144 h 144"/>
              <a:gd name="T8" fmla="*/ 0 w 4272"/>
              <a:gd name="T9" fmla="*/ 144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72"/>
              <a:gd name="T16" fmla="*/ 0 h 144"/>
              <a:gd name="T17" fmla="*/ 4272 w 4272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72" h="144">
                <a:moveTo>
                  <a:pt x="0" y="144"/>
                </a:moveTo>
                <a:lnTo>
                  <a:pt x="288" y="0"/>
                </a:lnTo>
                <a:lnTo>
                  <a:pt x="4272" y="0"/>
                </a:lnTo>
                <a:lnTo>
                  <a:pt x="4272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Freeform 3"/>
          <p:cNvSpPr>
            <a:spLocks/>
          </p:cNvSpPr>
          <p:nvPr/>
        </p:nvSpPr>
        <p:spPr bwMode="auto">
          <a:xfrm>
            <a:off x="0" y="0"/>
            <a:ext cx="7924800" cy="617538"/>
          </a:xfrm>
          <a:custGeom>
            <a:avLst/>
            <a:gdLst>
              <a:gd name="T0" fmla="*/ 0 w 4992"/>
              <a:gd name="T1" fmla="*/ 528 h 389"/>
              <a:gd name="T2" fmla="*/ 4464 w 4992"/>
              <a:gd name="T3" fmla="*/ 528 h 389"/>
              <a:gd name="T4" fmla="*/ 4992 w 4992"/>
              <a:gd name="T5" fmla="*/ 0 h 389"/>
              <a:gd name="T6" fmla="*/ 0 w 4992"/>
              <a:gd name="T7" fmla="*/ 0 h 389"/>
              <a:gd name="T8" fmla="*/ 0 w 4992"/>
              <a:gd name="T9" fmla="*/ 528 h 3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92"/>
              <a:gd name="T16" fmla="*/ 0 h 389"/>
              <a:gd name="T17" fmla="*/ 4992 w 4992"/>
              <a:gd name="T18" fmla="*/ 528 h 3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92" h="389">
                <a:moveTo>
                  <a:pt x="0" y="382"/>
                </a:moveTo>
                <a:lnTo>
                  <a:pt x="4615" y="389"/>
                </a:lnTo>
                <a:lnTo>
                  <a:pt x="4992" y="0"/>
                </a:lnTo>
                <a:lnTo>
                  <a:pt x="0" y="0"/>
                </a:lnTo>
                <a:lnTo>
                  <a:pt x="0" y="38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08644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141288"/>
            <a:ext cx="922337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reeform 7"/>
          <p:cNvSpPr>
            <a:spLocks/>
          </p:cNvSpPr>
          <p:nvPr/>
        </p:nvSpPr>
        <p:spPr bwMode="auto">
          <a:xfrm>
            <a:off x="11113" y="12700"/>
            <a:ext cx="9132887" cy="615950"/>
          </a:xfrm>
          <a:custGeom>
            <a:avLst/>
            <a:gdLst>
              <a:gd name="T0" fmla="*/ 0 w 5753"/>
              <a:gd name="T1" fmla="*/ 528 h 388"/>
              <a:gd name="T2" fmla="*/ 4464 w 5753"/>
              <a:gd name="T3" fmla="*/ 528 h 388"/>
              <a:gd name="T4" fmla="*/ 4992 w 5753"/>
              <a:gd name="T5" fmla="*/ 0 h 388"/>
              <a:gd name="T6" fmla="*/ 5760 w 5753"/>
              <a:gd name="T7" fmla="*/ 0 h 388"/>
              <a:gd name="T8" fmla="*/ 0 60000 65536"/>
              <a:gd name="T9" fmla="*/ 0 60000 65536"/>
              <a:gd name="T10" fmla="*/ 0 60000 65536"/>
              <a:gd name="T11" fmla="*/ 0 60000 65536"/>
              <a:gd name="T12" fmla="*/ 0 w 5753"/>
              <a:gd name="T13" fmla="*/ 0 h 388"/>
              <a:gd name="T14" fmla="*/ 5760 w 5753"/>
              <a:gd name="T15" fmla="*/ 528 h 3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53" h="388">
                <a:moveTo>
                  <a:pt x="0" y="388"/>
                </a:moveTo>
                <a:lnTo>
                  <a:pt x="4587" y="388"/>
                </a:lnTo>
                <a:lnTo>
                  <a:pt x="4985" y="0"/>
                </a:lnTo>
                <a:lnTo>
                  <a:pt x="5753" y="0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0864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448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lo stile del </a:t>
            </a:r>
            <a:r>
              <a:rPr lang="en-US" dirty="0" err="1" smtClean="0"/>
              <a:t>titolo</a:t>
            </a:r>
            <a:endParaRPr lang="en-US" dirty="0" smtClean="0"/>
          </a:p>
        </p:txBody>
      </p:sp>
      <p:sp>
        <p:nvSpPr>
          <p:cNvPr id="100864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765175"/>
            <a:ext cx="878522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20000"/>
        </a:spcAft>
        <a:buSzPct val="80000"/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2000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2000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0"/>
        </a:spcBef>
        <a:spcAft>
          <a:spcPct val="2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EX/P8-7/</a:t>
            </a:r>
            <a:r>
              <a:rPr lang="en-GB" sz="2400" dirty="0"/>
              <a:t>Challenges and Solutions in the Design of RFX-Mod2</a:t>
            </a:r>
            <a:endParaRPr lang="it-I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765175"/>
            <a:ext cx="6984899" cy="5832475"/>
          </a:xfrm>
        </p:spPr>
        <p:txBody>
          <a:bodyPr/>
          <a:lstStyle/>
          <a:p>
            <a:r>
              <a:rPr lang="en-US" dirty="0" smtClean="0"/>
              <a:t>Scientific motivation of RFX-mod upgrade: </a:t>
            </a:r>
          </a:p>
          <a:p>
            <a:pPr lvl="1"/>
            <a:r>
              <a:rPr lang="en-US" dirty="0" smtClean="0"/>
              <a:t>mitigation of magnetic stochasticity and PWI to </a:t>
            </a:r>
            <a:br>
              <a:rPr lang="en-US" dirty="0" smtClean="0"/>
            </a:br>
            <a:r>
              <a:rPr lang="en-US" dirty="0" smtClean="0"/>
              <a:t>extend operational scenarios and improve</a:t>
            </a:r>
            <a:br>
              <a:rPr lang="en-US" dirty="0" smtClean="0"/>
            </a:br>
            <a:r>
              <a:rPr lang="en-US" dirty="0" smtClean="0"/>
              <a:t> high current performance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Technical requirements</a:t>
            </a:r>
          </a:p>
          <a:p>
            <a:pPr lvl="1"/>
            <a:r>
              <a:rPr lang="en-US" dirty="0" smtClean="0"/>
              <a:t>Removal of vacuum vessel to increase </a:t>
            </a:r>
            <a:br>
              <a:rPr lang="en-US" dirty="0" smtClean="0"/>
            </a:br>
            <a:r>
              <a:rPr lang="en-US" dirty="0" smtClean="0"/>
              <a:t>plasma-shell proximity</a:t>
            </a:r>
          </a:p>
          <a:p>
            <a:pPr lvl="1"/>
            <a:r>
              <a:rPr lang="en-US" dirty="0" smtClean="0"/>
              <a:t>Copper shell as first conductive wall protected</a:t>
            </a:r>
            <a:br>
              <a:rPr lang="en-US" dirty="0" smtClean="0"/>
            </a:br>
            <a:r>
              <a:rPr lang="en-US" dirty="0" smtClean="0"/>
              <a:t> by insulated graphite tiles</a:t>
            </a:r>
          </a:p>
          <a:p>
            <a:pPr lvl="1"/>
            <a:r>
              <a:rPr lang="en-US" dirty="0" smtClean="0"/>
              <a:t>Toroidal Support Structure modified for vacuum</a:t>
            </a:r>
            <a:br>
              <a:rPr lang="en-US" dirty="0" smtClean="0"/>
            </a:br>
            <a:r>
              <a:rPr lang="en-US" dirty="0" smtClean="0"/>
              <a:t> tightness</a:t>
            </a:r>
          </a:p>
          <a:p>
            <a:endParaRPr lang="en-US" dirty="0" smtClean="0"/>
          </a:p>
          <a:p>
            <a:r>
              <a:rPr lang="it-IT" dirty="0" err="1" smtClean="0"/>
              <a:t>Requirements</a:t>
            </a:r>
            <a:r>
              <a:rPr lang="it-IT" dirty="0" smtClean="0"/>
              <a:t> </a:t>
            </a:r>
            <a:r>
              <a:rPr lang="it-IT" dirty="0" err="1" smtClean="0"/>
              <a:t>met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R&amp;D for</a:t>
            </a:r>
          </a:p>
          <a:p>
            <a:pPr lvl="1"/>
            <a:r>
              <a:rPr lang="it-IT" dirty="0" err="1" smtClean="0"/>
              <a:t>Electrical</a:t>
            </a:r>
            <a:r>
              <a:rPr lang="it-IT" dirty="0" smtClean="0"/>
              <a:t> </a:t>
            </a:r>
            <a:r>
              <a:rPr lang="it-IT" dirty="0" err="1" smtClean="0"/>
              <a:t>insulation</a:t>
            </a:r>
            <a:r>
              <a:rPr lang="it-IT" dirty="0" smtClean="0"/>
              <a:t> in </a:t>
            </a:r>
            <a:r>
              <a:rPr lang="it-IT" dirty="0" err="1" smtClean="0"/>
              <a:t>vacuum</a:t>
            </a:r>
            <a:r>
              <a:rPr lang="it-IT" dirty="0" smtClean="0"/>
              <a:t> by </a:t>
            </a:r>
            <a:r>
              <a:rPr lang="it-IT" dirty="0" err="1" smtClean="0"/>
              <a:t>Detonation</a:t>
            </a:r>
            <a:r>
              <a:rPr lang="it-IT" dirty="0" smtClean="0"/>
              <a:t> </a:t>
            </a:r>
            <a:r>
              <a:rPr lang="it-IT" dirty="0" err="1" smtClean="0"/>
              <a:t>Gun</a:t>
            </a:r>
            <a:r>
              <a:rPr lang="it-IT" dirty="0" smtClean="0"/>
              <a:t> Spray</a:t>
            </a:r>
            <a:endParaRPr lang="it-IT" dirty="0"/>
          </a:p>
          <a:p>
            <a:pPr lvl="1"/>
            <a:r>
              <a:rPr lang="it-IT" dirty="0" err="1" smtClean="0"/>
              <a:t>Vacuum</a:t>
            </a:r>
            <a:r>
              <a:rPr lang="it-IT" dirty="0" smtClean="0"/>
              <a:t>-tight triple joint in </a:t>
            </a:r>
            <a:r>
              <a:rPr lang="it-IT" dirty="0" err="1" smtClean="0"/>
              <a:t>Toroidal</a:t>
            </a:r>
            <a:r>
              <a:rPr lang="it-IT" dirty="0" smtClean="0"/>
              <a:t> </a:t>
            </a:r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/>
            <a:r>
              <a:rPr lang="it-IT" dirty="0" smtClean="0"/>
              <a:t>Development of </a:t>
            </a:r>
            <a:r>
              <a:rPr lang="it-IT" dirty="0" err="1" smtClean="0"/>
              <a:t>vacuum</a:t>
            </a:r>
            <a:r>
              <a:rPr lang="it-IT" dirty="0" smtClean="0"/>
              <a:t> </a:t>
            </a:r>
            <a:r>
              <a:rPr lang="it-IT" dirty="0" err="1" smtClean="0"/>
              <a:t>compatible</a:t>
            </a:r>
            <a:r>
              <a:rPr lang="it-IT" dirty="0" smtClean="0"/>
              <a:t> </a:t>
            </a:r>
            <a:r>
              <a:rPr lang="it-IT" dirty="0" err="1" smtClean="0"/>
              <a:t>magnetic</a:t>
            </a:r>
            <a:r>
              <a:rPr lang="it-IT" dirty="0" smtClean="0"/>
              <a:t> &amp; </a:t>
            </a:r>
            <a:r>
              <a:rPr lang="it-IT" dirty="0" err="1" smtClean="0"/>
              <a:t>electrostatic</a:t>
            </a:r>
            <a:r>
              <a:rPr lang="it-IT" dirty="0" smtClean="0"/>
              <a:t> </a:t>
            </a:r>
            <a:r>
              <a:rPr lang="it-IT" dirty="0" err="1" smtClean="0"/>
              <a:t>sensors</a:t>
            </a:r>
            <a:endParaRPr lang="it-IT" dirty="0" smtClean="0"/>
          </a:p>
          <a:p>
            <a:pPr lvl="1"/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6676181" y="4355629"/>
            <a:ext cx="2167206" cy="130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724128" y="476672"/>
            <a:ext cx="3419872" cy="3487673"/>
            <a:chOff x="5724128" y="476672"/>
            <a:chExt cx="3419872" cy="348767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75" t="-4097" r="2461" b="4097"/>
            <a:stretch/>
          </p:blipFill>
          <p:spPr bwMode="auto">
            <a:xfrm>
              <a:off x="5956995" y="476672"/>
              <a:ext cx="3187005" cy="3487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 bwMode="auto">
            <a:xfrm>
              <a:off x="5724128" y="1988840"/>
              <a:ext cx="648072" cy="7200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808011" y="764704"/>
              <a:ext cx="648072" cy="7200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5818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FPWS15_marrelli_tokamak_v3">
  <a:themeElements>
    <a:clrScheme name="1_RFX_mo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RFX_mod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Arial" charset="0"/>
          </a:defRPr>
        </a:defPPr>
      </a:lstStyle>
    </a:lnDef>
  </a:objectDefaults>
  <a:extraClrSchemeLst>
    <a:extraClrScheme>
      <a:clrScheme name="1_RFX_mo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FX_mo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FX_mo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FX_mo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FX_mo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FX_mo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FX_mo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12594</TotalTime>
  <Words>23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RFPWS15_marrelli_tokamak_v3</vt:lpstr>
      <vt:lpstr>EX/P8-7/Challenges and Solutions in the Design of RFX-Mod2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RFX-mod2 summary slide</dc:title>
  <dc:creator>Marrelli Lionello</dc:creator>
  <cp:lastModifiedBy>Cavazzana Roberto</cp:lastModifiedBy>
  <cp:revision>363</cp:revision>
  <cp:lastPrinted>2018-04-17T09:42:52Z</cp:lastPrinted>
  <dcterms:created xsi:type="dcterms:W3CDTF">2015-11-09T15:45:31Z</dcterms:created>
  <dcterms:modified xsi:type="dcterms:W3CDTF">2018-09-27T16:42:54Z</dcterms:modified>
</cp:coreProperties>
</file>