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4" r:id="rId2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FF66"/>
    <a:srgbClr val="20A10F"/>
    <a:srgbClr val="666666"/>
    <a:srgbClr val="024ABE"/>
    <a:srgbClr val="00CC66"/>
    <a:srgbClr val="0257BE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>
        <p:scale>
          <a:sx n="100" d="100"/>
          <a:sy n="100" d="100"/>
        </p:scale>
        <p:origin x="-95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32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44BAF54-7DB4-4C5D-8C7C-F22C77734CE4}" type="datetimeFigureOut">
              <a:rPr lang="fr-FR"/>
              <a:pPr>
                <a:defRPr/>
              </a:pPr>
              <a:t>25/10/2018</a:t>
            </a:fld>
            <a:endParaRPr lang="fr-FR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DDB82DE-793A-487E-89F5-66AF8CC75371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103500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7D874BF-B317-4CB8-B09C-992DF00A2AAA}" type="datetimeFigureOut">
              <a:rPr lang="fr-FR"/>
              <a:pPr>
                <a:defRPr/>
              </a:pPr>
              <a:t>25/10/2018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Cliquez pour modifier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  <a:p>
            <a:pPr lvl="4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AA833080-D163-4E53-96AC-B66746BCA053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619795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833080-D163-4E53-96AC-B66746BCA053}" type="slidenum">
              <a:rPr lang="fr-FR" altLang="sv-SE" smtClean="0"/>
              <a:pPr/>
              <a:t>1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775230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9" descr="bandeau_titr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309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IRFMblanc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5157788"/>
            <a:ext cx="129698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60000" y="1855288"/>
            <a:ext cx="4788464" cy="2653832"/>
          </a:xfrm>
        </p:spPr>
        <p:txBody>
          <a:bodyPr anchor="t"/>
          <a:lstStyle>
            <a:lvl1pPr>
              <a:lnSpc>
                <a:spcPts val="3800"/>
              </a:lnSpc>
              <a:defRPr sz="2800" b="0" cap="all" baseline="0">
                <a:solidFill>
                  <a:srgbClr val="666666"/>
                </a:solidFill>
              </a:defRPr>
            </a:lvl1pPr>
          </a:lstStyle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960000" y="5805264"/>
            <a:ext cx="3060272" cy="504056"/>
          </a:xfrm>
        </p:spPr>
        <p:txBody>
          <a:bodyPr anchor="b"/>
          <a:lstStyle>
            <a:lvl1pPr marL="0" indent="0" algn="l">
              <a:buNone/>
              <a:defRPr sz="1550" cap="all" baseline="0">
                <a:solidFill>
                  <a:srgbClr val="666666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Cliquez pour modifier le style des sous-titres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3960000" y="4509120"/>
            <a:ext cx="4788464" cy="1224136"/>
          </a:xfrm>
        </p:spPr>
        <p:txBody>
          <a:bodyPr anchor="b"/>
          <a:lstStyle>
            <a:lvl1pPr marL="0" indent="0">
              <a:buFont typeface="Arial" pitchFamily="34" charset="0"/>
              <a:buNone/>
              <a:defRPr sz="850" b="0">
                <a:solidFill>
                  <a:srgbClr val="666666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numéro de diapositive 11"/>
          <p:cNvSpPr>
            <a:spLocks noGrp="1"/>
          </p:cNvSpPr>
          <p:nvPr>
            <p:ph type="sldNum" sz="quarter" idx="14"/>
          </p:nvPr>
        </p:nvSpPr>
        <p:spPr>
          <a:xfrm>
            <a:off x="8024813" y="6308725"/>
            <a:ext cx="111918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r-FR" altLang="sv-SE"/>
              <a:t>|  PAGE </a:t>
            </a:r>
            <a:fld id="{F1A3D858-654C-48D3-A86E-171791D73DDC}" type="slidenum">
              <a:rPr lang="fr-FR" altLang="sv-SE"/>
              <a:pPr/>
              <a:t>‹N°›</a:t>
            </a:fld>
            <a:fld id="{4F015ACB-7574-4B4F-B7C3-241CB4EB9940}" type="slidenum">
              <a:rPr lang="fr-FR" altLang="sv-SE"/>
              <a:pPr/>
              <a:t>‹N°›</a:t>
            </a:fld>
            <a:endParaRPr lang="fr-FR" altLang="sv-SE"/>
          </a:p>
        </p:txBody>
      </p:sp>
      <p:sp>
        <p:nvSpPr>
          <p:cNvPr id="8" name="Espace réservé du pied de page 12"/>
          <p:cNvSpPr>
            <a:spLocks noGrp="1"/>
          </p:cNvSpPr>
          <p:nvPr>
            <p:ph type="ftr" sz="quarter" idx="15"/>
          </p:nvPr>
        </p:nvSpPr>
        <p:spPr>
          <a:xfrm>
            <a:off x="5435600" y="6305550"/>
            <a:ext cx="25558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790225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2000"/>
              </a:spcBef>
              <a:spcAft>
                <a:spcPts val="1500"/>
              </a:spcAft>
              <a:defRPr/>
            </a:lvl1pPr>
            <a:lvl2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2pPr>
            <a:lvl3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3pPr>
            <a:lvl4pPr marL="361950" indent="0">
              <a:lnSpc>
                <a:spcPts val="2800"/>
              </a:lnSpc>
              <a:buFont typeface="Arial" pitchFamily="34" charset="0"/>
              <a:buNone/>
              <a:tabLst>
                <a:tab pos="8077200" algn="r"/>
              </a:tabLst>
              <a:defRPr sz="2200"/>
            </a:lvl4pPr>
            <a:lvl5pPr marL="361950" indent="0">
              <a:lnSpc>
                <a:spcPts val="2800"/>
              </a:lnSpc>
              <a:buNone/>
              <a:tabLst>
                <a:tab pos="8077200" algn="r"/>
              </a:tabLst>
              <a:defRPr sz="2200"/>
            </a:lvl5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341C1E11-AD81-45E5-A34F-93E402F7BAD3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273863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196DCA95-1DEB-4032-8832-AB37B341DDDC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412576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1 visu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1" name="Espace réservé du contenu 20"/>
          <p:cNvSpPr>
            <a:spLocks noGrp="1"/>
          </p:cNvSpPr>
          <p:nvPr>
            <p:ph sz="quarter" idx="20"/>
          </p:nvPr>
        </p:nvSpPr>
        <p:spPr>
          <a:xfrm>
            <a:off x="5148000" y="2016000"/>
            <a:ext cx="3492000" cy="369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CEADE2A9-8E85-458A-B713-B4C058D07BB6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686428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3 visue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1268760"/>
            <a:ext cx="4428048" cy="4968552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15" name="Espace réservé du contenu 20"/>
          <p:cNvSpPr>
            <a:spLocks noGrp="1"/>
          </p:cNvSpPr>
          <p:nvPr>
            <p:ph sz="quarter" idx="21"/>
          </p:nvPr>
        </p:nvSpPr>
        <p:spPr>
          <a:xfrm>
            <a:off x="5148000" y="2016000"/>
            <a:ext cx="3492000" cy="1980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6" name="Espace réservé du contenu 20"/>
          <p:cNvSpPr>
            <a:spLocks noGrp="1"/>
          </p:cNvSpPr>
          <p:nvPr>
            <p:ph sz="quarter" idx="22"/>
          </p:nvPr>
        </p:nvSpPr>
        <p:spPr>
          <a:xfrm>
            <a:off x="5148000" y="3999600"/>
            <a:ext cx="1746000" cy="1695600"/>
          </a:xfrm>
          <a:solidFill>
            <a:srgbClr val="808080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17" name="Espace réservé du contenu 20"/>
          <p:cNvSpPr>
            <a:spLocks noGrp="1"/>
          </p:cNvSpPr>
          <p:nvPr>
            <p:ph sz="quarter" idx="23"/>
          </p:nvPr>
        </p:nvSpPr>
        <p:spPr>
          <a:xfrm>
            <a:off x="6894000" y="3999600"/>
            <a:ext cx="1746000" cy="1695600"/>
          </a:xfrm>
          <a:solidFill>
            <a:srgbClr val="B2B2B2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7" name="Espace réservé du pied de page 4"/>
          <p:cNvSpPr>
            <a:spLocks noGrp="1"/>
          </p:cNvSpPr>
          <p:nvPr>
            <p:ph type="ftr" sz="quarter" idx="2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2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466FA6F3-4C65-40DC-A33C-19A7AF89AFD1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2988827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e graphiqu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6000" y="3707506"/>
            <a:ext cx="8172464" cy="2529805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9" name="Espace réservé du contenu 20"/>
          <p:cNvSpPr>
            <a:spLocks noGrp="1"/>
          </p:cNvSpPr>
          <p:nvPr>
            <p:ph sz="quarter" idx="21"/>
          </p:nvPr>
        </p:nvSpPr>
        <p:spPr>
          <a:xfrm>
            <a:off x="576000" y="1458000"/>
            <a:ext cx="8064000" cy="1908000"/>
          </a:xfrm>
          <a:solidFill>
            <a:srgbClr val="666666"/>
          </a:solidFill>
        </p:spPr>
        <p:txBody>
          <a:bodyPr anchor="ctr"/>
          <a:lstStyle>
            <a:lvl1pPr marL="0" indent="0"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2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2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524F69C9-C464-477D-94C9-91E57FB53233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316348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9" descr="car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846138"/>
            <a:ext cx="8459787" cy="4157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8" descr="bandeau_page_carte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0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Espace réservé du graphique 32"/>
          <p:cNvSpPr>
            <a:spLocks noGrp="1"/>
          </p:cNvSpPr>
          <p:nvPr>
            <p:ph type="chart" sz="quarter" idx="13"/>
          </p:nvPr>
        </p:nvSpPr>
        <p:spPr>
          <a:xfrm>
            <a:off x="899592" y="5157788"/>
            <a:ext cx="3240360" cy="863600"/>
          </a:xfrm>
        </p:spPr>
        <p:txBody>
          <a:bodyPr rtlCol="0" anchor="ctr">
            <a:noAutofit/>
          </a:bodyPr>
          <a:lstStyle>
            <a:lvl1pPr marL="0" indent="0" algn="ctr">
              <a:defRPr sz="1200"/>
            </a:lvl1pPr>
          </a:lstStyle>
          <a:p>
            <a:pPr lvl="0"/>
            <a:r>
              <a:rPr lang="fr-FR" noProof="0" dirty="0"/>
              <a:t>Cliquez sur l'icône pour ajouter un graphique</a:t>
            </a:r>
          </a:p>
        </p:txBody>
      </p:sp>
      <p:sp>
        <p:nvSpPr>
          <p:cNvPr id="5" name="Espace réservé du numéro de diapositive 6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B6365DB2-8934-4379-9A21-9F29C7BF3366}" type="slidenum">
              <a:rPr lang="fr-FR" altLang="sv-SE"/>
              <a:pPr/>
              <a:t>‹N°›</a:t>
            </a:fld>
            <a:endParaRPr lang="fr-FR" altLang="sv-SE"/>
          </a:p>
        </p:txBody>
      </p:sp>
      <p:sp>
        <p:nvSpPr>
          <p:cNvPr id="6" name="Espace réservé du pied de page 7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</p:spTree>
    <p:extLst>
      <p:ext uri="{BB962C8B-B14F-4D97-AF65-F5344CB8AC3E}">
        <p14:creationId xmlns:p14="http://schemas.microsoft.com/office/powerpoint/2010/main" val="29570845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3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altLang="sv-SE"/>
              <a:t>|  PAGE </a:t>
            </a:r>
            <a:fld id="{AB2FDBEF-D31F-4EF2-AEBE-A1D6AEC263E6}" type="slidenum">
              <a:rPr lang="fr-FR" altLang="sv-SE"/>
              <a:pPr/>
              <a:t>‹N°›</a:t>
            </a:fld>
            <a:endParaRPr lang="fr-FR" altLang="sv-SE"/>
          </a:p>
        </p:txBody>
      </p:sp>
    </p:spTree>
    <p:extLst>
      <p:ext uri="{BB962C8B-B14F-4D97-AF65-F5344CB8AC3E}">
        <p14:creationId xmlns:p14="http://schemas.microsoft.com/office/powerpoint/2010/main" val="913202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 7" descr="bandeau_texte.pn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55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1511300" y="52388"/>
            <a:ext cx="7237413" cy="909637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1028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576263" y="1268413"/>
            <a:ext cx="8172450" cy="496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/>
              <a:t>Cliquez pour modifier les styles du texte du masque</a:t>
            </a:r>
          </a:p>
          <a:p>
            <a:pPr lvl="1"/>
            <a:r>
              <a:rPr lang="fr-FR" altLang="en-US"/>
              <a:t>Deuxième niveau</a:t>
            </a:r>
          </a:p>
          <a:p>
            <a:pPr lvl="2"/>
            <a:r>
              <a:rPr lang="fr-FR" altLang="en-US"/>
              <a:t>Troisième niveau</a:t>
            </a:r>
          </a:p>
          <a:p>
            <a:pPr lvl="3"/>
            <a:r>
              <a:rPr lang="fr-FR" altLang="en-US"/>
              <a:t>Quatrième niveau</a:t>
            </a:r>
          </a:p>
          <a:p>
            <a:pPr lvl="4"/>
            <a:r>
              <a:rPr lang="fr-FR" altLang="en-US"/>
              <a:t>Cinquième niveau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051050" y="6305550"/>
            <a:ext cx="5940425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rgbClr val="6666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fr-FR"/>
              <a:t>CEA | 10 AVRIL 2012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024813" y="6303963"/>
            <a:ext cx="1119187" cy="365125"/>
          </a:xfrm>
          <a:prstGeom prst="rect">
            <a:avLst/>
          </a:prstGeom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666666"/>
                </a:solidFill>
              </a:defRPr>
            </a:lvl1pPr>
          </a:lstStyle>
          <a:p>
            <a:r>
              <a:rPr lang="fr-FR" altLang="sv-SE"/>
              <a:t>|  PAGE </a:t>
            </a:r>
            <a:fld id="{4D0CFDB0-02D7-4D78-A37F-B649B4972216}" type="slidenum">
              <a:rPr lang="fr-FR" altLang="sv-SE"/>
              <a:pPr/>
              <a:t>‹N°›</a:t>
            </a:fld>
            <a:endParaRPr lang="fr-FR" altLang="sv-SE"/>
          </a:p>
        </p:txBody>
      </p:sp>
      <p:pic>
        <p:nvPicPr>
          <p:cNvPr id="1031" name="Picture 8" descr="IRFMblanc"/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260350"/>
            <a:ext cx="72707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284" r:id="rId1"/>
    <p:sldLayoutId id="2147484278" r:id="rId2"/>
    <p:sldLayoutId id="2147484279" r:id="rId3"/>
    <p:sldLayoutId id="2147484280" r:id="rId4"/>
    <p:sldLayoutId id="2147484281" r:id="rId5"/>
    <p:sldLayoutId id="2147484282" r:id="rId6"/>
    <p:sldLayoutId id="2147484285" r:id="rId7"/>
    <p:sldLayoutId id="2147484283" r:id="rId8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200" b="1" kern="1200" cap="all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Arial" charset="0"/>
        </a:defRPr>
      </a:lvl9pPr>
    </p:titleStyle>
    <p:bodyStyle>
      <a:lvl1pPr marL="923925" indent="-923925" algn="l" rtl="0" eaLnBrk="0" fontAlgn="base" hangingPunct="0">
        <a:spcBef>
          <a:spcPct val="0"/>
        </a:spcBef>
        <a:spcAft>
          <a:spcPts val="400"/>
        </a:spcAft>
        <a:buFont typeface="Arial" panose="020B0604020202020204" pitchFamily="34" charset="0"/>
        <a:defRPr sz="2200" kern="1200">
          <a:solidFill>
            <a:schemeClr val="tx2"/>
          </a:solidFill>
          <a:latin typeface="+mn-lt"/>
          <a:ea typeface="+mn-ea"/>
          <a:cs typeface="+mn-cs"/>
        </a:defRPr>
      </a:lvl1pPr>
      <a:lvl2pPr marL="360363" indent="-360363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SzPct val="90000"/>
        <a:buBlip>
          <a:blip r:embed="rId12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2pPr>
      <a:lvl3pPr marL="361950" indent="55245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SzPct val="36000"/>
        <a:buFont typeface="Arial" panose="020B0604020202020204" pitchFamily="34" charset="0"/>
        <a:defRPr sz="1600" kern="1200">
          <a:solidFill>
            <a:srgbClr val="666666"/>
          </a:solidFill>
          <a:latin typeface="+mn-lt"/>
          <a:ea typeface="+mn-ea"/>
          <a:cs typeface="+mn-cs"/>
        </a:defRPr>
      </a:lvl3pPr>
      <a:lvl4pPr marL="1009650" indent="-238125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SzPct val="36000"/>
        <a:buBlip>
          <a:blip r:embed="rId13"/>
        </a:buBlip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133475" indent="-11430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lr>
          <a:srgbClr val="666666"/>
        </a:buClr>
        <a:buFont typeface="Arial" panose="020B0604020202020204" pitchFamily="34" charset="0"/>
        <a:buChar char="-"/>
        <a:defRPr sz="16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9.wmf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14.tif"/><Relationship Id="rId4" Type="http://schemas.openxmlformats.org/officeDocument/2006/relationships/image" Target="../media/image3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ChangeArrowheads="1"/>
          </p:cNvSpPr>
          <p:nvPr/>
        </p:nvSpPr>
        <p:spPr bwMode="auto">
          <a:xfrm>
            <a:off x="1259632" y="-1"/>
            <a:ext cx="6696744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1" hangingPunct="1">
              <a:defRPr/>
            </a:pPr>
            <a:r>
              <a:rPr lang="en-US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Progress </a:t>
            </a:r>
            <a:r>
              <a:rPr lang="en-US" sz="2000" b="1" dirty="0">
                <a:solidFill>
                  <a:schemeClr val="bg1"/>
                </a:solidFill>
                <a:latin typeface="Arial" charset="0"/>
                <a:cs typeface="Arial" charset="0"/>
              </a:rPr>
              <a:t>towards development of long pulse ITER operation trough RF heated H-mode experiments in EAST and </a:t>
            </a:r>
            <a:r>
              <a:rPr lang="en-US" sz="2000" b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HL-2A               </a:t>
            </a:r>
            <a:r>
              <a:rPr lang="en-US" sz="2000" b="1" i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(A. </a:t>
            </a:r>
            <a:r>
              <a:rPr lang="en-US" sz="2000" b="1" i="1" dirty="0" err="1" smtClean="0">
                <a:solidFill>
                  <a:schemeClr val="bg1"/>
                </a:solidFill>
                <a:latin typeface="Arial" charset="0"/>
                <a:cs typeface="Arial" charset="0"/>
              </a:rPr>
              <a:t>Ekedahl</a:t>
            </a:r>
            <a:r>
              <a:rPr lang="en-US" sz="2000" b="1" i="1" dirty="0" smtClean="0">
                <a:solidFill>
                  <a:schemeClr val="bg1"/>
                </a:solidFill>
                <a:latin typeface="Arial" charset="0"/>
                <a:cs typeface="Arial" charset="0"/>
              </a:rPr>
              <a:t> et al., </a:t>
            </a:r>
            <a:r>
              <a:rPr lang="en-US" altLang="fr-FR" sz="2000" b="1" i="1" dirty="0" smtClean="0">
                <a:solidFill>
                  <a:schemeClr val="bg1"/>
                </a:solidFill>
              </a:rPr>
              <a:t>EX/P2-16)</a:t>
            </a:r>
            <a:endParaRPr lang="fr-FR" sz="2000" b="1" i="1" dirty="0">
              <a:solidFill>
                <a:schemeClr val="bg1"/>
              </a:solidFill>
              <a:latin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35150" y="2924175"/>
            <a:ext cx="936625" cy="288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FR"/>
          </a:p>
        </p:txBody>
      </p:sp>
      <p:pic>
        <p:nvPicPr>
          <p:cNvPr id="4102" name="Picture 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46" y="1372796"/>
            <a:ext cx="839459" cy="565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4" name="Espace réservé du contenu 11"/>
          <p:cNvSpPr txBox="1">
            <a:spLocks/>
          </p:cNvSpPr>
          <p:nvPr/>
        </p:nvSpPr>
        <p:spPr bwMode="auto">
          <a:xfrm>
            <a:off x="1268036" y="1340768"/>
            <a:ext cx="7693928" cy="22006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588" indent="-923925">
              <a:spcAft>
                <a:spcPts val="400"/>
              </a:spcAft>
              <a:buFont typeface="Arial" panose="020B0604020202020204" pitchFamily="34" charset="0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360363" indent="-360363">
              <a:lnSpc>
                <a:spcPts val="2000"/>
              </a:lnSpc>
              <a:buSzPct val="90000"/>
              <a:buBlip>
                <a:blip r:embed="rId4"/>
              </a:buBlip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2pPr>
            <a:lvl3pPr marL="361950" indent="552450">
              <a:lnSpc>
                <a:spcPts val="2000"/>
              </a:lnSpc>
              <a:buSzPct val="36000"/>
              <a:buFont typeface="Arial" panose="020B0604020202020204" pitchFamily="34" charset="0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3pPr>
            <a:lvl4pPr marL="1077913" indent="-306388">
              <a:lnSpc>
                <a:spcPts val="2000"/>
              </a:lnSpc>
              <a:buClr>
                <a:srgbClr val="666666"/>
              </a:buClr>
              <a:buSzPct val="36000"/>
              <a:buBlip>
                <a:blip r:embed="rId5"/>
              </a:buBlip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4pPr>
            <a:lvl5pPr marL="1339850" indent="-233363">
              <a:lnSpc>
                <a:spcPts val="2000"/>
              </a:lnSpc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5pPr>
            <a:lvl6pPr marL="17970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6pPr>
            <a:lvl7pPr marL="22542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7pPr>
            <a:lvl8pPr marL="27114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8pPr>
            <a:lvl9pPr marL="31686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fr-FR" dirty="0" smtClean="0">
                <a:solidFill>
                  <a:srgbClr val="002060"/>
                </a:solidFill>
              </a:rPr>
              <a:t>3.7 </a:t>
            </a:r>
            <a:r>
              <a:rPr lang="en-US" altLang="fr-FR" dirty="0">
                <a:solidFill>
                  <a:srgbClr val="002060"/>
                </a:solidFill>
              </a:rPr>
              <a:t>GHz LHCD </a:t>
            </a:r>
            <a:r>
              <a:rPr lang="en-US" altLang="fr-FR" dirty="0" smtClean="0">
                <a:solidFill>
                  <a:srgbClr val="002060"/>
                </a:solidFill>
              </a:rPr>
              <a:t>system works </a:t>
            </a:r>
            <a:r>
              <a:rPr lang="en-US" altLang="fr-FR" dirty="0">
                <a:solidFill>
                  <a:srgbClr val="002060"/>
                </a:solidFill>
              </a:rPr>
              <a:t>successfully in HL-2A: Coupling in H-mode &amp; control of ELMs demonstrated. </a:t>
            </a:r>
          </a:p>
          <a:p>
            <a:pPr lvl="1"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fr-FR" dirty="0">
                <a:solidFill>
                  <a:srgbClr val="002060"/>
                </a:solidFill>
              </a:rPr>
              <a:t>Joint </a:t>
            </a:r>
            <a:r>
              <a:rPr lang="en-US" altLang="fr-FR" dirty="0" smtClean="0">
                <a:solidFill>
                  <a:srgbClr val="002060"/>
                </a:solidFill>
              </a:rPr>
              <a:t>LHCD experiments </a:t>
            </a:r>
            <a:r>
              <a:rPr lang="en-US" altLang="fr-FR" dirty="0">
                <a:solidFill>
                  <a:srgbClr val="002060"/>
                </a:solidFill>
              </a:rPr>
              <a:t>carried out in </a:t>
            </a:r>
            <a:r>
              <a:rPr lang="en-US" altLang="fr-FR" dirty="0" smtClean="0">
                <a:solidFill>
                  <a:srgbClr val="002060"/>
                </a:solidFill>
              </a:rPr>
              <a:t>EAST </a:t>
            </a:r>
            <a:r>
              <a:rPr lang="en-US" altLang="fr-FR" dirty="0">
                <a:solidFill>
                  <a:srgbClr val="002060"/>
                </a:solidFill>
              </a:rPr>
              <a:t>and HL-2A: 100 s long H-mode achieved in EAST, sustained primarily by LHCD.</a:t>
            </a:r>
          </a:p>
          <a:p>
            <a:pPr lvl="1"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fr-FR" dirty="0">
                <a:solidFill>
                  <a:srgbClr val="002060"/>
                </a:solidFill>
              </a:rPr>
              <a:t>Modelling of EAST and HL-2A results with EU codes: Experimental trends can be well reproduced.</a:t>
            </a:r>
          </a:p>
          <a:p>
            <a:pPr lvl="1" eaLnBrk="1" hangingPunct="1">
              <a:lnSpc>
                <a:spcPct val="100000"/>
              </a:lnSpc>
              <a:spcAft>
                <a:spcPts val="600"/>
              </a:spcAft>
            </a:pPr>
            <a:r>
              <a:rPr lang="en-US" altLang="fr-FR" dirty="0">
                <a:solidFill>
                  <a:srgbClr val="002060"/>
                </a:solidFill>
              </a:rPr>
              <a:t>Future joint </a:t>
            </a:r>
            <a:r>
              <a:rPr lang="en-US" altLang="fr-FR" dirty="0" err="1">
                <a:solidFill>
                  <a:srgbClr val="002060"/>
                </a:solidFill>
              </a:rPr>
              <a:t>programme</a:t>
            </a:r>
            <a:r>
              <a:rPr lang="en-US" altLang="fr-FR" dirty="0">
                <a:solidFill>
                  <a:srgbClr val="002060"/>
                </a:solidFill>
              </a:rPr>
              <a:t> can integrate the preparation of HL-2M operation, in order to support ITER and CFETR</a:t>
            </a:r>
            <a:r>
              <a:rPr lang="en-US" altLang="fr-FR" dirty="0" smtClean="0">
                <a:solidFill>
                  <a:srgbClr val="002060"/>
                </a:solidFill>
              </a:rPr>
              <a:t>.</a:t>
            </a:r>
            <a:endParaRPr lang="en-US" altLang="fr-FR" dirty="0">
              <a:solidFill>
                <a:srgbClr val="002060"/>
              </a:solidFill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83" y="3603416"/>
            <a:ext cx="2208287" cy="670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23" y="2060848"/>
            <a:ext cx="809287" cy="6900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82" y="3061740"/>
            <a:ext cx="849307" cy="2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" name="Espace réservé du contenu 11"/>
          <p:cNvSpPr txBox="1">
            <a:spLocks/>
          </p:cNvSpPr>
          <p:nvPr/>
        </p:nvSpPr>
        <p:spPr bwMode="auto">
          <a:xfrm>
            <a:off x="588036" y="988551"/>
            <a:ext cx="837392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1588" indent="-923925">
              <a:spcAft>
                <a:spcPts val="400"/>
              </a:spcAft>
              <a:buFont typeface="Arial" panose="020B0604020202020204" pitchFamily="34" charset="0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360363" indent="-360363">
              <a:lnSpc>
                <a:spcPts val="2000"/>
              </a:lnSpc>
              <a:buSzPct val="90000"/>
              <a:buBlip>
                <a:blip r:embed="rId4"/>
              </a:buBlip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2pPr>
            <a:lvl3pPr marL="361950" indent="552450">
              <a:lnSpc>
                <a:spcPts val="2000"/>
              </a:lnSpc>
              <a:buSzPct val="36000"/>
              <a:buFont typeface="Arial" panose="020B0604020202020204" pitchFamily="34" charset="0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3pPr>
            <a:lvl4pPr marL="1077913" indent="-306388">
              <a:lnSpc>
                <a:spcPts val="2000"/>
              </a:lnSpc>
              <a:buClr>
                <a:srgbClr val="666666"/>
              </a:buClr>
              <a:buSzPct val="36000"/>
              <a:buBlip>
                <a:blip r:embed="rId5"/>
              </a:buBlip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4pPr>
            <a:lvl5pPr marL="1339850" indent="-233363">
              <a:lnSpc>
                <a:spcPts val="2000"/>
              </a:lnSpc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5pPr>
            <a:lvl6pPr marL="17970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6pPr>
            <a:lvl7pPr marL="22542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7pPr>
            <a:lvl8pPr marL="27114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8pPr>
            <a:lvl9pPr marL="3168650" indent="-233363" eaLnBrk="0" fontAlgn="base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>
                <a:srgbClr val="666666"/>
              </a:buClr>
              <a:buFont typeface="Arial" panose="020B0604020202020204" pitchFamily="34" charset="0"/>
              <a:buChar char="-"/>
              <a:defRPr sz="1600">
                <a:solidFill>
                  <a:srgbClr val="666666"/>
                </a:solidFill>
                <a:latin typeface="Arial" panose="020B0604020202020204" pitchFamily="34" charset="0"/>
              </a:defRPr>
            </a:lvl9pPr>
          </a:lstStyle>
          <a:p>
            <a:pPr marL="0" lvl="1" indent="0" eaLnBrk="1" hangingPunct="1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fr-FR" sz="1800" b="1" dirty="0">
                <a:solidFill>
                  <a:srgbClr val="002060"/>
                </a:solidFill>
              </a:rPr>
              <a:t>Fruitful collaboration between EU and China over the last couple of </a:t>
            </a:r>
            <a:r>
              <a:rPr lang="en-US" altLang="fr-FR" sz="1800" b="1" dirty="0" smtClean="0">
                <a:solidFill>
                  <a:srgbClr val="002060"/>
                </a:solidFill>
              </a:rPr>
              <a:t>years: </a:t>
            </a:r>
            <a:endParaRPr lang="en-US" altLang="fr-FR" sz="18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215529" y="6364304"/>
            <a:ext cx="265344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1200" b="1" i="1" dirty="0" smtClean="0">
                <a:solidFill>
                  <a:srgbClr val="002060"/>
                </a:solidFill>
              </a:rPr>
              <a:t>LHCD modifies</a:t>
            </a:r>
            <a:r>
              <a:rPr lang="en-US" altLang="fr-FR" sz="1200" b="1" i="1" dirty="0" smtClean="0">
                <a:solidFill>
                  <a:srgbClr val="002060"/>
                </a:solidFill>
              </a:rPr>
              <a:t> </a:t>
            </a:r>
            <a:r>
              <a:rPr lang="en-US" altLang="fr-FR" sz="1200" b="1" i="1" dirty="0" smtClean="0">
                <a:solidFill>
                  <a:srgbClr val="002060"/>
                </a:solidFill>
              </a:rPr>
              <a:t>EL</a:t>
            </a:r>
            <a:r>
              <a:rPr lang="fr-FR" altLang="fr-FR" sz="1200" b="1" i="1" dirty="0" smtClean="0">
                <a:solidFill>
                  <a:srgbClr val="002060"/>
                </a:solidFill>
              </a:rPr>
              <a:t>Ms in HL-2A</a:t>
            </a:r>
            <a:r>
              <a:rPr lang="en-US" altLang="fr-FR" sz="1200" b="1" i="1" dirty="0" smtClean="0">
                <a:solidFill>
                  <a:srgbClr val="002060"/>
                </a:solidFill>
              </a:rPr>
              <a:t> </a:t>
            </a:r>
            <a:endParaRPr lang="fr-FR" sz="1200" b="1" i="1" dirty="0"/>
          </a:p>
        </p:txBody>
      </p:sp>
      <p:sp>
        <p:nvSpPr>
          <p:cNvPr id="6" name="Rectangle 5"/>
          <p:cNvSpPr/>
          <p:nvPr/>
        </p:nvSpPr>
        <p:spPr>
          <a:xfrm>
            <a:off x="2483768" y="3603416"/>
            <a:ext cx="3240360" cy="3087733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Rectangle 45"/>
          <p:cNvSpPr/>
          <p:nvPr/>
        </p:nvSpPr>
        <p:spPr>
          <a:xfrm>
            <a:off x="5940152" y="3603415"/>
            <a:ext cx="2998108" cy="3087733"/>
          </a:xfrm>
          <a:prstGeom prst="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7" name="Picture 125" descr="figure 1 27141 for Allika Total LH"/>
          <p:cNvPicPr/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96" t="16237" r="29494" b="12210"/>
          <a:stretch>
            <a:fillRect/>
          </a:stretch>
        </p:blipFill>
        <p:spPr bwMode="auto">
          <a:xfrm>
            <a:off x="5990084" y="3679286"/>
            <a:ext cx="2830387" cy="26735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55" r="9254"/>
          <a:stretch/>
        </p:blipFill>
        <p:spPr>
          <a:xfrm>
            <a:off x="2584988" y="3648363"/>
            <a:ext cx="2969533" cy="2592685"/>
          </a:xfrm>
          <a:prstGeom prst="rect">
            <a:avLst/>
          </a:prstGeom>
        </p:spPr>
      </p:pic>
      <p:sp>
        <p:nvSpPr>
          <p:cNvPr id="43" name="Rectangle 42"/>
          <p:cNvSpPr/>
          <p:nvPr/>
        </p:nvSpPr>
        <p:spPr>
          <a:xfrm>
            <a:off x="2775223" y="6241048"/>
            <a:ext cx="330874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fr-FR" sz="1200" b="1" i="1" dirty="0" smtClean="0">
                <a:solidFill>
                  <a:srgbClr val="002060"/>
                </a:solidFill>
              </a:rPr>
              <a:t>Good </a:t>
            </a:r>
            <a:r>
              <a:rPr lang="en-US" altLang="fr-FR" sz="1200" b="1" i="1" dirty="0" smtClean="0">
                <a:solidFill>
                  <a:srgbClr val="002060"/>
                </a:solidFill>
              </a:rPr>
              <a:t>wall conditions improves </a:t>
            </a:r>
          </a:p>
          <a:p>
            <a:r>
              <a:rPr lang="en-US" altLang="fr-FR" sz="1200" b="1" i="1" dirty="0" smtClean="0">
                <a:solidFill>
                  <a:srgbClr val="002060"/>
                </a:solidFill>
              </a:rPr>
              <a:t>LH current drive efficiency</a:t>
            </a:r>
            <a:r>
              <a:rPr lang="en-US" altLang="fr-FR" sz="1200" b="1" i="1" dirty="0">
                <a:solidFill>
                  <a:srgbClr val="002060"/>
                </a:solidFill>
              </a:rPr>
              <a:t> </a:t>
            </a:r>
            <a:r>
              <a:rPr lang="en-US" altLang="fr-FR" sz="1200" b="1" i="1" dirty="0" smtClean="0">
                <a:solidFill>
                  <a:srgbClr val="002060"/>
                </a:solidFill>
              </a:rPr>
              <a:t>in EAST</a:t>
            </a:r>
            <a:endParaRPr lang="fr-FR" sz="1200" b="1" i="1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asque principal">
  <a:themeElements>
    <a:clrScheme name="CEA">
      <a:dk1>
        <a:sysClr val="windowText" lastClr="000000"/>
      </a:dk1>
      <a:lt1>
        <a:sysClr val="window" lastClr="FFFFFF"/>
      </a:lt1>
      <a:dk2>
        <a:srgbClr val="DC0528"/>
      </a:dk2>
      <a:lt2>
        <a:srgbClr val="96C31E"/>
      </a:lt2>
      <a:accent1>
        <a:srgbClr val="781469"/>
      </a:accent1>
      <a:accent2>
        <a:srgbClr val="F08728"/>
      </a:accent2>
      <a:accent3>
        <a:srgbClr val="FAB45F"/>
      </a:accent3>
      <a:accent4>
        <a:srgbClr val="0091C3"/>
      </a:accent4>
      <a:accent5>
        <a:srgbClr val="006937"/>
      </a:accent5>
      <a:accent6>
        <a:srgbClr val="87000A"/>
      </a:accent6>
      <a:hlink>
        <a:srgbClr val="0000FF"/>
      </a:hlink>
      <a:folHlink>
        <a:srgbClr val="800080"/>
      </a:folHlink>
    </a:clrScheme>
    <a:fontScheme name="C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15306</TotalTime>
  <Words>133</Words>
  <Application>Microsoft Office PowerPoint</Application>
  <PresentationFormat>Affichage à l'écran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Masque principal</vt:lpstr>
      <vt:lpstr>Présentation PowerPoint</vt:lpstr>
    </vt:vector>
  </TitlesOfParts>
  <Company>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J</dc:creator>
  <cp:lastModifiedBy>EKEDAHL Annika 165440</cp:lastModifiedBy>
  <cp:revision>501</cp:revision>
  <dcterms:created xsi:type="dcterms:W3CDTF">2012-05-16T13:45:41Z</dcterms:created>
  <dcterms:modified xsi:type="dcterms:W3CDTF">2018-10-25T05:44:19Z</dcterms:modified>
</cp:coreProperties>
</file>