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D11C12-9C8E-4C99-929D-EBEEFBE3C7B8}"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FF66D-DCCA-47C3-A179-8C0C98B847AA}" type="slidenum">
              <a:rPr lang="en-US" smtClean="0"/>
              <a:t>‹#›</a:t>
            </a:fld>
            <a:endParaRPr lang="en-US"/>
          </a:p>
        </p:txBody>
      </p:sp>
    </p:spTree>
    <p:extLst>
      <p:ext uri="{BB962C8B-B14F-4D97-AF65-F5344CB8AC3E}">
        <p14:creationId xmlns:p14="http://schemas.microsoft.com/office/powerpoint/2010/main" val="3134302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11C12-9C8E-4C99-929D-EBEEFBE3C7B8}"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FF66D-DCCA-47C3-A179-8C0C98B847AA}" type="slidenum">
              <a:rPr lang="en-US" smtClean="0"/>
              <a:t>‹#›</a:t>
            </a:fld>
            <a:endParaRPr lang="en-US"/>
          </a:p>
        </p:txBody>
      </p:sp>
    </p:spTree>
    <p:extLst>
      <p:ext uri="{BB962C8B-B14F-4D97-AF65-F5344CB8AC3E}">
        <p14:creationId xmlns:p14="http://schemas.microsoft.com/office/powerpoint/2010/main" val="1419023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11C12-9C8E-4C99-929D-EBEEFBE3C7B8}"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FF66D-DCCA-47C3-A179-8C0C98B847AA}" type="slidenum">
              <a:rPr lang="en-US" smtClean="0"/>
              <a:t>‹#›</a:t>
            </a:fld>
            <a:endParaRPr lang="en-US"/>
          </a:p>
        </p:txBody>
      </p:sp>
    </p:spTree>
    <p:extLst>
      <p:ext uri="{BB962C8B-B14F-4D97-AF65-F5344CB8AC3E}">
        <p14:creationId xmlns:p14="http://schemas.microsoft.com/office/powerpoint/2010/main" val="2443388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11C12-9C8E-4C99-929D-EBEEFBE3C7B8}"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FF66D-DCCA-47C3-A179-8C0C98B847AA}" type="slidenum">
              <a:rPr lang="en-US" smtClean="0"/>
              <a:t>‹#›</a:t>
            </a:fld>
            <a:endParaRPr lang="en-US"/>
          </a:p>
        </p:txBody>
      </p:sp>
    </p:spTree>
    <p:extLst>
      <p:ext uri="{BB962C8B-B14F-4D97-AF65-F5344CB8AC3E}">
        <p14:creationId xmlns:p14="http://schemas.microsoft.com/office/powerpoint/2010/main" val="3943455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11C12-9C8E-4C99-929D-EBEEFBE3C7B8}"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FF66D-DCCA-47C3-A179-8C0C98B847AA}" type="slidenum">
              <a:rPr lang="en-US" smtClean="0"/>
              <a:t>‹#›</a:t>
            </a:fld>
            <a:endParaRPr lang="en-US"/>
          </a:p>
        </p:txBody>
      </p:sp>
    </p:spTree>
    <p:extLst>
      <p:ext uri="{BB962C8B-B14F-4D97-AF65-F5344CB8AC3E}">
        <p14:creationId xmlns:p14="http://schemas.microsoft.com/office/powerpoint/2010/main" val="2334926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D11C12-9C8E-4C99-929D-EBEEFBE3C7B8}" type="datetimeFigureOut">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1FF66D-DCCA-47C3-A179-8C0C98B847AA}" type="slidenum">
              <a:rPr lang="en-US" smtClean="0"/>
              <a:t>‹#›</a:t>
            </a:fld>
            <a:endParaRPr lang="en-US"/>
          </a:p>
        </p:txBody>
      </p:sp>
    </p:spTree>
    <p:extLst>
      <p:ext uri="{BB962C8B-B14F-4D97-AF65-F5344CB8AC3E}">
        <p14:creationId xmlns:p14="http://schemas.microsoft.com/office/powerpoint/2010/main" val="3577781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D11C12-9C8E-4C99-929D-EBEEFBE3C7B8}" type="datetimeFigureOut">
              <a:rPr lang="en-US" smtClean="0"/>
              <a:t>9/27/2018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1FF66D-DCCA-47C3-A179-8C0C98B847AA}" type="slidenum">
              <a:rPr lang="en-US" smtClean="0"/>
              <a:t>‹#›</a:t>
            </a:fld>
            <a:endParaRPr lang="en-US"/>
          </a:p>
        </p:txBody>
      </p:sp>
    </p:spTree>
    <p:extLst>
      <p:ext uri="{BB962C8B-B14F-4D97-AF65-F5344CB8AC3E}">
        <p14:creationId xmlns:p14="http://schemas.microsoft.com/office/powerpoint/2010/main" val="32439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D11C12-9C8E-4C99-929D-EBEEFBE3C7B8}" type="datetimeFigureOut">
              <a:rPr lang="en-US" smtClean="0"/>
              <a:t>9/27/2018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1FF66D-DCCA-47C3-A179-8C0C98B847AA}" type="slidenum">
              <a:rPr lang="en-US" smtClean="0"/>
              <a:t>‹#›</a:t>
            </a:fld>
            <a:endParaRPr lang="en-US"/>
          </a:p>
        </p:txBody>
      </p:sp>
    </p:spTree>
    <p:extLst>
      <p:ext uri="{BB962C8B-B14F-4D97-AF65-F5344CB8AC3E}">
        <p14:creationId xmlns:p14="http://schemas.microsoft.com/office/powerpoint/2010/main" val="2350868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11C12-9C8E-4C99-929D-EBEEFBE3C7B8}" type="datetimeFigureOut">
              <a:rPr lang="en-US" smtClean="0"/>
              <a:t>9/27/2018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1FF66D-DCCA-47C3-A179-8C0C98B847AA}" type="slidenum">
              <a:rPr lang="en-US" smtClean="0"/>
              <a:t>‹#›</a:t>
            </a:fld>
            <a:endParaRPr lang="en-US"/>
          </a:p>
        </p:txBody>
      </p:sp>
    </p:spTree>
    <p:extLst>
      <p:ext uri="{BB962C8B-B14F-4D97-AF65-F5344CB8AC3E}">
        <p14:creationId xmlns:p14="http://schemas.microsoft.com/office/powerpoint/2010/main" val="2475679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11C12-9C8E-4C99-929D-EBEEFBE3C7B8}" type="datetimeFigureOut">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1FF66D-DCCA-47C3-A179-8C0C98B847AA}" type="slidenum">
              <a:rPr lang="en-US" smtClean="0"/>
              <a:t>‹#›</a:t>
            </a:fld>
            <a:endParaRPr lang="en-US"/>
          </a:p>
        </p:txBody>
      </p:sp>
    </p:spTree>
    <p:extLst>
      <p:ext uri="{BB962C8B-B14F-4D97-AF65-F5344CB8AC3E}">
        <p14:creationId xmlns:p14="http://schemas.microsoft.com/office/powerpoint/2010/main" val="271729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11C12-9C8E-4C99-929D-EBEEFBE3C7B8}" type="datetimeFigureOut">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1FF66D-DCCA-47C3-A179-8C0C98B847AA}" type="slidenum">
              <a:rPr lang="en-US" smtClean="0"/>
              <a:t>‹#›</a:t>
            </a:fld>
            <a:endParaRPr lang="en-US"/>
          </a:p>
        </p:txBody>
      </p:sp>
    </p:spTree>
    <p:extLst>
      <p:ext uri="{BB962C8B-B14F-4D97-AF65-F5344CB8AC3E}">
        <p14:creationId xmlns:p14="http://schemas.microsoft.com/office/powerpoint/2010/main" val="3761262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11C12-9C8E-4C99-929D-EBEEFBE3C7B8}" type="datetimeFigureOut">
              <a:rPr lang="en-US" smtClean="0"/>
              <a:t>9/27/2018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1FF66D-DCCA-47C3-A179-8C0C98B847AA}" type="slidenum">
              <a:rPr lang="en-US" smtClean="0"/>
              <a:t>‹#›</a:t>
            </a:fld>
            <a:endParaRPr lang="en-US"/>
          </a:p>
        </p:txBody>
      </p:sp>
    </p:spTree>
    <p:extLst>
      <p:ext uri="{BB962C8B-B14F-4D97-AF65-F5344CB8AC3E}">
        <p14:creationId xmlns:p14="http://schemas.microsoft.com/office/powerpoint/2010/main" val="1981370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312" y="200033"/>
            <a:ext cx="10950694" cy="642938"/>
          </a:xfrm>
        </p:spPr>
        <p:txBody>
          <a:bodyPr>
            <a:normAutofit/>
          </a:bodyPr>
          <a:lstStyle/>
          <a:p>
            <a:pPr algn="ctr"/>
            <a:r>
              <a:rPr lang="en-US" sz="2000" b="1" cap="all" dirty="0"/>
              <a:t>Development and Validation of </a:t>
            </a:r>
            <a:r>
              <a:rPr lang="en-US" sz="2000" b="1" cap="all" dirty="0" smtClean="0"/>
              <a:t>Cryostat Finite </a:t>
            </a:r>
            <a:r>
              <a:rPr lang="en-US" sz="2000" b="1" cap="all" dirty="0"/>
              <a:t>Element Model with Unique </a:t>
            </a:r>
            <a:r>
              <a:rPr lang="en-US" sz="2000" b="1" cap="all" dirty="0" smtClean="0"/>
              <a:t>FE Method</a:t>
            </a:r>
            <a:r>
              <a:rPr lang="en-US" sz="2000" b="1" cap="all" dirty="0"/>
              <a:t/>
            </a:r>
            <a:br>
              <a:rPr lang="en-US" sz="2000" b="1" cap="all" dirty="0"/>
            </a:br>
            <a:r>
              <a:rPr lang="en-US" sz="2000" b="1" dirty="0" smtClean="0">
                <a:latin typeface="Times New Roman" panose="02020603050405020304" pitchFamily="18" charset="0"/>
                <a:cs typeface="Times New Roman" panose="02020603050405020304" pitchFamily="18" charset="0"/>
              </a:rPr>
              <a:t>(FIP/P8-22 </a:t>
            </a:r>
            <a:r>
              <a:rPr lang="en-US" sz="2000" b="1" dirty="0">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idx="1"/>
          </p:nvPr>
        </p:nvSpPr>
        <p:spPr>
          <a:xfrm>
            <a:off x="595312" y="953864"/>
            <a:ext cx="11063288" cy="5672138"/>
          </a:xfrm>
        </p:spPr>
        <p:txBody>
          <a:bodyPr>
            <a:noAutofit/>
          </a:bodyPr>
          <a:lstStyle/>
          <a:p>
            <a:pPr algn="just"/>
            <a:r>
              <a:rPr lang="en-GB" sz="1800" dirty="0">
                <a:latin typeface="Times New Roman" panose="02020603050405020304" pitchFamily="18" charset="0"/>
                <a:cs typeface="Times New Roman" panose="02020603050405020304" pitchFamily="18" charset="0"/>
              </a:rPr>
              <a:t>The ITER Cryostat—the largest stainless steel vacuum pressure chamber ever built which provides the vacuum environment for components operating in the range from 4.5 k to 80 k like ITER vacuum vessel and the superconducting magnets. </a:t>
            </a:r>
            <a:endParaRPr lang="en-GB" sz="1800" dirty="0" smtClean="0">
              <a:latin typeface="Times New Roman" panose="02020603050405020304" pitchFamily="18" charset="0"/>
              <a:cs typeface="Times New Roman" panose="02020603050405020304" pitchFamily="18" charset="0"/>
            </a:endParaRPr>
          </a:p>
          <a:p>
            <a:pPr algn="just"/>
            <a:r>
              <a:rPr lang="en-GB" sz="1800" dirty="0" smtClean="0">
                <a:latin typeface="Times New Roman" panose="02020603050405020304" pitchFamily="18" charset="0"/>
                <a:cs typeface="Times New Roman" panose="02020603050405020304" pitchFamily="18" charset="0"/>
              </a:rPr>
              <a:t>Although </a:t>
            </a:r>
            <a:r>
              <a:rPr lang="en-GB" sz="1800" dirty="0">
                <a:latin typeface="Times New Roman" panose="02020603050405020304" pitchFamily="18" charset="0"/>
                <a:cs typeface="Times New Roman" panose="02020603050405020304" pitchFamily="18" charset="0"/>
              </a:rPr>
              <a:t>Cryostat Design Model was qualified, but as a Safety Important Class requirement, validation of model at each stage is necessary. The Cryostat is currently at manufacturing stage, frequent changes major/minor are coming during manufacturing process, some of which being judgmental needs fine assessment</a:t>
            </a:r>
            <a:r>
              <a:rPr lang="en-GB" sz="1800">
                <a:latin typeface="Times New Roman" panose="02020603050405020304" pitchFamily="18" charset="0"/>
                <a:cs typeface="Times New Roman" panose="02020603050405020304" pitchFamily="18" charset="0"/>
              </a:rPr>
              <a:t>. </a:t>
            </a:r>
            <a:r>
              <a:rPr lang="en-GB" sz="1800" smtClean="0">
                <a:latin typeface="Times New Roman" panose="02020603050405020304" pitchFamily="18" charset="0"/>
                <a:cs typeface="Times New Roman" panose="02020603050405020304" pitchFamily="18" charset="0"/>
              </a:rPr>
              <a:t>Assessing </a:t>
            </a:r>
            <a:r>
              <a:rPr lang="en-GB" sz="1800" dirty="0">
                <a:latin typeface="Times New Roman" panose="02020603050405020304" pitchFamily="18" charset="0"/>
                <a:cs typeface="Times New Roman" panose="02020603050405020304" pitchFamily="18" charset="0"/>
              </a:rPr>
              <a:t>the effect of these changes using the conventional FE method needs significant time and effort. Also the need of iteration for every change further increases the time and effort by manifold in just making FE model. </a:t>
            </a:r>
            <a:endParaRPr lang="en-GB" sz="1800" dirty="0" smtClean="0">
              <a:latin typeface="Times New Roman" panose="02020603050405020304" pitchFamily="18" charset="0"/>
              <a:cs typeface="Times New Roman" panose="02020603050405020304" pitchFamily="18" charset="0"/>
            </a:endParaRPr>
          </a:p>
          <a:p>
            <a:pPr algn="just"/>
            <a:r>
              <a:rPr lang="en-GB" sz="1800" dirty="0" smtClean="0">
                <a:latin typeface="Times New Roman" panose="02020603050405020304" pitchFamily="18" charset="0"/>
                <a:cs typeface="Times New Roman" panose="02020603050405020304" pitchFamily="18" charset="0"/>
              </a:rPr>
              <a:t>The </a:t>
            </a:r>
            <a:r>
              <a:rPr lang="en-GB" sz="1800" dirty="0">
                <a:latin typeface="Times New Roman" panose="02020603050405020304" pitchFamily="18" charset="0"/>
                <a:cs typeface="Times New Roman" panose="02020603050405020304" pitchFamily="18" charset="0"/>
              </a:rPr>
              <a:t>paper will present a unique method to develop FE model of complex systems like Cryostat and enables to validate the structural strength of the system during any load or load combinations. One can incorporate frequent changes quickly and assess with ease. The paper mainly focuses on the details of the different approach in development of FE model of Cryostat from current manufacturing Model of Cryostat. In this method the context and complexities identified and component wise thirty FE models of Cryostat are generated. Then these FE models are integrated into a full Cryostat (assembly) FE model using suitable contact definitions. </a:t>
            </a:r>
            <a:endParaRPr lang="en-GB" sz="1800" dirty="0" smtClean="0">
              <a:latin typeface="Times New Roman" panose="02020603050405020304" pitchFamily="18" charset="0"/>
              <a:cs typeface="Times New Roman" panose="02020603050405020304" pitchFamily="18" charset="0"/>
            </a:endParaRPr>
          </a:p>
          <a:p>
            <a:pPr algn="just"/>
            <a:r>
              <a:rPr lang="en-GB" sz="1800" dirty="0" smtClean="0">
                <a:latin typeface="Times New Roman" panose="02020603050405020304" pitchFamily="18" charset="0"/>
                <a:cs typeface="Times New Roman" panose="02020603050405020304" pitchFamily="18" charset="0"/>
              </a:rPr>
              <a:t>This </a:t>
            </a:r>
            <a:r>
              <a:rPr lang="en-GB" sz="1800" dirty="0">
                <a:latin typeface="Times New Roman" panose="02020603050405020304" pitchFamily="18" charset="0"/>
                <a:cs typeface="Times New Roman" panose="02020603050405020304" pitchFamily="18" charset="0"/>
              </a:rPr>
              <a:t>approach facilitates to incorporate component level changes without affecting the whole Cryostat model, thus saving in time and efforts of re-generating the meshed model. Secondly it demonstrates simplification in Cryostat Bearing model. Lastly validation of the analysis result of this FE model with ASME Section VIII Div. 2 and with previous Cryostat assessment. This approach once developed, reduce time and effort drastically which makes iterations easier and hence enables quick decision making for the Design Responsible authority.</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95300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331</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Development and Validation of Cryostat Finite Element Model with Unique FE Method (FIP/P8-22 )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II-DO-11</dc:creator>
  <cp:lastModifiedBy>admin</cp:lastModifiedBy>
  <cp:revision>11</cp:revision>
  <dcterms:created xsi:type="dcterms:W3CDTF">2018-09-26T11:05:21Z</dcterms:created>
  <dcterms:modified xsi:type="dcterms:W3CDTF">2018-09-27T04:21:24Z</dcterms:modified>
</cp:coreProperties>
</file>