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/>
    <p:restoredTop sz="94681"/>
  </p:normalViewPr>
  <p:slideViewPr>
    <p:cSldViewPr snapToGrid="0" snapToObjects="1" showGuides="1">
      <p:cViewPr>
        <p:scale>
          <a:sx n="201" d="100"/>
          <a:sy n="201" d="100"/>
        </p:scale>
        <p:origin x="2080" y="1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7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48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63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87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4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56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4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6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6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4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60E9-A62E-4848-827B-225796707A05}" type="datetimeFigureOut">
              <a:rPr lang="en-US" smtClean="0"/>
              <a:t>9/27/18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9DC3-6772-594A-8844-2869A6CA1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68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0"/>
            <a:ext cx="9248509" cy="5153520"/>
            <a:chOff x="0" y="0"/>
            <a:chExt cx="9248509" cy="5153520"/>
          </a:xfrm>
        </p:grpSpPr>
        <p:grpSp>
          <p:nvGrpSpPr>
            <p:cNvPr id="14" name="Group 13"/>
            <p:cNvGrpSpPr/>
            <p:nvPr/>
          </p:nvGrpSpPr>
          <p:grpSpPr>
            <a:xfrm>
              <a:off x="0" y="0"/>
              <a:ext cx="9161813" cy="5153520"/>
              <a:chOff x="5036" y="-5010"/>
              <a:chExt cx="9161813" cy="5153520"/>
            </a:xfrm>
          </p:grpSpPr>
          <p:pic>
            <p:nvPicPr>
              <p:cNvPr id="4" name="Picture 7" descr="PowerPoint_Template_Cover_2012_white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36" y="-5010"/>
                <a:ext cx="9161813" cy="51535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" name="Picture 8" descr="D3D_logo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5651" y="4714705"/>
                <a:ext cx="681038" cy="3857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" name="Title 1"/>
              <p:cNvSpPr txBox="1">
                <a:spLocks/>
              </p:cNvSpPr>
              <p:nvPr/>
            </p:nvSpPr>
            <p:spPr bwMode="auto">
              <a:xfrm>
                <a:off x="158774" y="11868"/>
                <a:ext cx="8985226" cy="637489"/>
              </a:xfrm>
              <a:prstGeom prst="rect">
                <a:avLst/>
              </a:prstGeom>
              <a:noFill/>
              <a:ln>
                <a:noFill/>
              </a:ln>
              <a:extLst>
                <a:ext uri="{FAA26D3D-D897-4be2-8F04-BA451C77F1D7}">
                  <ma14:placeholderFlag xmlns:ma14="http://schemas.microsoft.com/office/mac/drawingml/2011/main" val="1"/>
                </a:ex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anchor="ctr" anchorCtr="0" compatLnSpc="1">
                <a:prstTxWarp prst="textNoShape">
                  <a:avLst/>
                </a:prstTxWarp>
              </a:bodyPr>
              <a:lstStyle>
                <a:lvl1pPr algn="l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rgbClr val="FFFFFF"/>
                    </a:solidFill>
                    <a:latin typeface="+mj-lt"/>
                    <a:ea typeface="ＭＳ Ｐゴシック" charset="0"/>
                    <a:cs typeface="ＭＳ Ｐゴシック" charset="0"/>
                  </a:defRPr>
                </a:lvl1pPr>
                <a:lvl2pPr algn="l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2pPr>
                <a:lvl3pPr algn="l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3pPr>
                <a:lvl4pPr algn="l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4pPr>
                <a:lvl5pPr algn="l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5pPr>
                <a:lvl6pPr marL="457200" algn="ctr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6pPr>
                <a:lvl7pPr marL="914400" algn="ctr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7pPr>
                <a:lvl8pPr marL="1371600" algn="ctr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8pPr>
                <a:lvl9pPr marL="1828800" algn="ctr" defTabSz="457200" rtl="0" eaLnBrk="1" fontAlgn="base" hangingPunct="1">
                  <a:spcBef>
                    <a:spcPct val="0"/>
                  </a:spcBef>
                  <a:spcAft>
                    <a:spcPct val="0"/>
                  </a:spcAft>
                  <a:defRPr sz="2400" b="1">
                    <a:solidFill>
                      <a:srgbClr val="FFFFFF"/>
                    </a:solidFill>
                    <a:latin typeface="Century Gothic" charset="0"/>
                    <a:ea typeface="ＭＳ Ｐゴシック" charset="0"/>
                    <a:cs typeface="ＭＳ Ｐゴシック" charset="0"/>
                  </a:defRPr>
                </a:lvl9pPr>
              </a:lstStyle>
              <a:p>
                <a:pPr defTabSz="342900"/>
                <a:r>
                  <a:rPr lang="en-US" sz="1800" dirty="0">
                    <a:latin typeface="Century Gothic"/>
                  </a:rPr>
                  <a:t>Wide-Pedestal QH-mode Initiated and Sustained with Zero Injected NBI torque throughout, and Sustained with Dominant Electron Heating (77% ECH power)</a:t>
                </a:r>
                <a:endParaRPr lang="en-US" sz="1800" dirty="0">
                  <a:latin typeface="Century Gothic"/>
                </a:endParaRP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05C31D58-B454-5347-A9CF-7CEFC00AABF5}"/>
                  </a:ext>
                </a:extLst>
              </p:cNvPr>
              <p:cNvSpPr txBox="1"/>
              <p:nvPr/>
            </p:nvSpPr>
            <p:spPr>
              <a:xfrm>
                <a:off x="106636" y="729264"/>
                <a:ext cx="5053400" cy="4001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14313" lvl="1" indent="-21431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Achieved zero 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injected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 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NBI torque throughout</a:t>
                </a:r>
              </a:p>
              <a:p>
                <a:pPr marL="214313" lvl="1" indent="-21431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Century Gothic" charset="0"/>
                    <a:ea typeface="Century Gothic" charset="0"/>
                    <a:cs typeface="Century Gothic" charset="0"/>
                  </a:rPr>
                  <a:t>C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onfinement </a:t>
                </a:r>
                <a:r>
                  <a:rPr lang="en-US" sz="1600" b="1" i="1" u="sng" dirty="0" smtClean="0">
                    <a:latin typeface="Century Gothic" charset="0"/>
                    <a:ea typeface="Century Gothic" charset="0"/>
                    <a:cs typeface="Century Gothic" charset="0"/>
                  </a:rPr>
                  <a:t>improves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 with electron heating </a:t>
                </a:r>
                <a:endParaRPr lang="en-US" sz="1600" b="1" dirty="0" smtClean="0">
                  <a:latin typeface="Century Gothic" charset="0"/>
                  <a:ea typeface="Century Gothic" charset="0"/>
                  <a:cs typeface="Century Gothic" charset="0"/>
                </a:endParaRPr>
              </a:p>
              <a:p>
                <a:pPr marL="214313" lvl="1" indent="-21431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1" dirty="0" err="1" smtClean="0">
                    <a:latin typeface="Century Gothic" charset="0"/>
                    <a:ea typeface="Century Gothic" charset="0"/>
                    <a:cs typeface="Century Gothic" charset="0"/>
                  </a:rPr>
                  <a:t>T</a:t>
                </a:r>
                <a:r>
                  <a:rPr lang="en-US" sz="1600" b="1" baseline="-25000" dirty="0" err="1" smtClean="0">
                    <a:latin typeface="Century Gothic" charset="0"/>
                    <a:ea typeface="Century Gothic" charset="0"/>
                    <a:cs typeface="Century Gothic" charset="0"/>
                  </a:rPr>
                  <a:t>e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 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internal transport barrier forms due to electron heat pinch </a:t>
                </a:r>
                <a:endParaRPr lang="en-US" sz="1600" b="1" dirty="0" smtClean="0">
                  <a:latin typeface="Century Gothic" charset="0"/>
                  <a:ea typeface="Century Gothic" charset="0"/>
                  <a:cs typeface="Century Gothic" charset="0"/>
                </a:endParaRPr>
              </a:p>
              <a:p>
                <a:pPr marL="671513" lvl="2" indent="-21431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Pinch m</a:t>
                </a: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easured </a:t>
                </a: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by Fourier </a:t>
                </a: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analysis: increases R/</a:t>
                </a:r>
                <a:r>
                  <a:rPr lang="en-US" sz="1600" dirty="0" err="1" smtClean="0">
                    <a:latin typeface="Century Gothic" charset="0"/>
                    <a:ea typeface="Century Gothic" charset="0"/>
                    <a:cs typeface="Century Gothic" charset="0"/>
                  </a:rPr>
                  <a:t>L</a:t>
                </a:r>
                <a:r>
                  <a:rPr lang="en-US" sz="1600" baseline="-25000" dirty="0" err="1" smtClean="0">
                    <a:latin typeface="Century Gothic" charset="0"/>
                    <a:ea typeface="Century Gothic" charset="0"/>
                    <a:cs typeface="Century Gothic" charset="0"/>
                  </a:rPr>
                  <a:t>Te</a:t>
                </a: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 by 2.4x</a:t>
                </a:r>
                <a:endParaRPr lang="en-US" sz="1600" dirty="0" smtClean="0">
                  <a:latin typeface="Century Gothic" charset="0"/>
                  <a:ea typeface="Century Gothic" charset="0"/>
                  <a:cs typeface="Century Gothic" charset="0"/>
                </a:endParaRPr>
              </a:p>
              <a:p>
                <a:pPr marL="214313" indent="-21431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b="1" dirty="0">
                    <a:latin typeface="Century Gothic" charset="0"/>
                    <a:ea typeface="Century Gothic" charset="0"/>
                    <a:cs typeface="Century Gothic" charset="0"/>
                  </a:rPr>
                  <a:t>Dominantly electron-heated </a:t>
                </a:r>
                <a:r>
                  <a:rPr lang="en-US" sz="1600" b="1" dirty="0" smtClean="0">
                    <a:latin typeface="Century Gothic" charset="0"/>
                    <a:ea typeface="Century Gothic" charset="0"/>
                    <a:cs typeface="Century Gothic" charset="0"/>
                  </a:rPr>
                  <a:t>Wide Pedestal </a:t>
                </a:r>
                <a:r>
                  <a:rPr lang="en-US" sz="1600" b="1" dirty="0">
                    <a:latin typeface="Century Gothic" charset="0"/>
                    <a:ea typeface="Century Gothic" charset="0"/>
                    <a:cs typeface="Century Gothic" charset="0"/>
                  </a:rPr>
                  <a:t>QH-mode is an attractive scenario for ITER</a:t>
                </a:r>
              </a:p>
              <a:p>
                <a:pPr marL="742950" lvl="1" indent="-285750">
                  <a:spcBef>
                    <a:spcPts val="0"/>
                  </a:spcBef>
                  <a:spcAft>
                    <a:spcPts val="0"/>
                  </a:spcAft>
                  <a:buFont typeface="Arial" charset="0"/>
                  <a:buChar char="•"/>
                </a:pPr>
                <a:r>
                  <a:rPr lang="en-US" sz="1600" dirty="0">
                    <a:latin typeface="Century Gothic" charset="0"/>
                    <a:ea typeface="Century Gothic" charset="0"/>
                    <a:cs typeface="Century Gothic" charset="0"/>
                  </a:rPr>
                  <a:t>Transition from QH-Mode to 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Font typeface="Arial" charset="0"/>
                  <a:buChar char="•"/>
                </a:pPr>
                <a:r>
                  <a:rPr lang="en-US" sz="1600" dirty="0">
                    <a:latin typeface="Century Gothic" charset="0"/>
                    <a:ea typeface="Century Gothic" charset="0"/>
                    <a:cs typeface="Century Gothic" charset="0"/>
                  </a:rPr>
                  <a:t>65% wider and 60% higher pedestal</a:t>
                </a:r>
              </a:p>
              <a:p>
                <a:pPr marL="1200150" lvl="2" indent="-285750">
                  <a:spcBef>
                    <a:spcPts val="0"/>
                  </a:spcBef>
                  <a:spcAft>
                    <a:spcPts val="0"/>
                  </a:spcAft>
                  <a:buFont typeface="Arial" charset="0"/>
                  <a:buChar char="•"/>
                </a:pPr>
                <a:r>
                  <a:rPr lang="en-GB" sz="1600" dirty="0">
                    <a:latin typeface="Century Gothic" charset="0"/>
                    <a:ea typeface="Century Gothic" charset="0"/>
                    <a:cs typeface="Century Gothic" charset="0"/>
                  </a:rPr>
                  <a:t>H</a:t>
                </a:r>
                <a:r>
                  <a:rPr lang="en-GB" sz="1600" baseline="-25000" dirty="0">
                    <a:latin typeface="Century Gothic" charset="0"/>
                    <a:ea typeface="Century Gothic" charset="0"/>
                    <a:cs typeface="Century Gothic" charset="0"/>
                  </a:rPr>
                  <a:t>98y2</a:t>
                </a:r>
                <a:r>
                  <a:rPr lang="en-GB" sz="1600" dirty="0">
                    <a:latin typeface="Century Gothic" charset="0"/>
                    <a:ea typeface="Century Gothic" charset="0"/>
                    <a:cs typeface="Century Gothic" charset="0"/>
                  </a:rPr>
                  <a:t> increases 45%</a:t>
                </a:r>
              </a:p>
              <a:p>
                <a:pPr marL="742950" lvl="1" indent="-285750">
                  <a:spcBef>
                    <a:spcPts val="0"/>
                  </a:spcBef>
                  <a:spcAft>
                    <a:spcPts val="0"/>
                  </a:spcAft>
                  <a:buFont typeface="Arial" charset="0"/>
                  <a:buChar char="•"/>
                </a:pP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Pedestal </a:t>
                </a:r>
                <a:r>
                  <a:rPr lang="en-US" sz="1600" dirty="0">
                    <a:latin typeface="Century Gothic" charset="0"/>
                    <a:ea typeface="Century Gothic" charset="0"/>
                    <a:cs typeface="Century Gothic" charset="0"/>
                  </a:rPr>
                  <a:t>regulated by </a:t>
                </a: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turbulence</a:t>
                </a:r>
              </a:p>
              <a:p>
                <a:pPr marL="742950" lvl="1" indent="-285750">
                  <a:spcBef>
                    <a:spcPts val="0"/>
                  </a:spcBef>
                  <a:spcAft>
                    <a:spcPts val="0"/>
                  </a:spcAft>
                  <a:buFont typeface="Arial" charset="0"/>
                  <a:buChar char="•"/>
                </a:pPr>
                <a:r>
                  <a:rPr lang="en-US" sz="1600" dirty="0">
                    <a:latin typeface="Century Gothic" charset="0"/>
                    <a:ea typeface="Century Gothic" charset="0"/>
                    <a:cs typeface="Century Gothic" charset="0"/>
                  </a:rPr>
                  <a:t>N</a:t>
                </a:r>
                <a:r>
                  <a:rPr lang="en-US" sz="1600" dirty="0" smtClean="0">
                    <a:latin typeface="Century Gothic" charset="0"/>
                    <a:ea typeface="Century Gothic" charset="0"/>
                    <a:cs typeface="Century Gothic" charset="0"/>
                  </a:rPr>
                  <a:t>o ELMs or low mode number MHD</a:t>
                </a:r>
              </a:p>
              <a:p>
                <a:pPr marL="742950" lvl="1" indent="-285750">
                  <a:spcBef>
                    <a:spcPts val="0"/>
                  </a:spcBef>
                  <a:spcAft>
                    <a:spcPts val="0"/>
                  </a:spcAft>
                  <a:buFont typeface="Arial" charset="0"/>
                  <a:buChar char="•"/>
                </a:pPr>
                <a:r>
                  <a:rPr lang="en-US" sz="1600" dirty="0">
                    <a:latin typeface="Century Gothic" charset="0"/>
                    <a:ea typeface="Century Gothic" charset="0"/>
                    <a:cs typeface="Century Gothic" charset="0"/>
                  </a:rPr>
                  <a:t>ITER </a:t>
                </a:r>
                <a:r>
                  <a:rPr lang="en-US" sz="1600" dirty="0" err="1" smtClean="0">
                    <a:latin typeface="Century Gothic" charset="0"/>
                    <a:ea typeface="Century Gothic" charset="0"/>
                    <a:cs typeface="Century Gothic" charset="0"/>
                  </a:rPr>
                  <a:t>collisionality</a:t>
                </a:r>
                <a:endParaRPr lang="en-US" sz="1600" dirty="0">
                  <a:latin typeface="Century Gothic" charset="0"/>
                  <a:ea typeface="Century Gothic" charset="0"/>
                  <a:cs typeface="Century Gothic" charset="0"/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5160036" y="705096"/>
                <a:ext cx="3942843" cy="4076624"/>
                <a:chOff x="5160036" y="705096"/>
                <a:chExt cx="3942843" cy="4076624"/>
              </a:xfrm>
            </p:grpSpPr>
            <p:pic>
              <p:nvPicPr>
                <p:cNvPr id="9" name="Content Placeholder 3"/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160036" y="979892"/>
                  <a:ext cx="3942843" cy="3801828"/>
                </a:xfrm>
                <a:prstGeom prst="rect">
                  <a:avLst/>
                </a:prstGeom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5316826" y="705096"/>
                  <a:ext cx="3786053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 smtClean="0">
                      <a:latin typeface="Century Gothic" charset="0"/>
                      <a:ea typeface="Century Gothic" charset="0"/>
                      <a:cs typeface="Century Gothic" charset="0"/>
                    </a:rPr>
                    <a:t>Ernst, Burrell, Petty, </a:t>
                  </a:r>
                  <a:r>
                    <a:rPr lang="en-US" sz="1200" b="1" dirty="0" err="1" smtClean="0">
                      <a:latin typeface="Century Gothic" charset="0"/>
                      <a:ea typeface="Century Gothic" charset="0"/>
                      <a:cs typeface="Century Gothic" charset="0"/>
                    </a:rPr>
                    <a:t>Barada</a:t>
                  </a:r>
                  <a:r>
                    <a:rPr lang="en-US" sz="1200" b="1" dirty="0" smtClean="0">
                      <a:latin typeface="Century Gothic" charset="0"/>
                      <a:ea typeface="Century Gothic" charset="0"/>
                      <a:cs typeface="Century Gothic" charset="0"/>
                    </a:rPr>
                    <a:t>, Chrystal </a:t>
                  </a:r>
                  <a:r>
                    <a:rPr lang="en-US" sz="1200" b="1" dirty="0" smtClean="0">
                      <a:latin typeface="Century Gothic" charset="0"/>
                      <a:ea typeface="Century Gothic" charset="0"/>
                      <a:cs typeface="Century Gothic" charset="0"/>
                    </a:rPr>
                    <a:t>et al, EX/2-2</a:t>
                  </a:r>
                  <a:endParaRPr lang="en-US" sz="1200" b="1" dirty="0">
                    <a:latin typeface="Century Gothic" charset="0"/>
                    <a:ea typeface="Century Gothic" charset="0"/>
                    <a:cs typeface="Century Gothic" charset="0"/>
                  </a:endParaRP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8174297" y="4071621"/>
                  <a:ext cx="825969" cy="28715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b="1" dirty="0" smtClean="0">
                      <a:latin typeface="Helvetica Narrow" charset="0"/>
                      <a:ea typeface="Helvetica Narrow" charset="0"/>
                      <a:cs typeface="Helvetica Narrow" charset="0"/>
                    </a:rPr>
                    <a:t>(No ELMs)</a:t>
                  </a:r>
                  <a:endParaRPr lang="en-US" sz="1200" b="1" dirty="0">
                    <a:latin typeface="Helvetica Narrow" charset="0"/>
                    <a:ea typeface="Helvetica Narrow" charset="0"/>
                    <a:cs typeface="Helvetica Narrow" charset="0"/>
                  </a:endParaRPr>
                </a:p>
              </p:txBody>
            </p:sp>
          </p:grpSp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5397" y="4782511"/>
                <a:ext cx="1063490" cy="250153"/>
              </a:xfrm>
              <a:prstGeom prst="rect">
                <a:avLst/>
              </a:prstGeom>
            </p:spPr>
          </p:pic>
        </p:grpSp>
        <p:sp>
          <p:nvSpPr>
            <p:cNvPr id="15" name="TextBox 14"/>
            <p:cNvSpPr txBox="1"/>
            <p:nvPr/>
          </p:nvSpPr>
          <p:spPr>
            <a:xfrm>
              <a:off x="2282559" y="4866501"/>
              <a:ext cx="69659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entury Gothic" charset="0"/>
                  <a:ea typeface="Century Gothic" charset="0"/>
                  <a:cs typeface="Century Gothic" charset="0"/>
                </a:rPr>
                <a:t>D. R. Ernst et al., Viability of Wide Pedestal QH-Mode for Burning Plasma Operation, EX/2-2</a:t>
              </a:r>
              <a:endParaRPr lang="en-US" sz="1200" dirty="0"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754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131</Words>
  <Application>Microsoft Macintosh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Century Gothic</vt:lpstr>
      <vt:lpstr>Helvetica Narrow</vt:lpstr>
      <vt:lpstr>ＭＳ Ｐゴシック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 Ernst</dc:creator>
  <cp:lastModifiedBy>Darin Ernst</cp:lastModifiedBy>
  <cp:revision>6</cp:revision>
  <cp:lastPrinted>2018-09-27T22:14:47Z</cp:lastPrinted>
  <dcterms:created xsi:type="dcterms:W3CDTF">2018-09-27T21:43:05Z</dcterms:created>
  <dcterms:modified xsi:type="dcterms:W3CDTF">2018-09-27T22:15:29Z</dcterms:modified>
</cp:coreProperties>
</file>