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7EC1"/>
    <a:srgbClr val="007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9" d="100"/>
          <a:sy n="109" d="100"/>
        </p:scale>
        <p:origin x="-138" y="-24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716D5-ACEA-43FB-9282-292FC8262548}" type="datetimeFigureOut">
              <a:rPr lang="de-DE" smtClean="0"/>
              <a:t>26.09.2018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46895-DAEF-47E5-8529-7A3EBD8431C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5632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tiff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tiff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tiff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wm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tiff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tiff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wm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tiff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/o mach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27745" y="188639"/>
            <a:ext cx="10515600" cy="640303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200" b="1">
                <a:solidFill>
                  <a:srgbClr val="3F7EC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515938" y="6356350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4FA7662A-24D7-4E9E-B0FA-65DFB45FDC54}" type="datetime1">
              <a:rPr lang="de-DE" smtClean="0"/>
              <a:t>26.09.2018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813845" y="6356350"/>
            <a:ext cx="8564310" cy="365125"/>
          </a:xfrm>
        </p:spPr>
        <p:txBody>
          <a:bodyPr/>
          <a:lstStyle>
            <a:lvl1pPr>
              <a:defRPr lang="en-US" sz="1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0632575" y="6369957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cxnSp>
        <p:nvCxnSpPr>
          <p:cNvPr id="11" name="Gerader Verbinder 10"/>
          <p:cNvCxnSpPr/>
          <p:nvPr userDrawn="1"/>
        </p:nvCxnSpPr>
        <p:spPr bwMode="auto">
          <a:xfrm>
            <a:off x="515938" y="873125"/>
            <a:ext cx="1119663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81" y="188913"/>
            <a:ext cx="644493" cy="575791"/>
          </a:xfrm>
          <a:prstGeom prst="rect">
            <a:avLst/>
          </a:prstGeom>
        </p:spPr>
      </p:pic>
      <p:sp>
        <p:nvSpPr>
          <p:cNvPr id="23" name="Textplatzhalter 22"/>
          <p:cNvSpPr>
            <a:spLocks noGrp="1"/>
          </p:cNvSpPr>
          <p:nvPr>
            <p:ph type="body" sz="quarter" idx="13"/>
          </p:nvPr>
        </p:nvSpPr>
        <p:spPr>
          <a:xfrm>
            <a:off x="407988" y="1066800"/>
            <a:ext cx="11304587" cy="5133975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tx1"/>
                </a:solidFill>
              </a:defRPr>
            </a:lvl1pPr>
            <a:lvl2pPr>
              <a:defRPr sz="2000" b="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301682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82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119" userDrawn="1">
          <p15:clr>
            <a:srgbClr val="FBAE40"/>
          </p15:clr>
        </p15:guide>
        <p15:guide id="4" orient="horz" pos="2160" userDrawn="1">
          <p15:clr>
            <a:srgbClr val="FBAE40"/>
          </p15:clr>
        </p15:guide>
        <p15:guide id="5" pos="257" userDrawn="1">
          <p15:clr>
            <a:srgbClr val="FBAE40"/>
          </p15:clr>
        </p15:guide>
        <p15:guide id="7" pos="325" userDrawn="1">
          <p15:clr>
            <a:srgbClr val="FBAE40"/>
          </p15:clr>
        </p15:guide>
        <p15:guide id="8" pos="7378" userDrawn="1">
          <p15:clr>
            <a:srgbClr val="FBAE40"/>
          </p15:clr>
        </p15:guide>
        <p15:guide id="9" orient="horz" pos="55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MP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36466" y="170808"/>
            <a:ext cx="600317" cy="612000"/>
          </a:xfrm>
          <a:prstGeom prst="rect">
            <a:avLst/>
          </a:prstGeom>
          <a:noFill/>
        </p:spPr>
      </p:pic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27745" y="188639"/>
            <a:ext cx="9554455" cy="640303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200" b="1">
                <a:solidFill>
                  <a:srgbClr val="3F7EC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515938" y="6356350"/>
            <a:ext cx="1080000" cy="365125"/>
          </a:xfrm>
        </p:spPr>
        <p:txBody>
          <a:bodyPr/>
          <a:lstStyle>
            <a:lvl1pPr>
              <a:defRPr sz="1000" b="1">
                <a:latin typeface="Arial Narrow" panose="020B0606020202030204" pitchFamily="34" charset="0"/>
              </a:defRPr>
            </a:lvl1pPr>
          </a:lstStyle>
          <a:p>
            <a:fld id="{3F9678D7-A246-40CF-9FA2-7DB4ECA1CCCD}" type="datetime1">
              <a:rPr lang="de-DE" smtClean="0"/>
              <a:t>26.09.2018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813845" y="6356350"/>
            <a:ext cx="8564310" cy="365125"/>
          </a:xfrm>
        </p:spPr>
        <p:txBody>
          <a:bodyPr/>
          <a:lstStyle>
            <a:lvl1pPr>
              <a:defRPr lang="de-DE" sz="1000" b="1" kern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0632575" y="6369957"/>
            <a:ext cx="1080000" cy="365125"/>
          </a:xfrm>
        </p:spPr>
        <p:txBody>
          <a:bodyPr/>
          <a:lstStyle>
            <a:lvl1pPr>
              <a:defRPr lang="de-DE" sz="1000" b="1" kern="1200" smtClean="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cxnSp>
        <p:nvCxnSpPr>
          <p:cNvPr id="11" name="Gerader Verbinder 10"/>
          <p:cNvCxnSpPr/>
          <p:nvPr userDrawn="1"/>
        </p:nvCxnSpPr>
        <p:spPr bwMode="auto">
          <a:xfrm>
            <a:off x="515938" y="873125"/>
            <a:ext cx="1119663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81" y="188913"/>
            <a:ext cx="644493" cy="575791"/>
          </a:xfrm>
          <a:prstGeom prst="rect">
            <a:avLst/>
          </a:prstGeom>
        </p:spPr>
      </p:pic>
      <p:cxnSp>
        <p:nvCxnSpPr>
          <p:cNvPr id="9" name="Gerader Verbinder 8"/>
          <p:cNvCxnSpPr/>
          <p:nvPr userDrawn="1"/>
        </p:nvCxnSpPr>
        <p:spPr bwMode="auto">
          <a:xfrm>
            <a:off x="10963773" y="190800"/>
            <a:ext cx="0" cy="576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platzhalter 22"/>
          <p:cNvSpPr>
            <a:spLocks noGrp="1"/>
          </p:cNvSpPr>
          <p:nvPr>
            <p:ph type="body" sz="quarter" idx="13"/>
          </p:nvPr>
        </p:nvSpPr>
        <p:spPr>
          <a:xfrm>
            <a:off x="407988" y="1066800"/>
            <a:ext cx="11304587" cy="5133975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tx1"/>
                </a:solidFill>
              </a:defRPr>
            </a:lvl1pPr>
            <a:lvl2pPr>
              <a:defRPr sz="2000" b="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903914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82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19">
          <p15:clr>
            <a:srgbClr val="FBAE40"/>
          </p15:clr>
        </p15:guide>
        <p15:guide id="4" orient="horz" pos="2160">
          <p15:clr>
            <a:srgbClr val="FBAE40"/>
          </p15:clr>
        </p15:guide>
        <p15:guide id="5" pos="257">
          <p15:clr>
            <a:srgbClr val="FBAE40"/>
          </p15:clr>
        </p15:guide>
        <p15:guide id="7" pos="325">
          <p15:clr>
            <a:srgbClr val="FBAE40"/>
          </p15:clr>
        </p15:guide>
        <p15:guide id="8" pos="7378">
          <p15:clr>
            <a:srgbClr val="FBAE40"/>
          </p15:clr>
        </p15:guide>
        <p15:guide id="9" orient="horz" pos="55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HEP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353" y="265780"/>
            <a:ext cx="1459113" cy="438163"/>
          </a:xfrm>
          <a:prstGeom prst="rect">
            <a:avLst/>
          </a:prstGeom>
        </p:spPr>
      </p:pic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27746" y="188639"/>
            <a:ext cx="8386612" cy="640303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200" b="1">
                <a:solidFill>
                  <a:srgbClr val="3F7EC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515938" y="6356350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C18108AF-5841-422D-B635-956D611C3DF6}" type="datetime1">
              <a:rPr lang="de-DE" smtClean="0"/>
              <a:t>26.09.2018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813845" y="6356350"/>
            <a:ext cx="8564310" cy="365125"/>
          </a:xfrm>
        </p:spPr>
        <p:txBody>
          <a:bodyPr/>
          <a:lstStyle>
            <a:lvl1pPr>
              <a:defRPr lang="en-US" sz="1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0632575" y="6369957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cxnSp>
        <p:nvCxnSpPr>
          <p:cNvPr id="11" name="Gerader Verbinder 10"/>
          <p:cNvCxnSpPr/>
          <p:nvPr userDrawn="1"/>
        </p:nvCxnSpPr>
        <p:spPr bwMode="auto">
          <a:xfrm>
            <a:off x="515938" y="873125"/>
            <a:ext cx="1119663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81" y="188913"/>
            <a:ext cx="644493" cy="575791"/>
          </a:xfrm>
          <a:prstGeom prst="rect">
            <a:avLst/>
          </a:prstGeom>
        </p:spPr>
      </p:pic>
      <p:cxnSp>
        <p:nvCxnSpPr>
          <p:cNvPr id="9" name="Gerader Verbinder 8"/>
          <p:cNvCxnSpPr/>
          <p:nvPr userDrawn="1"/>
        </p:nvCxnSpPr>
        <p:spPr bwMode="auto">
          <a:xfrm>
            <a:off x="10963773" y="190800"/>
            <a:ext cx="0" cy="576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platzhalter 22"/>
          <p:cNvSpPr>
            <a:spLocks noGrp="1"/>
          </p:cNvSpPr>
          <p:nvPr>
            <p:ph type="body" sz="quarter" idx="13"/>
          </p:nvPr>
        </p:nvSpPr>
        <p:spPr>
          <a:xfrm>
            <a:off x="407988" y="1066800"/>
            <a:ext cx="11304587" cy="5133975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tx1"/>
                </a:solidFill>
              </a:defRPr>
            </a:lvl1pPr>
            <a:lvl2pPr>
              <a:defRPr sz="2000" b="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097462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82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19">
          <p15:clr>
            <a:srgbClr val="FBAE40"/>
          </p15:clr>
        </p15:guide>
        <p15:guide id="4" orient="horz" pos="2160">
          <p15:clr>
            <a:srgbClr val="FBAE40"/>
          </p15:clr>
        </p15:guide>
        <p15:guide id="5" pos="257">
          <p15:clr>
            <a:srgbClr val="FBAE40"/>
          </p15:clr>
        </p15:guide>
        <p15:guide id="7" pos="325">
          <p15:clr>
            <a:srgbClr val="FBAE40"/>
          </p15:clr>
        </p15:guide>
        <p15:guide id="8" pos="7378">
          <p15:clr>
            <a:srgbClr val="FBAE40"/>
          </p15:clr>
        </p15:guide>
        <p15:guide id="9" orient="horz" pos="55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7-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2069" y="190800"/>
            <a:ext cx="647681" cy="576000"/>
          </a:xfrm>
          <a:prstGeom prst="rect">
            <a:avLst/>
          </a:prstGeom>
        </p:spPr>
      </p:pic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27745" y="188639"/>
            <a:ext cx="9554455" cy="640303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200" b="1">
                <a:solidFill>
                  <a:srgbClr val="3F7EC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515938" y="6356350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C9219D76-3995-4C27-855A-F85A2341E3FD}" type="datetime1">
              <a:rPr lang="de-DE" smtClean="0"/>
              <a:t>26.09.2018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813845" y="6356350"/>
            <a:ext cx="8564310" cy="365125"/>
          </a:xfrm>
        </p:spPr>
        <p:txBody>
          <a:bodyPr/>
          <a:lstStyle>
            <a:lvl1pPr>
              <a:defRPr lang="en-US" sz="1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0632575" y="6369957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cxnSp>
        <p:nvCxnSpPr>
          <p:cNvPr id="11" name="Gerader Verbinder 10"/>
          <p:cNvCxnSpPr/>
          <p:nvPr userDrawn="1"/>
        </p:nvCxnSpPr>
        <p:spPr bwMode="auto">
          <a:xfrm>
            <a:off x="515938" y="873125"/>
            <a:ext cx="1119663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81" y="188913"/>
            <a:ext cx="644493" cy="575791"/>
          </a:xfrm>
          <a:prstGeom prst="rect">
            <a:avLst/>
          </a:prstGeom>
        </p:spPr>
      </p:pic>
      <p:cxnSp>
        <p:nvCxnSpPr>
          <p:cNvPr id="9" name="Gerader Verbinder 8"/>
          <p:cNvCxnSpPr/>
          <p:nvPr userDrawn="1"/>
        </p:nvCxnSpPr>
        <p:spPr bwMode="auto">
          <a:xfrm>
            <a:off x="10963773" y="190800"/>
            <a:ext cx="0" cy="576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platzhalter 22"/>
          <p:cNvSpPr>
            <a:spLocks noGrp="1"/>
          </p:cNvSpPr>
          <p:nvPr>
            <p:ph type="body" sz="quarter" idx="13"/>
          </p:nvPr>
        </p:nvSpPr>
        <p:spPr>
          <a:xfrm>
            <a:off x="407988" y="1066800"/>
            <a:ext cx="11304587" cy="5133975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tx1"/>
                </a:solidFill>
              </a:defRPr>
            </a:lvl1pPr>
            <a:lvl2pPr>
              <a:defRPr sz="2000" b="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08001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82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19">
          <p15:clr>
            <a:srgbClr val="FBAE40"/>
          </p15:clr>
        </p15:guide>
        <p15:guide id="4" orient="horz" pos="2160">
          <p15:clr>
            <a:srgbClr val="FBAE40"/>
          </p15:clr>
        </p15:guide>
        <p15:guide id="5" pos="257">
          <p15:clr>
            <a:srgbClr val="FBAE40"/>
          </p15:clr>
        </p15:guide>
        <p15:guide id="7" pos="325">
          <p15:clr>
            <a:srgbClr val="FBAE40"/>
          </p15:clr>
        </p15:guide>
        <p15:guide id="8" pos="7378">
          <p15:clr>
            <a:srgbClr val="FBAE40"/>
          </p15:clr>
        </p15:guide>
        <p15:guide id="9" orient="horz" pos="55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U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2069" y="190800"/>
            <a:ext cx="647681" cy="576000"/>
          </a:xfrm>
          <a:prstGeom prst="rect">
            <a:avLst/>
          </a:prstGeom>
        </p:spPr>
      </p:pic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27745" y="188639"/>
            <a:ext cx="9554455" cy="640303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200" b="1">
                <a:solidFill>
                  <a:srgbClr val="3F7EC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515938" y="6356350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EAEB81C4-D098-4BCD-83C2-A5E9AEB826BB}" type="datetime1">
              <a:rPr lang="de-DE" smtClean="0"/>
              <a:t>26.09.2018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813845" y="6356350"/>
            <a:ext cx="8564310" cy="365125"/>
          </a:xfrm>
        </p:spPr>
        <p:txBody>
          <a:bodyPr/>
          <a:lstStyle>
            <a:lvl1pPr>
              <a:defRPr lang="en-US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0632575" y="6369957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cxnSp>
        <p:nvCxnSpPr>
          <p:cNvPr id="11" name="Gerader Verbinder 10"/>
          <p:cNvCxnSpPr/>
          <p:nvPr userDrawn="1"/>
        </p:nvCxnSpPr>
        <p:spPr bwMode="auto">
          <a:xfrm>
            <a:off x="515938" y="873125"/>
            <a:ext cx="1119663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81" y="188913"/>
            <a:ext cx="644493" cy="575791"/>
          </a:xfrm>
          <a:prstGeom prst="rect">
            <a:avLst/>
          </a:prstGeom>
        </p:spPr>
      </p:pic>
      <p:cxnSp>
        <p:nvCxnSpPr>
          <p:cNvPr id="9" name="Gerader Verbinder 8"/>
          <p:cNvCxnSpPr/>
          <p:nvPr userDrawn="1"/>
        </p:nvCxnSpPr>
        <p:spPr bwMode="auto">
          <a:xfrm>
            <a:off x="10963773" y="190800"/>
            <a:ext cx="0" cy="576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platzhalter 22"/>
          <p:cNvSpPr>
            <a:spLocks noGrp="1"/>
          </p:cNvSpPr>
          <p:nvPr>
            <p:ph type="body" sz="quarter" idx="13"/>
          </p:nvPr>
        </p:nvSpPr>
        <p:spPr>
          <a:xfrm>
            <a:off x="407988" y="1066800"/>
            <a:ext cx="11304587" cy="5133975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tx1"/>
                </a:solidFill>
              </a:defRPr>
            </a:lvl1pPr>
            <a:lvl2pPr>
              <a:defRPr sz="2000" b="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801669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82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19">
          <p15:clr>
            <a:srgbClr val="FBAE40"/>
          </p15:clr>
        </p15:guide>
        <p15:guide id="4" orient="horz" pos="2160">
          <p15:clr>
            <a:srgbClr val="FBAE40"/>
          </p15:clr>
        </p15:guide>
        <p15:guide id="5" pos="257">
          <p15:clr>
            <a:srgbClr val="FBAE40"/>
          </p15:clr>
        </p15:guide>
        <p15:guide id="7" pos="325">
          <p15:clr>
            <a:srgbClr val="FBAE40"/>
          </p15:clr>
        </p15:guide>
        <p15:guide id="8" pos="7378">
          <p15:clr>
            <a:srgbClr val="FBAE40"/>
          </p15:clr>
        </p15:guide>
        <p15:guide id="9" orient="horz" pos="55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w/o machine w/o acknowledg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515938" y="6356350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11817626-2DC1-4B8D-9D85-14BFC31A2715}" type="datetime1">
              <a:rPr lang="de-DE" smtClean="0"/>
              <a:t>26.09.2018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813845" y="6356350"/>
            <a:ext cx="8564310" cy="365125"/>
          </a:xfrm>
        </p:spPr>
        <p:txBody>
          <a:bodyPr/>
          <a:lstStyle>
            <a:lvl1pPr>
              <a:defRPr lang="de-DE" sz="10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0632575" y="6369957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grpSp>
        <p:nvGrpSpPr>
          <p:cNvPr id="19" name="Gruppieren 18"/>
          <p:cNvGrpSpPr/>
          <p:nvPr userDrawn="1"/>
        </p:nvGrpSpPr>
        <p:grpSpPr>
          <a:xfrm>
            <a:off x="3731753" y="5040028"/>
            <a:ext cx="5358134" cy="900000"/>
            <a:chOff x="2162086" y="4586185"/>
            <a:chExt cx="5358134" cy="900000"/>
          </a:xfrm>
        </p:grpSpPr>
        <p:pic>
          <p:nvPicPr>
            <p:cNvPr id="20" name="Picture 11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70929" y="4586185"/>
              <a:ext cx="882818" cy="900000"/>
            </a:xfrm>
            <a:prstGeom prst="rect">
              <a:avLst/>
            </a:prstGeom>
            <a:noFill/>
          </p:spPr>
        </p:pic>
        <p:pic>
          <p:nvPicPr>
            <p:cNvPr id="21" name="Grafik 20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072" t="14016" r="11000" b="17144"/>
            <a:stretch/>
          </p:blipFill>
          <p:spPr>
            <a:xfrm>
              <a:off x="2162086" y="4788357"/>
              <a:ext cx="1452785" cy="495656"/>
            </a:xfrm>
            <a:prstGeom prst="rect">
              <a:avLst/>
            </a:prstGeom>
          </p:spPr>
        </p:pic>
        <p:pic>
          <p:nvPicPr>
            <p:cNvPr id="22" name="Grafik 21" descr="eurofusion_logo.pn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5433660" y="4766185"/>
              <a:ext cx="2086560" cy="540000"/>
            </a:xfrm>
            <a:prstGeom prst="rect">
              <a:avLst/>
            </a:prstGeom>
          </p:spPr>
        </p:pic>
      </p:grpSp>
      <p:sp>
        <p:nvSpPr>
          <p:cNvPr id="25" name="Untertitel 2"/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1947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26" name="Titel 7"/>
          <p:cNvSpPr>
            <a:spLocks noGrp="1"/>
          </p:cNvSpPr>
          <p:nvPr>
            <p:ph type="title"/>
          </p:nvPr>
        </p:nvSpPr>
        <p:spPr>
          <a:xfrm>
            <a:off x="1524000" y="1240663"/>
            <a:ext cx="9144000" cy="2055378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pic>
        <p:nvPicPr>
          <p:cNvPr id="27" name="Grafik 2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6035" y="188913"/>
            <a:ext cx="2356540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10480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82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19">
          <p15:clr>
            <a:srgbClr val="FBAE40"/>
          </p15:clr>
        </p15:guide>
        <p15:guide id="4" orient="horz" pos="2160">
          <p15:clr>
            <a:srgbClr val="FBAE40"/>
          </p15:clr>
        </p15:guide>
        <p15:guide id="5" pos="257">
          <p15:clr>
            <a:srgbClr val="FBAE40"/>
          </p15:clr>
        </p15:guide>
        <p15:guide id="7" pos="325">
          <p15:clr>
            <a:srgbClr val="FBAE40"/>
          </p15:clr>
        </p15:guide>
        <p15:guide id="8" pos="7378">
          <p15:clr>
            <a:srgbClr val="FBAE40"/>
          </p15:clr>
        </p15:guide>
        <p15:guide id="9" orient="horz" pos="55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w/o machine w/ acknowledg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515938" y="6356350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FC87BE8F-D7AB-4BD7-95D8-C4FCB6CA5668}" type="datetime1">
              <a:rPr lang="de-DE" smtClean="0"/>
              <a:t>26.09.2018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813845" y="6356350"/>
            <a:ext cx="8564310" cy="365125"/>
          </a:xfrm>
        </p:spPr>
        <p:txBody>
          <a:bodyPr/>
          <a:lstStyle>
            <a:lvl1pPr>
              <a:defRPr lang="de-DE" sz="10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0632575" y="6369957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grpSp>
        <p:nvGrpSpPr>
          <p:cNvPr id="19" name="Gruppieren 18"/>
          <p:cNvGrpSpPr/>
          <p:nvPr userDrawn="1"/>
        </p:nvGrpSpPr>
        <p:grpSpPr>
          <a:xfrm>
            <a:off x="2138666" y="5882488"/>
            <a:ext cx="8276618" cy="566770"/>
            <a:chOff x="507813" y="5834863"/>
            <a:chExt cx="8276618" cy="566770"/>
          </a:xfrm>
        </p:grpSpPr>
        <p:pic>
          <p:nvPicPr>
            <p:cNvPr id="20" name="Grafik 19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813" y="5834863"/>
              <a:ext cx="560411" cy="373742"/>
            </a:xfrm>
            <a:prstGeom prst="rect">
              <a:avLst/>
            </a:prstGeom>
          </p:spPr>
        </p:pic>
        <p:sp>
          <p:nvSpPr>
            <p:cNvPr id="21" name="Subtitle 2"/>
            <p:cNvSpPr txBox="1">
              <a:spLocks/>
            </p:cNvSpPr>
            <p:nvPr userDrawn="1"/>
          </p:nvSpPr>
          <p:spPr>
            <a:xfrm>
              <a:off x="1068224" y="5834863"/>
              <a:ext cx="7716207" cy="56677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dirty="0" smtClean="0">
                  <a:latin typeface="Arial Narrow" panose="020B0606020202030204" pitchFamily="34" charset="0"/>
                </a:rPr>
                <a:t>This work has been carried out within the framework of the EUROfusion Consortium and has received funding from the </a:t>
              </a:r>
              <a:r>
                <a:rPr lang="en-US" sz="1000" dirty="0" err="1" smtClean="0">
                  <a:latin typeface="Arial Narrow" panose="020B0606020202030204" pitchFamily="34" charset="0"/>
                </a:rPr>
                <a:t>Euratom</a:t>
              </a:r>
              <a:r>
                <a:rPr lang="en-US" sz="1000" dirty="0" smtClean="0">
                  <a:latin typeface="Arial Narrow" panose="020B0606020202030204" pitchFamily="34" charset="0"/>
                </a:rPr>
                <a:t> research and training </a:t>
              </a:r>
              <a:r>
                <a:rPr lang="en-US" sz="1000" dirty="0" err="1" smtClean="0">
                  <a:latin typeface="Arial Narrow" panose="020B0606020202030204" pitchFamily="34" charset="0"/>
                </a:rPr>
                <a:t>programme</a:t>
              </a:r>
              <a:r>
                <a:rPr lang="en-US" sz="1000" dirty="0" smtClean="0">
                  <a:latin typeface="Arial Narrow" panose="020B0606020202030204" pitchFamily="34" charset="0"/>
                </a:rPr>
                <a:t> 2014-2018 under grant agreement No 633053. The views and opinions expressed herein do not necessarily reflect those of the European Commission.</a:t>
              </a:r>
              <a:endParaRPr lang="en-US" sz="1000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2" name="Gruppieren 21"/>
          <p:cNvGrpSpPr/>
          <p:nvPr userDrawn="1"/>
        </p:nvGrpSpPr>
        <p:grpSpPr>
          <a:xfrm>
            <a:off x="3731753" y="4849528"/>
            <a:ext cx="5358134" cy="900000"/>
            <a:chOff x="2162086" y="4586185"/>
            <a:chExt cx="5358134" cy="900000"/>
          </a:xfrm>
        </p:grpSpPr>
        <p:pic>
          <p:nvPicPr>
            <p:cNvPr id="23" name="Picture 11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70929" y="4586185"/>
              <a:ext cx="882818" cy="900000"/>
            </a:xfrm>
            <a:prstGeom prst="rect">
              <a:avLst/>
            </a:prstGeom>
            <a:noFill/>
          </p:spPr>
        </p:pic>
        <p:pic>
          <p:nvPicPr>
            <p:cNvPr id="24" name="Grafik 23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072" t="14016" r="11000" b="17144"/>
            <a:stretch/>
          </p:blipFill>
          <p:spPr>
            <a:xfrm>
              <a:off x="2162086" y="4788357"/>
              <a:ext cx="1452785" cy="495656"/>
            </a:xfrm>
            <a:prstGeom prst="rect">
              <a:avLst/>
            </a:prstGeom>
          </p:spPr>
        </p:pic>
        <p:pic>
          <p:nvPicPr>
            <p:cNvPr id="25" name="Grafik 24" descr="eurofusion_logo.pn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5433660" y="4766185"/>
              <a:ext cx="2086560" cy="540000"/>
            </a:xfrm>
            <a:prstGeom prst="rect">
              <a:avLst/>
            </a:prstGeom>
          </p:spPr>
        </p:pic>
      </p:grpSp>
      <p:sp>
        <p:nvSpPr>
          <p:cNvPr id="26" name="Untertitel 2"/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1947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27" name="Titel 7"/>
          <p:cNvSpPr>
            <a:spLocks noGrp="1"/>
          </p:cNvSpPr>
          <p:nvPr>
            <p:ph type="title"/>
          </p:nvPr>
        </p:nvSpPr>
        <p:spPr>
          <a:xfrm>
            <a:off x="1524000" y="1240663"/>
            <a:ext cx="9144000" cy="2055378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pic>
        <p:nvPicPr>
          <p:cNvPr id="28" name="Grafik 2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6035" y="188913"/>
            <a:ext cx="2356540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5098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82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19">
          <p15:clr>
            <a:srgbClr val="FBAE40"/>
          </p15:clr>
        </p15:guide>
        <p15:guide id="4" orient="horz" pos="2160">
          <p15:clr>
            <a:srgbClr val="FBAE40"/>
          </p15:clr>
        </p15:guide>
        <p15:guide id="5" pos="257">
          <p15:clr>
            <a:srgbClr val="FBAE40"/>
          </p15:clr>
        </p15:guide>
        <p15:guide id="7" pos="325">
          <p15:clr>
            <a:srgbClr val="FBAE40"/>
          </p15:clr>
        </p15:guide>
        <p15:guide id="8" pos="7378">
          <p15:clr>
            <a:srgbClr val="FBAE40"/>
          </p15:clr>
        </p15:guide>
        <p15:guide id="9" orient="horz" pos="55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W7-X w/o acknowledg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052" y="188913"/>
            <a:ext cx="566721" cy="504000"/>
          </a:xfrm>
          <a:prstGeom prst="rect">
            <a:avLst/>
          </a:prstGeom>
        </p:spPr>
      </p:pic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515938" y="6356350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BB77DE97-E775-4712-9300-9881880DB793}" type="datetime1">
              <a:rPr lang="de-DE" smtClean="0"/>
              <a:t>26.09.2018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813845" y="6356350"/>
            <a:ext cx="8564310" cy="365125"/>
          </a:xfrm>
        </p:spPr>
        <p:txBody>
          <a:bodyPr/>
          <a:lstStyle>
            <a:lvl1pPr>
              <a:defRPr lang="en-US" sz="1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0632575" y="6369957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grpSp>
        <p:nvGrpSpPr>
          <p:cNvPr id="18" name="Gruppieren 17"/>
          <p:cNvGrpSpPr/>
          <p:nvPr userDrawn="1"/>
        </p:nvGrpSpPr>
        <p:grpSpPr>
          <a:xfrm>
            <a:off x="3731753" y="5040028"/>
            <a:ext cx="5358134" cy="900000"/>
            <a:chOff x="2162086" y="4586185"/>
            <a:chExt cx="5358134" cy="900000"/>
          </a:xfrm>
        </p:grpSpPr>
        <p:pic>
          <p:nvPicPr>
            <p:cNvPr id="21" name="Picture 11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70929" y="4586185"/>
              <a:ext cx="882818" cy="900000"/>
            </a:xfrm>
            <a:prstGeom prst="rect">
              <a:avLst/>
            </a:prstGeom>
            <a:noFill/>
          </p:spPr>
        </p:pic>
        <p:pic>
          <p:nvPicPr>
            <p:cNvPr id="22" name="Grafik 21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072" t="14016" r="11000" b="17144"/>
            <a:stretch/>
          </p:blipFill>
          <p:spPr>
            <a:xfrm>
              <a:off x="2162086" y="4788357"/>
              <a:ext cx="1452785" cy="495656"/>
            </a:xfrm>
            <a:prstGeom prst="rect">
              <a:avLst/>
            </a:prstGeom>
          </p:spPr>
        </p:pic>
        <p:pic>
          <p:nvPicPr>
            <p:cNvPr id="23" name="Grafik 22" descr="eurofusion_logo.pn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5433660" y="4766185"/>
              <a:ext cx="2086560" cy="540000"/>
            </a:xfrm>
            <a:prstGeom prst="rect">
              <a:avLst/>
            </a:prstGeom>
          </p:spPr>
        </p:pic>
      </p:grpSp>
      <p:sp>
        <p:nvSpPr>
          <p:cNvPr id="24" name="Untertitel 2"/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1947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25" name="Titel 7"/>
          <p:cNvSpPr>
            <a:spLocks noGrp="1"/>
          </p:cNvSpPr>
          <p:nvPr>
            <p:ph type="title"/>
          </p:nvPr>
        </p:nvSpPr>
        <p:spPr>
          <a:xfrm>
            <a:off x="1524000" y="1240663"/>
            <a:ext cx="9144000" cy="2055378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pic>
        <p:nvPicPr>
          <p:cNvPr id="26" name="Grafik 25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6034" y="190969"/>
            <a:ext cx="2356541" cy="504000"/>
          </a:xfrm>
          <a:prstGeom prst="rect">
            <a:avLst/>
          </a:prstGeom>
        </p:spPr>
      </p:pic>
      <p:cxnSp>
        <p:nvCxnSpPr>
          <p:cNvPr id="28" name="Gerader Verbinder 27"/>
          <p:cNvCxnSpPr/>
          <p:nvPr userDrawn="1"/>
        </p:nvCxnSpPr>
        <p:spPr bwMode="auto">
          <a:xfrm>
            <a:off x="9250164" y="188913"/>
            <a:ext cx="0" cy="504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142613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82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19">
          <p15:clr>
            <a:srgbClr val="FBAE40"/>
          </p15:clr>
        </p15:guide>
        <p15:guide id="4" orient="horz" pos="2160">
          <p15:clr>
            <a:srgbClr val="FBAE40"/>
          </p15:clr>
        </p15:guide>
        <p15:guide id="5" pos="257">
          <p15:clr>
            <a:srgbClr val="FBAE40"/>
          </p15:clr>
        </p15:guide>
        <p15:guide id="7" pos="325">
          <p15:clr>
            <a:srgbClr val="FBAE40"/>
          </p15:clr>
        </p15:guide>
        <p15:guide id="8" pos="7378">
          <p15:clr>
            <a:srgbClr val="FBAE40"/>
          </p15:clr>
        </p15:guide>
        <p15:guide id="9" orient="horz" pos="55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W7-X w/ acknowledg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515938" y="6356350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A95A8E66-A61C-442E-BEC8-26529E5B6C21}" type="datetime1">
              <a:rPr lang="de-DE" smtClean="0"/>
              <a:t>26.09.2018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813845" y="6356350"/>
            <a:ext cx="8564310" cy="365125"/>
          </a:xfrm>
        </p:spPr>
        <p:txBody>
          <a:bodyPr/>
          <a:lstStyle>
            <a:lvl1pPr>
              <a:defRPr lang="en-US" sz="1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0632575" y="6369957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grpSp>
        <p:nvGrpSpPr>
          <p:cNvPr id="21" name="Gruppieren 20"/>
          <p:cNvGrpSpPr/>
          <p:nvPr userDrawn="1"/>
        </p:nvGrpSpPr>
        <p:grpSpPr>
          <a:xfrm>
            <a:off x="2138666" y="5882488"/>
            <a:ext cx="8276618" cy="566770"/>
            <a:chOff x="507813" y="5834863"/>
            <a:chExt cx="8276618" cy="566770"/>
          </a:xfrm>
        </p:grpSpPr>
        <p:pic>
          <p:nvPicPr>
            <p:cNvPr id="22" name="Grafik 2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813" y="5834863"/>
              <a:ext cx="560411" cy="373742"/>
            </a:xfrm>
            <a:prstGeom prst="rect">
              <a:avLst/>
            </a:prstGeom>
          </p:spPr>
        </p:pic>
        <p:sp>
          <p:nvSpPr>
            <p:cNvPr id="23" name="Subtitle 2"/>
            <p:cNvSpPr txBox="1">
              <a:spLocks/>
            </p:cNvSpPr>
            <p:nvPr userDrawn="1"/>
          </p:nvSpPr>
          <p:spPr>
            <a:xfrm>
              <a:off x="1068224" y="5834863"/>
              <a:ext cx="7716207" cy="56677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dirty="0" smtClean="0">
                  <a:latin typeface="Arial Narrow" panose="020B0606020202030204" pitchFamily="34" charset="0"/>
                </a:rPr>
                <a:t>This work has been carried out within the framework of the EUROfusion Consortium and has received funding from the </a:t>
              </a:r>
              <a:r>
                <a:rPr lang="en-US" sz="1000" dirty="0" err="1" smtClean="0">
                  <a:latin typeface="Arial Narrow" panose="020B0606020202030204" pitchFamily="34" charset="0"/>
                </a:rPr>
                <a:t>Euratom</a:t>
              </a:r>
              <a:r>
                <a:rPr lang="en-US" sz="1000" dirty="0" smtClean="0">
                  <a:latin typeface="Arial Narrow" panose="020B0606020202030204" pitchFamily="34" charset="0"/>
                </a:rPr>
                <a:t> research and training </a:t>
              </a:r>
              <a:r>
                <a:rPr lang="en-US" sz="1000" dirty="0" err="1" smtClean="0">
                  <a:latin typeface="Arial Narrow" panose="020B0606020202030204" pitchFamily="34" charset="0"/>
                </a:rPr>
                <a:t>programme</a:t>
              </a:r>
              <a:r>
                <a:rPr lang="en-US" sz="1000" dirty="0" smtClean="0">
                  <a:latin typeface="Arial Narrow" panose="020B0606020202030204" pitchFamily="34" charset="0"/>
                </a:rPr>
                <a:t> 2014-2018 under grant agreement No 633053. The views and opinions expressed herein do not necessarily reflect those of the European Commission.</a:t>
              </a:r>
              <a:endParaRPr lang="en-US" sz="1000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4" name="Gruppieren 23"/>
          <p:cNvGrpSpPr/>
          <p:nvPr userDrawn="1"/>
        </p:nvGrpSpPr>
        <p:grpSpPr>
          <a:xfrm>
            <a:off x="3731753" y="4849528"/>
            <a:ext cx="5358134" cy="900000"/>
            <a:chOff x="2162086" y="4586185"/>
            <a:chExt cx="5358134" cy="900000"/>
          </a:xfrm>
        </p:grpSpPr>
        <p:pic>
          <p:nvPicPr>
            <p:cNvPr id="25" name="Picture 11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70929" y="4586185"/>
              <a:ext cx="882818" cy="900000"/>
            </a:xfrm>
            <a:prstGeom prst="rect">
              <a:avLst/>
            </a:prstGeom>
            <a:noFill/>
          </p:spPr>
        </p:pic>
        <p:pic>
          <p:nvPicPr>
            <p:cNvPr id="26" name="Grafik 25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072" t="14016" r="11000" b="17144"/>
            <a:stretch/>
          </p:blipFill>
          <p:spPr>
            <a:xfrm>
              <a:off x="2162086" y="4788357"/>
              <a:ext cx="1452785" cy="495656"/>
            </a:xfrm>
            <a:prstGeom prst="rect">
              <a:avLst/>
            </a:prstGeom>
          </p:spPr>
        </p:pic>
        <p:pic>
          <p:nvPicPr>
            <p:cNvPr id="27" name="Grafik 26" descr="eurofusion_logo.pn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5433660" y="4766185"/>
              <a:ext cx="2086560" cy="540000"/>
            </a:xfrm>
            <a:prstGeom prst="rect">
              <a:avLst/>
            </a:prstGeom>
          </p:spPr>
        </p:pic>
      </p:grpSp>
      <p:sp>
        <p:nvSpPr>
          <p:cNvPr id="28" name="Untertitel 2"/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1947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29" name="Titel 7"/>
          <p:cNvSpPr>
            <a:spLocks noGrp="1"/>
          </p:cNvSpPr>
          <p:nvPr>
            <p:ph type="title"/>
          </p:nvPr>
        </p:nvSpPr>
        <p:spPr>
          <a:xfrm>
            <a:off x="1524000" y="1240663"/>
            <a:ext cx="9144000" cy="2055378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pic>
        <p:nvPicPr>
          <p:cNvPr id="30" name="Grafik 2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6034" y="190969"/>
            <a:ext cx="2356541" cy="504000"/>
          </a:xfrm>
          <a:prstGeom prst="rect">
            <a:avLst/>
          </a:prstGeom>
        </p:spPr>
      </p:pic>
      <p:cxnSp>
        <p:nvCxnSpPr>
          <p:cNvPr id="32" name="Gerader Verbinder 31"/>
          <p:cNvCxnSpPr/>
          <p:nvPr userDrawn="1"/>
        </p:nvCxnSpPr>
        <p:spPr bwMode="auto">
          <a:xfrm>
            <a:off x="9250164" y="188913"/>
            <a:ext cx="0" cy="504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052" y="188913"/>
            <a:ext cx="566721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77018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82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19">
          <p15:clr>
            <a:srgbClr val="FBAE40"/>
          </p15:clr>
        </p15:guide>
        <p15:guide id="4" orient="horz" pos="2160">
          <p15:clr>
            <a:srgbClr val="FBAE40"/>
          </p15:clr>
        </p15:guide>
        <p15:guide id="5" pos="257">
          <p15:clr>
            <a:srgbClr val="FBAE40"/>
          </p15:clr>
        </p15:guide>
        <p15:guide id="7" pos="325">
          <p15:clr>
            <a:srgbClr val="FBAE40"/>
          </p15:clr>
        </p15:guide>
        <p15:guide id="8" pos="7378">
          <p15:clr>
            <a:srgbClr val="FBAE40"/>
          </p15:clr>
        </p15:guide>
        <p15:guide id="9" orient="horz" pos="55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UG w/o acknowledg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052" y="190800"/>
            <a:ext cx="566721" cy="504000"/>
          </a:xfrm>
          <a:prstGeom prst="rect">
            <a:avLst/>
          </a:prstGeom>
        </p:spPr>
      </p:pic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515938" y="6356350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4C7A1650-3199-4665-A6B8-9ACC3109D333}" type="datetime1">
              <a:rPr lang="de-DE" smtClean="0"/>
              <a:t>26.09.2018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813845" y="6356350"/>
            <a:ext cx="8564310" cy="365125"/>
          </a:xfrm>
        </p:spPr>
        <p:txBody>
          <a:bodyPr/>
          <a:lstStyle>
            <a:lvl1pPr>
              <a:defRPr lang="en-US" sz="1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0632575" y="6369957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grpSp>
        <p:nvGrpSpPr>
          <p:cNvPr id="22" name="Gruppieren 21"/>
          <p:cNvGrpSpPr/>
          <p:nvPr userDrawn="1"/>
        </p:nvGrpSpPr>
        <p:grpSpPr>
          <a:xfrm>
            <a:off x="3731753" y="5040028"/>
            <a:ext cx="5358134" cy="900000"/>
            <a:chOff x="2162086" y="4586185"/>
            <a:chExt cx="5358134" cy="900000"/>
          </a:xfrm>
        </p:grpSpPr>
        <p:pic>
          <p:nvPicPr>
            <p:cNvPr id="23" name="Picture 11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70929" y="4586185"/>
              <a:ext cx="882818" cy="900000"/>
            </a:xfrm>
            <a:prstGeom prst="rect">
              <a:avLst/>
            </a:prstGeom>
            <a:noFill/>
          </p:spPr>
        </p:pic>
        <p:pic>
          <p:nvPicPr>
            <p:cNvPr id="24" name="Grafik 23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072" t="14016" r="11000" b="17144"/>
            <a:stretch/>
          </p:blipFill>
          <p:spPr>
            <a:xfrm>
              <a:off x="2162086" y="4788357"/>
              <a:ext cx="1452785" cy="495656"/>
            </a:xfrm>
            <a:prstGeom prst="rect">
              <a:avLst/>
            </a:prstGeom>
          </p:spPr>
        </p:pic>
        <p:pic>
          <p:nvPicPr>
            <p:cNvPr id="25" name="Grafik 24" descr="eurofusion_logo.pn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5433660" y="4766185"/>
              <a:ext cx="2086560" cy="540000"/>
            </a:xfrm>
            <a:prstGeom prst="rect">
              <a:avLst/>
            </a:prstGeom>
          </p:spPr>
        </p:pic>
      </p:grpSp>
      <p:sp>
        <p:nvSpPr>
          <p:cNvPr id="26" name="Untertitel 2"/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1947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27" name="Titel 7"/>
          <p:cNvSpPr>
            <a:spLocks noGrp="1"/>
          </p:cNvSpPr>
          <p:nvPr>
            <p:ph type="title"/>
          </p:nvPr>
        </p:nvSpPr>
        <p:spPr>
          <a:xfrm>
            <a:off x="1524000" y="1240663"/>
            <a:ext cx="9144000" cy="2055378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pic>
        <p:nvPicPr>
          <p:cNvPr id="29" name="Grafik 2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6034" y="190969"/>
            <a:ext cx="2356541" cy="504000"/>
          </a:xfrm>
          <a:prstGeom prst="rect">
            <a:avLst/>
          </a:prstGeom>
        </p:spPr>
      </p:pic>
      <p:cxnSp>
        <p:nvCxnSpPr>
          <p:cNvPr id="30" name="Gerader Verbinder 29"/>
          <p:cNvCxnSpPr/>
          <p:nvPr userDrawn="1"/>
        </p:nvCxnSpPr>
        <p:spPr bwMode="auto">
          <a:xfrm>
            <a:off x="9250164" y="188913"/>
            <a:ext cx="0" cy="504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4642572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82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19">
          <p15:clr>
            <a:srgbClr val="FBAE40"/>
          </p15:clr>
        </p15:guide>
        <p15:guide id="4" orient="horz" pos="2160">
          <p15:clr>
            <a:srgbClr val="FBAE40"/>
          </p15:clr>
        </p15:guide>
        <p15:guide id="5" pos="257">
          <p15:clr>
            <a:srgbClr val="FBAE40"/>
          </p15:clr>
        </p15:guide>
        <p15:guide id="7" pos="325">
          <p15:clr>
            <a:srgbClr val="FBAE40"/>
          </p15:clr>
        </p15:guide>
        <p15:guide id="8" pos="7378">
          <p15:clr>
            <a:srgbClr val="FBAE40"/>
          </p15:clr>
        </p15:guide>
        <p15:guide id="9" orient="horz" pos="55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UG w/ acknowledg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515938" y="6356350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AE1D3E18-B852-4919-8345-0670EF5F45BD}" type="datetime1">
              <a:rPr lang="de-DE" smtClean="0"/>
              <a:t>26.09.2018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813845" y="6356350"/>
            <a:ext cx="8564310" cy="365125"/>
          </a:xfrm>
        </p:spPr>
        <p:txBody>
          <a:bodyPr/>
          <a:lstStyle>
            <a:lvl1pPr>
              <a:defRPr lang="en-US" sz="1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0632575" y="6369957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  <p:grpSp>
        <p:nvGrpSpPr>
          <p:cNvPr id="19" name="Gruppieren 18"/>
          <p:cNvGrpSpPr/>
          <p:nvPr userDrawn="1"/>
        </p:nvGrpSpPr>
        <p:grpSpPr>
          <a:xfrm>
            <a:off x="2138666" y="5882488"/>
            <a:ext cx="8276618" cy="566770"/>
            <a:chOff x="507813" y="5834863"/>
            <a:chExt cx="8276618" cy="566770"/>
          </a:xfrm>
        </p:grpSpPr>
        <p:pic>
          <p:nvPicPr>
            <p:cNvPr id="21" name="Grafik 2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813" y="5834863"/>
              <a:ext cx="560411" cy="373742"/>
            </a:xfrm>
            <a:prstGeom prst="rect">
              <a:avLst/>
            </a:prstGeom>
          </p:spPr>
        </p:pic>
        <p:sp>
          <p:nvSpPr>
            <p:cNvPr id="22" name="Subtitle 2"/>
            <p:cNvSpPr txBox="1">
              <a:spLocks/>
            </p:cNvSpPr>
            <p:nvPr userDrawn="1"/>
          </p:nvSpPr>
          <p:spPr>
            <a:xfrm>
              <a:off x="1068224" y="5834863"/>
              <a:ext cx="7716207" cy="56677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dirty="0" smtClean="0">
                  <a:latin typeface="Arial Narrow" panose="020B0606020202030204" pitchFamily="34" charset="0"/>
                </a:rPr>
                <a:t>This work has been carried out within the framework of the EUROfusion Consortium and has received funding from the </a:t>
              </a:r>
              <a:r>
                <a:rPr lang="en-US" sz="1000" dirty="0" err="1" smtClean="0">
                  <a:latin typeface="Arial Narrow" panose="020B0606020202030204" pitchFamily="34" charset="0"/>
                </a:rPr>
                <a:t>Euratom</a:t>
              </a:r>
              <a:r>
                <a:rPr lang="en-US" sz="1000" dirty="0" smtClean="0">
                  <a:latin typeface="Arial Narrow" panose="020B0606020202030204" pitchFamily="34" charset="0"/>
                </a:rPr>
                <a:t> research and training </a:t>
              </a:r>
              <a:r>
                <a:rPr lang="en-US" sz="1000" dirty="0" err="1" smtClean="0">
                  <a:latin typeface="Arial Narrow" panose="020B0606020202030204" pitchFamily="34" charset="0"/>
                </a:rPr>
                <a:t>programme</a:t>
              </a:r>
              <a:r>
                <a:rPr lang="en-US" sz="1000" dirty="0" smtClean="0">
                  <a:latin typeface="Arial Narrow" panose="020B0606020202030204" pitchFamily="34" charset="0"/>
                </a:rPr>
                <a:t> 2014-2018 under grant agreement No 633053. The views and opinions expressed herein do not necessarily reflect those of the European Commission.</a:t>
              </a:r>
              <a:endParaRPr lang="en-US" sz="1000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3" name="Gruppieren 22"/>
          <p:cNvGrpSpPr/>
          <p:nvPr userDrawn="1"/>
        </p:nvGrpSpPr>
        <p:grpSpPr>
          <a:xfrm>
            <a:off x="3731753" y="4849528"/>
            <a:ext cx="5358134" cy="900000"/>
            <a:chOff x="2162086" y="4586185"/>
            <a:chExt cx="5358134" cy="900000"/>
          </a:xfrm>
        </p:grpSpPr>
        <p:pic>
          <p:nvPicPr>
            <p:cNvPr id="24" name="Picture 11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70929" y="4586185"/>
              <a:ext cx="882818" cy="900000"/>
            </a:xfrm>
            <a:prstGeom prst="rect">
              <a:avLst/>
            </a:prstGeom>
            <a:noFill/>
          </p:spPr>
        </p:pic>
        <p:pic>
          <p:nvPicPr>
            <p:cNvPr id="25" name="Grafik 24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072" t="14016" r="11000" b="17144"/>
            <a:stretch/>
          </p:blipFill>
          <p:spPr>
            <a:xfrm>
              <a:off x="2162086" y="4788357"/>
              <a:ext cx="1452785" cy="495656"/>
            </a:xfrm>
            <a:prstGeom prst="rect">
              <a:avLst/>
            </a:prstGeom>
          </p:spPr>
        </p:pic>
        <p:pic>
          <p:nvPicPr>
            <p:cNvPr id="26" name="Grafik 25" descr="eurofusion_logo.pn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5433660" y="4766185"/>
              <a:ext cx="2086560" cy="540000"/>
            </a:xfrm>
            <a:prstGeom prst="rect">
              <a:avLst/>
            </a:prstGeom>
          </p:spPr>
        </p:pic>
      </p:grpSp>
      <p:sp>
        <p:nvSpPr>
          <p:cNvPr id="27" name="Untertitel 2"/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1947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28" name="Titel 7"/>
          <p:cNvSpPr>
            <a:spLocks noGrp="1"/>
          </p:cNvSpPr>
          <p:nvPr>
            <p:ph type="title"/>
          </p:nvPr>
        </p:nvSpPr>
        <p:spPr>
          <a:xfrm>
            <a:off x="1524000" y="1240663"/>
            <a:ext cx="9144000" cy="2055378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pic>
        <p:nvPicPr>
          <p:cNvPr id="30" name="Grafik 2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6034" y="190969"/>
            <a:ext cx="2356541" cy="504000"/>
          </a:xfrm>
          <a:prstGeom prst="rect">
            <a:avLst/>
          </a:prstGeom>
        </p:spPr>
      </p:pic>
      <p:cxnSp>
        <p:nvCxnSpPr>
          <p:cNvPr id="31" name="Gerader Verbinder 30"/>
          <p:cNvCxnSpPr/>
          <p:nvPr userDrawn="1"/>
        </p:nvCxnSpPr>
        <p:spPr bwMode="auto">
          <a:xfrm>
            <a:off x="9250164" y="188913"/>
            <a:ext cx="0" cy="504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052" y="190800"/>
            <a:ext cx="566721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53046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82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19">
          <p15:clr>
            <a:srgbClr val="FBAE40"/>
          </p15:clr>
        </p15:guide>
        <p15:guide id="4" orient="horz" pos="2160">
          <p15:clr>
            <a:srgbClr val="FBAE40"/>
          </p15:clr>
        </p15:guide>
        <p15:guide id="5" pos="257">
          <p15:clr>
            <a:srgbClr val="FBAE40"/>
          </p15:clr>
        </p15:guide>
        <p15:guide id="7" pos="325">
          <p15:clr>
            <a:srgbClr val="FBAE40"/>
          </p15:clr>
        </p15:guide>
        <p15:guide id="8" pos="7378">
          <p15:clr>
            <a:srgbClr val="FBAE40"/>
          </p15:clr>
        </p15:guide>
        <p15:guide id="9" orient="horz" pos="55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14800" y="6356350"/>
            <a:ext cx="108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50686472-67BF-4CE8-8EF0-F0652899B9FB}" type="datetime1">
              <a:rPr lang="de-DE" smtClean="0"/>
              <a:t>26.09.2018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12000" y="6356350"/>
            <a:ext cx="856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10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34400" y="6356350"/>
            <a:ext cx="108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7171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1" r:id="rId2"/>
    <p:sldLayoutId id="2147483662" r:id="rId3"/>
    <p:sldLayoutId id="2147483655" r:id="rId4"/>
    <p:sldLayoutId id="2147483656" r:id="rId5"/>
    <p:sldLayoutId id="2147483657" r:id="rId6"/>
    <p:sldLayoutId id="2147483659" r:id="rId7"/>
    <p:sldLayoutId id="2147483658" r:id="rId8"/>
    <p:sldLayoutId id="2147483660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Density position impacts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ped</a:t>
            </a:r>
            <a:r>
              <a:rPr lang="en-US" dirty="0" smtClean="0"/>
              <a:t> in AUG and C-Mod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00594" y="6356350"/>
            <a:ext cx="9977561" cy="365125"/>
          </a:xfrm>
        </p:spPr>
        <p:txBody>
          <a:bodyPr/>
          <a:lstStyle/>
          <a:p>
            <a:r>
              <a:rPr lang="en-US" dirty="0" smtClean="0"/>
              <a:t>M. Dunne et al., IAEA FEC, EX/P8-2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/>
          </p:nvPr>
        </p:nvSpPr>
        <p:spPr>
          <a:xfrm>
            <a:off x="381862" y="1131978"/>
            <a:ext cx="6776583" cy="5133975"/>
          </a:xfrm>
        </p:spPr>
        <p:txBody>
          <a:bodyPr/>
          <a:lstStyle/>
          <a:p>
            <a:r>
              <a:rPr lang="en-US" dirty="0" smtClean="0"/>
              <a:t>Degradation of pedestal top in AUG and C-Mod correlated with outward shift of density profile</a:t>
            </a:r>
          </a:p>
          <a:p>
            <a:r>
              <a:rPr lang="en-US" dirty="0" smtClean="0"/>
              <a:t>Can have different causes:</a:t>
            </a:r>
          </a:p>
          <a:p>
            <a:pPr lvl="1"/>
            <a:r>
              <a:rPr lang="en-US" dirty="0" smtClean="0"/>
              <a:t>AUG: linked with high density structure in high-field side SOL (the HFSHD) – proposed to cause diffusive </a:t>
            </a:r>
            <a:r>
              <a:rPr lang="en-US" dirty="0" err="1" smtClean="0"/>
              <a:t>fuelling</a:t>
            </a:r>
            <a:r>
              <a:rPr lang="en-US" dirty="0" smtClean="0"/>
              <a:t> near </a:t>
            </a:r>
            <a:r>
              <a:rPr lang="en-US" dirty="0" err="1" smtClean="0"/>
              <a:t>separatrix</a:t>
            </a:r>
            <a:r>
              <a:rPr lang="en-US" dirty="0" smtClean="0"/>
              <a:t> and shift density profile outwards</a:t>
            </a:r>
          </a:p>
          <a:p>
            <a:pPr lvl="2"/>
            <a:r>
              <a:rPr lang="en-US" dirty="0" smtClean="0"/>
              <a:t>HFSHD removed by nitrogen seeding -&gt; confinement “improvement”</a:t>
            </a:r>
          </a:p>
          <a:p>
            <a:pPr lvl="1"/>
            <a:r>
              <a:rPr lang="en-US" dirty="0" smtClean="0"/>
              <a:t>C-Mod: linked with outer </a:t>
            </a:r>
            <a:r>
              <a:rPr lang="en-US" dirty="0" err="1" smtClean="0"/>
              <a:t>divertor</a:t>
            </a:r>
            <a:r>
              <a:rPr lang="en-US" dirty="0" smtClean="0"/>
              <a:t> detachment (no observed effect of a similar high density SOL structure on confinement)</a:t>
            </a:r>
          </a:p>
          <a:p>
            <a:r>
              <a:rPr lang="en-US" dirty="0" smtClean="0"/>
              <a:t>Multiple possible origins of the shift point to the requirement of detailed understanding of plasma </a:t>
            </a:r>
            <a:r>
              <a:rPr lang="en-US" dirty="0" err="1" smtClean="0"/>
              <a:t>fuelling</a:t>
            </a:r>
            <a:endParaRPr lang="de-DE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893" y="957943"/>
            <a:ext cx="4405216" cy="548204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2847" y="221416"/>
            <a:ext cx="579347" cy="58390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111" y="212272"/>
            <a:ext cx="577024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6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tandard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</vt:lpstr>
      <vt:lpstr>Density position impacts pped in AUG and C-Mod</vt:lpstr>
    </vt:vector>
  </TitlesOfParts>
  <Company>Max-Planck-Institut f. Plasmaphysik, Greifswald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Peter Kurz</dc:creator>
  <cp:lastModifiedBy>Michael Dunne</cp:lastModifiedBy>
  <cp:revision>34</cp:revision>
  <dcterms:created xsi:type="dcterms:W3CDTF">2018-08-24T10:28:29Z</dcterms:created>
  <dcterms:modified xsi:type="dcterms:W3CDTF">2018-09-26T15:46:45Z</dcterms:modified>
</cp:coreProperties>
</file>