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EC1"/>
    <a:srgbClr val="00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9" d="100"/>
          <a:sy n="109" d="100"/>
        </p:scale>
        <p:origin x="-138" y="-24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26.09.2018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tiff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o mach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27745" y="188639"/>
            <a:ext cx="10515600" cy="640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rgbClr val="3F7EC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4FA7662A-24D7-4E9E-B0FA-65DFB45FDC54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515938" y="873125"/>
            <a:ext cx="11196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1" y="188913"/>
            <a:ext cx="644493" cy="575791"/>
          </a:xfrm>
          <a:prstGeom prst="rect">
            <a:avLst/>
          </a:prstGeom>
        </p:spPr>
      </p:pic>
      <p:sp>
        <p:nvSpPr>
          <p:cNvPr id="23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07988" y="1066800"/>
            <a:ext cx="11304587" cy="513397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0168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19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pos="257" userDrawn="1">
          <p15:clr>
            <a:srgbClr val="FBAE40"/>
          </p15:clr>
        </p15:guide>
        <p15:guide id="7" pos="325" userDrawn="1">
          <p15:clr>
            <a:srgbClr val="FBAE40"/>
          </p15:clr>
        </p15:guide>
        <p15:guide id="8" pos="7378" userDrawn="1">
          <p15:clr>
            <a:srgbClr val="FBAE40"/>
          </p15:clr>
        </p15:guide>
        <p15:guide id="9" orient="horz" pos="55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P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6466" y="170808"/>
            <a:ext cx="600317" cy="612000"/>
          </a:xfrm>
          <a:prstGeom prst="rect">
            <a:avLst/>
          </a:prstGeom>
          <a:noFill/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27745" y="188639"/>
            <a:ext cx="9554455" cy="640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rgbClr val="3F7EC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sz="1000" b="1">
                <a:latin typeface="Arial Narrow" panose="020B0606020202030204" pitchFamily="34" charset="0"/>
              </a:defRPr>
            </a:lvl1pPr>
          </a:lstStyle>
          <a:p>
            <a:fld id="{3F9678D7-A246-40CF-9FA2-7DB4ECA1CCCD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de-DE" sz="1000" b="1" kern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1" kern="1200" smtClean="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515938" y="873125"/>
            <a:ext cx="11196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1" y="188913"/>
            <a:ext cx="644493" cy="575791"/>
          </a:xfrm>
          <a:prstGeom prst="rect">
            <a:avLst/>
          </a:prstGeom>
        </p:spPr>
      </p:pic>
      <p:cxnSp>
        <p:nvCxnSpPr>
          <p:cNvPr id="9" name="Gerader Verbinder 8"/>
          <p:cNvCxnSpPr/>
          <p:nvPr userDrawn="1"/>
        </p:nvCxnSpPr>
        <p:spPr bwMode="auto">
          <a:xfrm>
            <a:off x="10963773" y="19080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07988" y="1066800"/>
            <a:ext cx="11304587" cy="513397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9039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E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353" y="265780"/>
            <a:ext cx="1459113" cy="438163"/>
          </a:xfrm>
          <a:prstGeom prst="rect">
            <a:avLst/>
          </a:prstGeom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27746" y="188639"/>
            <a:ext cx="8386612" cy="640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rgbClr val="3F7EC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C18108AF-5841-422D-B635-956D611C3DF6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515938" y="873125"/>
            <a:ext cx="11196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1" y="188913"/>
            <a:ext cx="644493" cy="575791"/>
          </a:xfrm>
          <a:prstGeom prst="rect">
            <a:avLst/>
          </a:prstGeom>
        </p:spPr>
      </p:pic>
      <p:cxnSp>
        <p:nvCxnSpPr>
          <p:cNvPr id="9" name="Gerader Verbinder 8"/>
          <p:cNvCxnSpPr/>
          <p:nvPr userDrawn="1"/>
        </p:nvCxnSpPr>
        <p:spPr bwMode="auto">
          <a:xfrm>
            <a:off x="10963773" y="19080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07988" y="1066800"/>
            <a:ext cx="11304587" cy="513397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09746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7-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069" y="190800"/>
            <a:ext cx="647681" cy="576000"/>
          </a:xfrm>
          <a:prstGeom prst="rect">
            <a:avLst/>
          </a:prstGeom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27745" y="188639"/>
            <a:ext cx="9554455" cy="640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rgbClr val="3F7EC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C9219D76-3995-4C27-855A-F85A2341E3FD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515938" y="873125"/>
            <a:ext cx="11196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1" y="188913"/>
            <a:ext cx="644493" cy="575791"/>
          </a:xfrm>
          <a:prstGeom prst="rect">
            <a:avLst/>
          </a:prstGeom>
        </p:spPr>
      </p:pic>
      <p:cxnSp>
        <p:nvCxnSpPr>
          <p:cNvPr id="9" name="Gerader Verbinder 8"/>
          <p:cNvCxnSpPr/>
          <p:nvPr userDrawn="1"/>
        </p:nvCxnSpPr>
        <p:spPr bwMode="auto">
          <a:xfrm>
            <a:off x="10963773" y="19080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07988" y="1066800"/>
            <a:ext cx="11304587" cy="513397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800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U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069" y="190800"/>
            <a:ext cx="647681" cy="576000"/>
          </a:xfrm>
          <a:prstGeom prst="rect">
            <a:avLst/>
          </a:prstGeom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27745" y="188639"/>
            <a:ext cx="9554455" cy="640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rgbClr val="3F7EC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EAEB81C4-D098-4BCD-83C2-A5E9AEB826BB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515938" y="873125"/>
            <a:ext cx="111966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1" y="188913"/>
            <a:ext cx="644493" cy="575791"/>
          </a:xfrm>
          <a:prstGeom prst="rect">
            <a:avLst/>
          </a:prstGeom>
        </p:spPr>
      </p:pic>
      <p:cxnSp>
        <p:nvCxnSpPr>
          <p:cNvPr id="9" name="Gerader Verbinder 8"/>
          <p:cNvCxnSpPr/>
          <p:nvPr userDrawn="1"/>
        </p:nvCxnSpPr>
        <p:spPr bwMode="auto">
          <a:xfrm>
            <a:off x="10963773" y="19080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07988" y="1066800"/>
            <a:ext cx="11304587" cy="5133975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0166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/o machine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11817626-2DC1-4B8D-9D85-14BFC31A2715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3731753" y="5040028"/>
            <a:ext cx="5358134" cy="900000"/>
            <a:chOff x="2162086" y="4586185"/>
            <a:chExt cx="5358134" cy="900000"/>
          </a:xfrm>
        </p:grpSpPr>
        <p:pic>
          <p:nvPicPr>
            <p:cNvPr id="20" name="Picture 1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1" name="Grafik 20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2" name="Grafik 21" descr="eurofusion_log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5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6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5" y="188913"/>
            <a:ext cx="235654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048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w/o machine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FC87BE8F-D7AB-4BD7-95D8-C4FCB6CA5668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2138666" y="5882488"/>
            <a:ext cx="8276618" cy="566770"/>
            <a:chOff x="507813" y="5834863"/>
            <a:chExt cx="8276618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7716207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2" name="Gruppieren 21"/>
          <p:cNvGrpSpPr/>
          <p:nvPr userDrawn="1"/>
        </p:nvGrpSpPr>
        <p:grpSpPr>
          <a:xfrm>
            <a:off x="3731753" y="4849528"/>
            <a:ext cx="5358134" cy="900000"/>
            <a:chOff x="2162086" y="4586185"/>
            <a:chExt cx="5358134" cy="900000"/>
          </a:xfrm>
        </p:grpSpPr>
        <p:pic>
          <p:nvPicPr>
            <p:cNvPr id="23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5" name="Grafik 24" descr="eurofusion_logo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6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7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5" y="188913"/>
            <a:ext cx="235654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09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052" y="188913"/>
            <a:ext cx="566721" cy="504000"/>
          </a:xfrm>
          <a:prstGeom prst="rect">
            <a:avLst/>
          </a:prstGeom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B77DE97-E775-4712-9300-9881880DB793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3731753" y="5040028"/>
            <a:ext cx="5358134" cy="900000"/>
            <a:chOff x="2162086" y="4586185"/>
            <a:chExt cx="5358134" cy="900000"/>
          </a:xfrm>
        </p:grpSpPr>
        <p:pic>
          <p:nvPicPr>
            <p:cNvPr id="21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2" name="Grafik 21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3" name="Grafik 22" descr="eurofusion_logo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4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5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26" name="Grafik 2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4" y="190969"/>
            <a:ext cx="2356541" cy="504000"/>
          </a:xfrm>
          <a:prstGeom prst="rect">
            <a:avLst/>
          </a:prstGeom>
        </p:spPr>
      </p:pic>
      <p:cxnSp>
        <p:nvCxnSpPr>
          <p:cNvPr id="28" name="Gerader Verbinder 27"/>
          <p:cNvCxnSpPr/>
          <p:nvPr userDrawn="1"/>
        </p:nvCxnSpPr>
        <p:spPr bwMode="auto">
          <a:xfrm>
            <a:off x="9250164" y="188913"/>
            <a:ext cx="0" cy="5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4261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A95A8E66-A61C-442E-BEC8-26529E5B6C21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2138666" y="5882488"/>
            <a:ext cx="8276618" cy="566770"/>
            <a:chOff x="507813" y="5834863"/>
            <a:chExt cx="8276618" cy="566770"/>
          </a:xfrm>
        </p:grpSpPr>
        <p:pic>
          <p:nvPicPr>
            <p:cNvPr id="22" name="Grafik 2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23" name="Subtitle 2"/>
            <p:cNvSpPr txBox="1">
              <a:spLocks/>
            </p:cNvSpPr>
            <p:nvPr userDrawn="1"/>
          </p:nvSpPr>
          <p:spPr>
            <a:xfrm>
              <a:off x="1068224" y="5834863"/>
              <a:ext cx="7716207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4" name="Gruppieren 23"/>
          <p:cNvGrpSpPr/>
          <p:nvPr userDrawn="1"/>
        </p:nvGrpSpPr>
        <p:grpSpPr>
          <a:xfrm>
            <a:off x="3731753" y="4849528"/>
            <a:ext cx="5358134" cy="900000"/>
            <a:chOff x="2162086" y="4586185"/>
            <a:chExt cx="5358134" cy="900000"/>
          </a:xfrm>
        </p:grpSpPr>
        <p:pic>
          <p:nvPicPr>
            <p:cNvPr id="25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6" name="Grafik 25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7" name="Grafik 26" descr="eurofusion_logo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8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9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30" name="Grafik 2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4" y="190969"/>
            <a:ext cx="2356541" cy="504000"/>
          </a:xfrm>
          <a:prstGeom prst="rect">
            <a:avLst/>
          </a:prstGeom>
        </p:spPr>
      </p:pic>
      <p:cxnSp>
        <p:nvCxnSpPr>
          <p:cNvPr id="32" name="Gerader Verbinder 31"/>
          <p:cNvCxnSpPr/>
          <p:nvPr userDrawn="1"/>
        </p:nvCxnSpPr>
        <p:spPr bwMode="auto">
          <a:xfrm>
            <a:off x="9250164" y="188913"/>
            <a:ext cx="0" cy="5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052" y="188913"/>
            <a:ext cx="566721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701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UG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052" y="190800"/>
            <a:ext cx="566721" cy="504000"/>
          </a:xfrm>
          <a:prstGeom prst="rect">
            <a:avLst/>
          </a:prstGeom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4C7A1650-3199-4665-A6B8-9ACC3109D333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2" name="Gruppieren 21"/>
          <p:cNvGrpSpPr/>
          <p:nvPr userDrawn="1"/>
        </p:nvGrpSpPr>
        <p:grpSpPr>
          <a:xfrm>
            <a:off x="3731753" y="5040028"/>
            <a:ext cx="5358134" cy="900000"/>
            <a:chOff x="2162086" y="4586185"/>
            <a:chExt cx="5358134" cy="900000"/>
          </a:xfrm>
        </p:grpSpPr>
        <p:pic>
          <p:nvPicPr>
            <p:cNvPr id="23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5" name="Grafik 24" descr="eurofusion_logo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6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7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4" y="190969"/>
            <a:ext cx="2356541" cy="504000"/>
          </a:xfrm>
          <a:prstGeom prst="rect">
            <a:avLst/>
          </a:prstGeom>
        </p:spPr>
      </p:pic>
      <p:cxnSp>
        <p:nvCxnSpPr>
          <p:cNvPr id="30" name="Gerader Verbinder 29"/>
          <p:cNvCxnSpPr/>
          <p:nvPr userDrawn="1"/>
        </p:nvCxnSpPr>
        <p:spPr bwMode="auto">
          <a:xfrm>
            <a:off x="9250164" y="188913"/>
            <a:ext cx="0" cy="5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642572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UG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15938" y="635635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AE1D3E18-B852-4919-8345-0670EF5F45BD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356350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369957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2138666" y="5882488"/>
            <a:ext cx="8276618" cy="566770"/>
            <a:chOff x="507813" y="5834863"/>
            <a:chExt cx="8276618" cy="566770"/>
          </a:xfrm>
        </p:grpSpPr>
        <p:pic>
          <p:nvPicPr>
            <p:cNvPr id="21" name="Grafik 2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22" name="Subtitle 2"/>
            <p:cNvSpPr txBox="1">
              <a:spLocks/>
            </p:cNvSpPr>
            <p:nvPr userDrawn="1"/>
          </p:nvSpPr>
          <p:spPr>
            <a:xfrm>
              <a:off x="1068224" y="5834863"/>
              <a:ext cx="7716207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3" name="Gruppieren 22"/>
          <p:cNvGrpSpPr/>
          <p:nvPr userDrawn="1"/>
        </p:nvGrpSpPr>
        <p:grpSpPr>
          <a:xfrm>
            <a:off x="3731753" y="4849528"/>
            <a:ext cx="5358134" cy="900000"/>
            <a:chOff x="2162086" y="4586185"/>
            <a:chExt cx="5358134" cy="900000"/>
          </a:xfrm>
        </p:grpSpPr>
        <p:pic>
          <p:nvPicPr>
            <p:cNvPr id="24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0929" y="4586185"/>
              <a:ext cx="882818" cy="900000"/>
            </a:xfrm>
            <a:prstGeom prst="rect">
              <a:avLst/>
            </a:prstGeom>
            <a:noFill/>
          </p:spPr>
        </p:pic>
        <p:pic>
          <p:nvPicPr>
            <p:cNvPr id="25" name="Grafik 24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72" t="14016" r="11000" b="17144"/>
            <a:stretch/>
          </p:blipFill>
          <p:spPr>
            <a:xfrm>
              <a:off x="2162086" y="4788357"/>
              <a:ext cx="1452785" cy="495656"/>
            </a:xfrm>
            <a:prstGeom prst="rect">
              <a:avLst/>
            </a:prstGeom>
          </p:spPr>
        </p:pic>
        <p:pic>
          <p:nvPicPr>
            <p:cNvPr id="26" name="Grafik 25" descr="eurofusion_logo.pn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5433660" y="4766185"/>
              <a:ext cx="2086560" cy="540000"/>
            </a:xfrm>
            <a:prstGeom prst="rect">
              <a:avLst/>
            </a:prstGeom>
          </p:spPr>
        </p:pic>
      </p:grpSp>
      <p:sp>
        <p:nvSpPr>
          <p:cNvPr id="27" name="Untertitel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8" name="Titel 7"/>
          <p:cNvSpPr>
            <a:spLocks noGrp="1"/>
          </p:cNvSpPr>
          <p:nvPr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30" name="Grafik 2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034" y="190969"/>
            <a:ext cx="2356541" cy="504000"/>
          </a:xfrm>
          <a:prstGeom prst="rect">
            <a:avLst/>
          </a:prstGeom>
        </p:spPr>
      </p:pic>
      <p:cxnSp>
        <p:nvCxnSpPr>
          <p:cNvPr id="31" name="Gerader Verbinder 30"/>
          <p:cNvCxnSpPr/>
          <p:nvPr userDrawn="1"/>
        </p:nvCxnSpPr>
        <p:spPr bwMode="auto">
          <a:xfrm>
            <a:off x="9250164" y="188913"/>
            <a:ext cx="0" cy="5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052" y="190800"/>
            <a:ext cx="566721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30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2160">
          <p15:clr>
            <a:srgbClr val="FBAE40"/>
          </p15:clr>
        </p15:guide>
        <p15:guide id="5" pos="257">
          <p15:clr>
            <a:srgbClr val="FBAE40"/>
          </p15:clr>
        </p15:guide>
        <p15:guide id="7" pos="325">
          <p15:clr>
            <a:srgbClr val="FBAE40"/>
          </p15:clr>
        </p15:guide>
        <p15:guide id="8" pos="7378">
          <p15:clr>
            <a:srgbClr val="FBAE40"/>
          </p15:clr>
        </p15:guide>
        <p15:guide id="9" orient="horz" pos="55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14800" y="6356350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0686472-67BF-4CE8-8EF0-F0652899B9FB}" type="datetime1">
              <a:rPr lang="de-DE" smtClean="0"/>
              <a:t>26.09.2018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717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1" r:id="rId2"/>
    <p:sldLayoutId id="2147483662" r:id="rId3"/>
    <p:sldLayoutId id="2147483655" r:id="rId4"/>
    <p:sldLayoutId id="2147483656" r:id="rId5"/>
    <p:sldLayoutId id="2147483657" r:id="rId6"/>
    <p:sldLayoutId id="2147483659" r:id="rId7"/>
    <p:sldLayoutId id="2147483658" r:id="rId8"/>
    <p:sldLayoutId id="2147483660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Density position impacts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ped</a:t>
            </a:r>
            <a:r>
              <a:rPr lang="en-US" dirty="0" smtClean="0"/>
              <a:t> in AUG and C-Mod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0594" y="6356350"/>
            <a:ext cx="9977561" cy="365125"/>
          </a:xfrm>
        </p:spPr>
        <p:txBody>
          <a:bodyPr/>
          <a:lstStyle/>
          <a:p>
            <a:r>
              <a:rPr lang="en-US" dirty="0" smtClean="0"/>
              <a:t>M. Dunne et al., IAEA FEC, EX/P8-2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381862" y="1131978"/>
            <a:ext cx="6776583" cy="5133975"/>
          </a:xfrm>
        </p:spPr>
        <p:txBody>
          <a:bodyPr/>
          <a:lstStyle/>
          <a:p>
            <a:r>
              <a:rPr lang="en-US" dirty="0" smtClean="0"/>
              <a:t>Degradation of pedestal top in AUG and C-Mod correlated with outward shift of density profile</a:t>
            </a:r>
          </a:p>
          <a:p>
            <a:r>
              <a:rPr lang="en-US" dirty="0" smtClean="0"/>
              <a:t>Can have different causes:</a:t>
            </a:r>
          </a:p>
          <a:p>
            <a:pPr lvl="1"/>
            <a:r>
              <a:rPr lang="en-US" dirty="0" smtClean="0"/>
              <a:t>AUG: linked with high density structure in high-field side SOL (the HFSHD) – proposed to cause diffusive </a:t>
            </a:r>
            <a:r>
              <a:rPr lang="en-US" dirty="0" err="1" smtClean="0"/>
              <a:t>fuelling</a:t>
            </a:r>
            <a:r>
              <a:rPr lang="en-US" dirty="0" smtClean="0"/>
              <a:t> near </a:t>
            </a:r>
            <a:r>
              <a:rPr lang="en-US" dirty="0" err="1" smtClean="0"/>
              <a:t>separatrix</a:t>
            </a:r>
            <a:r>
              <a:rPr lang="en-US" dirty="0" smtClean="0"/>
              <a:t> and shift density profile outwards</a:t>
            </a:r>
          </a:p>
          <a:p>
            <a:pPr lvl="2"/>
            <a:r>
              <a:rPr lang="en-US" dirty="0" smtClean="0"/>
              <a:t>HFSHD removed by nitrogen seeding -&gt; confinement “improvement”</a:t>
            </a:r>
          </a:p>
          <a:p>
            <a:pPr lvl="1"/>
            <a:r>
              <a:rPr lang="en-US" dirty="0" smtClean="0"/>
              <a:t>C-Mod: linked with outer </a:t>
            </a:r>
            <a:r>
              <a:rPr lang="en-US" dirty="0" err="1" smtClean="0"/>
              <a:t>divertor</a:t>
            </a:r>
            <a:r>
              <a:rPr lang="en-US" dirty="0" smtClean="0"/>
              <a:t> detachment (no observed effect of a similar high density SOL structure on confinement)</a:t>
            </a:r>
          </a:p>
          <a:p>
            <a:r>
              <a:rPr lang="en-US" dirty="0" smtClean="0"/>
              <a:t>Multiple possible origins of the shift point to the requirement of detailed understanding of plasma </a:t>
            </a:r>
            <a:r>
              <a:rPr lang="en-US" dirty="0" err="1" smtClean="0"/>
              <a:t>fuelling</a:t>
            </a:r>
            <a:endParaRPr lang="de-D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893" y="957943"/>
            <a:ext cx="4405216" cy="54820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2847" y="221416"/>
            <a:ext cx="579347" cy="5839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111" y="212272"/>
            <a:ext cx="577024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Density position impacts pped in AUG and C-Mod</vt:lpstr>
    </vt:vector>
  </TitlesOfParts>
  <Company>Max-Planck-Institut f. Plasmaphysik, Greifswald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Kurz</dc:creator>
  <cp:lastModifiedBy>Michael Dunne</cp:lastModifiedBy>
  <cp:revision>34</cp:revision>
  <dcterms:created xsi:type="dcterms:W3CDTF">2018-08-24T10:28:29Z</dcterms:created>
  <dcterms:modified xsi:type="dcterms:W3CDTF">2018-09-26T15:46:45Z</dcterms:modified>
</cp:coreProperties>
</file>