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449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04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5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DD24E"/>
    <a:srgbClr val="FFFF99"/>
    <a:srgbClr val="6600CC"/>
    <a:srgbClr val="0000CC"/>
    <a:srgbClr val="0066CC"/>
    <a:srgbClr val="CC3300"/>
    <a:srgbClr val="CC6600"/>
    <a:srgbClr val="C50BA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21" autoAdjust="0"/>
    <p:restoredTop sz="87002" autoAdjust="0"/>
  </p:normalViewPr>
  <p:slideViewPr>
    <p:cSldViewPr>
      <p:cViewPr varScale="1">
        <p:scale>
          <a:sx n="103" d="100"/>
          <a:sy n="103" d="100"/>
        </p:scale>
        <p:origin x="-942" y="-126"/>
      </p:cViewPr>
      <p:guideLst>
        <p:guide orient="horz" pos="1604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5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8B723-0783-40A7-9CEC-17279D21A3C8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D58DD-5D76-4871-82CE-2E7A6A9ED3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62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365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55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352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5500694" y="4822047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304B-E840-427C-BF90-D252A1B826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44000" cy="448866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</a:ln>
        </p:spPr>
        <p:txBody>
          <a:bodyPr/>
          <a:lstStyle/>
          <a:p>
            <a:pPr algn="r"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-2256" y="4310182"/>
            <a:ext cx="9144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8" name="直接连接符 17"/>
          <p:cNvCxnSpPr>
            <a:cxnSpLocks noChangeShapeType="1"/>
          </p:cNvCxnSpPr>
          <p:nvPr userDrawn="1"/>
        </p:nvCxnSpPr>
        <p:spPr bwMode="auto">
          <a:xfrm>
            <a:off x="0" y="459581"/>
            <a:ext cx="9144000" cy="1191"/>
          </a:xfrm>
          <a:prstGeom prst="line">
            <a:avLst/>
          </a:prstGeom>
          <a:noFill/>
          <a:ln w="69850" algn="ctr">
            <a:solidFill>
              <a:srgbClr val="EEB500"/>
            </a:solidFill>
            <a:round/>
          </a:ln>
        </p:spPr>
      </p:cxnSp>
      <p:cxnSp>
        <p:nvCxnSpPr>
          <p:cNvPr id="1029" name="直接连接符 12"/>
          <p:cNvCxnSpPr>
            <a:cxnSpLocks noChangeShapeType="1"/>
          </p:cNvCxnSpPr>
          <p:nvPr/>
        </p:nvCxnSpPr>
        <p:spPr bwMode="auto">
          <a:xfrm>
            <a:off x="7715250" y="4606529"/>
            <a:ext cx="1428750" cy="1190"/>
          </a:xfrm>
          <a:prstGeom prst="line">
            <a:avLst/>
          </a:prstGeom>
          <a:noFill/>
          <a:ln w="69850" algn="ctr">
            <a:solidFill>
              <a:srgbClr val="EEB500"/>
            </a:solidFill>
            <a:round/>
          </a:ln>
        </p:spPr>
      </p:cxnSp>
      <p:sp>
        <p:nvSpPr>
          <p:cNvPr id="17" name="矩形 16"/>
          <p:cNvSpPr/>
          <p:nvPr/>
        </p:nvSpPr>
        <p:spPr bwMode="auto">
          <a:xfrm>
            <a:off x="7000876" y="4125516"/>
            <a:ext cx="2143125" cy="3693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177235" y="4681835"/>
            <a:ext cx="1252266" cy="461665"/>
          </a:xfrm>
          <a:prstGeom prst="rect">
            <a:avLst/>
          </a:prstGeom>
          <a:solidFill>
            <a:schemeClr val="accent6">
              <a:lumMod val="20000"/>
              <a:lumOff val="80000"/>
              <a:alpha val="21000"/>
            </a:schemeClr>
          </a:solidFill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  <a:ea typeface="黑体" panose="02010609060101010101" pitchFamily="49" charset="-122"/>
              </a:rPr>
              <a:t>HL-2A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  <a:ea typeface="黑体" panose="02010609060101010101" pitchFamily="49" charset="-122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5500694" y="4822047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49" r:id="rId4"/>
    <p:sldLayoutId id="2147483650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321" y="1105035"/>
            <a:ext cx="2470930" cy="233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83574" y="-85709"/>
            <a:ext cx="8029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chemeClr val="bg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Summary of research </a:t>
            </a:r>
            <a:r>
              <a:rPr lang="en-US" altLang="zh-CN" sz="2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highlights on the HL-2A</a:t>
            </a:r>
            <a:r>
              <a:rPr lang="en-US" altLang="zh-CN" sz="2400" b="1" smtClean="0">
                <a:solidFill>
                  <a:schemeClr val="bg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, OV/5-1</a:t>
            </a:r>
            <a:endParaRPr lang="en-US" altLang="zh-CN" sz="2400" b="1" dirty="0">
              <a:solidFill>
                <a:schemeClr val="bg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107504" y="627534"/>
                <a:ext cx="8496944" cy="5151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50000"/>
                  </a:spcBef>
                  <a:buFont typeface="Wingdings" pitchFamily="2" charset="2"/>
                  <a:buChar char="Ø"/>
                  <a:defRPr/>
                </a:pPr>
                <a:r>
                  <a:rPr lang="en-US" altLang="zh-CN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ELM control techniques were developed: </a:t>
                </a:r>
                <a:r>
                  <a:rPr lang="en-US" altLang="zh-CN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LHCD, LBO, mixture SMBI</a:t>
                </a:r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spcAft>
                    <a:spcPts val="1600"/>
                  </a:spcAft>
                  <a:buFont typeface="Wingdings" pitchFamily="2" charset="2"/>
                  <a:buChar char="Ø"/>
                  <a:defRPr/>
                </a:pPr>
                <a:endParaRPr lang="en-US" altLang="zh-CN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spcAft>
                    <a:spcPts val="1600"/>
                  </a:spcAft>
                  <a:buFont typeface="Wingdings" pitchFamily="2" charset="2"/>
                  <a:buChar char="Ø"/>
                  <a:defRPr/>
                </a:pPr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spcAft>
                    <a:spcPts val="1600"/>
                  </a:spcAft>
                  <a:buFont typeface="Wingdings" pitchFamily="2" charset="2"/>
                  <a:buChar char="Ø"/>
                  <a:defRPr/>
                </a:pPr>
                <a:endParaRPr lang="en-US" altLang="zh-CN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spcAft>
                    <a:spcPts val="1600"/>
                  </a:spcAft>
                  <a:buFont typeface="Wingdings" pitchFamily="2" charset="2"/>
                  <a:buChar char="Ø"/>
                  <a:defRPr/>
                </a:pPr>
                <a:endParaRPr lang="en-US" altLang="zh-CN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buFont typeface="Wingdings" pitchFamily="2" charset="2"/>
                  <a:buChar char="Ø"/>
                  <a:defRPr/>
                </a:pPr>
                <a:r>
                  <a:rPr lang="en-US" altLang="zh-CN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</a:t>
                </a:r>
                <a:r>
                  <a:rPr lang="en-US" altLang="zh-CN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ELM phase: streamer induces a transport channel from core to edge within a few microsecond  </a:t>
                </a:r>
                <a:endParaRPr lang="zh-CN" altLang="en-US" sz="1600" dirty="0">
                  <a:latin typeface="Arial" pitchFamily="34" charset="0"/>
                  <a:cs typeface="Arial" pitchFamily="34" charset="0"/>
                </a:endParaRP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altLang="zh-CN" sz="1600" dirty="0">
                    <a:latin typeface="Arial" pitchFamily="34" charset="0"/>
                    <a:cs typeface="Arial" pitchFamily="34" charset="0"/>
                  </a:rPr>
                  <a:t>Control of resistive fishbone by ECRH realized on the HL-2A. Wave-particle resonance converts unstable TM to  fishbone-like  mode.</a:t>
                </a:r>
              </a:p>
              <a:p>
                <a:pPr marL="285750" indent="-285750">
                  <a:spcAft>
                    <a:spcPts val="600"/>
                  </a:spcAft>
                  <a:buFont typeface="Wingdings" pitchFamily="2" charset="2"/>
                  <a:buChar char="Ø"/>
                </a:pPr>
                <a:r>
                  <a:rPr lang="en-US" altLang="zh-CN" sz="1600" dirty="0">
                    <a:latin typeface="Arial" pitchFamily="34" charset="0"/>
                    <a:cs typeface="Arial" pitchFamily="34" charset="0"/>
                  </a:rPr>
                  <a:t>Found island-width threshold for turbulence modulation. Modulation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CN" sz="1600" i="1">
                                <a:latin typeface="Cambria Math"/>
                                <a:cs typeface="Arial" pitchFamily="34" charset="0"/>
                              </a:rPr>
                            </m:ctrlPr>
                          </m:accPr>
                          <m:e>
                            <m:r>
                              <a:rPr lang="en-US" altLang="zh-CN" sz="1600">
                                <a:latin typeface="Cambria Math"/>
                                <a:cs typeface="Arial" pitchFamily="34" charset="0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lang="en-US" altLang="zh-CN" sz="1600">
                            <a:latin typeface="Cambria Math"/>
                            <a:cs typeface="Arial" pitchFamily="34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altLang="zh-CN" sz="1600" dirty="0">
                    <a:latin typeface="Arial" pitchFamily="34" charset="0"/>
                    <a:cs typeface="Arial" pitchFamily="34" charset="0"/>
                  </a:rPr>
                  <a:t> by island only appears in  inner half island.</a:t>
                </a:r>
              </a:p>
              <a:p>
                <a:pPr marL="285750" indent="-285750" algn="just">
                  <a:spcBef>
                    <a:spcPct val="50000"/>
                  </a:spcBef>
                  <a:buFont typeface="Arial" pitchFamily="34" charset="0"/>
                  <a:buChar char="•"/>
                  <a:defRPr/>
                </a:pPr>
                <a:endParaRPr lang="en-US" altLang="zh-CN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50000"/>
                  </a:spcBef>
                  <a:buFont typeface="Arial" pitchFamily="34" charset="0"/>
                  <a:buChar char="•"/>
                  <a:defRPr/>
                </a:pPr>
                <a:endParaRPr lang="en-US" altLang="zh-CN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27534"/>
                <a:ext cx="8496944" cy="5151154"/>
              </a:xfrm>
              <a:prstGeom prst="rect">
                <a:avLst/>
              </a:prstGeom>
              <a:blipFill rotWithShape="1">
                <a:blip r:embed="rId3"/>
                <a:stretch>
                  <a:fillRect l="-287" t="-355" r="-4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8F37EC5-92B1-4F69-A108-E5F3761639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C4304B-E840-427C-BF90-D252A1B826B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74" y="1059582"/>
            <a:ext cx="2100194" cy="226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44" y="1131737"/>
            <a:ext cx="1861698" cy="212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5476" y="899350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By LHCD,</a:t>
            </a:r>
            <a:endParaRPr lang="zh-CN" altLang="en-US" sz="12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2213" y="884300"/>
            <a:ext cx="1489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By LBO W-impurity</a:t>
            </a:r>
            <a:endParaRPr lang="zh-CN" altLang="en-US" sz="12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921082"/>
            <a:ext cx="1814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zh-CN" sz="1200" dirty="0" smtClean="0"/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+Ne(30% ) SMBI </a:t>
            </a:r>
            <a:endParaRPr lang="zh-CN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36351" y="2108844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Heat flux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9101" y="2104232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Heat flux</a:t>
            </a:r>
            <a:endParaRPr lang="zh-CN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749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 status">
  <a:themeElements>
    <a:clrScheme name="present status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B90000"/>
      </a:accent6>
      <a:hlink>
        <a:srgbClr val="0000FF"/>
      </a:hlink>
      <a:folHlink>
        <a:srgbClr val="0000FF"/>
      </a:folHlink>
    </a:clrScheme>
    <a:fontScheme name="present status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present 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 stat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B90000"/>
        </a:accent6>
        <a:hlink>
          <a:srgbClr val="000066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B90000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4586</TotalTime>
  <Words>99</Words>
  <Application>Microsoft Office PowerPoint</Application>
  <PresentationFormat>全屏显示(16:9)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present status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zhongwl</dc:creator>
  <cp:lastModifiedBy>郝广周</cp:lastModifiedBy>
  <cp:revision>1664</cp:revision>
  <dcterms:created xsi:type="dcterms:W3CDTF">2016-05-31T05:38:00Z</dcterms:created>
  <dcterms:modified xsi:type="dcterms:W3CDTF">2018-10-26T04:38:29Z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