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32FF"/>
    <a:srgbClr val="CC00CC"/>
    <a:srgbClr val="0099FF"/>
    <a:srgbClr val="0000FF"/>
    <a:srgbClr val="FF3300"/>
    <a:srgbClr val="0000CC"/>
    <a:srgbClr val="FF9900"/>
    <a:srgbClr val="6666FF"/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/>
    <p:restoredTop sz="91336" autoAdjust="0"/>
  </p:normalViewPr>
  <p:slideViewPr>
    <p:cSldViewPr>
      <p:cViewPr>
        <p:scale>
          <a:sx n="64" d="100"/>
          <a:sy n="64" d="100"/>
        </p:scale>
        <p:origin x="-1896" y="-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30165B5E-88C7-424F-96AF-2779D2FD4CCC}" type="datetime1">
              <a:rPr lang="ja-JP" altLang="en-US"/>
              <a:pPr>
                <a:defRPr/>
              </a:pPr>
              <a:t>2018/9/27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6BBE1FE-81DD-BE4F-A3CE-1AC676474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0666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kumimoji="0" sz="13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kumimoji="0" sz="13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kumimoji="0" sz="13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kumimoji="0" sz="1300">
                <a:ea typeface="ＭＳ Ｐゴシック" charset="-128"/>
              </a:defRPr>
            </a:lvl1pPr>
          </a:lstStyle>
          <a:p>
            <a:pPr>
              <a:defRPr/>
            </a:pPr>
            <a:fld id="{DD78F904-DBEF-A240-A69E-1265BDF00A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161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/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ja-JP">
              <a:ea typeface="ＭＳ Ｐゴシック" charset="-128"/>
            </a:endParaRPr>
          </a:p>
        </p:txBody>
      </p:sp>
      <p:sp>
        <p:nvSpPr>
          <p:cNvPr id="1638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66788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66788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66788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66788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F6A9540-31DA-D84B-85A3-1C36B6CC3BA4}" type="slidenum">
              <a:rPr kumimoji="0" lang="en-US" altLang="ja-JP">
                <a:ea typeface="ＭＳ Ｐゴシック" charset="-128"/>
              </a:rPr>
              <a:pPr/>
              <a:t>1</a:t>
            </a:fld>
            <a:endParaRPr kumimoji="0" lang="en-US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533" y="765175"/>
            <a:ext cx="10164234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7508" y="6243638"/>
            <a:ext cx="5761893" cy="457200"/>
          </a:xfrm>
        </p:spPr>
        <p:txBody>
          <a:bodyPr/>
          <a:lstStyle>
            <a:lvl1pPr>
              <a:defRPr sz="2000"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>
                <a:latin typeface="Garamond" pitchFamily="18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8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CBDE-86E9-1D44-9C6D-7F7187AAFF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945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72553" y="277813"/>
            <a:ext cx="2787649" cy="60309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7813"/>
            <a:ext cx="8159750" cy="6030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6D75-7ADE-894D-8640-91DDBBEB8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06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6342-D754-7F48-BADF-369EBA2075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8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E7128-3C1B-A345-9B58-A27DAA051C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9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3" y="1268413"/>
            <a:ext cx="54737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286503" y="1268413"/>
            <a:ext cx="54737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0567-FB38-EC4B-B6BE-BB7F1BA028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617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E37B-C5C6-4D45-8897-B52BD88E0C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224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5B77-27BC-EE48-AE06-38713F5692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64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16BB-E367-064B-98EF-65817A02C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260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4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E736-EF7F-B840-9D5E-6458306C89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33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49696-F174-F640-BB42-A126009F54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91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57169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3"/>
            <a:ext cx="11150601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8"/>
            <a:ext cx="289364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Garamond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53188"/>
            <a:ext cx="38608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Garamond" charset="0"/>
                <a:ea typeface="ＭＳ Ｐゴシック" charset="-128"/>
              </a:defRPr>
            </a:lvl1pPr>
          </a:lstStyle>
          <a:p>
            <a:r>
              <a:rPr lang="ja-JP" altLang="en-US"/>
              <a:t>第</a:t>
            </a:r>
            <a:r>
              <a:rPr lang="en-US" altLang="ja-JP"/>
              <a:t>6</a:t>
            </a:r>
            <a:r>
              <a:rPr lang="ja-JP" altLang="en-US"/>
              <a:t>回</a:t>
            </a:r>
            <a:r>
              <a:rPr lang="en-US" altLang="ja-JP"/>
              <a:t>IFERC-CSC</a:t>
            </a:r>
            <a:r>
              <a:rPr lang="ja-JP" altLang="en-US"/>
              <a:t>研究会 </a:t>
            </a:r>
            <a:r>
              <a:rPr lang="en-US" altLang="ja-JP"/>
              <a:t>2017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r>
              <a:rPr lang="en-US" altLang="ja-JP"/>
              <a:t>-12</a:t>
            </a:r>
            <a:r>
              <a:rPr lang="ja-JP" altLang="en-US"/>
              <a:t>日＠ビジョンセンター東京</a:t>
            </a:r>
            <a:r>
              <a:rPr lang="en-US" altLang="ja-JP"/>
              <a:t>601A</a:t>
            </a:r>
            <a:r>
              <a:rPr lang="ja-JP" altLang="en-US"/>
              <a:t>会議室</a:t>
            </a: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188"/>
            <a:ext cx="2829169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E75E3BBB-F35A-D944-AF85-6CA654E6D8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Freeform 7"/>
          <p:cNvSpPr>
            <a:spLocks noChangeArrowheads="1"/>
          </p:cNvSpPr>
          <p:nvPr userDrawn="1"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380" r:id="rId1"/>
    <p:sldLayoutId id="2147488381" r:id="rId2"/>
    <p:sldLayoutId id="2147488382" r:id="rId3"/>
    <p:sldLayoutId id="2147488383" r:id="rId4"/>
    <p:sldLayoutId id="2147488384" r:id="rId5"/>
    <p:sldLayoutId id="2147488385" r:id="rId6"/>
    <p:sldLayoutId id="2147488386" r:id="rId7"/>
    <p:sldLayoutId id="2147488387" r:id="rId8"/>
    <p:sldLayoutId id="2147488388" r:id="rId9"/>
    <p:sldLayoutId id="2147488389" r:id="rId10"/>
    <p:sldLayoutId id="214748839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402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4020"/>
          </a:solidFill>
          <a:latin typeface="Garamond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4020"/>
          </a:solidFill>
          <a:latin typeface="Garamond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4020"/>
          </a:solidFill>
          <a:latin typeface="Garamond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4020"/>
          </a:solidFill>
          <a:latin typeface="Garamond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004020"/>
          </a:solidFill>
          <a:latin typeface="Garamond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004020"/>
          </a:solidFill>
          <a:latin typeface="Garamond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004020"/>
          </a:solidFill>
          <a:latin typeface="Garamond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004020"/>
          </a:solidFill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kumimoji="1"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kumimoji="1" sz="26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テキスト ボックス 12"/>
          <p:cNvSpPr txBox="1">
            <a:spLocks noChangeArrowheads="1"/>
          </p:cNvSpPr>
          <p:nvPr/>
        </p:nvSpPr>
        <p:spPr bwMode="auto">
          <a:xfrm>
            <a:off x="2601838" y="404814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ja-JP" altLang="en-US"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3762" y="44624"/>
            <a:ext cx="113009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b="1" dirty="0" smtClean="0">
                <a:latin typeface="Arial" charset="0"/>
                <a:ea typeface="Arial" charset="0"/>
                <a:cs typeface="Arial" charset="0"/>
              </a:rPr>
              <a:t>TH/4-2: Self-consistent runaway beam formation in 3D magnetic fields during radiation driven disruptions</a:t>
            </a:r>
            <a:endParaRPr lang="en-US" altLang="ja-JP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2785" y="908720"/>
            <a:ext cx="8586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u="sng" dirty="0" smtClean="0">
                <a:latin typeface="Arial"/>
                <a:cs typeface="Arial"/>
              </a:rPr>
              <a:t>A. Matsuyama</a:t>
            </a:r>
            <a:r>
              <a:rPr lang="en-US" altLang="ja-JP" sz="2000" dirty="0" smtClean="0">
                <a:latin typeface="Arial"/>
                <a:cs typeface="Arial"/>
              </a:rPr>
              <a:t>, N. </a:t>
            </a:r>
            <a:r>
              <a:rPr lang="en-US" altLang="ja-JP" sz="2000" dirty="0" err="1" smtClean="0">
                <a:latin typeface="Arial"/>
                <a:cs typeface="Arial"/>
              </a:rPr>
              <a:t>Aiba</a:t>
            </a:r>
            <a:r>
              <a:rPr lang="en-US" altLang="ja-JP" sz="2000" dirty="0" smtClean="0">
                <a:latin typeface="Arial"/>
                <a:cs typeface="Arial"/>
              </a:rPr>
              <a:t>, A. </a:t>
            </a:r>
            <a:r>
              <a:rPr lang="en-US" altLang="ja-JP" sz="2000" dirty="0" err="1" smtClean="0">
                <a:latin typeface="Arial"/>
                <a:cs typeface="Arial"/>
              </a:rPr>
              <a:t>Isayama</a:t>
            </a:r>
            <a:r>
              <a:rPr lang="en-US" altLang="ja-JP" sz="2000" dirty="0" smtClean="0">
                <a:latin typeface="Arial"/>
                <a:cs typeface="Arial"/>
              </a:rPr>
              <a:t> and M. Yagi (QST, Japan) </a:t>
            </a:r>
          </a:p>
        </p:txBody>
      </p:sp>
      <p:pic>
        <p:nvPicPr>
          <p:cNvPr id="15" name="図 14" descr="QST_LOGO_TATE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82502"/>
            <a:ext cx="611973" cy="85467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63687" y="1340768"/>
            <a:ext cx="1208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i="1" dirty="0">
                <a:solidFill>
                  <a:srgbClr val="CC00CC"/>
                </a:solidFill>
              </a:rPr>
              <a:t>Runaway avoidance remains as most crucial subject for developing reliable disruption </a:t>
            </a:r>
            <a:r>
              <a:rPr lang="en-US" altLang="ja-JP" b="1" i="1" dirty="0" smtClean="0">
                <a:solidFill>
                  <a:srgbClr val="CC00CC"/>
                </a:solidFill>
              </a:rPr>
              <a:t>mitigation in ITER</a:t>
            </a:r>
            <a:endParaRPr lang="en-US" altLang="ja-JP" b="1" i="1" dirty="0">
              <a:solidFill>
                <a:srgbClr val="CC00CC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8707" y="2588140"/>
            <a:ext cx="8638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charset="0"/>
                <a:ea typeface="Arial" charset="0"/>
                <a:cs typeface="Arial" charset="0"/>
              </a:rPr>
              <a:t>Highlight: 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Simulation based on beam fluid model to allow self-consistent simulation of </a:t>
            </a:r>
            <a:r>
              <a:rPr lang="en-US" altLang="ja-JP" b="1" dirty="0" smtClean="0">
                <a:solidFill>
                  <a:srgbClr val="00B050"/>
                </a:solidFill>
              </a:rPr>
              <a:t>thermal quench</a:t>
            </a:r>
            <a:r>
              <a:rPr lang="en-US" altLang="ja-JP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 MHD</a:t>
            </a:r>
            <a:r>
              <a:rPr lang="en-US" altLang="ja-JP" b="1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ja-JP" b="1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current </a:t>
            </a:r>
            <a:r>
              <a:rPr lang="en-US" altLang="ja-JP" b="1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quench</a:t>
            </a:r>
            <a:r>
              <a:rPr lang="en-US" altLang="ja-JP" dirty="0" smtClean="0">
                <a:solidFill>
                  <a:srgbClr val="0432FF"/>
                </a:solidFill>
              </a:rPr>
              <a:t>, 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altLang="ja-JP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runaway generation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 with ITER-relevant generation mechanisms </a:t>
            </a:r>
            <a:r>
              <a:rPr lang="en-US" altLang="ja-JP" b="1" dirty="0" smtClean="0">
                <a:latin typeface="Arial" charset="0"/>
                <a:ea typeface="Arial" charset="0"/>
                <a:cs typeface="Arial" charset="0"/>
              </a:rPr>
              <a:t>[Left Fig.]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altLang="ja-JP" b="1" dirty="0" smtClean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83" y="4011415"/>
            <a:ext cx="4863844" cy="281779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91344" y="3524244"/>
            <a:ext cx="7772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charset="0"/>
                <a:ea typeface="Arial" charset="0"/>
                <a:cs typeface="Arial" charset="0"/>
              </a:rPr>
              <a:t>This new study contributes to improve physics understanding &amp; capability of ITER prediction through self-consistent simulation of: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6475" y="4100308"/>
            <a:ext cx="3761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.AppleSystemUIFont" charset="-120"/>
              <a:buChar char="−"/>
            </a:pPr>
            <a:r>
              <a:rPr lang="en-US" altLang="ja-JP" i="1" smtClean="0">
                <a:latin typeface="Arial" charset="0"/>
                <a:ea typeface="Arial" charset="0"/>
                <a:cs typeface="Arial" charset="0"/>
              </a:rPr>
              <a:t>Hot-tail </a:t>
            </a:r>
            <a:r>
              <a:rPr lang="en-US" altLang="ja-JP" i="1" dirty="0" smtClean="0">
                <a:latin typeface="Arial" charset="0"/>
                <a:ea typeface="Arial" charset="0"/>
                <a:cs typeface="Arial" charset="0"/>
              </a:rPr>
              <a:t>generation during magnetic surface break-up and recovery </a:t>
            </a:r>
            <a:r>
              <a:rPr lang="en-US" altLang="ja-JP" b="1" dirty="0" smtClean="0">
                <a:latin typeface="Arial" charset="0"/>
                <a:ea typeface="Arial" charset="0"/>
                <a:cs typeface="Arial" charset="0"/>
              </a:rPr>
              <a:t>[Right Fig.]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3352" y="5013176"/>
            <a:ext cx="376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.AppleSystemUIFont" charset="-120"/>
              <a:buChar char="−"/>
            </a:pPr>
            <a:r>
              <a:rPr lang="en-US" altLang="ja-JP" i="1" dirty="0" smtClean="0"/>
              <a:t>Compton scattering and tritium decay</a:t>
            </a:r>
            <a:endParaRPr lang="en-US" altLang="ja-JP" b="1" i="1" dirty="0" smtClean="0">
              <a:solidFill>
                <a:srgbClr val="0000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6474" y="5662989"/>
            <a:ext cx="376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.AppleSystemUIFont" charset="-120"/>
              <a:buChar char="−"/>
            </a:pPr>
            <a:r>
              <a:rPr lang="en-US" altLang="ja-JP" i="1" dirty="0" smtClean="0"/>
              <a:t>inductance drop due to internal reconnection</a:t>
            </a:r>
            <a:endParaRPr lang="en-US" altLang="ja-JP" b="1" i="1" dirty="0" smtClean="0">
              <a:solidFill>
                <a:srgbClr val="0000FF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6474" y="6239053"/>
            <a:ext cx="376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.AppleSystemUIFont" charset="-120"/>
              <a:buChar char="−"/>
            </a:pPr>
            <a:r>
              <a:rPr lang="en-US" altLang="ja-JP" i="1" dirty="0" smtClean="0"/>
              <a:t>reduced </a:t>
            </a:r>
            <a:r>
              <a:rPr lang="en-US" altLang="ja-JP" i="1" dirty="0" err="1" smtClean="0"/>
              <a:t>ohmic</a:t>
            </a:r>
            <a:r>
              <a:rPr lang="en-US" altLang="ja-JP" i="1" dirty="0" smtClean="0"/>
              <a:t> heating, ionization and recombination</a:t>
            </a:r>
            <a:endParaRPr lang="en-US" altLang="ja-JP" b="1" i="1" dirty="0" smtClean="0">
              <a:solidFill>
                <a:srgbClr val="0000FF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163687" y="1340768"/>
            <a:ext cx="11764961" cy="0"/>
          </a:xfrm>
          <a:prstGeom prst="line">
            <a:avLst/>
          </a:prstGeom>
          <a:noFill/>
          <a:ln w="31750">
            <a:solidFill>
              <a:srgbClr val="0099FF"/>
            </a:solidFill>
            <a:round/>
            <a:headEnd/>
            <a:tailEnd type="none" w="med" len="med"/>
          </a:ln>
          <a:effectLst/>
        </p:spPr>
      </p:cxn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393" y="1442849"/>
            <a:ext cx="3519042" cy="5435137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218795" y="1700808"/>
            <a:ext cx="777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charset="0"/>
                <a:ea typeface="Arial" charset="0"/>
                <a:cs typeface="Arial" charset="0"/>
              </a:rPr>
              <a:t>Motivation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: Although predominant role of low-n MHD modes for thermal quench has widely been accepted, they have not been taken into account by the prediction of runaway avalanche in ITER.</a:t>
            </a:r>
          </a:p>
        </p:txBody>
      </p:sp>
    </p:spTree>
    <p:extLst>
      <p:ext uri="{BB962C8B-B14F-4D97-AF65-F5344CB8AC3E}">
        <p14:creationId xmlns:p14="http://schemas.microsoft.com/office/powerpoint/2010/main" val="4163705016"/>
      </p:ext>
    </p:extLst>
  </p:cSld>
  <p:clrMapOvr>
    <a:masterClrMapping/>
  </p:clrMapOvr>
  <p:transition advTm="729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noFill/>
        <a:ln w="9525">
          <a:solidFill>
            <a:schemeClr val="tx1"/>
          </a:solidFill>
          <a:round/>
          <a:headEnd/>
          <a:tailEnd type="arrow" w="med" len="med"/>
        </a:ln>
      </a:spPr>
      <a:bodyPr/>
      <a:lstStyle/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32379</TotalTime>
  <Words>161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Edge</vt:lpstr>
      <vt:lpstr>PowerPoint プレゼンテーション</vt:lpstr>
    </vt:vector>
  </TitlesOfParts>
  <Manager/>
  <Company>QST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IFERC-CSC研究会</dc:title>
  <dc:creator/>
  <cp:lastModifiedBy>matsuyama</cp:lastModifiedBy>
  <cp:revision>2972</cp:revision>
  <cp:lastPrinted>2017-03-07T03:08:44Z</cp:lastPrinted>
  <dcterms:created xsi:type="dcterms:W3CDTF">2013-09-29T06:51:07Z</dcterms:created>
  <dcterms:modified xsi:type="dcterms:W3CDTF">2018-09-27T03:40:44Z</dcterms:modified>
</cp:coreProperties>
</file>