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5334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cap="all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Numerical simulations of GAE stabilization in NSTX-U</a:t>
            </a:r>
            <a:endParaRPr lang="en-US" cap="all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904152"/>
            <a:ext cx="746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E.V.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BELOVA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E.D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FREDRICKSON (PPPL),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N.A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CROCKER (UCLA),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NSTX-U TEAM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457199" y="1343891"/>
            <a:ext cx="4523547" cy="4876800"/>
          </a:xfrm>
          <a:prstGeom prst="rect">
            <a:avLst/>
          </a:prstGeom>
          <a:solidFill>
            <a:srgbClr val="BBE0E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 sz="800" dirty="0" smtClean="0">
              <a:latin typeface="Arial" pitchFamily="34" charset="0"/>
            </a:endParaRPr>
          </a:p>
          <a:p>
            <a:pPr marL="285750" lvl="0" indent="-28575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confirm robust stabilizing mechanism for beam-driven global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Alfvén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eigenmodes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(GAEs) discovered experimentally in NSTX-U, where new beam sources injecting nearly parallel to magnetic field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reliably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strongly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suppressed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unstable GAEs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[E. Fredrickson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PRL 2017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fontAlgn="base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GAEs have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linked to flattening of electron temperature profiles and anomalously low central temperature at high beam power in the NSTX.</a:t>
            </a:r>
          </a:p>
          <a:p>
            <a:pPr marL="285750" lvl="0" indent="-2857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Good agreement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simulations with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experimental observations from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NSTX-U:</a:t>
            </a:r>
          </a:p>
          <a:p>
            <a:pPr lvl="1" fontAlgn="base">
              <a:spcAft>
                <a:spcPts val="400"/>
              </a:spcAft>
            </a:pPr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- range </a:t>
            </a:r>
            <a:r>
              <a:rPr lang="en-US" sz="1400" kern="0" dirty="0">
                <a:latin typeface="Arial" pitchFamily="34" charset="0"/>
                <a:cs typeface="Arial" pitchFamily="34" charset="0"/>
              </a:rPr>
              <a:t>of toroidal mode numbers, </a:t>
            </a:r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frequencies, and  saturation amplitudes of unstable GAEs </a:t>
            </a:r>
            <a:r>
              <a:rPr lang="en-US" sz="1400" kern="0" dirty="0">
                <a:latin typeface="Arial" pitchFamily="34" charset="0"/>
                <a:cs typeface="Arial" pitchFamily="34" charset="0"/>
              </a:rPr>
              <a:t>match the experimentally </a:t>
            </a:r>
            <a:r>
              <a:rPr lang="en-US" sz="1400" kern="0" dirty="0" smtClean="0">
                <a:latin typeface="Arial" pitchFamily="34" charset="0"/>
                <a:cs typeface="Arial" pitchFamily="34" charset="0"/>
              </a:rPr>
              <a:t>observed.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very effective mechanism for stabilizing GAEs -  threshold for stabilization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of all modes for extra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beam is less than 7% of total beam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power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– demonstrated both experimentally and numerically.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ITER, and other fusion devices where super-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Alfvénic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fast ions might be present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971998" y="3401037"/>
            <a:ext cx="4102067" cy="647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000" i="1" dirty="0" smtClean="0">
                <a:effectLst/>
                <a:latin typeface="Times New Roman"/>
                <a:ea typeface="Times New Roman"/>
              </a:rPr>
              <a:t>(a</a:t>
            </a:r>
            <a:r>
              <a:rPr lang="en-US" sz="1000" i="1" dirty="0">
                <a:effectLst/>
                <a:latin typeface="Times New Roman"/>
                <a:ea typeface="Times New Roman"/>
              </a:rPr>
              <a:t>) Spectrogram on magnetic fluctuations (|n|=8-11 counter-GAEs); (b) Injected beam power; </a:t>
            </a:r>
            <a:r>
              <a:rPr lang="en-GB" sz="1000" i="1" dirty="0">
                <a:effectLst/>
                <a:latin typeface="Times New Roman"/>
                <a:ea typeface="Times New Roman"/>
              </a:rPr>
              <a:t>(c) Growth rates and frequencies of unstable counter-GAEs from HYM simulations. Blue line is Doppler-shift corrected frequencies, points – experimental values.</a:t>
            </a:r>
            <a:endParaRPr lang="en-US" sz="1000" dirty="0">
              <a:effectLst/>
              <a:latin typeface="Times New Roman"/>
              <a:ea typeface="Times New Roman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GB" sz="1000" i="1" dirty="0">
                <a:effectLst/>
                <a:latin typeface="Times New Roman"/>
                <a:ea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effectLst/>
                <a:latin typeface="Times New Roman"/>
                <a:ea typeface="Times New Roman"/>
              </a:rPr>
              <a:t> 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26943" y="1131397"/>
            <a:ext cx="3706054" cy="2321069"/>
            <a:chOff x="933418" y="16704"/>
            <a:chExt cx="3957773" cy="2757056"/>
          </a:xfrm>
        </p:grpSpPr>
        <p:grpSp>
          <p:nvGrpSpPr>
            <p:cNvPr id="10" name="Group 9"/>
            <p:cNvGrpSpPr/>
            <p:nvPr/>
          </p:nvGrpSpPr>
          <p:grpSpPr>
            <a:xfrm>
              <a:off x="933418" y="76152"/>
              <a:ext cx="2144379" cy="2697608"/>
              <a:chOff x="1100150" y="78160"/>
              <a:chExt cx="2777943" cy="3112067"/>
            </a:xfrm>
          </p:grpSpPr>
          <p:pic>
            <p:nvPicPr>
              <p:cNvPr id="20" name="Picture 19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44941"/>
              <a:stretch/>
            </p:blipFill>
            <p:spPr bwMode="auto">
              <a:xfrm>
                <a:off x="1100150" y="78160"/>
                <a:ext cx="2658460" cy="1915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74183"/>
              <a:stretch/>
            </p:blipFill>
            <p:spPr bwMode="auto">
              <a:xfrm>
                <a:off x="1100150" y="1994043"/>
                <a:ext cx="2658461" cy="10140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2" name="Straight Connector 21"/>
              <p:cNvCxnSpPr/>
              <p:nvPr/>
            </p:nvCxnSpPr>
            <p:spPr>
              <a:xfrm>
                <a:off x="3173136" y="230559"/>
                <a:ext cx="0" cy="26645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376733" y="230559"/>
                <a:ext cx="0" cy="250739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782570" y="2895119"/>
                <a:ext cx="990002" cy="295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800" kern="1200">
                    <a:solidFill>
                      <a:srgbClr val="000000"/>
                    </a:solidFill>
                    <a:effectLst/>
                    <a:latin typeface="Calibri"/>
                    <a:ea typeface="SimSun"/>
                    <a:cs typeface="Arial"/>
                  </a:rPr>
                  <a:t>t=0.44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251215" y="2834008"/>
                <a:ext cx="626878" cy="356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800" kern="1200">
                    <a:solidFill>
                      <a:srgbClr val="000000"/>
                    </a:solidFill>
                    <a:effectLst/>
                    <a:latin typeface="Calibri"/>
                    <a:ea typeface="SimSun"/>
                    <a:cs typeface="Arial"/>
                  </a:rPr>
                  <a:t>t=0.47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971058" y="16704"/>
              <a:ext cx="1920133" cy="2695967"/>
              <a:chOff x="3043326" y="8973"/>
              <a:chExt cx="2223388" cy="3008694"/>
            </a:xfrm>
          </p:grpSpPr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4135" y="1523367"/>
                <a:ext cx="2202280" cy="1182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3326" y="310093"/>
                <a:ext cx="2169624" cy="1213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316964" y="1546290"/>
                <a:ext cx="862929" cy="574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ω/</a:t>
                </a:r>
                <a:r>
                  <a:rPr lang="el-GR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ω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ci</a:t>
                </a:r>
                <a:endParaRPr lang="en-US" sz="1200" dirty="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039809" y="2633732"/>
                <a:ext cx="862929" cy="383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1400" kern="120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- n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170350" y="8973"/>
                <a:ext cx="2096364" cy="31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     HYM #204707 t=0.44</a:t>
                </a:r>
                <a:endParaRPr lang="en-US" sz="120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355603" y="352655"/>
                <a:ext cx="862929" cy="39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/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γ/</a:t>
                </a:r>
                <a:r>
                  <a:rPr lang="el-GR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ω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ci</a:t>
                </a:r>
                <a:endParaRPr lang="en-US" sz="1200" dirty="0">
                  <a:effectLst/>
                  <a:latin typeface="Times New Roman"/>
                  <a:ea typeface="SimSun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154377" y="4118261"/>
            <a:ext cx="3352799" cy="2184579"/>
            <a:chOff x="3429000" y="2404704"/>
            <a:chExt cx="3352799" cy="2184579"/>
          </a:xfrm>
        </p:grpSpPr>
        <p:grpSp>
          <p:nvGrpSpPr>
            <p:cNvPr id="28" name="Group 27"/>
            <p:cNvGrpSpPr/>
            <p:nvPr/>
          </p:nvGrpSpPr>
          <p:grpSpPr>
            <a:xfrm>
              <a:off x="3429000" y="2404704"/>
              <a:ext cx="1669559" cy="2184579"/>
              <a:chOff x="2999421" y="2078709"/>
              <a:chExt cx="2097474" cy="2518867"/>
            </a:xfrm>
          </p:grpSpPr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69"/>
              <a:stretch/>
            </p:blipFill>
            <p:spPr bwMode="auto">
              <a:xfrm>
                <a:off x="3722656" y="2078709"/>
                <a:ext cx="1374239" cy="2417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9421" y="2099500"/>
                <a:ext cx="1020762" cy="221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999421" y="4068666"/>
                <a:ext cx="1196233" cy="3193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 0         0.5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    1  </a:t>
                </a:r>
                <a:endParaRPr lang="en-US" altLang="en-US" sz="1000" dirty="0" smtClean="0">
                  <a:solidFill>
                    <a:srgbClr val="000000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3429000" y="4242703"/>
                <a:ext cx="388675" cy="177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kumimoji="0" lang="en-US" altLang="en-US" sz="1000" b="0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|| 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/ V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3987180" y="4060632"/>
                <a:ext cx="1107625" cy="3193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 0         0.5  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   1</a:t>
                </a:r>
                <a:endParaRPr lang="en-US" altLang="en-US" sz="1000" dirty="0" smtClean="0">
                  <a:solidFill>
                    <a:srgbClr val="000000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4300157" y="4242703"/>
                <a:ext cx="388675" cy="3548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kumimoji="0" lang="en-US" altLang="en-US" sz="1000" b="0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|| 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/ 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V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096894" y="2404706"/>
              <a:ext cx="1684905" cy="1857393"/>
              <a:chOff x="3656250" y="348840"/>
              <a:chExt cx="1816794" cy="2110665"/>
            </a:xfrm>
          </p:grpSpPr>
          <p:pic>
            <p:nvPicPr>
              <p:cNvPr id="30" name="Picture 29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0" b="10282"/>
              <a:stretch/>
            </p:blipFill>
            <p:spPr bwMode="auto">
              <a:xfrm>
                <a:off x="3656250" y="348840"/>
                <a:ext cx="1816794" cy="1755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Box 5"/>
              <p:cNvSpPr txBox="1"/>
              <p:nvPr/>
            </p:nvSpPr>
            <p:spPr>
              <a:xfrm>
                <a:off x="4268790" y="2113147"/>
                <a:ext cx="754455" cy="346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N</a:t>
                </a:r>
                <a:r>
                  <a:rPr lang="en-US" sz="1200" kern="1200" baseline="-25000" dirty="0" err="1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add</a:t>
                </a: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/</a:t>
                </a:r>
                <a:r>
                  <a:rPr lang="en-US" sz="1200" kern="1200" dirty="0" err="1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N</a:t>
                </a:r>
                <a:r>
                  <a:rPr lang="en-US" sz="1200" kern="1200" baseline="-25000" dirty="0" err="1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tot</a:t>
                </a:r>
                <a:endParaRPr lang="en-US" sz="1200" dirty="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32" name="TextBox 6"/>
              <p:cNvSpPr txBox="1"/>
              <p:nvPr/>
            </p:nvSpPr>
            <p:spPr>
              <a:xfrm>
                <a:off x="3984762" y="397304"/>
                <a:ext cx="518260" cy="349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000000"/>
                    </a:solidFill>
                    <a:effectLst/>
                    <a:latin typeface="Times New Roman"/>
                    <a:ea typeface="Cambria Math"/>
                  </a:rPr>
                  <a:t>γ/</a:t>
                </a:r>
                <a:r>
                  <a:rPr lang="el-GR" sz="1200" kern="1200" dirty="0">
                    <a:solidFill>
                      <a:srgbClr val="000000"/>
                    </a:solidFill>
                    <a:effectLst/>
                    <a:latin typeface="Cambria Math"/>
                    <a:ea typeface="Cambria Math"/>
                  </a:rPr>
                  <a:t>ω</a:t>
                </a:r>
                <a:r>
                  <a:rPr lang="en-US" sz="1200" kern="1200" baseline="-25000" dirty="0">
                    <a:solidFill>
                      <a:srgbClr val="000000"/>
                    </a:solidFill>
                    <a:effectLst/>
                    <a:latin typeface="Times New Roman"/>
                    <a:ea typeface="SimSun"/>
                  </a:rPr>
                  <a:t>ci</a:t>
                </a:r>
                <a:endParaRPr lang="en-US" sz="1200" dirty="0">
                  <a:effectLst/>
                  <a:latin typeface="Times New Roman"/>
                  <a:ea typeface="SimSun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4955476" y="6114155"/>
            <a:ext cx="4084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 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distribution function 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before and  (b) after addition of 5%off-axis 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injected neutral beam </a:t>
            </a:r>
            <a:r>
              <a:rPr lang="en-GB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ions; 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rate of the n=-11(blue), -10(red), -9(green) GAEs vs fraction of outboard beam ion population.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3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Belova</dc:creator>
  <cp:lastModifiedBy>Elena Belova</cp:lastModifiedBy>
  <cp:revision>7</cp:revision>
  <dcterms:created xsi:type="dcterms:W3CDTF">2006-08-16T00:00:00Z</dcterms:created>
  <dcterms:modified xsi:type="dcterms:W3CDTF">2018-09-27T23:58:43Z</dcterms:modified>
</cp:coreProperties>
</file>