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6"/>
  </p:sldMasterIdLst>
  <p:notesMasterIdLst>
    <p:notesMasterId r:id="rId8"/>
  </p:notesMasterIdLst>
  <p:sldIdLst>
    <p:sldId id="261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96" autoAdjust="0"/>
  </p:normalViewPr>
  <p:slideViewPr>
    <p:cSldViewPr snapToGrid="0">
      <p:cViewPr>
        <p:scale>
          <a:sx n="175" d="100"/>
          <a:sy n="175" d="100"/>
        </p:scale>
        <p:origin x="-656" y="-2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3C3AE8-A574-5640-B808-3869D5E8352C}" type="datetimeFigureOut">
              <a:rPr lang="en-US"/>
              <a:pPr>
                <a:defRPr/>
              </a:pPr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D5FB27-F519-FB40-B03A-23EB44D18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5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108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55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50447"/>
            <a:ext cx="2057400" cy="37441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0447"/>
            <a:ext cx="6019800" cy="3744176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81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>
                <a:solidFill>
                  <a:schemeClr val="tx1"/>
                </a:solidFill>
              </a:defRPr>
            </a:lvl1pPr>
            <a:lvl2pPr marL="800100" indent="-342900">
              <a:buFont typeface="Lucida Grande"/>
              <a:buChar char="−"/>
              <a:defRPr sz="1800">
                <a:solidFill>
                  <a:srgbClr val="000000"/>
                </a:solidFill>
              </a:defRPr>
            </a:lvl2pPr>
            <a:lvl3pPr marL="1371600" indent="-457200">
              <a:buFont typeface="Arial"/>
              <a:buChar char="•"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46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 marL="1257300" indent="-342900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0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459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Font typeface="Arial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43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536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ver_energy__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"/>
            <a:ext cx="9144000" cy="38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2943"/>
            <a:ext cx="8229601" cy="369743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355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898072"/>
            <a:ext cx="3008313" cy="755195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98072"/>
            <a:ext cx="5111750" cy="3696551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3268"/>
            <a:ext cx="3008313" cy="294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446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77660"/>
            <a:ext cx="5486400" cy="2668021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76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Century gothic 20 bold</a:t>
            </a:r>
          </a:p>
          <a:p>
            <a:pPr lvl="0"/>
            <a:r>
              <a:rPr lang="en-US"/>
              <a:t>Century gothic 20 bold</a:t>
            </a:r>
          </a:p>
          <a:p>
            <a:pPr lvl="1"/>
            <a:r>
              <a:rPr lang="en-US"/>
              <a:t>Century gothic 18</a:t>
            </a:r>
          </a:p>
          <a:p>
            <a:pPr lvl="1"/>
            <a:r>
              <a:rPr lang="en-US"/>
              <a:t>Century gothic 18</a:t>
            </a:r>
          </a:p>
          <a:p>
            <a:pPr lvl="2"/>
            <a:r>
              <a:rPr lang="en-US"/>
              <a:t>Century gothic 16</a:t>
            </a:r>
          </a:p>
          <a:p>
            <a:pPr lvl="2"/>
            <a:r>
              <a:rPr lang="en-US"/>
              <a:t>Century gothic 16</a:t>
            </a:r>
          </a:p>
          <a:p>
            <a:pPr lvl="0"/>
            <a:r>
              <a:rPr lang="en-US"/>
              <a:t>Century gothic 20 bold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2"/>
            <a:endParaRPr lang="en-US"/>
          </a:p>
          <a:p>
            <a:pPr lvl="0"/>
            <a:endParaRPr lang="en-US"/>
          </a:p>
        </p:txBody>
      </p:sp>
      <p:sp>
        <p:nvSpPr>
          <p:cNvPr id="1029" name="Rectangle 13"/>
          <p:cNvSpPr>
            <a:spLocks noChangeArrowheads="1"/>
          </p:cNvSpPr>
          <p:nvPr userDrawn="1"/>
        </p:nvSpPr>
        <p:spPr bwMode="auto">
          <a:xfrm>
            <a:off x="0" y="4864100"/>
            <a:ext cx="8382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F63C35FB-35A7-FB42-BD68-3726F1C8B39D}" type="slidenum">
              <a:rPr lang="en-US" sz="800">
                <a:solidFill>
                  <a:srgbClr val="000090"/>
                </a:solidFill>
              </a:rPr>
              <a:pPr algn="ctr"/>
              <a:t>‹#›</a:t>
            </a:fld>
            <a:endParaRPr lang="en-US" sz="800">
              <a:solidFill>
                <a:srgbClr val="000090"/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2890838" y="4918075"/>
            <a:ext cx="33591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600" b="1" dirty="0" smtClean="0">
                <a:solidFill>
                  <a:srgbClr val="000090"/>
                </a:solidFill>
                <a:cs typeface="Century Gothic" charset="0"/>
              </a:rPr>
              <a:t>McClenaghan/</a:t>
            </a:r>
            <a:r>
              <a:rPr lang="en-US" sz="600" b="1" dirty="0" smtClean="0">
                <a:solidFill>
                  <a:srgbClr val="000090"/>
                </a:solidFill>
                <a:cs typeface="Century Gothic" charset="0"/>
              </a:rPr>
              <a:t>IAEA/October 2018</a:t>
            </a:r>
          </a:p>
        </p:txBody>
      </p:sp>
      <p:pic>
        <p:nvPicPr>
          <p:cNvPr id="1031" name="Picture 8" descr="D3D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4603750"/>
            <a:ext cx="9080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696" r:id="rId1"/>
    <p:sldLayoutId id="2147493697" r:id="rId2"/>
    <p:sldLayoutId id="2147493698" r:id="rId3"/>
    <p:sldLayoutId id="2147493699" r:id="rId4"/>
    <p:sldLayoutId id="2147493700" r:id="rId5"/>
    <p:sldLayoutId id="2147493701" r:id="rId6"/>
    <p:sldLayoutId id="2147493706" r:id="rId7"/>
    <p:sldLayoutId id="2147493702" r:id="rId8"/>
    <p:sldLayoutId id="2147493703" r:id="rId9"/>
    <p:sldLayoutId id="2147493704" r:id="rId10"/>
    <p:sldLayoutId id="214749370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3d_qtemp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359" y="878114"/>
            <a:ext cx="3178629" cy="2119086"/>
          </a:xfrm>
          <a:prstGeom prst="rect">
            <a:avLst/>
          </a:prstGeom>
        </p:spPr>
      </p:pic>
      <p:sp>
        <p:nvSpPr>
          <p:cNvPr id="614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latin typeface="Century Gothic" charset="0"/>
              </a:rPr>
              <a:t>Experiments and Modeling Suggest High </a:t>
            </a:r>
            <a:r>
              <a:rPr lang="en-US" sz="2000" dirty="0" smtClean="0">
                <a:latin typeface="Symbol" charset="2"/>
                <a:cs typeface="Symbol" charset="2"/>
              </a:rPr>
              <a:t>b</a:t>
            </a:r>
            <a:r>
              <a:rPr lang="en-US" sz="2000" baseline="-25000" dirty="0" smtClean="0">
                <a:latin typeface="Century Gothic" charset="0"/>
              </a:rPr>
              <a:t>P</a:t>
            </a:r>
            <a:r>
              <a:rPr lang="en-US" sz="2000" dirty="0" smtClean="0">
                <a:latin typeface="Century Gothic" charset="0"/>
              </a:rPr>
              <a:t>~2 Scenario is Promising Candidate for Achieving ITER Steady-State Q=5 Goal</a:t>
            </a:r>
            <a:endParaRPr lang="en-US" sz="2000" dirty="0">
              <a:latin typeface="Century Gothic" charset="0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91886" y="947057"/>
            <a:ext cx="5479144" cy="1984829"/>
          </a:xfrm>
          <a:ln>
            <a:noFill/>
          </a:ln>
        </p:spPr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600" dirty="0">
                <a:latin typeface="Century Gothic" charset="0"/>
              </a:rPr>
              <a:t>H</a:t>
            </a:r>
            <a:r>
              <a:rPr lang="en-US" sz="1600" dirty="0" smtClean="0">
                <a:latin typeface="Century Gothic" charset="0"/>
              </a:rPr>
              <a:t>igh </a:t>
            </a:r>
            <a:r>
              <a:rPr lang="en-US" sz="1600" dirty="0" err="1" smtClean="0">
                <a:latin typeface="Symbol" charset="2"/>
                <a:cs typeface="Symbol" charset="2"/>
              </a:rPr>
              <a:t>b</a:t>
            </a:r>
            <a:r>
              <a:rPr lang="en-US" sz="1600" baseline="-25000" dirty="0" err="1" smtClean="0">
                <a:latin typeface="Century Gothic" charset="0"/>
              </a:rPr>
              <a:t>P</a:t>
            </a:r>
            <a:r>
              <a:rPr lang="en-US" sz="1600" dirty="0" smtClean="0">
                <a:latin typeface="Century Gothic" charset="0"/>
              </a:rPr>
              <a:t> scenario ramped from </a:t>
            </a:r>
            <a:r>
              <a:rPr lang="en-US" sz="1600" i="1" dirty="0" smtClean="0">
                <a:latin typeface="Century Gothic" charset="0"/>
              </a:rPr>
              <a:t>q</a:t>
            </a:r>
            <a:r>
              <a:rPr lang="en-US" sz="1600" baseline="-25000" dirty="0" smtClean="0">
                <a:latin typeface="Century Gothic" charset="0"/>
              </a:rPr>
              <a:t>95</a:t>
            </a:r>
            <a:r>
              <a:rPr lang="en-US" sz="1600" dirty="0" smtClean="0">
                <a:latin typeface="Century Gothic" charset="0"/>
              </a:rPr>
              <a:t>~11 to </a:t>
            </a:r>
            <a:r>
              <a:rPr lang="en-US" sz="1600" i="1" dirty="0" smtClean="0">
                <a:latin typeface="Century Gothic" charset="0"/>
              </a:rPr>
              <a:t>q</a:t>
            </a:r>
            <a:r>
              <a:rPr lang="en-US" sz="1600" baseline="-25000" dirty="0" smtClean="0">
                <a:latin typeface="Century Gothic" charset="0"/>
              </a:rPr>
              <a:t>95</a:t>
            </a:r>
            <a:r>
              <a:rPr lang="en-US" sz="1600" dirty="0" smtClean="0">
                <a:latin typeface="Century Gothic" charset="0"/>
              </a:rPr>
              <a:t>~6 using negative magnetic shear and </a:t>
            </a:r>
            <a:r>
              <a:rPr lang="en-US" sz="1600" dirty="0" err="1" smtClean="0">
                <a:latin typeface="Century Gothic" charset="0"/>
              </a:rPr>
              <a:t>Shafranov</a:t>
            </a:r>
            <a:r>
              <a:rPr lang="en-US" sz="1600" dirty="0" smtClean="0">
                <a:latin typeface="Century Gothic" charset="0"/>
              </a:rPr>
              <a:t> shift stabilization of turbulence to maintain its </a:t>
            </a:r>
            <a:r>
              <a:rPr lang="en-US" sz="1600" dirty="0">
                <a:latin typeface="Century Gothic" charset="0"/>
              </a:rPr>
              <a:t>ITB(</a:t>
            </a:r>
            <a:r>
              <a:rPr lang="en-US" sz="1600" i="1" dirty="0">
                <a:latin typeface="Century Gothic" charset="0"/>
              </a:rPr>
              <a:t>H</a:t>
            </a:r>
            <a:r>
              <a:rPr lang="en-US" sz="1600" baseline="-25000" dirty="0">
                <a:latin typeface="Century Gothic" charset="0"/>
              </a:rPr>
              <a:t>98y2</a:t>
            </a:r>
            <a:r>
              <a:rPr lang="en-US" sz="1600" dirty="0">
                <a:latin typeface="Century Gothic" charset="0"/>
              </a:rPr>
              <a:t>=1.5) </a:t>
            </a:r>
            <a:r>
              <a:rPr lang="en-US" sz="1600" dirty="0" smtClean="0">
                <a:latin typeface="Century Gothic" charset="0"/>
              </a:rPr>
              <a:t>at low rotation</a:t>
            </a: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endParaRPr lang="en-US" sz="1600" dirty="0">
              <a:latin typeface="Century Gothic" charset="0"/>
            </a:endParaRPr>
          </a:p>
          <a:p>
            <a:pPr fontAlgn="base">
              <a:spcAft>
                <a:spcPct val="0"/>
              </a:spcAft>
              <a:buFont typeface="Arial" charset="0"/>
              <a:buChar char="•"/>
            </a:pPr>
            <a:r>
              <a:rPr lang="en-US" sz="1600" dirty="0" smtClean="0">
                <a:latin typeface="Century Gothic" charset="0"/>
              </a:rPr>
              <a:t>Enhanced confinement and ITB can be explained                                 by </a:t>
            </a:r>
            <a:r>
              <a:rPr lang="en-US" sz="1600" dirty="0" err="1" smtClean="0">
                <a:latin typeface="Century Gothic" charset="0"/>
              </a:rPr>
              <a:t>Shafranov</a:t>
            </a:r>
            <a:r>
              <a:rPr lang="en-US" sz="1600" dirty="0" smtClean="0">
                <a:latin typeface="Century Gothic" charset="0"/>
              </a:rPr>
              <a:t> shift creating bifurcation in transport</a:t>
            </a:r>
          </a:p>
          <a:p>
            <a:pPr marL="228600"/>
            <a:endParaRPr lang="en-US" sz="1600" dirty="0" smtClean="0">
              <a:latin typeface="Century Gothic" charset="0"/>
            </a:endParaRPr>
          </a:p>
          <a:p>
            <a:pPr marL="228600"/>
            <a:endParaRPr lang="en-US" sz="1600" dirty="0">
              <a:latin typeface="Century Gothic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72229" y="4474039"/>
            <a:ext cx="1872343" cy="2878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McClenaghan EX/4-3</a:t>
            </a:r>
            <a:endParaRPr lang="en-US" sz="1200" dirty="0"/>
          </a:p>
        </p:txBody>
      </p:sp>
      <p:pic>
        <p:nvPicPr>
          <p:cNvPr id="2" name="Picture 1" descr="scmodeling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609" y="3018971"/>
            <a:ext cx="3186792" cy="21245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77314" y="2895596"/>
            <a:ext cx="1799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ITER predicted profiles</a:t>
            </a:r>
            <a:endParaRPr lang="en-US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707086" y="747486"/>
            <a:ext cx="1342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DIII-D profiles</a:t>
            </a:r>
            <a:endParaRPr lang="en-US" sz="12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551543" y="3280228"/>
            <a:ext cx="508725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28600"/>
            <a:r>
              <a:rPr lang="en-US" b="1" i="1" dirty="0">
                <a:solidFill>
                  <a:srgbClr val="0000FF"/>
                </a:solidFill>
              </a:rPr>
              <a:t>Self-consistent </a:t>
            </a:r>
            <a:r>
              <a:rPr lang="en-US" b="1" i="1" dirty="0" smtClean="0">
                <a:solidFill>
                  <a:srgbClr val="0000FF"/>
                </a:solidFill>
              </a:rPr>
              <a:t>modeling </a:t>
            </a:r>
            <a:r>
              <a:rPr lang="en-US" b="1" i="1" dirty="0" smtClean="0">
                <a:solidFill>
                  <a:srgbClr val="0000FF"/>
                </a:solidFill>
              </a:rPr>
              <a:t>evolving n</a:t>
            </a:r>
            <a:r>
              <a:rPr lang="en-US" b="1" i="1" baseline="-25000" dirty="0" smtClean="0">
                <a:solidFill>
                  <a:srgbClr val="0000FF"/>
                </a:solidFill>
              </a:rPr>
              <a:t>e</a:t>
            </a:r>
            <a:r>
              <a:rPr lang="en-US" b="1" i="1" dirty="0" smtClean="0">
                <a:solidFill>
                  <a:srgbClr val="0000FF"/>
                </a:solidFill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</a:rPr>
              <a:t>T</a:t>
            </a:r>
            <a:r>
              <a:rPr lang="en-US" b="1" i="1" baseline="-25000" dirty="0" err="1" smtClean="0">
                <a:solidFill>
                  <a:srgbClr val="0000FF"/>
                </a:solidFill>
              </a:rPr>
              <a:t>e</a:t>
            </a:r>
            <a:r>
              <a:rPr lang="en-US" b="1" i="1" dirty="0" smtClean="0">
                <a:solidFill>
                  <a:srgbClr val="0000FF"/>
                </a:solidFill>
              </a:rPr>
              <a:t>, T</a:t>
            </a:r>
            <a:r>
              <a:rPr lang="en-US" b="1" i="1" baseline="-25000" dirty="0" smtClean="0">
                <a:solidFill>
                  <a:srgbClr val="0000FF"/>
                </a:solidFill>
              </a:rPr>
              <a:t>i</a:t>
            </a:r>
            <a:r>
              <a:rPr lang="en-US" b="1" i="1" dirty="0" smtClean="0">
                <a:solidFill>
                  <a:srgbClr val="0000FF"/>
                </a:solidFill>
              </a:rPr>
              <a:t>, and </a:t>
            </a:r>
            <a:r>
              <a:rPr lang="en-US" b="1" i="1" dirty="0" smtClean="0">
                <a:solidFill>
                  <a:srgbClr val="0000FF"/>
                </a:solidFill>
              </a:rPr>
              <a:t>q with </a:t>
            </a:r>
            <a:r>
              <a:rPr lang="en-US" b="1" i="1" dirty="0" err="1" smtClean="0">
                <a:solidFill>
                  <a:srgbClr val="0000FF"/>
                </a:solidFill>
              </a:rPr>
              <a:t>ExB</a:t>
            </a:r>
            <a:r>
              <a:rPr lang="en-US" b="1" i="1" smtClean="0">
                <a:solidFill>
                  <a:srgbClr val="0000FF"/>
                </a:solidFill>
              </a:rPr>
              <a:t>=0 </a:t>
            </a:r>
            <a:r>
              <a:rPr lang="en-US" b="1" i="1" dirty="0" smtClean="0">
                <a:solidFill>
                  <a:srgbClr val="0000FF"/>
                </a:solidFill>
              </a:rPr>
              <a:t>predicts similar non-inductive ITB scenario with </a:t>
            </a:r>
            <a:r>
              <a:rPr lang="en-US" b="1" i="1" dirty="0">
                <a:solidFill>
                  <a:srgbClr val="0000FF"/>
                </a:solidFill>
              </a:rPr>
              <a:t>Q~5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69B9D3D75DB42A4294084EDAAF6E5" ma:contentTypeVersion="0" ma:contentTypeDescription="Create a new document." ma:contentTypeScope="" ma:versionID="7e38bf45e10ee7b0fbd3e3157880acb6">
  <xsd:schema xmlns:xsd="http://www.w3.org/2001/XMLSchema" xmlns:xs="http://www.w3.org/2001/XMLSchema" xmlns:p="http://schemas.microsoft.com/office/2006/metadata/properties" xmlns:ns2="50f8ad0e-3adf-474a-b561-af233bba80c3" targetNamespace="http://schemas.microsoft.com/office/2006/metadata/properties" ma:root="true" ma:fieldsID="b33b643bbdfd4d537c93bcee433d79e6" ns2:_="">
    <xsd:import namespace="50f8ad0e-3adf-474a-b561-af233bba80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8ad0e-3adf-474a-b561-af233bba80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A3D4A31B-A513-40EC-9431-6913F0F55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8ad0e-3adf-474a-b561-af233bba8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886BB1-D027-43F4-8DB2-C8D55F0291E4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3FFAC3F7-43B0-4D91-8B53-BF3319ED7A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1998</TotalTime>
  <Words>111</Words>
  <Application>Microsoft Macintosh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Experiments and Modeling Suggest High bP~2 Scenario is Promising Candidate for Achieving ITER Steady-State Q=5 Goal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Joseph McClenaghan</cp:lastModifiedBy>
  <cp:revision>124</cp:revision>
  <cp:lastPrinted>2014-07-15T19:44:44Z</cp:lastPrinted>
  <dcterms:created xsi:type="dcterms:W3CDTF">2010-04-12T23:12:02Z</dcterms:created>
  <dcterms:modified xsi:type="dcterms:W3CDTF">2018-09-27T21:06:32Z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HeaderStyleDefinitions">
    <vt:lpwstr/>
  </property>
  <property fmtid="{D5CDD505-2E9C-101B-9397-08002B2CF9AE}" pid="4" name="RedirectURL">
    <vt:lpwstr/>
  </property>
  <property fmtid="{D5CDD505-2E9C-101B-9397-08002B2CF9AE}" pid="5" name="_dlc_DocId">
    <vt:lpwstr>XP2E3VQ6UM2P-151-395</vt:lpwstr>
  </property>
  <property fmtid="{D5CDD505-2E9C-101B-9397-08002B2CF9AE}" pid="6" name="_dlc_DocIdItemGuid">
    <vt:lpwstr>45a7871c-afbf-48d0-9089-d523b25ec326</vt:lpwstr>
  </property>
  <property fmtid="{D5CDD505-2E9C-101B-9397-08002B2CF9AE}" pid="7" name="_dlc_DocIdUrl">
    <vt:lpwstr>http://intranet.ga.com/_layouts/DocIdRedir.aspx?ID=XP2E3VQ6UM2P-151-395, XP2E3VQ6UM2P-151-395</vt:lpwstr>
  </property>
</Properties>
</file>