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79747"/>
    <a:srgbClr val="FE02BC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2" autoAdjust="0"/>
    <p:restoredTop sz="94628" autoAdjust="0"/>
  </p:normalViewPr>
  <p:slideViewPr>
    <p:cSldViewPr showGuides="1">
      <p:cViewPr varScale="1">
        <p:scale>
          <a:sx n="76" d="100"/>
          <a:sy n="76" d="100"/>
        </p:scale>
        <p:origin x="7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348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27/09/2018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9" tIns="47625" rIns="95249" bIns="4762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5249" tIns="47625" rIns="95249" bIns="47625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72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Test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4330824" cy="891216"/>
          </a:xfrm>
        </p:spPr>
        <p:txBody>
          <a:bodyPr>
            <a:noAutofit/>
          </a:bodyPr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J. Figueiredo | 33</a:t>
            </a:r>
            <a:r>
              <a:rPr lang="en-GB" baseline="30000" dirty="0"/>
              <a:t>rd</a:t>
            </a:r>
            <a:r>
              <a:rPr lang="en-GB" dirty="0"/>
              <a:t> ITPA Diagnostics TG Meeting | 16-19 Oct 2017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99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681370"/>
          </a:xfrm>
        </p:spPr>
        <p:txBody>
          <a:bodyPr/>
          <a:lstStyle/>
          <a:p>
            <a:r>
              <a:rPr lang="en-US" sz="2000" cap="all" dirty="0">
                <a:latin typeface="+mj-lt"/>
              </a:rPr>
              <a:t>SUBDIVERTOR FUEL ISOTOPIC CONTENT DETECTION LIMIT FOR JET AND IMPACT ON THE CONTROL OF ICRH FOR JET-ILW AND JET-DT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4267" y="1784846"/>
            <a:ext cx="4784197" cy="4668490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100" b="1" dirty="0">
                <a:solidFill>
                  <a:schemeClr val="tx2"/>
                </a:solidFill>
                <a:latin typeface="+mn-lt"/>
                <a:cs typeface="+mn-cs"/>
              </a:rPr>
              <a:t>Presently progress as been in the following areas:</a:t>
            </a:r>
          </a:p>
          <a:p>
            <a:pPr marL="0" indent="0">
              <a:spcBef>
                <a:spcPts val="0"/>
              </a:spcBef>
              <a:buNone/>
            </a:pPr>
            <a:endParaRPr lang="en-GB" sz="1000" dirty="0">
              <a:latin typeface="+mn-lt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000" u="sng" dirty="0">
                <a:latin typeface="+mn-lt"/>
                <a:cs typeface="+mn-cs"/>
              </a:rPr>
              <a:t>Establishing the physics basis of the need to resolve isotopic content down to the 1%-concentration level, including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dirty="0">
                <a:solidFill>
                  <a:srgbClr val="FF0000"/>
                </a:solidFill>
                <a:latin typeface="+mn-lt"/>
                <a:cs typeface="+mn-cs"/>
              </a:rPr>
              <a:t>Impact on the ICRH heating properties in the high-power H-mode plasmas needed for DTE2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dirty="0">
                <a:latin typeface="+mn-lt"/>
                <a:cs typeface="+mn-cs"/>
              </a:rPr>
              <a:t>Neutron budget control in DD, TT phases (see E. Joffrin et al., this Conference).</a:t>
            </a:r>
          </a:p>
          <a:p>
            <a:pPr marL="0" indent="0">
              <a:spcBef>
                <a:spcPts val="0"/>
              </a:spcBef>
              <a:buNone/>
            </a:pPr>
            <a:endParaRPr lang="en-GB" sz="1000" dirty="0">
              <a:latin typeface="+mn-lt"/>
              <a:cs typeface="+mn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000" u="sng" dirty="0" err="1">
                <a:latin typeface="+mn-lt"/>
                <a:cs typeface="+mn-cs"/>
              </a:rPr>
              <a:t>Divertor</a:t>
            </a:r>
            <a:r>
              <a:rPr lang="en-GB" sz="1000" u="sng" dirty="0">
                <a:latin typeface="+mn-lt"/>
                <a:cs typeface="+mn-cs"/>
              </a:rPr>
              <a:t> gas analysis system optimization based on DTE1 experience and new methods established since DTE1  - including some for ITER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dirty="0">
                <a:latin typeface="+mn-lt"/>
                <a:cs typeface="+mn-cs"/>
              </a:rPr>
              <a:t>Re-examination of DTE1 data showed uncertainty in isotopic measurement were as large as the measured values at low (~1%) concentration levels.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b="1" dirty="0">
                <a:solidFill>
                  <a:srgbClr val="00B050"/>
                </a:solidFill>
                <a:latin typeface="+mn-lt"/>
                <a:cs typeface="+mn-cs"/>
              </a:rPr>
              <a:t>New simulation program developed at the CEA: allows to isolated causes of error and can guide design of measurement system upgrade.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dirty="0">
                <a:latin typeface="+mn-lt"/>
                <a:cs typeface="+mn-cs"/>
              </a:rPr>
              <a:t>Simulation clearly showed that light collection from Penning source to detection is the most significant factor affecting random error.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dirty="0">
                <a:latin typeface="+mn-lt"/>
                <a:cs typeface="+mn-cs"/>
              </a:rPr>
              <a:t> </a:t>
            </a:r>
            <a:r>
              <a:rPr lang="en-GB" sz="1000" dirty="0">
                <a:latin typeface="+mn-lt"/>
                <a:cs typeface="+mn-cs"/>
                <a:sym typeface="Wingdings" panose="05000000000000000000" pitchFamily="2" charset="2"/>
              </a:rPr>
              <a:t> Need to optimize collection and to mitigate losses, some caused the Penning plasma emission source itself (see below)</a:t>
            </a:r>
            <a:endParaRPr lang="en-GB" sz="1000" dirty="0">
              <a:latin typeface="+mn-lt"/>
              <a:cs typeface="+mn-cs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000" dirty="0">
              <a:latin typeface="+mn-lt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000" u="sng" dirty="0" err="1">
                <a:latin typeface="+mn-lt"/>
                <a:cs typeface="+mn-cs"/>
              </a:rPr>
              <a:t>Divertor</a:t>
            </a:r>
            <a:r>
              <a:rPr lang="en-GB" sz="1000" u="sng" dirty="0">
                <a:latin typeface="+mn-lt"/>
                <a:cs typeface="+mn-cs"/>
              </a:rPr>
              <a:t> Gas Analysis System Upgrade (JET “KT5-Upgrade” Project)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dirty="0">
                <a:latin typeface="+mn-lt"/>
                <a:cs typeface="+mn-cs"/>
              </a:rPr>
              <a:t>Unlike DTE1, subdivertor gas analysis will have not only the Penning spectroscopy, but also shielded/diff-pumped Mass Spectrometers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b="1" dirty="0">
                <a:solidFill>
                  <a:schemeClr val="tx2"/>
                </a:solidFill>
                <a:latin typeface="+mn-lt"/>
                <a:cs typeface="+mn-cs"/>
              </a:rPr>
              <a:t>Improvements in the Penning source include the use of a mirror to mitigate Penning-coating of the optical window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KT5-Upgrade is prototypical to the so-called ITER DRGA system</a:t>
            </a:r>
          </a:p>
          <a:p>
            <a:pPr marL="0" indent="0">
              <a:spcBef>
                <a:spcPts val="0"/>
              </a:spcBef>
              <a:buNone/>
            </a:pPr>
            <a:endParaRPr lang="en-GB" sz="1000" dirty="0">
              <a:latin typeface="+mn-lt"/>
              <a:cs typeface="+mn-cs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GB" sz="1400" dirty="0">
              <a:latin typeface="+mn-lt"/>
              <a:cs typeface="+mn-cs"/>
            </a:endParaRPr>
          </a:p>
          <a:p>
            <a:pPr lvl="0">
              <a:spcBef>
                <a:spcPts val="0"/>
              </a:spcBef>
            </a:pPr>
            <a:endParaRPr lang="en-GB" sz="1800" dirty="0">
              <a:latin typeface="+mn-lt"/>
              <a:cs typeface="+mn-cs"/>
            </a:endParaRPr>
          </a:p>
          <a:p>
            <a:pPr>
              <a:spcBef>
                <a:spcPts val="0"/>
              </a:spcBef>
            </a:pPr>
            <a:endParaRPr lang="en-GB" sz="1800" dirty="0">
              <a:latin typeface="+mn-lt"/>
              <a:cs typeface="+mn-cs"/>
            </a:endParaRPr>
          </a:p>
          <a:p>
            <a:pPr>
              <a:spcBef>
                <a:spcPts val="0"/>
              </a:spcBef>
            </a:pPr>
            <a:endParaRPr lang="en-GB" sz="1800" dirty="0">
              <a:latin typeface="+mn-lt"/>
              <a:cs typeface="+mn-cs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u="sng" dirty="0">
              <a:latin typeface="+mn-lt"/>
              <a:cs typeface="+mn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7984" y="6525344"/>
            <a:ext cx="4423803" cy="288033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>
                <a:latin typeface="+mn-lt"/>
              </a:rPr>
              <a:t>C.C. Klepper | 27th IAEA Fusion Energy Conference | 22–27 October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81370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00" dirty="0"/>
              <a:t>The ability to detect and control fuel isotopic content down to a 1% concentration level is important for JET DTE2.  A reduction of H minority concentration from ~2% to &lt;~1% greatly impacts the effectiveness of ICRF core heating, while the ability to maintain T or D at or below 1% is critical to limiting DT neutron generation in the DD and TT phases, correspondingly.  The subdivertor measurement of (global) isotopic concentration, based on Penning-activated optical spectroscopy, already shown to work in DT environments during DTE1, is now optimized to deliver minimally 1% isotope detection capability and efforts to go below this are under way.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3AB6A8C-D898-4C85-838B-E5F349986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41" y="1693330"/>
            <a:ext cx="2923632" cy="1831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BFD5FD2-F288-41C0-8DA5-6264B046AC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65" y="5160608"/>
            <a:ext cx="2776108" cy="129272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D40205-A98B-414F-A56A-742ADB4823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022" y="3739695"/>
            <a:ext cx="2971055" cy="1338313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582B65D-B108-4D9C-BAB1-282AAB7513AF}"/>
              </a:ext>
            </a:extLst>
          </p:cNvPr>
          <p:cNvCxnSpPr>
            <a:cxnSpLocks/>
          </p:cNvCxnSpPr>
          <p:nvPr/>
        </p:nvCxnSpPr>
        <p:spPr>
          <a:xfrm flipH="1">
            <a:off x="3302733" y="2654258"/>
            <a:ext cx="1008111" cy="21602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D702C42-E6F6-49E1-A1D8-AE9A5D8C5BAF}"/>
              </a:ext>
            </a:extLst>
          </p:cNvPr>
          <p:cNvCxnSpPr>
            <a:cxnSpLocks/>
            <a:endCxn id="23" idx="3"/>
          </p:cNvCxnSpPr>
          <p:nvPr/>
        </p:nvCxnSpPr>
        <p:spPr>
          <a:xfrm flipH="1">
            <a:off x="3377077" y="4085670"/>
            <a:ext cx="933768" cy="3231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F40FE0-BF8E-43D0-9234-BF68C4E9AD11}"/>
              </a:ext>
            </a:extLst>
          </p:cNvPr>
          <p:cNvCxnSpPr>
            <a:cxnSpLocks/>
          </p:cNvCxnSpPr>
          <p:nvPr/>
        </p:nvCxnSpPr>
        <p:spPr>
          <a:xfrm flipH="1" flipV="1">
            <a:off x="3214028" y="5929498"/>
            <a:ext cx="1096816" cy="72171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4DCFFCAC-C0DC-4593-A9BA-93AFDC38E1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1994" y="6342429"/>
            <a:ext cx="909591" cy="4592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28C8D1D-A9D6-4AED-AF70-5F4F1A56BD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169" y="6433892"/>
            <a:ext cx="909591" cy="36020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69B111E-D61C-4656-AC5F-7EDD68C6A9E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814" t="4688" r="13299" b="35606"/>
          <a:stretch/>
        </p:blipFill>
        <p:spPr>
          <a:xfrm>
            <a:off x="1188159" y="6405834"/>
            <a:ext cx="544635" cy="43576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6547DCF-F29E-4A06-B31E-4A182E56E0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9193" y="6525344"/>
            <a:ext cx="741767" cy="24996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DC61B7B-AA8E-43E8-AB8F-496CEB8A6DE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2529" y="6474369"/>
            <a:ext cx="467444" cy="35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2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6625</TotalTime>
  <Words>389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SUBDIVERTOR FUEL ISOTOPIC CONTENT DETECTION LIMIT FOR JET AND IMPACT ON THE CONTROL OF ICRH FOR JET-ILW AND JET-DT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Klepper, C. Christopher</cp:lastModifiedBy>
  <cp:revision>266</cp:revision>
  <cp:lastPrinted>2016-11-02T15:50:23Z</cp:lastPrinted>
  <dcterms:created xsi:type="dcterms:W3CDTF">2014-10-17T14:45:18Z</dcterms:created>
  <dcterms:modified xsi:type="dcterms:W3CDTF">2018-09-27T16:34:14Z</dcterms:modified>
</cp:coreProperties>
</file>