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90"/>
  </p:normalViewPr>
  <p:slideViewPr>
    <p:cSldViewPr snapToGrid="0" snapToObjects="1">
      <p:cViewPr varScale="1">
        <p:scale>
          <a:sx n="105" d="100"/>
          <a:sy n="105" d="100"/>
        </p:scale>
        <p:origin x="208" y="2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7BC5-67BE-744A-8C7E-2931FEE25FC8}" type="datetimeFigureOut">
              <a:rPr lang="en-US" smtClean="0"/>
              <a:t>8/22/18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A8A5-EC0C-6C43-A305-47C48B79A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7BC5-67BE-744A-8C7E-2931FEE25FC8}" type="datetimeFigureOut">
              <a:rPr lang="en-US" smtClean="0"/>
              <a:t>8/22/18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A8A5-EC0C-6C43-A305-47C48B79A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7BC5-67BE-744A-8C7E-2931FEE25FC8}" type="datetimeFigureOut">
              <a:rPr lang="en-US" smtClean="0"/>
              <a:t>8/22/18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A8A5-EC0C-6C43-A305-47C48B79A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7BC5-67BE-744A-8C7E-2931FEE25FC8}" type="datetimeFigureOut">
              <a:rPr lang="en-US" smtClean="0"/>
              <a:t>8/22/18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A8A5-EC0C-6C43-A305-47C48B79A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7BC5-67BE-744A-8C7E-2931FEE25FC8}" type="datetimeFigureOut">
              <a:rPr lang="en-US" smtClean="0"/>
              <a:t>8/22/18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A8A5-EC0C-6C43-A305-47C48B79A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7BC5-67BE-744A-8C7E-2931FEE25FC8}" type="datetimeFigureOut">
              <a:rPr lang="en-US" smtClean="0"/>
              <a:t>8/22/18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A8A5-EC0C-6C43-A305-47C48B79A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7BC5-67BE-744A-8C7E-2931FEE25FC8}" type="datetimeFigureOut">
              <a:rPr lang="en-US" smtClean="0"/>
              <a:t>8/22/18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A8A5-EC0C-6C43-A305-47C48B79A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7BC5-67BE-744A-8C7E-2931FEE25FC8}" type="datetimeFigureOut">
              <a:rPr lang="en-US" smtClean="0"/>
              <a:t>8/22/18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A8A5-EC0C-6C43-A305-47C48B79A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7BC5-67BE-744A-8C7E-2931FEE25FC8}" type="datetimeFigureOut">
              <a:rPr lang="en-US" smtClean="0"/>
              <a:t>8/22/18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A8A5-EC0C-6C43-A305-47C48B79A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7BC5-67BE-744A-8C7E-2931FEE25FC8}" type="datetimeFigureOut">
              <a:rPr lang="en-US" smtClean="0"/>
              <a:t>8/22/18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A8A5-EC0C-6C43-A305-47C48B79A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7BC5-67BE-744A-8C7E-2931FEE25FC8}" type="datetimeFigureOut">
              <a:rPr lang="en-US" smtClean="0"/>
              <a:t>8/22/18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A8A5-EC0C-6C43-A305-47C48B79A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47BC5-67BE-744A-8C7E-2931FEE25FC8}" type="datetimeFigureOut">
              <a:rPr lang="en-US" smtClean="0"/>
              <a:t>8/22/18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8A8A5-EC0C-6C43-A305-47C48B79A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png"/><Relationship Id="rId5" Type="http://schemas.openxmlformats.org/officeDocument/2006/relationships/hyperlink" Target="https://doi.org/10.1088/1741-4326/aad0d6" TargetMode="External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Tahoma" charset="0"/>
                <a:ea typeface="Tahoma" charset="0"/>
                <a:cs typeface="Tahoma" charset="0"/>
              </a:rPr>
              <a:t>First and only </a:t>
            </a:r>
            <a:r>
              <a:rPr lang="en-US" sz="3600" dirty="0" err="1" smtClean="0">
                <a:latin typeface="Tahoma" charset="0"/>
                <a:ea typeface="Tahoma" charset="0"/>
                <a:cs typeface="Tahoma" charset="0"/>
              </a:rPr>
              <a:t>divertor</a:t>
            </a:r>
            <a:r>
              <a:rPr lang="en-US" sz="3600" dirty="0" smtClean="0">
                <a:latin typeface="Tahoma" charset="0"/>
                <a:ea typeface="Tahoma" charset="0"/>
                <a:cs typeface="Tahoma" charset="0"/>
              </a:rPr>
              <a:t> heat flux width measurements at and above ITER-level poloidal magnetic field</a:t>
            </a:r>
            <a:endParaRPr lang="en-US" sz="3600" dirty="0">
              <a:latin typeface="Tahoma" charset="0"/>
              <a:ea typeface="Tahoma" charset="0"/>
              <a:cs typeface="Tahoma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46" y="2692077"/>
            <a:ext cx="5369768" cy="35336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454" y="2555346"/>
            <a:ext cx="3382274" cy="38654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74117" y="1843399"/>
            <a:ext cx="51895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Inverse poloidal magnetic field H-mode scaling continues above ITER-level (1.2 T) </a:t>
            </a:r>
          </a:p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in contrast to recent simulations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6800533" y="1617536"/>
                <a:ext cx="4553267" cy="10980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dirty="0" smtClean="0">
                    <a:latin typeface="Tahoma" charset="0"/>
                    <a:ea typeface="Tahoma" charset="0"/>
                    <a:cs typeface="Tahoma" charset="0"/>
                  </a:rPr>
                  <a:t>Cross-confinement (L-, I-, H-mode) scaling organized by core plasma pressure.</a:t>
                </a:r>
              </a:p>
              <a:p>
                <a:pPr algn="ctr"/>
                <a:r>
                  <a:rPr lang="en-US" dirty="0" smtClean="0">
                    <a:latin typeface="Tahoma" charset="0"/>
                    <a:ea typeface="Tahoma" charset="0"/>
                    <a:cs typeface="Tahoma" charset="0"/>
                  </a:rPr>
                  <a:t>Simple </a:t>
                </a:r>
                <a:r>
                  <a:rPr lang="en-US" dirty="0">
                    <a:latin typeface="Tahoma" charset="0"/>
                    <a:ea typeface="Tahoma" charset="0"/>
                    <a:cs typeface="Tahoma" charset="0"/>
                  </a:rPr>
                  <a:t>rule-of-thumb: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Tahoma" charset="0"/>
                            <a:ea typeface="Tahoma" charset="0"/>
                            <a:cs typeface="Tahoma" charset="0"/>
                          </a:rPr>
                        </m:ctrlPr>
                      </m:sSubPr>
                      <m:e>
                        <m:r>
                          <a:rPr lang="en-US" i="1">
                            <a:latin typeface="Tahoma" charset="0"/>
                            <a:ea typeface="Tahoma" charset="0"/>
                            <a:cs typeface="Tahoma" charset="0"/>
                          </a:rPr>
                          <m:t>𝜆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Tahoma" charset="0"/>
                            <a:ea typeface="Tahoma" charset="0"/>
                            <a:cs typeface="Tahoma" charset="0"/>
                          </a:rPr>
                          <m:t>q</m:t>
                        </m:r>
                      </m:sub>
                    </m:sSub>
                    <m:r>
                      <a:rPr lang="en-US" i="1">
                        <a:latin typeface="Tahoma" charset="0"/>
                        <a:ea typeface="Tahoma" charset="0"/>
                        <a:cs typeface="Tahoma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Tahoma" charset="0"/>
                            <a:ea typeface="Tahoma" charset="0"/>
                            <a:cs typeface="Tahoma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>
                            <a:latin typeface="Tahoma" charset="0"/>
                            <a:ea typeface="Tahoma" charset="0"/>
                            <a:cs typeface="Tahoma" charset="0"/>
                          </a:rPr>
                          <m:t>mm</m:t>
                        </m:r>
                      </m:e>
                    </m:d>
                    <m:r>
                      <a:rPr lang="en-US" i="1">
                        <a:latin typeface="Tahoma" charset="0"/>
                        <a:ea typeface="Tahoma" charset="0"/>
                        <a:cs typeface="Tahoma" charset="0"/>
                      </a:rPr>
                      <m:t>≈</m:t>
                    </m:r>
                    <m:f>
                      <m:fPr>
                        <m:ctrlPr>
                          <a:rPr lang="en-US" i="1">
                            <a:latin typeface="Tahoma" charset="0"/>
                            <a:ea typeface="Tahoma" charset="0"/>
                            <a:cs typeface="Tahoma" charset="0"/>
                          </a:rPr>
                        </m:ctrlPr>
                      </m:fPr>
                      <m:num>
                        <m:r>
                          <a:rPr lang="en-US">
                            <a:latin typeface="Tahoma" charset="0"/>
                            <a:ea typeface="Tahoma" charset="0"/>
                            <a:cs typeface="Tahoma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Tahoma" charset="0"/>
                                <a:ea typeface="Tahoma" charset="0"/>
                                <a:cs typeface="Tahoma" charset="0"/>
                              </a:rPr>
                            </m:ctrlPr>
                          </m:radPr>
                          <m:deg/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Tahoma" charset="0"/>
                                    <a:ea typeface="Tahoma" charset="0"/>
                                    <a:cs typeface="Tahoma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Tahoma" charset="0"/>
                                    <a:ea typeface="Tahoma" charset="0"/>
                                    <a:cs typeface="Tahoma" charset="0"/>
                                  </a:rPr>
                                  <m:t>𝑝</m:t>
                                </m:r>
                              </m:e>
                            </m:acc>
                            <m:r>
                              <a:rPr lang="en-US" i="1" dirty="0">
                                <a:latin typeface="Tahoma" charset="0"/>
                                <a:ea typeface="Tahoma" charset="0"/>
                                <a:cs typeface="Tahoma" charset="0"/>
                              </a:rPr>
                              <m:t> [</m:t>
                            </m:r>
                            <m:r>
                              <m:rPr>
                                <m:sty m:val="p"/>
                              </m:rPr>
                              <a:rPr lang="en-US" dirty="0">
                                <a:latin typeface="Tahoma" charset="0"/>
                                <a:ea typeface="Tahoma" charset="0"/>
                                <a:cs typeface="Tahoma" charset="0"/>
                              </a:rPr>
                              <m:t>atm</m:t>
                            </m:r>
                            <m:r>
                              <a:rPr lang="en-US" i="1" dirty="0">
                                <a:latin typeface="Tahoma" charset="0"/>
                                <a:ea typeface="Tahoma" charset="0"/>
                                <a:cs typeface="Tahoma" charset="0"/>
                              </a:rPr>
                              <m:t>]</m:t>
                            </m:r>
                          </m:e>
                        </m:rad>
                      </m:den>
                    </m:f>
                  </m:oMath>
                </a14:m>
                <a:endParaRPr lang="en-US" dirty="0">
                  <a:latin typeface="Tahoma" charset="0"/>
                  <a:ea typeface="Tahoma" charset="0"/>
                  <a:cs typeface="Tahoma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0533" y="1617536"/>
                <a:ext cx="4553267" cy="1098058"/>
              </a:xfrm>
              <a:prstGeom prst="rect">
                <a:avLst/>
              </a:prstGeom>
              <a:blipFill rotWithShape="0">
                <a:blip r:embed="rId4"/>
                <a:stretch>
                  <a:fillRect l="-669" t="-2778" r="-1740" b="-3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66470" y="6439260"/>
            <a:ext cx="48782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 smtClean="0">
                <a:effectLst/>
                <a:latin typeface="Tahoma" charset="0"/>
                <a:ea typeface="Tahoma" charset="0"/>
                <a:cs typeface="Tahoma" charset="0"/>
                <a:hlinkClick r:id="rId5"/>
              </a:rPr>
              <a:t>D. </a:t>
            </a:r>
            <a:r>
              <a:rPr lang="nb-NO" dirty="0" err="1" smtClean="0">
                <a:effectLst/>
                <a:latin typeface="Tahoma" charset="0"/>
                <a:ea typeface="Tahoma" charset="0"/>
                <a:cs typeface="Tahoma" charset="0"/>
                <a:hlinkClick r:id="rId5"/>
              </a:rPr>
              <a:t>Brunner</a:t>
            </a:r>
            <a:r>
              <a:rPr lang="nb-NO" dirty="0" smtClean="0">
                <a:effectLst/>
                <a:latin typeface="Tahoma" charset="0"/>
                <a:ea typeface="Tahoma" charset="0"/>
                <a:cs typeface="Tahoma" charset="0"/>
                <a:hlinkClick r:id="rId5"/>
              </a:rPr>
              <a:t> et al 2018 </a:t>
            </a:r>
            <a:r>
              <a:rPr lang="nb-NO" dirty="0" err="1" smtClean="0">
                <a:effectLst/>
                <a:latin typeface="Tahoma" charset="0"/>
                <a:ea typeface="Tahoma" charset="0"/>
                <a:cs typeface="Tahoma" charset="0"/>
                <a:hlinkClick r:id="rId5"/>
              </a:rPr>
              <a:t>Nucl</a:t>
            </a:r>
            <a:r>
              <a:rPr lang="nb-NO" dirty="0" smtClean="0">
                <a:effectLst/>
                <a:latin typeface="Tahoma" charset="0"/>
                <a:ea typeface="Tahoma" charset="0"/>
                <a:cs typeface="Tahoma" charset="0"/>
                <a:hlinkClick r:id="rId5"/>
              </a:rPr>
              <a:t>. </a:t>
            </a:r>
            <a:r>
              <a:rPr lang="nb-NO" dirty="0" err="1" smtClean="0">
                <a:effectLst/>
                <a:latin typeface="Tahoma" charset="0"/>
                <a:ea typeface="Tahoma" charset="0"/>
                <a:cs typeface="Tahoma" charset="0"/>
                <a:hlinkClick r:id="rId5"/>
              </a:rPr>
              <a:t>Fusion</a:t>
            </a:r>
            <a:r>
              <a:rPr lang="nb-NO" dirty="0" smtClean="0">
                <a:effectLst/>
                <a:latin typeface="Tahoma" charset="0"/>
                <a:ea typeface="Tahoma" charset="0"/>
                <a:cs typeface="Tahoma" charset="0"/>
                <a:hlinkClick r:id="rId5"/>
              </a:rPr>
              <a:t> 58 094002</a:t>
            </a:r>
            <a:endParaRPr lang="nb-NO" dirty="0">
              <a:effectLst/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015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79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First and only divertor heat flux width measurements at and above ITER-level poloidal magnetic field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and only divertor heat flux width measurements at and above ITER-level poloidal magnetic field</dc:title>
  <dc:creator>Dan Brunner</dc:creator>
  <cp:lastModifiedBy>Dan Brunner</cp:lastModifiedBy>
  <cp:revision>1</cp:revision>
  <dcterms:created xsi:type="dcterms:W3CDTF">2018-08-22T13:40:12Z</dcterms:created>
  <dcterms:modified xsi:type="dcterms:W3CDTF">2018-08-22T13:48:12Z</dcterms:modified>
</cp:coreProperties>
</file>