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9" autoAdjust="0"/>
    <p:restoredTop sz="94660"/>
  </p:normalViewPr>
  <p:slideViewPr>
    <p:cSldViewPr snapToGrid="0">
      <p:cViewPr>
        <p:scale>
          <a:sx n="66" d="100"/>
          <a:sy n="66" d="100"/>
        </p:scale>
        <p:origin x="538" y="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IN"/>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pPr eaLnBrk="1" latinLnBrk="0" hangingPunct="1"/>
            <a:fld id="{544213AF-26F6-41FA-8D85-E2C5388D6E58}" type="datetimeFigureOut">
              <a:rPr lang="en-US" smtClean="0"/>
              <a:pPr eaLnBrk="1" latinLnBrk="0" hangingPunct="1"/>
              <a:t>9/27/2018</a:t>
            </a:fld>
            <a:endParaRPr lang="en-US" dirty="0">
              <a:solidFill>
                <a:srgbClr val="FFFFFF"/>
              </a:solidFill>
            </a:endParaRPr>
          </a:p>
        </p:txBody>
      </p:sp>
      <p:sp>
        <p:nvSpPr>
          <p:cNvPr id="5" name="Footer Placeholder 4"/>
          <p:cNvSpPr>
            <a:spLocks noGrp="1"/>
          </p:cNvSpPr>
          <p:nvPr>
            <p:ph type="ftr" sz="quarter" idx="11"/>
          </p:nvPr>
        </p:nvSpPr>
        <p:spPr/>
        <p:txBody>
          <a:bodyPr/>
          <a:lstStyle/>
          <a:p>
            <a:endParaRPr kumimoji="0" lang="en-US">
              <a:solidFill>
                <a:schemeClr val="accent1">
                  <a:tint val="20000"/>
                </a:schemeClr>
              </a:solidFill>
            </a:endParaRPr>
          </a:p>
        </p:txBody>
      </p:sp>
      <p:sp>
        <p:nvSpPr>
          <p:cNvPr id="6" name="Slide Number Placeholder 5"/>
          <p:cNvSpPr>
            <a:spLocks noGrp="1"/>
          </p:cNvSpPr>
          <p:nvPr>
            <p:ph type="sldNum" sz="quarter" idx="12"/>
          </p:nvPr>
        </p:nvSpPr>
        <p:spPr/>
        <p:txBody>
          <a:bodyPr/>
          <a:lstStyle/>
          <a:p>
            <a:fld id="{D5BBC35B-A44B-4119-B8DA-DE9E3DFADA20}" type="slidenum">
              <a:rPr kumimoji="0" lang="en-US" smtClean="0"/>
              <a:pPr eaLnBrk="1" latinLnBrk="0" hangingPunct="1"/>
              <a:t>‹#›</a:t>
            </a:fld>
            <a:endParaRPr kumimoji="0" lang="en-US" dirty="0">
              <a:solidFill>
                <a:srgbClr val="FFFFFF"/>
              </a:solidFill>
            </a:endParaRPr>
          </a:p>
        </p:txBody>
      </p:sp>
    </p:spTree>
    <p:extLst>
      <p:ext uri="{BB962C8B-B14F-4D97-AF65-F5344CB8AC3E}">
        <p14:creationId xmlns:p14="http://schemas.microsoft.com/office/powerpoint/2010/main" val="18758484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pPr eaLnBrk="1" latinLnBrk="0" hangingPunct="1"/>
            <a:fld id="{544213AF-26F6-41FA-8D85-E2C5388D6E58}" type="datetimeFigureOut">
              <a:rPr lang="en-US" smtClean="0"/>
              <a:pPr eaLnBrk="1" latinLnBrk="0" hangingPunct="1"/>
              <a:t>9/27/2018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pPr eaLnBrk="1" latinLnBrk="0" hangingPunct="1"/>
              <a:t>‹#›</a:t>
            </a:fld>
            <a:endParaRPr kumimoji="0" lang="en-US"/>
          </a:p>
        </p:txBody>
      </p:sp>
    </p:spTree>
    <p:extLst>
      <p:ext uri="{BB962C8B-B14F-4D97-AF65-F5344CB8AC3E}">
        <p14:creationId xmlns:p14="http://schemas.microsoft.com/office/powerpoint/2010/main" val="579660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pPr eaLnBrk="1" latinLnBrk="0" hangingPunct="1"/>
            <a:fld id="{544213AF-26F6-41FA-8D85-E2C5388D6E58}" type="datetimeFigureOut">
              <a:rPr lang="en-US" smtClean="0"/>
              <a:pPr eaLnBrk="1" latinLnBrk="0" hangingPunct="1"/>
              <a:t>9/27/2018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pPr eaLnBrk="1" latinLnBrk="0" hangingPunct="1"/>
              <a:t>‹#›</a:t>
            </a:fld>
            <a:endParaRPr kumimoji="0" lang="en-US"/>
          </a:p>
        </p:txBody>
      </p:sp>
    </p:spTree>
    <p:extLst>
      <p:ext uri="{BB962C8B-B14F-4D97-AF65-F5344CB8AC3E}">
        <p14:creationId xmlns:p14="http://schemas.microsoft.com/office/powerpoint/2010/main" val="248020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pPr eaLnBrk="1" latinLnBrk="0" hangingPunct="1"/>
            <a:fld id="{544213AF-26F6-41FA-8D85-E2C5388D6E58}" type="datetimeFigureOut">
              <a:rPr lang="en-US" smtClean="0"/>
              <a:pPr eaLnBrk="1" latinLnBrk="0" hangingPunct="1"/>
              <a:t>9/27/2018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pPr eaLnBrk="1" latinLnBrk="0" hangingPunct="1"/>
              <a:t>‹#›</a:t>
            </a:fld>
            <a:endParaRPr kumimoji="0" lang="en-US"/>
          </a:p>
        </p:txBody>
      </p:sp>
    </p:spTree>
    <p:extLst>
      <p:ext uri="{BB962C8B-B14F-4D97-AF65-F5344CB8AC3E}">
        <p14:creationId xmlns:p14="http://schemas.microsoft.com/office/powerpoint/2010/main" val="605193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IN"/>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eaLnBrk="1" latinLnBrk="0" hangingPunct="1"/>
            <a:fld id="{544213AF-26F6-41FA-8D85-E2C5388D6E58}" type="datetimeFigureOut">
              <a:rPr lang="en-US" smtClean="0"/>
              <a:pPr eaLnBrk="1" latinLnBrk="0" hangingPunct="1"/>
              <a:t>9/27/2018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pPr eaLnBrk="1" latinLnBrk="0" hangingPunct="1"/>
              <a:t>‹#›</a:t>
            </a:fld>
            <a:endParaRPr kumimoji="0" lang="en-US"/>
          </a:p>
        </p:txBody>
      </p:sp>
    </p:spTree>
    <p:extLst>
      <p:ext uri="{BB962C8B-B14F-4D97-AF65-F5344CB8AC3E}">
        <p14:creationId xmlns:p14="http://schemas.microsoft.com/office/powerpoint/2010/main" val="3855609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pPr eaLnBrk="1" latinLnBrk="0" hangingPunct="1"/>
            <a:fld id="{544213AF-26F6-41FA-8D85-E2C5388D6E58}" type="datetimeFigureOut">
              <a:rPr lang="en-US" smtClean="0"/>
              <a:pPr eaLnBrk="1" latinLnBrk="0" hangingPunct="1"/>
              <a:t>9/27/2018</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pPr eaLnBrk="1" latinLnBrk="0" hangingPunct="1"/>
              <a:t>‹#›</a:t>
            </a:fld>
            <a:endParaRPr kumimoji="0" lang="en-US"/>
          </a:p>
        </p:txBody>
      </p:sp>
    </p:spTree>
    <p:extLst>
      <p:ext uri="{BB962C8B-B14F-4D97-AF65-F5344CB8AC3E}">
        <p14:creationId xmlns:p14="http://schemas.microsoft.com/office/powerpoint/2010/main" val="60032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pPr eaLnBrk="1" latinLnBrk="0" hangingPunct="1"/>
            <a:fld id="{544213AF-26F6-41FA-8D85-E2C5388D6E58}" type="datetimeFigureOut">
              <a:rPr lang="en-US" smtClean="0"/>
              <a:pPr eaLnBrk="1" latinLnBrk="0" hangingPunct="1"/>
              <a:t>9/27/2018</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D5BBC35B-A44B-4119-B8DA-DE9E3DFADA20}" type="slidenum">
              <a:rPr kumimoji="0" lang="en-US" smtClean="0"/>
              <a:pPr eaLnBrk="1" latinLnBrk="0" hangingPunct="1"/>
              <a:t>‹#›</a:t>
            </a:fld>
            <a:endParaRPr kumimoji="0" lang="en-US"/>
          </a:p>
        </p:txBody>
      </p:sp>
    </p:spTree>
    <p:extLst>
      <p:ext uri="{BB962C8B-B14F-4D97-AF65-F5344CB8AC3E}">
        <p14:creationId xmlns:p14="http://schemas.microsoft.com/office/powerpoint/2010/main" val="3738859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pPr eaLnBrk="1" latinLnBrk="0" hangingPunct="1"/>
            <a:fld id="{544213AF-26F6-41FA-8D85-E2C5388D6E58}" type="datetimeFigureOut">
              <a:rPr lang="en-US" smtClean="0"/>
              <a:pPr eaLnBrk="1" latinLnBrk="0" hangingPunct="1"/>
              <a:t>9/27/2018</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D5BBC35B-A44B-4119-B8DA-DE9E3DFADA20}" type="slidenum">
              <a:rPr kumimoji="0" lang="en-US" smtClean="0"/>
              <a:pPr eaLnBrk="1" latinLnBrk="0" hangingPunct="1"/>
              <a:t>‹#›</a:t>
            </a:fld>
            <a:endParaRPr kumimoji="0" lang="en-US"/>
          </a:p>
        </p:txBody>
      </p:sp>
    </p:spTree>
    <p:extLst>
      <p:ext uri="{BB962C8B-B14F-4D97-AF65-F5344CB8AC3E}">
        <p14:creationId xmlns:p14="http://schemas.microsoft.com/office/powerpoint/2010/main" val="27773601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544213AF-26F6-41FA-8D85-E2C5388D6E58}" type="datetimeFigureOut">
              <a:rPr lang="en-US" smtClean="0"/>
              <a:pPr eaLnBrk="1" latinLnBrk="0" hangingPunct="1"/>
              <a:t>9/27/2018</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D5BBC35B-A44B-4119-B8DA-DE9E3DFADA20}" type="slidenum">
              <a:rPr kumimoji="0" lang="en-US" smtClean="0"/>
              <a:pPr eaLnBrk="1" latinLnBrk="0" hangingPunct="1"/>
              <a:t>‹#›</a:t>
            </a:fld>
            <a:endParaRPr kumimoji="0" lang="en-US"/>
          </a:p>
        </p:txBody>
      </p:sp>
    </p:spTree>
    <p:extLst>
      <p:ext uri="{BB962C8B-B14F-4D97-AF65-F5344CB8AC3E}">
        <p14:creationId xmlns:p14="http://schemas.microsoft.com/office/powerpoint/2010/main" val="1763469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IN"/>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eaLnBrk="1" latinLnBrk="0" hangingPunct="1"/>
            <a:fld id="{544213AF-26F6-41FA-8D85-E2C5388D6E58}" type="datetimeFigureOut">
              <a:rPr lang="en-US" smtClean="0"/>
              <a:pPr eaLnBrk="1" latinLnBrk="0" hangingPunct="1"/>
              <a:t>9/27/2018</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pPr eaLnBrk="1" latinLnBrk="0" hangingPunct="1"/>
              <a:t>‹#›</a:t>
            </a:fld>
            <a:endParaRPr kumimoji="0" lang="en-US"/>
          </a:p>
        </p:txBody>
      </p:sp>
    </p:spTree>
    <p:extLst>
      <p:ext uri="{BB962C8B-B14F-4D97-AF65-F5344CB8AC3E}">
        <p14:creationId xmlns:p14="http://schemas.microsoft.com/office/powerpoint/2010/main" val="1398520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IN"/>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IN"/>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eaLnBrk="1" latinLnBrk="0" hangingPunct="1"/>
            <a:fld id="{544213AF-26F6-41FA-8D85-E2C5388D6E58}" type="datetimeFigureOut">
              <a:rPr lang="en-US" smtClean="0"/>
              <a:pPr eaLnBrk="1" latinLnBrk="0" hangingPunct="1"/>
              <a:t>9/27/2018</a:t>
            </a:fld>
            <a:endParaRPr lang="en-US">
              <a:solidFill>
                <a:schemeClr val="tx1"/>
              </a:solidFill>
            </a:endParaRPr>
          </a:p>
        </p:txBody>
      </p:sp>
      <p:sp>
        <p:nvSpPr>
          <p:cNvPr id="6" name="Footer Placeholder 5"/>
          <p:cNvSpPr>
            <a:spLocks noGrp="1"/>
          </p:cNvSpPr>
          <p:nvPr>
            <p:ph type="ftr" sz="quarter" idx="11"/>
          </p:nvPr>
        </p:nvSpPr>
        <p:spPr/>
        <p:txBody>
          <a:bodyPr/>
          <a:lstStyle/>
          <a:p>
            <a:endParaRPr kumimoji="0" lang="en-US">
              <a:solidFill>
                <a:schemeClr val="tx1"/>
              </a:solidFill>
            </a:endParaRPr>
          </a:p>
        </p:txBody>
      </p:sp>
      <p:sp>
        <p:nvSpPr>
          <p:cNvPr id="7" name="Slide Number Placeholder 6"/>
          <p:cNvSpPr>
            <a:spLocks noGrp="1"/>
          </p:cNvSpPr>
          <p:nvPr>
            <p:ph type="sldNum" sz="quarter" idx="12"/>
          </p:nvPr>
        </p:nvSpPr>
        <p:spPr/>
        <p:txBody>
          <a:bodyPr/>
          <a:lstStyle/>
          <a:p>
            <a:fld id="{D5BBC35B-A44B-4119-B8DA-DE9E3DFADA20}" type="slidenum">
              <a:rPr kumimoji="0" lang="en-US" smtClean="0"/>
              <a:pPr eaLnBrk="1" latinLnBrk="0" hangingPunct="1"/>
              <a:t>‹#›</a:t>
            </a:fld>
            <a:endParaRPr kumimoji="0" lang="en-US">
              <a:solidFill>
                <a:schemeClr val="tx1"/>
              </a:solidFill>
            </a:endParaRPr>
          </a:p>
        </p:txBody>
      </p:sp>
    </p:spTree>
    <p:extLst>
      <p:ext uri="{BB962C8B-B14F-4D97-AF65-F5344CB8AC3E}">
        <p14:creationId xmlns:p14="http://schemas.microsoft.com/office/powerpoint/2010/main" val="2060763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eaLnBrk="1" latinLnBrk="0" hangingPunct="1"/>
            <a:fld id="{544213AF-26F6-41FA-8D85-E2C5388D6E58}" type="datetimeFigureOut">
              <a:rPr lang="en-US" smtClean="0"/>
              <a:pPr eaLnBrk="1" latinLnBrk="0" hangingPunct="1"/>
              <a:t>9/27/2018</a:t>
            </a:fld>
            <a:endParaRPr lang="en-US" sz="1000" dirty="0">
              <a:solidFill>
                <a:schemeClr val="tx1"/>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lgn="r" eaLnBrk="1" latinLnBrk="0" hangingPunct="1"/>
            <a:endParaRPr kumimoji="0" lang="en-US" sz="1000" dirty="0">
              <a:solidFill>
                <a:schemeClr val="tx1"/>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5BBC35B-A44B-4119-B8DA-DE9E3DFADA20}" type="slidenum">
              <a:rPr kumimoji="0" lang="en-US" smtClean="0"/>
              <a:pPr eaLnBrk="1" latinLnBrk="0" hangingPunct="1"/>
              <a:t>‹#›</a:t>
            </a:fld>
            <a:endParaRPr kumimoji="0" lang="en-US" sz="1000" b="0">
              <a:solidFill>
                <a:schemeClr val="tx1"/>
              </a:solidFill>
            </a:endParaRPr>
          </a:p>
        </p:txBody>
      </p:sp>
    </p:spTree>
    <p:extLst>
      <p:ext uri="{BB962C8B-B14F-4D97-AF65-F5344CB8AC3E}">
        <p14:creationId xmlns:p14="http://schemas.microsoft.com/office/powerpoint/2010/main" val="57591085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67340" y="64870"/>
            <a:ext cx="6784467" cy="800219"/>
          </a:xfrm>
          <a:prstGeom prst="rect">
            <a:avLst/>
          </a:prstGeom>
        </p:spPr>
        <p:txBody>
          <a:bodyPr wrap="square">
            <a:spAutoFit/>
          </a:bodyPr>
          <a:lstStyle/>
          <a:p>
            <a:pPr algn="ctr"/>
            <a:r>
              <a:rPr lang="en-GB" b="1" dirty="0" smtClean="0">
                <a:solidFill>
                  <a:srgbClr val="0000CC"/>
                </a:solidFill>
                <a:latin typeface="Times New Roman" panose="02020603050405020304" pitchFamily="18" charset="0"/>
                <a:ea typeface="Times New Roman" panose="02020603050405020304" pitchFamily="18" charset="0"/>
              </a:rPr>
              <a:t>Preliminary </a:t>
            </a:r>
            <a:r>
              <a:rPr lang="en-GB" b="1" dirty="0">
                <a:solidFill>
                  <a:srgbClr val="0000CC"/>
                </a:solidFill>
                <a:latin typeface="Times New Roman" panose="02020603050405020304" pitchFamily="18" charset="0"/>
                <a:ea typeface="Times New Roman" panose="02020603050405020304" pitchFamily="18" charset="0"/>
              </a:rPr>
              <a:t>Pipe Stress Analysis of High Pressure, High Temperature Experimental Helium Cooling </a:t>
            </a:r>
            <a:r>
              <a:rPr lang="en-GB" b="1" dirty="0" smtClean="0">
                <a:solidFill>
                  <a:srgbClr val="0000CC"/>
                </a:solidFill>
                <a:latin typeface="Times New Roman" panose="02020603050405020304" pitchFamily="18" charset="0"/>
                <a:ea typeface="Times New Roman" panose="02020603050405020304" pitchFamily="18" charset="0"/>
              </a:rPr>
              <a:t>System (EHCL)</a:t>
            </a:r>
          </a:p>
          <a:p>
            <a:pPr algn="ctr"/>
            <a:r>
              <a:rPr lang="en-GB" sz="1000" dirty="0" smtClean="0">
                <a:latin typeface="Times New Roman" panose="02020603050405020304" pitchFamily="18" charset="0"/>
              </a:rPr>
              <a:t>Corresponding Author: Aditya Kumar verma</a:t>
            </a:r>
            <a:endParaRPr lang="en-IN" sz="1000" dirty="0"/>
          </a:p>
        </p:txBody>
      </p:sp>
      <p:pic>
        <p:nvPicPr>
          <p:cNvPr id="6" name="Picture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69236" y="1844927"/>
            <a:ext cx="3753088" cy="3080221"/>
          </a:xfrm>
          <a:prstGeom prst="rect">
            <a:avLst/>
          </a:prstGeom>
          <a:noFill/>
          <a:ln w="6350">
            <a:solidFill>
              <a:schemeClr val="tx1"/>
            </a:solidFill>
          </a:ln>
        </p:spPr>
      </p:pic>
      <p:graphicFrame>
        <p:nvGraphicFramePr>
          <p:cNvPr id="8" name="Table 7"/>
          <p:cNvGraphicFramePr>
            <a:graphicFrameLocks noGrp="1"/>
          </p:cNvGraphicFramePr>
          <p:nvPr>
            <p:extLst>
              <p:ext uri="{D42A27DB-BD31-4B8C-83A1-F6EECF244321}">
                <p14:modId xmlns:p14="http://schemas.microsoft.com/office/powerpoint/2010/main" val="18163487"/>
              </p:ext>
            </p:extLst>
          </p:nvPr>
        </p:nvGraphicFramePr>
        <p:xfrm>
          <a:off x="267728" y="3253755"/>
          <a:ext cx="4848282" cy="1623981"/>
        </p:xfrm>
        <a:graphic>
          <a:graphicData uri="http://schemas.openxmlformats.org/drawingml/2006/table">
            <a:tbl>
              <a:tblPr firstRow="1" firstCol="1" bandRow="1">
                <a:tableStyleId>{C083E6E3-FA7D-4D7B-A595-EF9225AFEA82}</a:tableStyleId>
              </a:tblPr>
              <a:tblGrid>
                <a:gridCol w="936039"/>
                <a:gridCol w="648182"/>
                <a:gridCol w="604739"/>
                <a:gridCol w="426076"/>
                <a:gridCol w="444636"/>
                <a:gridCol w="503820"/>
                <a:gridCol w="445664"/>
                <a:gridCol w="427939"/>
                <a:gridCol w="411187"/>
              </a:tblGrid>
              <a:tr h="284706">
                <a:tc rowSpan="2">
                  <a:txBody>
                    <a:bodyPr/>
                    <a:lstStyle/>
                    <a:p>
                      <a:pPr algn="ctr" hangingPunct="0">
                        <a:lnSpc>
                          <a:spcPct val="115000"/>
                        </a:lnSpc>
                        <a:spcAft>
                          <a:spcPts val="0"/>
                        </a:spcAft>
                      </a:pPr>
                      <a:r>
                        <a:rPr lang="en-IN" sz="1000" b="0" dirty="0">
                          <a:effectLst/>
                          <a:latin typeface="Times New Roman" panose="02020603050405020304" pitchFamily="18" charset="0"/>
                          <a:cs typeface="Times New Roman" panose="02020603050405020304" pitchFamily="18" charset="0"/>
                        </a:rPr>
                        <a:t>Load Cases</a:t>
                      </a:r>
                      <a:endParaRPr lang="en-IN" sz="10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rowSpan="2">
                  <a:txBody>
                    <a:bodyPr/>
                    <a:lstStyle/>
                    <a:p>
                      <a:pPr algn="ctr" hangingPunct="0">
                        <a:lnSpc>
                          <a:spcPct val="115000"/>
                        </a:lnSpc>
                        <a:spcAft>
                          <a:spcPts val="0"/>
                        </a:spcAft>
                      </a:pPr>
                      <a:r>
                        <a:rPr lang="en-IN" sz="1000" b="0" dirty="0">
                          <a:effectLst/>
                          <a:latin typeface="Times New Roman" panose="02020603050405020304" pitchFamily="18" charset="0"/>
                          <a:cs typeface="Times New Roman" panose="02020603050405020304" pitchFamily="18" charset="0"/>
                        </a:rPr>
                        <a:t>Available Stress margin </a:t>
                      </a:r>
                      <a:r>
                        <a:rPr lang="en-IN" sz="1000" b="0" dirty="0" smtClean="0">
                          <a:effectLst/>
                          <a:latin typeface="Times New Roman" panose="02020603050405020304" pitchFamily="18" charset="0"/>
                          <a:cs typeface="Times New Roman" panose="02020603050405020304" pitchFamily="18" charset="0"/>
                        </a:rPr>
                        <a:t>%</a:t>
                      </a:r>
                      <a:endParaRPr lang="en-IN" sz="1000" b="0" dirty="0">
                        <a:effectLst/>
                        <a:latin typeface="Times New Roman" panose="02020603050405020304" pitchFamily="18" charset="0"/>
                        <a:cs typeface="Times New Roman" panose="02020603050405020304" pitchFamily="18" charset="0"/>
                      </a:endParaRPr>
                    </a:p>
                  </a:txBody>
                  <a:tcPr marL="68580" marR="68580" marT="0" marB="0"/>
                </a:tc>
                <a:tc rowSpan="2">
                  <a:txBody>
                    <a:bodyPr/>
                    <a:lstStyle/>
                    <a:p>
                      <a:pPr algn="ctr" hangingPunct="0">
                        <a:lnSpc>
                          <a:spcPct val="115000"/>
                        </a:lnSpc>
                        <a:spcAft>
                          <a:spcPts val="0"/>
                        </a:spcAft>
                      </a:pPr>
                      <a:r>
                        <a:rPr lang="en-IN" sz="1000" b="0" dirty="0" smtClean="0">
                          <a:effectLst/>
                          <a:latin typeface="Times New Roman" panose="02020603050405020304" pitchFamily="18" charset="0"/>
                          <a:cs typeface="Times New Roman" panose="02020603050405020304" pitchFamily="18" charset="0"/>
                        </a:rPr>
                        <a:t>Code Stress%</a:t>
                      </a:r>
                      <a:endParaRPr lang="en-IN" sz="1000" b="0" dirty="0">
                        <a:effectLst/>
                        <a:latin typeface="Times New Roman" panose="02020603050405020304" pitchFamily="18" charset="0"/>
                        <a:cs typeface="Times New Roman" panose="02020603050405020304" pitchFamily="18" charset="0"/>
                      </a:endParaRPr>
                    </a:p>
                  </a:txBody>
                  <a:tcPr marL="68580" marR="68580" marT="0" marB="0"/>
                </a:tc>
                <a:tc gridSpan="3">
                  <a:txBody>
                    <a:bodyPr/>
                    <a:lstStyle/>
                    <a:p>
                      <a:pPr algn="ctr" hangingPunct="0">
                        <a:lnSpc>
                          <a:spcPct val="115000"/>
                        </a:lnSpc>
                        <a:spcAft>
                          <a:spcPts val="0"/>
                        </a:spcAft>
                      </a:pPr>
                      <a:r>
                        <a:rPr lang="en-IN" sz="1000" b="0" dirty="0">
                          <a:effectLst/>
                          <a:latin typeface="Times New Roman" panose="02020603050405020304" pitchFamily="18" charset="0"/>
                          <a:cs typeface="Times New Roman" panose="02020603050405020304" pitchFamily="18" charset="0"/>
                        </a:rPr>
                        <a:t>Displacements </a:t>
                      </a:r>
                      <a:endParaRPr lang="en-IN" sz="10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IN"/>
                    </a:p>
                  </a:txBody>
                  <a:tcPr/>
                </a:tc>
                <a:tc hMerge="1">
                  <a:txBody>
                    <a:bodyPr/>
                    <a:lstStyle/>
                    <a:p>
                      <a:endParaRPr lang="en-IN"/>
                    </a:p>
                  </a:txBody>
                  <a:tcPr/>
                </a:tc>
                <a:tc gridSpan="3">
                  <a:txBody>
                    <a:bodyPr/>
                    <a:lstStyle/>
                    <a:p>
                      <a:pPr algn="ctr" hangingPunct="0">
                        <a:lnSpc>
                          <a:spcPct val="115000"/>
                        </a:lnSpc>
                        <a:spcAft>
                          <a:spcPts val="0"/>
                        </a:spcAft>
                      </a:pPr>
                      <a:r>
                        <a:rPr lang="en-IN" sz="1000" b="0" dirty="0">
                          <a:effectLst/>
                          <a:latin typeface="Times New Roman" panose="02020603050405020304" pitchFamily="18" charset="0"/>
                          <a:cs typeface="Times New Roman" panose="02020603050405020304" pitchFamily="18" charset="0"/>
                        </a:rPr>
                        <a:t>Reaction Forces</a:t>
                      </a:r>
                      <a:endParaRPr lang="en-IN" sz="10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IN"/>
                    </a:p>
                  </a:txBody>
                  <a:tcPr/>
                </a:tc>
                <a:tc hMerge="1">
                  <a:txBody>
                    <a:bodyPr/>
                    <a:lstStyle/>
                    <a:p>
                      <a:endParaRPr lang="en-IN"/>
                    </a:p>
                  </a:txBody>
                  <a:tcPr/>
                </a:tc>
              </a:tr>
              <a:tr h="190500">
                <a:tc vMerge="1">
                  <a:txBody>
                    <a:bodyPr/>
                    <a:lstStyle/>
                    <a:p>
                      <a:endParaRPr lang="en-IN"/>
                    </a:p>
                  </a:txBody>
                  <a:tcPr/>
                </a:tc>
                <a:tc vMerge="1">
                  <a:txBody>
                    <a:bodyPr/>
                    <a:lstStyle/>
                    <a:p>
                      <a:endParaRPr lang="en-IN"/>
                    </a:p>
                  </a:txBody>
                  <a:tcPr/>
                </a:tc>
                <a:tc vMerge="1">
                  <a:txBody>
                    <a:bodyPr/>
                    <a:lstStyle/>
                    <a:p>
                      <a:endParaRPr lang="en-IN"/>
                    </a:p>
                  </a:txBody>
                  <a:tcPr/>
                </a:tc>
                <a:tc>
                  <a:txBody>
                    <a:bodyPr/>
                    <a:lstStyle/>
                    <a:p>
                      <a:pPr algn="ctr" hangingPunct="0">
                        <a:lnSpc>
                          <a:spcPct val="115000"/>
                        </a:lnSpc>
                        <a:spcAft>
                          <a:spcPts val="0"/>
                        </a:spcAft>
                      </a:pPr>
                      <a:r>
                        <a:rPr lang="en-IN" sz="1000" b="0" dirty="0" err="1">
                          <a:effectLst/>
                          <a:latin typeface="Times New Roman" panose="02020603050405020304" pitchFamily="18" charset="0"/>
                          <a:cs typeface="Times New Roman" panose="02020603050405020304" pitchFamily="18" charset="0"/>
                        </a:rPr>
                        <a:t>D</a:t>
                      </a:r>
                      <a:r>
                        <a:rPr lang="en-IN" sz="1000" b="0" baseline="-25000" dirty="0" err="1">
                          <a:effectLst/>
                          <a:latin typeface="Times New Roman" panose="02020603050405020304" pitchFamily="18" charset="0"/>
                          <a:cs typeface="Times New Roman" panose="02020603050405020304" pitchFamily="18" charset="0"/>
                        </a:rPr>
                        <a:t>x</a:t>
                      </a:r>
                      <a:r>
                        <a:rPr lang="en-IN" sz="1000" b="0" dirty="0">
                          <a:effectLst/>
                          <a:latin typeface="Times New Roman" panose="02020603050405020304" pitchFamily="18" charset="0"/>
                          <a:cs typeface="Times New Roman" panose="02020603050405020304" pitchFamily="18" charset="0"/>
                        </a:rPr>
                        <a:t>, </a:t>
                      </a:r>
                      <a:r>
                        <a:rPr lang="en-IN" sz="1000" b="0" dirty="0" smtClean="0">
                          <a:effectLst/>
                          <a:latin typeface="Times New Roman" panose="02020603050405020304" pitchFamily="18" charset="0"/>
                          <a:cs typeface="Times New Roman" panose="02020603050405020304" pitchFamily="18" charset="0"/>
                        </a:rPr>
                        <a:t>mm</a:t>
                      </a:r>
                      <a:endParaRPr lang="en-IN" sz="10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hangingPunct="0">
                        <a:lnSpc>
                          <a:spcPct val="115000"/>
                        </a:lnSpc>
                        <a:spcAft>
                          <a:spcPts val="0"/>
                        </a:spcAft>
                      </a:pPr>
                      <a:r>
                        <a:rPr lang="en-IN" sz="1000" b="0" dirty="0" err="1">
                          <a:effectLst/>
                          <a:latin typeface="Times New Roman" panose="02020603050405020304" pitchFamily="18" charset="0"/>
                          <a:cs typeface="Times New Roman" panose="02020603050405020304" pitchFamily="18" charset="0"/>
                        </a:rPr>
                        <a:t>D</a:t>
                      </a:r>
                      <a:r>
                        <a:rPr lang="en-IN" sz="1000" b="0" baseline="-25000" dirty="0" err="1">
                          <a:effectLst/>
                          <a:latin typeface="Times New Roman" panose="02020603050405020304" pitchFamily="18" charset="0"/>
                          <a:cs typeface="Times New Roman" panose="02020603050405020304" pitchFamily="18" charset="0"/>
                        </a:rPr>
                        <a:t>y</a:t>
                      </a:r>
                      <a:r>
                        <a:rPr lang="en-IN" sz="1000" b="0" dirty="0">
                          <a:effectLst/>
                          <a:latin typeface="Times New Roman" panose="02020603050405020304" pitchFamily="18" charset="0"/>
                          <a:cs typeface="Times New Roman" panose="02020603050405020304" pitchFamily="18" charset="0"/>
                        </a:rPr>
                        <a:t>, </a:t>
                      </a:r>
                      <a:endParaRPr lang="en-IN" sz="1000" b="0" dirty="0" smtClean="0">
                        <a:effectLst/>
                        <a:latin typeface="Times New Roman" panose="02020603050405020304" pitchFamily="18" charset="0"/>
                        <a:cs typeface="Times New Roman" panose="02020603050405020304" pitchFamily="18" charset="0"/>
                      </a:endParaRPr>
                    </a:p>
                    <a:p>
                      <a:pPr algn="ctr" hangingPunct="0">
                        <a:lnSpc>
                          <a:spcPct val="115000"/>
                        </a:lnSpc>
                        <a:spcAft>
                          <a:spcPts val="0"/>
                        </a:spcAft>
                      </a:pPr>
                      <a:r>
                        <a:rPr lang="en-IN" sz="1000" b="0" dirty="0" smtClean="0">
                          <a:effectLst/>
                          <a:latin typeface="Times New Roman" panose="02020603050405020304" pitchFamily="18" charset="0"/>
                          <a:cs typeface="Times New Roman" panose="02020603050405020304" pitchFamily="18" charset="0"/>
                        </a:rPr>
                        <a:t>mm</a:t>
                      </a:r>
                      <a:endParaRPr lang="en-IN" sz="10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hangingPunct="0">
                        <a:lnSpc>
                          <a:spcPct val="115000"/>
                        </a:lnSpc>
                        <a:spcAft>
                          <a:spcPts val="0"/>
                        </a:spcAft>
                      </a:pPr>
                      <a:r>
                        <a:rPr lang="en-IN" sz="1000" b="0" dirty="0" err="1">
                          <a:effectLst/>
                          <a:latin typeface="Times New Roman" panose="02020603050405020304" pitchFamily="18" charset="0"/>
                          <a:cs typeface="Times New Roman" panose="02020603050405020304" pitchFamily="18" charset="0"/>
                        </a:rPr>
                        <a:t>D</a:t>
                      </a:r>
                      <a:r>
                        <a:rPr lang="en-IN" sz="1000" b="0" baseline="-25000" dirty="0" err="1">
                          <a:effectLst/>
                          <a:latin typeface="Times New Roman" panose="02020603050405020304" pitchFamily="18" charset="0"/>
                          <a:cs typeface="Times New Roman" panose="02020603050405020304" pitchFamily="18" charset="0"/>
                        </a:rPr>
                        <a:t>z</a:t>
                      </a:r>
                      <a:r>
                        <a:rPr lang="en-IN" sz="1000" b="0" dirty="0">
                          <a:effectLst/>
                          <a:latin typeface="Times New Roman" panose="02020603050405020304" pitchFamily="18" charset="0"/>
                          <a:cs typeface="Times New Roman" panose="02020603050405020304" pitchFamily="18" charset="0"/>
                        </a:rPr>
                        <a:t>, </a:t>
                      </a:r>
                      <a:r>
                        <a:rPr lang="en-IN" sz="1000" b="0" dirty="0" smtClean="0">
                          <a:effectLst/>
                          <a:latin typeface="Times New Roman" panose="02020603050405020304" pitchFamily="18" charset="0"/>
                          <a:cs typeface="Times New Roman" panose="02020603050405020304" pitchFamily="18" charset="0"/>
                        </a:rPr>
                        <a:t>mm</a:t>
                      </a:r>
                      <a:endParaRPr lang="en-IN" sz="10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hangingPunct="0">
                        <a:lnSpc>
                          <a:spcPct val="115000"/>
                        </a:lnSpc>
                        <a:spcAft>
                          <a:spcPts val="0"/>
                        </a:spcAft>
                      </a:pPr>
                      <a:r>
                        <a:rPr lang="en-IN" sz="1000" b="0" dirty="0" err="1">
                          <a:effectLst/>
                          <a:latin typeface="Times New Roman" panose="02020603050405020304" pitchFamily="18" charset="0"/>
                          <a:cs typeface="Times New Roman" panose="02020603050405020304" pitchFamily="18" charset="0"/>
                        </a:rPr>
                        <a:t>F</a:t>
                      </a:r>
                      <a:r>
                        <a:rPr lang="en-IN" sz="1000" b="0" baseline="-25000" dirty="0" err="1">
                          <a:effectLst/>
                          <a:latin typeface="Times New Roman" panose="02020603050405020304" pitchFamily="18" charset="0"/>
                          <a:cs typeface="Times New Roman" panose="02020603050405020304" pitchFamily="18" charset="0"/>
                        </a:rPr>
                        <a:t>x</a:t>
                      </a:r>
                      <a:r>
                        <a:rPr lang="en-IN" sz="1000" b="0" dirty="0">
                          <a:effectLst/>
                          <a:latin typeface="Times New Roman" panose="02020603050405020304" pitchFamily="18" charset="0"/>
                          <a:cs typeface="Times New Roman" panose="02020603050405020304" pitchFamily="18" charset="0"/>
                        </a:rPr>
                        <a:t>, </a:t>
                      </a:r>
                      <a:endParaRPr lang="en-IN" sz="1000" b="0" dirty="0" smtClean="0">
                        <a:effectLst/>
                        <a:latin typeface="Times New Roman" panose="02020603050405020304" pitchFamily="18" charset="0"/>
                        <a:cs typeface="Times New Roman" panose="02020603050405020304" pitchFamily="18" charset="0"/>
                      </a:endParaRPr>
                    </a:p>
                    <a:p>
                      <a:pPr algn="ctr" hangingPunct="0">
                        <a:lnSpc>
                          <a:spcPct val="115000"/>
                        </a:lnSpc>
                        <a:spcAft>
                          <a:spcPts val="0"/>
                        </a:spcAft>
                      </a:pPr>
                      <a:r>
                        <a:rPr lang="en-IN" sz="1000" b="0" dirty="0" smtClean="0">
                          <a:effectLst/>
                          <a:latin typeface="Times New Roman" panose="02020603050405020304" pitchFamily="18" charset="0"/>
                          <a:cs typeface="Times New Roman" panose="02020603050405020304" pitchFamily="18" charset="0"/>
                        </a:rPr>
                        <a:t>N</a:t>
                      </a:r>
                      <a:endParaRPr lang="en-IN" sz="1000" b="0" dirty="0">
                        <a:effectLst/>
                        <a:latin typeface="Times New Roman" panose="02020603050405020304" pitchFamily="18" charset="0"/>
                        <a:cs typeface="Times New Roman" panose="02020603050405020304" pitchFamily="18" charset="0"/>
                      </a:endParaRPr>
                    </a:p>
                  </a:txBody>
                  <a:tcPr marL="68580" marR="68580" marT="0" marB="0"/>
                </a:tc>
                <a:tc>
                  <a:txBody>
                    <a:bodyPr/>
                    <a:lstStyle/>
                    <a:p>
                      <a:pPr algn="ctr" hangingPunct="0">
                        <a:lnSpc>
                          <a:spcPct val="115000"/>
                        </a:lnSpc>
                        <a:spcAft>
                          <a:spcPts val="0"/>
                        </a:spcAft>
                      </a:pPr>
                      <a:r>
                        <a:rPr lang="en-IN" sz="1000" b="0" dirty="0" err="1">
                          <a:effectLst/>
                          <a:latin typeface="Times New Roman" panose="02020603050405020304" pitchFamily="18" charset="0"/>
                          <a:cs typeface="Times New Roman" panose="02020603050405020304" pitchFamily="18" charset="0"/>
                        </a:rPr>
                        <a:t>F</a:t>
                      </a:r>
                      <a:r>
                        <a:rPr lang="en-IN" sz="1000" b="0" baseline="-25000" dirty="0" err="1">
                          <a:effectLst/>
                          <a:latin typeface="Times New Roman" panose="02020603050405020304" pitchFamily="18" charset="0"/>
                          <a:cs typeface="Times New Roman" panose="02020603050405020304" pitchFamily="18" charset="0"/>
                        </a:rPr>
                        <a:t>y</a:t>
                      </a:r>
                      <a:r>
                        <a:rPr lang="en-IN" sz="1000" b="0" dirty="0">
                          <a:effectLst/>
                          <a:latin typeface="Times New Roman" panose="02020603050405020304" pitchFamily="18" charset="0"/>
                          <a:cs typeface="Times New Roman" panose="02020603050405020304" pitchFamily="18" charset="0"/>
                        </a:rPr>
                        <a:t>, </a:t>
                      </a:r>
                      <a:endParaRPr lang="en-IN" sz="1000" b="0" dirty="0" smtClean="0">
                        <a:effectLst/>
                        <a:latin typeface="Times New Roman" panose="02020603050405020304" pitchFamily="18" charset="0"/>
                        <a:cs typeface="Times New Roman" panose="02020603050405020304" pitchFamily="18" charset="0"/>
                      </a:endParaRPr>
                    </a:p>
                    <a:p>
                      <a:pPr algn="ctr" hangingPunct="0">
                        <a:lnSpc>
                          <a:spcPct val="115000"/>
                        </a:lnSpc>
                        <a:spcAft>
                          <a:spcPts val="0"/>
                        </a:spcAft>
                      </a:pPr>
                      <a:r>
                        <a:rPr lang="en-IN" sz="1000" b="0" dirty="0" smtClean="0">
                          <a:effectLst/>
                          <a:latin typeface="Times New Roman" panose="02020603050405020304" pitchFamily="18" charset="0"/>
                          <a:cs typeface="Times New Roman" panose="02020603050405020304" pitchFamily="18" charset="0"/>
                        </a:rPr>
                        <a:t>N</a:t>
                      </a:r>
                      <a:endParaRPr lang="en-IN" sz="10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hangingPunct="0">
                        <a:lnSpc>
                          <a:spcPct val="115000"/>
                        </a:lnSpc>
                        <a:spcAft>
                          <a:spcPts val="0"/>
                        </a:spcAft>
                      </a:pPr>
                      <a:r>
                        <a:rPr lang="en-IN" sz="1000" b="0" dirty="0" err="1">
                          <a:effectLst/>
                          <a:latin typeface="Times New Roman" panose="02020603050405020304" pitchFamily="18" charset="0"/>
                          <a:cs typeface="Times New Roman" panose="02020603050405020304" pitchFamily="18" charset="0"/>
                        </a:rPr>
                        <a:t>F</a:t>
                      </a:r>
                      <a:r>
                        <a:rPr lang="en-IN" sz="1000" b="0" baseline="-25000" dirty="0" err="1">
                          <a:effectLst/>
                          <a:latin typeface="Times New Roman" panose="02020603050405020304" pitchFamily="18" charset="0"/>
                          <a:cs typeface="Times New Roman" panose="02020603050405020304" pitchFamily="18" charset="0"/>
                        </a:rPr>
                        <a:t>z</a:t>
                      </a:r>
                      <a:r>
                        <a:rPr lang="en-IN" sz="1000" b="0" dirty="0">
                          <a:effectLst/>
                          <a:latin typeface="Times New Roman" panose="02020603050405020304" pitchFamily="18" charset="0"/>
                          <a:cs typeface="Times New Roman" panose="02020603050405020304" pitchFamily="18" charset="0"/>
                        </a:rPr>
                        <a:t>, N   </a:t>
                      </a:r>
                      <a:endParaRPr lang="en-IN" sz="10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230572">
                <a:tc>
                  <a:txBody>
                    <a:bodyPr/>
                    <a:lstStyle/>
                    <a:p>
                      <a:pPr algn="l">
                        <a:lnSpc>
                          <a:spcPct val="115000"/>
                        </a:lnSpc>
                        <a:spcAft>
                          <a:spcPts val="0"/>
                        </a:spcAft>
                      </a:pPr>
                      <a:r>
                        <a:rPr lang="en-IN" sz="900" b="0" dirty="0">
                          <a:effectLst/>
                          <a:latin typeface="Times New Roman" panose="02020603050405020304" pitchFamily="18" charset="0"/>
                          <a:cs typeface="Times New Roman" panose="02020603050405020304" pitchFamily="18" charset="0"/>
                        </a:rPr>
                        <a:t>Sustained </a:t>
                      </a:r>
                      <a:r>
                        <a:rPr lang="en-IN" sz="900" b="0" dirty="0" smtClean="0">
                          <a:effectLst/>
                          <a:latin typeface="Times New Roman" panose="02020603050405020304" pitchFamily="18" charset="0"/>
                          <a:cs typeface="Times New Roman" panose="02020603050405020304" pitchFamily="18" charset="0"/>
                        </a:rPr>
                        <a:t>Load (W+P</a:t>
                      </a:r>
                      <a:r>
                        <a:rPr lang="en-IN" sz="900" b="0" dirty="0">
                          <a:effectLst/>
                          <a:latin typeface="Times New Roman" panose="02020603050405020304" pitchFamily="18" charset="0"/>
                          <a:cs typeface="Times New Roman" panose="02020603050405020304" pitchFamily="18" charset="0"/>
                        </a:rPr>
                        <a:t>) </a:t>
                      </a:r>
                      <a:endParaRPr lang="en-IN" sz="9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hangingPunct="0">
                        <a:lnSpc>
                          <a:spcPct val="115000"/>
                        </a:lnSpc>
                        <a:spcAft>
                          <a:spcPts val="0"/>
                        </a:spcAft>
                      </a:pPr>
                      <a:r>
                        <a:rPr lang="en-US" sz="900" b="0" dirty="0" smtClean="0">
                          <a:effectLst/>
                          <a:latin typeface="Times New Roman" panose="02020603050405020304" pitchFamily="18" charset="0"/>
                          <a:cs typeface="Times New Roman" panose="02020603050405020304" pitchFamily="18" charset="0"/>
                        </a:rPr>
                        <a:t>68.5</a:t>
                      </a:r>
                      <a:endParaRPr lang="en-IN" sz="900" b="0" dirty="0">
                        <a:effectLst/>
                        <a:latin typeface="Times New Roman" panose="02020603050405020304" pitchFamily="18" charset="0"/>
                        <a:cs typeface="Times New Roman" panose="02020603050405020304" pitchFamily="18" charset="0"/>
                      </a:endParaRPr>
                    </a:p>
                  </a:txBody>
                  <a:tcPr marL="68580" marR="68580" marT="0" marB="0"/>
                </a:tc>
                <a:tc>
                  <a:txBody>
                    <a:bodyPr/>
                    <a:lstStyle/>
                    <a:p>
                      <a:pPr algn="ctr" hangingPunct="0">
                        <a:lnSpc>
                          <a:spcPct val="115000"/>
                        </a:lnSpc>
                        <a:spcAft>
                          <a:spcPts val="0"/>
                        </a:spcAft>
                      </a:pPr>
                      <a:r>
                        <a:rPr lang="en-US" sz="900" b="0" dirty="0" smtClean="0">
                          <a:effectLst/>
                          <a:latin typeface="Times New Roman" panose="02020603050405020304" pitchFamily="18" charset="0"/>
                          <a:cs typeface="Times New Roman" panose="02020603050405020304" pitchFamily="18" charset="0"/>
                        </a:rPr>
                        <a:t>31.5</a:t>
                      </a:r>
                      <a:endParaRPr lang="en-IN" sz="900" b="0" dirty="0">
                        <a:effectLst/>
                        <a:latin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b="0" dirty="0">
                          <a:effectLst/>
                          <a:latin typeface="Times New Roman" panose="02020603050405020304" pitchFamily="18" charset="0"/>
                          <a:cs typeface="Times New Roman" panose="02020603050405020304" pitchFamily="18" charset="0"/>
                        </a:rPr>
                        <a:t>-1.28 </a:t>
                      </a:r>
                      <a:endParaRPr lang="en-US" sz="900" b="0" dirty="0" smtClean="0">
                        <a:effectLst/>
                        <a:latin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b="0" dirty="0">
                          <a:effectLst/>
                          <a:latin typeface="Times New Roman" panose="02020603050405020304" pitchFamily="18" charset="0"/>
                          <a:cs typeface="Times New Roman" panose="02020603050405020304" pitchFamily="18" charset="0"/>
                        </a:rPr>
                        <a:t>-</a:t>
                      </a:r>
                      <a:r>
                        <a:rPr lang="en-US" sz="900" b="0" dirty="0" smtClean="0">
                          <a:effectLst/>
                          <a:latin typeface="Times New Roman" panose="02020603050405020304" pitchFamily="18" charset="0"/>
                          <a:cs typeface="Times New Roman" panose="02020603050405020304" pitchFamily="18" charset="0"/>
                        </a:rPr>
                        <a:t>0.89</a:t>
                      </a:r>
                      <a:endParaRPr lang="en-IN" sz="900" b="0" dirty="0">
                        <a:effectLst/>
                        <a:latin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b="0" dirty="0">
                          <a:effectLst/>
                          <a:latin typeface="Times New Roman" panose="02020603050405020304" pitchFamily="18" charset="0"/>
                          <a:cs typeface="Times New Roman" panose="02020603050405020304" pitchFamily="18" charset="0"/>
                        </a:rPr>
                        <a:t>-</a:t>
                      </a:r>
                      <a:r>
                        <a:rPr lang="en-US" sz="900" b="0" dirty="0" smtClean="0">
                          <a:effectLst/>
                          <a:latin typeface="Times New Roman" panose="02020603050405020304" pitchFamily="18" charset="0"/>
                          <a:cs typeface="Times New Roman" panose="02020603050405020304" pitchFamily="18" charset="0"/>
                        </a:rPr>
                        <a:t>9.34</a:t>
                      </a:r>
                      <a:endParaRPr lang="en-IN" sz="9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b="0" dirty="0" smtClean="0">
                          <a:effectLst/>
                          <a:latin typeface="Times New Roman" panose="02020603050405020304" pitchFamily="18" charset="0"/>
                          <a:cs typeface="Times New Roman" panose="02020603050405020304" pitchFamily="18" charset="0"/>
                        </a:rPr>
                        <a:t>598</a:t>
                      </a:r>
                      <a:endParaRPr lang="en-IN" sz="900" b="0" dirty="0">
                        <a:effectLst/>
                        <a:latin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b="0" dirty="0">
                          <a:effectLst/>
                          <a:latin typeface="Times New Roman" panose="02020603050405020304" pitchFamily="18" charset="0"/>
                          <a:cs typeface="Times New Roman" panose="02020603050405020304" pitchFamily="18" charset="0"/>
                        </a:rPr>
                        <a:t>-</a:t>
                      </a:r>
                      <a:r>
                        <a:rPr lang="en-US" sz="900" b="0" dirty="0" smtClean="0">
                          <a:effectLst/>
                          <a:latin typeface="Times New Roman" panose="02020603050405020304" pitchFamily="18" charset="0"/>
                          <a:cs typeface="Times New Roman" panose="02020603050405020304" pitchFamily="18" charset="0"/>
                        </a:rPr>
                        <a:t>318</a:t>
                      </a:r>
                      <a:endParaRPr lang="en-IN" sz="900" b="0" dirty="0">
                        <a:effectLst/>
                        <a:latin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b="0" dirty="0">
                          <a:effectLst/>
                          <a:latin typeface="Times New Roman" panose="02020603050405020304" pitchFamily="18" charset="0"/>
                          <a:cs typeface="Times New Roman" panose="02020603050405020304" pitchFamily="18" charset="0"/>
                        </a:rPr>
                        <a:t>-792</a:t>
                      </a:r>
                      <a:endParaRPr lang="en-IN" sz="900" b="0" dirty="0">
                        <a:effectLst/>
                        <a:latin typeface="Times New Roman" panose="02020603050405020304" pitchFamily="18" charset="0"/>
                        <a:cs typeface="Times New Roman" panose="02020603050405020304" pitchFamily="18" charset="0"/>
                      </a:endParaRPr>
                    </a:p>
                    <a:p>
                      <a:pPr algn="ctr">
                        <a:lnSpc>
                          <a:spcPct val="115000"/>
                        </a:lnSpc>
                        <a:spcAft>
                          <a:spcPts val="0"/>
                        </a:spcAft>
                      </a:pPr>
                      <a:endParaRPr lang="en-IN" sz="9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397124">
                <a:tc>
                  <a:txBody>
                    <a:bodyPr/>
                    <a:lstStyle/>
                    <a:p>
                      <a:pPr hangingPunct="0">
                        <a:lnSpc>
                          <a:spcPct val="115000"/>
                        </a:lnSpc>
                        <a:spcAft>
                          <a:spcPts val="0"/>
                        </a:spcAft>
                      </a:pPr>
                      <a:r>
                        <a:rPr lang="en-IN" sz="900" b="0" dirty="0">
                          <a:effectLst/>
                          <a:latin typeface="Times New Roman" panose="02020603050405020304" pitchFamily="18" charset="0"/>
                          <a:cs typeface="Times New Roman" panose="02020603050405020304" pitchFamily="18" charset="0"/>
                        </a:rPr>
                        <a:t>Thermal </a:t>
                      </a:r>
                      <a:r>
                        <a:rPr lang="en-IN" sz="900" b="0" dirty="0" smtClean="0">
                          <a:effectLst/>
                          <a:latin typeface="Times New Roman" panose="02020603050405020304" pitchFamily="18" charset="0"/>
                          <a:cs typeface="Times New Roman" panose="02020603050405020304" pitchFamily="18" charset="0"/>
                        </a:rPr>
                        <a:t>Load </a:t>
                      </a:r>
                    </a:p>
                    <a:p>
                      <a:pPr hangingPunct="0">
                        <a:lnSpc>
                          <a:spcPct val="115000"/>
                        </a:lnSpc>
                        <a:spcAft>
                          <a:spcPts val="0"/>
                        </a:spcAft>
                      </a:pPr>
                      <a:r>
                        <a:rPr lang="en-IN" sz="900" b="0" dirty="0" smtClean="0">
                          <a:effectLst/>
                          <a:latin typeface="Times New Roman" panose="02020603050405020304" pitchFamily="18" charset="0"/>
                          <a:cs typeface="Times New Roman" panose="02020603050405020304" pitchFamily="18" charset="0"/>
                        </a:rPr>
                        <a:t>(T</a:t>
                      </a:r>
                      <a:r>
                        <a:rPr lang="en-IN" sz="900" b="0" dirty="0">
                          <a:effectLst/>
                          <a:latin typeface="Times New Roman" panose="02020603050405020304" pitchFamily="18" charset="0"/>
                          <a:cs typeface="Times New Roman" panose="02020603050405020304" pitchFamily="18" charset="0"/>
                        </a:rPr>
                        <a:t>) </a:t>
                      </a:r>
                      <a:endParaRPr lang="en-IN" sz="9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hangingPunct="0">
                        <a:lnSpc>
                          <a:spcPct val="115000"/>
                        </a:lnSpc>
                        <a:spcAft>
                          <a:spcPts val="0"/>
                        </a:spcAft>
                      </a:pPr>
                      <a:r>
                        <a:rPr lang="en-US" sz="900" b="0" dirty="0" smtClean="0">
                          <a:effectLst/>
                          <a:latin typeface="Times New Roman" panose="02020603050405020304" pitchFamily="18" charset="0"/>
                          <a:cs typeface="Times New Roman" panose="02020603050405020304" pitchFamily="18" charset="0"/>
                        </a:rPr>
                        <a:t>43.1</a:t>
                      </a:r>
                      <a:endParaRPr lang="en-IN" sz="900" b="0" dirty="0">
                        <a:effectLst/>
                        <a:latin typeface="Times New Roman" panose="02020603050405020304" pitchFamily="18" charset="0"/>
                        <a:cs typeface="Times New Roman" panose="02020603050405020304" pitchFamily="18" charset="0"/>
                      </a:endParaRPr>
                    </a:p>
                  </a:txBody>
                  <a:tcPr marL="68580" marR="68580" marT="0" marB="0"/>
                </a:tc>
                <a:tc>
                  <a:txBody>
                    <a:bodyPr/>
                    <a:lstStyle/>
                    <a:p>
                      <a:pPr algn="ctr" hangingPunct="0">
                        <a:lnSpc>
                          <a:spcPct val="115000"/>
                        </a:lnSpc>
                        <a:spcAft>
                          <a:spcPts val="0"/>
                        </a:spcAft>
                      </a:pPr>
                      <a:r>
                        <a:rPr lang="en-US" sz="900" b="0" dirty="0" smtClean="0">
                          <a:effectLst/>
                          <a:latin typeface="Times New Roman" panose="02020603050405020304" pitchFamily="18" charset="0"/>
                          <a:cs typeface="Times New Roman" panose="02020603050405020304" pitchFamily="18" charset="0"/>
                        </a:rPr>
                        <a:t>56.9</a:t>
                      </a:r>
                      <a:endParaRPr lang="en-IN" sz="900" b="0" dirty="0">
                        <a:effectLst/>
                        <a:latin typeface="Times New Roman" panose="02020603050405020304" pitchFamily="18" charset="0"/>
                        <a:cs typeface="Times New Roman" panose="02020603050405020304" pitchFamily="18" charset="0"/>
                      </a:endParaRPr>
                    </a:p>
                  </a:txBody>
                  <a:tcPr marL="68580" marR="68580" marT="0" marB="0"/>
                </a:tc>
                <a:tc>
                  <a:txBody>
                    <a:bodyPr/>
                    <a:lstStyle/>
                    <a:p>
                      <a:pPr algn="ctr" hangingPunct="0">
                        <a:lnSpc>
                          <a:spcPct val="115000"/>
                        </a:lnSpc>
                        <a:spcAft>
                          <a:spcPts val="0"/>
                        </a:spcAft>
                      </a:pPr>
                      <a:r>
                        <a:rPr lang="en-IN" sz="900" b="0" dirty="0">
                          <a:effectLst/>
                          <a:latin typeface="Times New Roman" panose="02020603050405020304" pitchFamily="18" charset="0"/>
                          <a:cs typeface="Times New Roman" panose="02020603050405020304" pitchFamily="18" charset="0"/>
                        </a:rPr>
                        <a:t>-</a:t>
                      </a:r>
                      <a:r>
                        <a:rPr lang="en-IN" sz="900" b="0" dirty="0" smtClean="0">
                          <a:effectLst/>
                          <a:latin typeface="Times New Roman" panose="02020603050405020304" pitchFamily="18" charset="0"/>
                          <a:cs typeface="Times New Roman" panose="02020603050405020304" pitchFamily="18" charset="0"/>
                        </a:rPr>
                        <a:t>8.43</a:t>
                      </a:r>
                      <a:endParaRPr lang="en-IN" sz="900" b="0" dirty="0">
                        <a:effectLst/>
                        <a:latin typeface="Times New Roman" panose="02020603050405020304" pitchFamily="18" charset="0"/>
                        <a:cs typeface="Times New Roman" panose="02020603050405020304" pitchFamily="18" charset="0"/>
                      </a:endParaRPr>
                    </a:p>
                  </a:txBody>
                  <a:tcPr marL="68580" marR="68580" marT="0" marB="0"/>
                </a:tc>
                <a:tc>
                  <a:txBody>
                    <a:bodyPr/>
                    <a:lstStyle/>
                    <a:p>
                      <a:pPr algn="ctr" hangingPunct="0">
                        <a:lnSpc>
                          <a:spcPct val="115000"/>
                        </a:lnSpc>
                        <a:spcAft>
                          <a:spcPts val="0"/>
                        </a:spcAft>
                      </a:pPr>
                      <a:r>
                        <a:rPr lang="en-IN" sz="900" b="0" dirty="0" smtClean="0">
                          <a:effectLst/>
                          <a:latin typeface="Times New Roman" panose="02020603050405020304" pitchFamily="18" charset="0"/>
                          <a:cs typeface="Times New Roman" panose="02020603050405020304" pitchFamily="18" charset="0"/>
                        </a:rPr>
                        <a:t>15.20</a:t>
                      </a:r>
                      <a:endParaRPr lang="en-IN" sz="900" b="0" dirty="0">
                        <a:effectLst/>
                        <a:latin typeface="Times New Roman" panose="02020603050405020304" pitchFamily="18" charset="0"/>
                        <a:cs typeface="Times New Roman" panose="02020603050405020304" pitchFamily="18" charset="0"/>
                      </a:endParaRPr>
                    </a:p>
                  </a:txBody>
                  <a:tcPr marL="68580" marR="68580" marT="0" marB="0"/>
                </a:tc>
                <a:tc>
                  <a:txBody>
                    <a:bodyPr/>
                    <a:lstStyle/>
                    <a:p>
                      <a:pPr algn="ctr" hangingPunct="0">
                        <a:lnSpc>
                          <a:spcPct val="115000"/>
                        </a:lnSpc>
                        <a:spcAft>
                          <a:spcPts val="0"/>
                        </a:spcAft>
                      </a:pPr>
                      <a:r>
                        <a:rPr lang="en-IN" sz="900" b="0" dirty="0" smtClean="0">
                          <a:effectLst/>
                          <a:latin typeface="Times New Roman" panose="02020603050405020304" pitchFamily="18" charset="0"/>
                          <a:cs typeface="Times New Roman" panose="02020603050405020304" pitchFamily="18" charset="0"/>
                        </a:rPr>
                        <a:t>17.26</a:t>
                      </a:r>
                      <a:endParaRPr lang="en-IN" sz="900" b="0" dirty="0">
                        <a:effectLst/>
                        <a:latin typeface="Times New Roman" panose="02020603050405020304" pitchFamily="18" charset="0"/>
                        <a:cs typeface="Times New Roman" panose="02020603050405020304" pitchFamily="18" charset="0"/>
                      </a:endParaRPr>
                    </a:p>
                  </a:txBody>
                  <a:tcPr marL="68580" marR="68580" marT="0" marB="0"/>
                </a:tc>
                <a:tc>
                  <a:txBody>
                    <a:bodyPr/>
                    <a:lstStyle/>
                    <a:p>
                      <a:pPr algn="ctr" hangingPunct="0">
                        <a:lnSpc>
                          <a:spcPct val="115000"/>
                        </a:lnSpc>
                        <a:spcAft>
                          <a:spcPts val="0"/>
                        </a:spcAft>
                      </a:pPr>
                      <a:r>
                        <a:rPr lang="en-IN" sz="900" b="0" dirty="0">
                          <a:effectLst/>
                          <a:latin typeface="Times New Roman" panose="02020603050405020304" pitchFamily="18" charset="0"/>
                          <a:cs typeface="Times New Roman" panose="02020603050405020304" pitchFamily="18" charset="0"/>
                        </a:rPr>
                        <a:t>-</a:t>
                      </a:r>
                      <a:r>
                        <a:rPr lang="en-IN" sz="900" b="0" dirty="0" smtClean="0">
                          <a:effectLst/>
                          <a:latin typeface="Times New Roman" panose="02020603050405020304" pitchFamily="18" charset="0"/>
                          <a:cs typeface="Times New Roman" panose="02020603050405020304" pitchFamily="18" charset="0"/>
                        </a:rPr>
                        <a:t>1437</a:t>
                      </a:r>
                      <a:endParaRPr lang="en-IN" sz="900" b="0" dirty="0">
                        <a:effectLst/>
                        <a:latin typeface="Times New Roman" panose="02020603050405020304" pitchFamily="18" charset="0"/>
                        <a:cs typeface="Times New Roman" panose="02020603050405020304" pitchFamily="18" charset="0"/>
                      </a:endParaRPr>
                    </a:p>
                  </a:txBody>
                  <a:tcPr marL="68580" marR="68580" marT="0" marB="0"/>
                </a:tc>
                <a:tc>
                  <a:txBody>
                    <a:bodyPr/>
                    <a:lstStyle/>
                    <a:p>
                      <a:pPr algn="ctr" hangingPunct="0">
                        <a:lnSpc>
                          <a:spcPct val="115000"/>
                        </a:lnSpc>
                        <a:spcAft>
                          <a:spcPts val="0"/>
                        </a:spcAft>
                      </a:pPr>
                      <a:r>
                        <a:rPr lang="en-IN" sz="900" b="0" dirty="0">
                          <a:effectLst/>
                          <a:latin typeface="Times New Roman" panose="02020603050405020304" pitchFamily="18" charset="0"/>
                          <a:cs typeface="Times New Roman" panose="02020603050405020304" pitchFamily="18" charset="0"/>
                        </a:rPr>
                        <a:t>-</a:t>
                      </a:r>
                      <a:r>
                        <a:rPr lang="en-IN" sz="900" b="0" dirty="0" smtClean="0">
                          <a:effectLst/>
                          <a:latin typeface="Times New Roman" panose="02020603050405020304" pitchFamily="18" charset="0"/>
                          <a:cs typeface="Times New Roman" panose="02020603050405020304" pitchFamily="18" charset="0"/>
                        </a:rPr>
                        <a:t>1931</a:t>
                      </a:r>
                      <a:endParaRPr lang="en-IN" sz="900" b="0" dirty="0">
                        <a:effectLst/>
                        <a:latin typeface="Times New Roman" panose="02020603050405020304" pitchFamily="18" charset="0"/>
                        <a:cs typeface="Times New Roman" panose="02020603050405020304" pitchFamily="18" charset="0"/>
                      </a:endParaRPr>
                    </a:p>
                  </a:txBody>
                  <a:tcPr marL="68580" marR="68580" marT="0" marB="0"/>
                </a:tc>
                <a:tc>
                  <a:txBody>
                    <a:bodyPr/>
                    <a:lstStyle/>
                    <a:p>
                      <a:pPr algn="ctr" hangingPunct="0">
                        <a:lnSpc>
                          <a:spcPct val="115000"/>
                        </a:lnSpc>
                        <a:spcAft>
                          <a:spcPts val="0"/>
                        </a:spcAft>
                      </a:pPr>
                      <a:r>
                        <a:rPr lang="en-IN" sz="900" b="0" dirty="0">
                          <a:effectLst/>
                          <a:latin typeface="Times New Roman" panose="02020603050405020304" pitchFamily="18" charset="0"/>
                          <a:cs typeface="Times New Roman" panose="02020603050405020304" pitchFamily="18" charset="0"/>
                        </a:rPr>
                        <a:t>-</a:t>
                      </a:r>
                      <a:r>
                        <a:rPr lang="en-IN" sz="900" b="0" dirty="0" smtClean="0">
                          <a:effectLst/>
                          <a:latin typeface="Times New Roman" panose="02020603050405020304" pitchFamily="18" charset="0"/>
                          <a:cs typeface="Times New Roman" panose="02020603050405020304" pitchFamily="18" charset="0"/>
                        </a:rPr>
                        <a:t>6237</a:t>
                      </a:r>
                      <a:endParaRPr lang="en-IN" sz="900" b="0" dirty="0">
                        <a:effectLst/>
                        <a:latin typeface="Times New Roman" panose="02020603050405020304" pitchFamily="18" charset="0"/>
                        <a:cs typeface="Times New Roman" panose="02020603050405020304" pitchFamily="18" charset="0"/>
                      </a:endParaRPr>
                    </a:p>
                  </a:txBody>
                  <a:tcPr marL="68580" marR="68580" marT="0" marB="0"/>
                </a:tc>
              </a:tr>
              <a:tr h="236430">
                <a:tc>
                  <a:txBody>
                    <a:bodyPr/>
                    <a:lstStyle/>
                    <a:p>
                      <a:pPr hangingPunct="0">
                        <a:lnSpc>
                          <a:spcPct val="115000"/>
                        </a:lnSpc>
                        <a:spcAft>
                          <a:spcPts val="0"/>
                        </a:spcAft>
                      </a:pPr>
                      <a:r>
                        <a:rPr lang="en-IN" sz="900" b="0" dirty="0">
                          <a:effectLst/>
                          <a:latin typeface="Times New Roman" panose="02020603050405020304" pitchFamily="18" charset="0"/>
                          <a:cs typeface="Times New Roman" panose="02020603050405020304" pitchFamily="18" charset="0"/>
                        </a:rPr>
                        <a:t>Occasional Load (W+P</a:t>
                      </a:r>
                      <a:r>
                        <a:rPr lang="en-GB" sz="900" b="0" dirty="0">
                          <a:effectLst/>
                          <a:latin typeface="Times New Roman" panose="02020603050405020304" pitchFamily="18" charset="0"/>
                          <a:cs typeface="Times New Roman" panose="02020603050405020304" pitchFamily="18" charset="0"/>
                        </a:rPr>
                        <a:t>+ </a:t>
                      </a:r>
                      <a:r>
                        <a:rPr lang="en-GB" sz="900" b="0" dirty="0" smtClean="0">
                          <a:effectLst/>
                          <a:latin typeface="Times New Roman" panose="02020603050405020304" pitchFamily="18" charset="0"/>
                          <a:cs typeface="Times New Roman" panose="02020603050405020304" pitchFamily="18" charset="0"/>
                        </a:rPr>
                        <a:t>SL</a:t>
                      </a:r>
                      <a:r>
                        <a:rPr lang="en-IN" sz="900" b="0" dirty="0" smtClean="0">
                          <a:effectLst/>
                          <a:latin typeface="Times New Roman" panose="02020603050405020304" pitchFamily="18" charset="0"/>
                          <a:cs typeface="Times New Roman" panose="02020603050405020304" pitchFamily="18" charset="0"/>
                        </a:rPr>
                        <a:t>)</a:t>
                      </a:r>
                      <a:endParaRPr lang="en-IN" sz="9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hangingPunct="0">
                        <a:lnSpc>
                          <a:spcPct val="115000"/>
                        </a:lnSpc>
                        <a:spcAft>
                          <a:spcPts val="0"/>
                        </a:spcAft>
                      </a:pPr>
                      <a:r>
                        <a:rPr lang="en-US" sz="900" b="0" dirty="0" smtClean="0">
                          <a:effectLst/>
                          <a:latin typeface="Times New Roman" panose="02020603050405020304" pitchFamily="18" charset="0"/>
                          <a:cs typeface="Times New Roman" panose="02020603050405020304" pitchFamily="18" charset="0"/>
                        </a:rPr>
                        <a:t>29.4</a:t>
                      </a:r>
                      <a:endParaRPr lang="en-IN" sz="900" b="0" dirty="0">
                        <a:effectLst/>
                        <a:latin typeface="Times New Roman" panose="02020603050405020304" pitchFamily="18" charset="0"/>
                        <a:cs typeface="Times New Roman" panose="02020603050405020304" pitchFamily="18" charset="0"/>
                      </a:endParaRPr>
                    </a:p>
                  </a:txBody>
                  <a:tcPr marL="68580" marR="68580" marT="0" marB="0"/>
                </a:tc>
                <a:tc>
                  <a:txBody>
                    <a:bodyPr/>
                    <a:lstStyle/>
                    <a:p>
                      <a:pPr algn="ctr" hangingPunct="0">
                        <a:lnSpc>
                          <a:spcPct val="115000"/>
                        </a:lnSpc>
                        <a:spcAft>
                          <a:spcPts val="0"/>
                        </a:spcAft>
                      </a:pPr>
                      <a:r>
                        <a:rPr lang="en-US" sz="900" b="0" dirty="0" smtClean="0">
                          <a:effectLst/>
                          <a:latin typeface="Times New Roman" panose="02020603050405020304" pitchFamily="18" charset="0"/>
                          <a:cs typeface="Times New Roman" panose="02020603050405020304" pitchFamily="18" charset="0"/>
                        </a:rPr>
                        <a:t>70.6</a:t>
                      </a:r>
                      <a:endParaRPr lang="en-IN" sz="900" b="0" dirty="0">
                        <a:effectLst/>
                        <a:latin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b="0" dirty="0" smtClean="0">
                          <a:effectLst/>
                          <a:latin typeface="Times New Roman" panose="02020603050405020304" pitchFamily="18" charset="0"/>
                          <a:cs typeface="Times New Roman" panose="02020603050405020304" pitchFamily="18" charset="0"/>
                        </a:rPr>
                        <a:t>9.80</a:t>
                      </a:r>
                      <a:endParaRPr lang="en-IN" sz="900" b="0" dirty="0">
                        <a:effectLst/>
                        <a:latin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b="0" dirty="0" smtClean="0">
                          <a:effectLst/>
                          <a:latin typeface="Times New Roman" panose="02020603050405020304" pitchFamily="18" charset="0"/>
                          <a:cs typeface="Times New Roman" panose="02020603050405020304" pitchFamily="18" charset="0"/>
                        </a:rPr>
                        <a:t>19.72</a:t>
                      </a:r>
                      <a:endParaRPr lang="en-IN" sz="9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b="0" dirty="0" smtClean="0">
                          <a:effectLst/>
                          <a:latin typeface="Times New Roman" panose="02020603050405020304" pitchFamily="18" charset="0"/>
                          <a:cs typeface="Times New Roman" panose="02020603050405020304" pitchFamily="18" charset="0"/>
                        </a:rPr>
                        <a:t>21.76</a:t>
                      </a:r>
                      <a:endParaRPr lang="en-IN" sz="9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hangingPunct="0">
                        <a:lnSpc>
                          <a:spcPct val="115000"/>
                        </a:lnSpc>
                        <a:spcAft>
                          <a:spcPts val="0"/>
                        </a:spcAft>
                      </a:pPr>
                      <a:r>
                        <a:rPr lang="en-IN" sz="900" b="0" dirty="0" smtClean="0">
                          <a:effectLst/>
                          <a:latin typeface="Times New Roman" panose="02020603050405020304" pitchFamily="18" charset="0"/>
                          <a:cs typeface="Times New Roman" panose="02020603050405020304" pitchFamily="18" charset="0"/>
                        </a:rPr>
                        <a:t>1638</a:t>
                      </a:r>
                      <a:endParaRPr lang="en-IN" sz="900" b="0" dirty="0">
                        <a:effectLst/>
                        <a:latin typeface="Times New Roman" panose="02020603050405020304" pitchFamily="18" charset="0"/>
                        <a:cs typeface="Times New Roman" panose="02020603050405020304" pitchFamily="18" charset="0"/>
                      </a:endParaRPr>
                    </a:p>
                  </a:txBody>
                  <a:tcPr marL="68580" marR="68580" marT="0" marB="0"/>
                </a:tc>
                <a:tc>
                  <a:txBody>
                    <a:bodyPr/>
                    <a:lstStyle/>
                    <a:p>
                      <a:pPr algn="ctr" hangingPunct="0">
                        <a:lnSpc>
                          <a:spcPct val="115000"/>
                        </a:lnSpc>
                        <a:spcAft>
                          <a:spcPts val="0"/>
                        </a:spcAft>
                      </a:pPr>
                      <a:r>
                        <a:rPr lang="en-IN" sz="900" b="0" dirty="0" smtClean="0">
                          <a:effectLst/>
                          <a:latin typeface="Times New Roman" panose="02020603050405020304" pitchFamily="18" charset="0"/>
                          <a:cs typeface="Times New Roman" panose="02020603050405020304" pitchFamily="18" charset="0"/>
                        </a:rPr>
                        <a:t>1044</a:t>
                      </a:r>
                      <a:endParaRPr lang="en-IN" sz="900" b="0" dirty="0">
                        <a:effectLst/>
                        <a:latin typeface="Times New Roman" panose="02020603050405020304" pitchFamily="18" charset="0"/>
                        <a:cs typeface="Times New Roman" panose="02020603050405020304" pitchFamily="18" charset="0"/>
                      </a:endParaRPr>
                    </a:p>
                  </a:txBody>
                  <a:tcPr marL="68580" marR="68580" marT="0" marB="0"/>
                </a:tc>
                <a:tc>
                  <a:txBody>
                    <a:bodyPr/>
                    <a:lstStyle/>
                    <a:p>
                      <a:pPr algn="ctr" hangingPunct="0">
                        <a:lnSpc>
                          <a:spcPct val="115000"/>
                        </a:lnSpc>
                        <a:spcAft>
                          <a:spcPts val="0"/>
                        </a:spcAft>
                      </a:pPr>
                      <a:r>
                        <a:rPr lang="en-IN" sz="900" b="0" dirty="0" smtClean="0">
                          <a:effectLst/>
                          <a:latin typeface="Times New Roman" panose="02020603050405020304" pitchFamily="18" charset="0"/>
                          <a:cs typeface="Times New Roman" panose="02020603050405020304" pitchFamily="18" charset="0"/>
                        </a:rPr>
                        <a:t>1024</a:t>
                      </a:r>
                      <a:r>
                        <a:rPr lang="en-IN" sz="900" b="0" dirty="0">
                          <a:effectLst/>
                          <a:latin typeface="Times New Roman" panose="02020603050405020304" pitchFamily="18" charset="0"/>
                          <a:cs typeface="Times New Roman" panose="02020603050405020304" pitchFamily="18" charset="0"/>
                        </a:rPr>
                        <a:t> </a:t>
                      </a:r>
                      <a:endParaRPr lang="en-IN" sz="9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bl>
          </a:graphicData>
        </a:graphic>
      </p:graphicFrame>
      <p:sp>
        <p:nvSpPr>
          <p:cNvPr id="12" name="Rectangle 11"/>
          <p:cNvSpPr/>
          <p:nvPr/>
        </p:nvSpPr>
        <p:spPr>
          <a:xfrm>
            <a:off x="-205313" y="971126"/>
            <a:ext cx="8947229" cy="1092607"/>
          </a:xfrm>
          <a:prstGeom prst="rect">
            <a:avLst/>
          </a:prstGeom>
        </p:spPr>
        <p:txBody>
          <a:bodyPr wrap="square">
            <a:spAutoFit/>
          </a:bodyPr>
          <a:lstStyle/>
          <a:p>
            <a:pPr marL="457200" algn="just" hangingPunct="0"/>
            <a:r>
              <a:rPr lang="en-US" sz="1300" b="1" dirty="0" smtClean="0">
                <a:latin typeface="Times New Roman" panose="02020603050405020304" pitchFamily="18" charset="0"/>
                <a:ea typeface="Calibri" panose="020F0502020204030204" pitchFamily="34" charset="0"/>
              </a:rPr>
              <a:t>Introduction:</a:t>
            </a:r>
            <a:r>
              <a:rPr lang="en-US" sz="1300" dirty="0" smtClean="0">
                <a:latin typeface="Times New Roman" panose="02020603050405020304" pitchFamily="18" charset="0"/>
                <a:ea typeface="Calibri" panose="020F0502020204030204" pitchFamily="34" charset="0"/>
              </a:rPr>
              <a:t> Experimental </a:t>
            </a:r>
            <a:r>
              <a:rPr lang="en-US" sz="1300" dirty="0">
                <a:latin typeface="Times New Roman" panose="02020603050405020304" pitchFamily="18" charset="0"/>
                <a:ea typeface="Calibri" panose="020F0502020204030204" pitchFamily="34" charset="0"/>
              </a:rPr>
              <a:t>Helium Cooling Loop (EHCL) is a high-pressure high-temperature closed loop helium gas system. This helium loop is similar to the FWHCS and designed mainly for testing various component mock-ups, which are cooled by high temperature and high pressure helium. The Test Section Module (TSM) mock-ups will undergo a series of mock-ups qualification tests for design and performance validations. </a:t>
            </a:r>
            <a:endParaRPr lang="en-US" sz="1300" dirty="0" smtClean="0">
              <a:latin typeface="Times New Roman" panose="02020603050405020304" pitchFamily="18" charset="0"/>
              <a:ea typeface="Calibri" panose="020F0502020204030204" pitchFamily="34" charset="0"/>
            </a:endParaRPr>
          </a:p>
          <a:p>
            <a:pPr marL="457200" algn="just" hangingPunct="0"/>
            <a:endParaRPr lang="en-US" sz="1300" dirty="0">
              <a:latin typeface="Times New Roman" panose="02020603050405020304" pitchFamily="18" charset="0"/>
              <a:ea typeface="Calibri" panose="020F0502020204030204" pitchFamily="34" charset="0"/>
            </a:endParaRPr>
          </a:p>
        </p:txBody>
      </p:sp>
      <p:sp>
        <p:nvSpPr>
          <p:cNvPr id="13" name="Rectangle 12"/>
          <p:cNvSpPr/>
          <p:nvPr/>
        </p:nvSpPr>
        <p:spPr>
          <a:xfrm>
            <a:off x="-205312" y="1906885"/>
            <a:ext cx="5320870" cy="784830"/>
          </a:xfrm>
          <a:prstGeom prst="rect">
            <a:avLst/>
          </a:prstGeom>
        </p:spPr>
        <p:txBody>
          <a:bodyPr wrap="square">
            <a:spAutoFit/>
          </a:bodyPr>
          <a:lstStyle/>
          <a:p>
            <a:pPr marL="457200" algn="just" hangingPunct="0"/>
            <a:r>
              <a:rPr lang="en-US" sz="1200" b="1" dirty="0">
                <a:latin typeface="Times New Roman" panose="02020603050405020304" pitchFamily="18" charset="0"/>
                <a:ea typeface="Calibri" panose="020F0502020204030204" pitchFamily="34" charset="0"/>
              </a:rPr>
              <a:t>Codes and Standards: </a:t>
            </a:r>
            <a:r>
              <a:rPr lang="en-US" sz="1100" b="1" dirty="0" smtClean="0">
                <a:latin typeface="Times New Roman" panose="02020603050405020304" pitchFamily="18" charset="0"/>
                <a:ea typeface="Calibri" panose="020F0502020204030204" pitchFamily="34" charset="0"/>
              </a:rPr>
              <a:t>Process </a:t>
            </a:r>
            <a:r>
              <a:rPr lang="en-US" sz="1100" b="1" dirty="0">
                <a:latin typeface="Times New Roman" panose="02020603050405020304" pitchFamily="18" charset="0"/>
                <a:ea typeface="Calibri" panose="020F0502020204030204" pitchFamily="34" charset="0"/>
              </a:rPr>
              <a:t>piping code ASMAB 31.3 </a:t>
            </a:r>
            <a:endParaRPr lang="en-US" sz="1100" b="1" dirty="0" smtClean="0">
              <a:latin typeface="Times New Roman" panose="02020603050405020304" pitchFamily="18" charset="0"/>
              <a:ea typeface="Calibri" panose="020F0502020204030204" pitchFamily="34" charset="0"/>
            </a:endParaRPr>
          </a:p>
          <a:p>
            <a:pPr marL="457200" algn="just" hangingPunct="0"/>
            <a:r>
              <a:rPr lang="en-US" sz="1100" dirty="0" smtClean="0">
                <a:latin typeface="Times New Roman" panose="02020603050405020304" pitchFamily="18" charset="0"/>
                <a:ea typeface="Calibri" panose="020F0502020204030204" pitchFamily="34" charset="0"/>
              </a:rPr>
              <a:t>(</a:t>
            </a:r>
            <a:r>
              <a:rPr lang="en-US" sz="1100" dirty="0">
                <a:latin typeface="Times New Roman" panose="02020603050405020304" pitchFamily="18" charset="0"/>
                <a:ea typeface="Calibri" panose="020F0502020204030204" pitchFamily="34" charset="0"/>
              </a:rPr>
              <a:t>Paragraphs 302.3.5 for sustained loads, </a:t>
            </a:r>
            <a:r>
              <a:rPr lang="en-US" sz="1100" dirty="0" smtClean="0">
                <a:latin typeface="Times New Roman" panose="02020603050405020304" pitchFamily="18" charset="0"/>
                <a:ea typeface="Calibri" panose="020F0502020204030204" pitchFamily="34" charset="0"/>
              </a:rPr>
              <a:t>302.3.6 </a:t>
            </a:r>
            <a:r>
              <a:rPr lang="en-US" sz="1100" dirty="0">
                <a:latin typeface="Times New Roman" panose="02020603050405020304" pitchFamily="18" charset="0"/>
                <a:ea typeface="Calibri" panose="020F0502020204030204" pitchFamily="34" charset="0"/>
              </a:rPr>
              <a:t>for occasional loads and </a:t>
            </a:r>
            <a:r>
              <a:rPr lang="en-US" sz="1100" dirty="0" smtClean="0">
                <a:latin typeface="Times New Roman" panose="02020603050405020304" pitchFamily="18" charset="0"/>
                <a:ea typeface="Calibri" panose="020F0502020204030204" pitchFamily="34" charset="0"/>
              </a:rPr>
              <a:t>319.4.4 </a:t>
            </a:r>
            <a:r>
              <a:rPr lang="en-US" sz="1100" dirty="0">
                <a:latin typeface="Times New Roman" panose="02020603050405020304" pitchFamily="18" charset="0"/>
                <a:ea typeface="Calibri" panose="020F0502020204030204" pitchFamily="34" charset="0"/>
              </a:rPr>
              <a:t>for thermal expansion loads</a:t>
            </a:r>
            <a:r>
              <a:rPr lang="en-US" sz="1100" dirty="0" smtClean="0">
                <a:latin typeface="Times New Roman" panose="02020603050405020304" pitchFamily="18" charset="0"/>
                <a:ea typeface="Calibri" panose="020F0502020204030204" pitchFamily="34" charset="0"/>
              </a:rPr>
              <a:t>).</a:t>
            </a:r>
          </a:p>
          <a:p>
            <a:pPr marL="457200" algn="just" hangingPunct="0"/>
            <a:endParaRPr lang="en-US" sz="1100" dirty="0" smtClean="0">
              <a:latin typeface="Times New Roman" panose="02020603050405020304" pitchFamily="18" charset="0"/>
              <a:ea typeface="Calibri" panose="020F0502020204030204" pitchFamily="34" charset="0"/>
            </a:endParaRPr>
          </a:p>
        </p:txBody>
      </p:sp>
      <p:sp>
        <p:nvSpPr>
          <p:cNvPr id="15" name="Rectangle 14"/>
          <p:cNvSpPr/>
          <p:nvPr/>
        </p:nvSpPr>
        <p:spPr>
          <a:xfrm>
            <a:off x="187721" y="4989768"/>
            <a:ext cx="8734603" cy="1892826"/>
          </a:xfrm>
          <a:prstGeom prst="rect">
            <a:avLst/>
          </a:prstGeom>
        </p:spPr>
        <p:txBody>
          <a:bodyPr wrap="square">
            <a:spAutoFit/>
          </a:bodyPr>
          <a:lstStyle/>
          <a:p>
            <a:pPr marL="457200" indent="-271463" algn="just" hangingPunct="0">
              <a:buFont typeface="Wingdings" panose="05000000000000000000" pitchFamily="2" charset="2"/>
              <a:buChar char="q"/>
            </a:pPr>
            <a:r>
              <a:rPr lang="en-US" sz="1300" dirty="0">
                <a:latin typeface="Times New Roman" panose="02020603050405020304" pitchFamily="18" charset="0"/>
                <a:ea typeface="Calibri" panose="020F0502020204030204" pitchFamily="34" charset="0"/>
              </a:rPr>
              <a:t>The pipe stress analysis is performed for sustained and occasional (earthquake) load combinations of various operating cases envisaged for TSM mock ups. </a:t>
            </a:r>
          </a:p>
          <a:p>
            <a:pPr marL="457200" indent="-271463" algn="just" hangingPunct="0">
              <a:buFont typeface="Wingdings" panose="05000000000000000000" pitchFamily="2" charset="2"/>
              <a:buChar char="q"/>
            </a:pPr>
            <a:r>
              <a:rPr lang="en-US" sz="1300" dirty="0">
                <a:latin typeface="Times New Roman" panose="02020603050405020304" pitchFamily="18" charset="0"/>
                <a:ea typeface="Calibri" panose="020F0502020204030204" pitchFamily="34" charset="0"/>
              </a:rPr>
              <a:t>The calculated stresses are in acceptable limit. The least available value of stress margin (about 0.29 times the allowable stress) and the corresponding displacement of 9.8 mm (x direction), 19.72 mm (y direction) and 21.76 mm (z direction) is observed in heater to TSM line. </a:t>
            </a:r>
          </a:p>
          <a:p>
            <a:pPr marL="457200" indent="-271463" algn="just" hangingPunct="0">
              <a:buFont typeface="Wingdings" panose="05000000000000000000" pitchFamily="2" charset="2"/>
              <a:buChar char="q"/>
            </a:pPr>
            <a:r>
              <a:rPr lang="en-US" sz="1300" dirty="0">
                <a:latin typeface="Times New Roman" panose="02020603050405020304" pitchFamily="18" charset="0"/>
                <a:ea typeface="Calibri" panose="020F0502020204030204" pitchFamily="34" charset="0"/>
              </a:rPr>
              <a:t>The obtained reaction and moment force results are needed as an input for the selection of pipe supports and location of supports. </a:t>
            </a:r>
          </a:p>
          <a:p>
            <a:pPr marL="457200" indent="-271463" algn="just" hangingPunct="0">
              <a:buFont typeface="Wingdings" panose="05000000000000000000" pitchFamily="2" charset="2"/>
              <a:buChar char="q"/>
            </a:pPr>
            <a:r>
              <a:rPr lang="en-US" sz="1300" dirty="0">
                <a:latin typeface="Times New Roman" panose="02020603050405020304" pitchFamily="18" charset="0"/>
                <a:ea typeface="Calibri" panose="020F0502020204030204" pitchFamily="34" charset="0"/>
              </a:rPr>
              <a:t>This pipe stress analysis results are used in the optimization of EHCL layout and further these inputs would be utilized in final design phase.</a:t>
            </a:r>
            <a:endParaRPr lang="en-IN" sz="1300" dirty="0">
              <a:latin typeface="Times New Roman" panose="02020603050405020304" pitchFamily="18" charset="0"/>
              <a:ea typeface="Calibri" panose="020F0502020204030204" pitchFamily="34" charset="0"/>
            </a:endParaRPr>
          </a:p>
        </p:txBody>
      </p:sp>
      <p:sp>
        <p:nvSpPr>
          <p:cNvPr id="16" name="Rectangle 15"/>
          <p:cNvSpPr/>
          <p:nvPr/>
        </p:nvSpPr>
        <p:spPr>
          <a:xfrm>
            <a:off x="243140" y="2998733"/>
            <a:ext cx="4773867" cy="261610"/>
          </a:xfrm>
          <a:prstGeom prst="rect">
            <a:avLst/>
          </a:prstGeom>
        </p:spPr>
        <p:txBody>
          <a:bodyPr wrap="square">
            <a:spAutoFit/>
          </a:bodyPr>
          <a:lstStyle/>
          <a:p>
            <a:pPr algn="ctr"/>
            <a:r>
              <a:rPr lang="pt-BR" sz="1100" dirty="0" smtClean="0">
                <a:latin typeface="Times New Roman" panose="02020603050405020304" pitchFamily="18" charset="0"/>
                <a:ea typeface="Times New Roman" panose="02020603050405020304" pitchFamily="18" charset="0"/>
              </a:rPr>
              <a:t>Table: Summary Results of EHCL pipe stress analysis</a:t>
            </a:r>
            <a:endParaRPr lang="en-IN" sz="1600" dirty="0">
              <a:effectLst/>
              <a:latin typeface="Times New Roman" panose="02020603050405020304" pitchFamily="18" charset="0"/>
              <a:ea typeface="Times New Roman" panose="02020603050405020304" pitchFamily="18" charset="0"/>
            </a:endParaRPr>
          </a:p>
        </p:txBody>
      </p:sp>
      <p:sp>
        <p:nvSpPr>
          <p:cNvPr id="17" name="Rectangle 16"/>
          <p:cNvSpPr/>
          <p:nvPr/>
        </p:nvSpPr>
        <p:spPr>
          <a:xfrm>
            <a:off x="-205313" y="2542262"/>
            <a:ext cx="5113221" cy="461665"/>
          </a:xfrm>
          <a:prstGeom prst="rect">
            <a:avLst/>
          </a:prstGeom>
        </p:spPr>
        <p:txBody>
          <a:bodyPr wrap="square">
            <a:spAutoFit/>
          </a:bodyPr>
          <a:lstStyle/>
          <a:p>
            <a:pPr marL="457200" algn="just" hangingPunct="0"/>
            <a:r>
              <a:rPr lang="en-US" sz="1200" b="1" dirty="0">
                <a:latin typeface="Times New Roman" panose="02020603050405020304" pitchFamily="18" charset="0"/>
                <a:ea typeface="Calibri" panose="020F0502020204030204" pitchFamily="34" charset="0"/>
              </a:rPr>
              <a:t>Software: </a:t>
            </a:r>
            <a:r>
              <a:rPr lang="en-US" sz="1200" b="1" dirty="0" smtClean="0">
                <a:latin typeface="Times New Roman" panose="02020603050405020304" pitchFamily="18" charset="0"/>
                <a:ea typeface="Calibri" panose="020F0502020204030204" pitchFamily="34" charset="0"/>
              </a:rPr>
              <a:t> </a:t>
            </a:r>
            <a:r>
              <a:rPr lang="en-US" sz="1100" b="1" dirty="0" smtClean="0">
                <a:latin typeface="Times New Roman" panose="02020603050405020304" pitchFamily="18" charset="0"/>
                <a:ea typeface="Calibri" panose="020F0502020204030204" pitchFamily="34" charset="0"/>
              </a:rPr>
              <a:t>CATIA </a:t>
            </a:r>
            <a:r>
              <a:rPr lang="en-US" sz="1100" b="1" dirty="0">
                <a:latin typeface="Times New Roman" panose="02020603050405020304" pitchFamily="18" charset="0"/>
                <a:ea typeface="Calibri" panose="020F0502020204030204" pitchFamily="34" charset="0"/>
              </a:rPr>
              <a:t>V5 </a:t>
            </a:r>
            <a:r>
              <a:rPr lang="en-US" sz="1100" dirty="0">
                <a:latin typeface="Times New Roman" panose="02020603050405020304" pitchFamily="18" charset="0"/>
                <a:ea typeface="Calibri" panose="020F0502020204030204" pitchFamily="34" charset="0"/>
              </a:rPr>
              <a:t>(Modelling of EHCL layout preparation)</a:t>
            </a:r>
          </a:p>
          <a:p>
            <a:pPr marL="457200" algn="just" hangingPunct="0"/>
            <a:r>
              <a:rPr lang="en-US" sz="1100" b="1" dirty="0">
                <a:latin typeface="Times New Roman" panose="02020603050405020304" pitchFamily="18" charset="0"/>
                <a:ea typeface="Calibri" panose="020F0502020204030204" pitchFamily="34" charset="0"/>
              </a:rPr>
              <a:t>                   </a:t>
            </a:r>
            <a:r>
              <a:rPr lang="en-US" sz="1100" b="1" dirty="0" smtClean="0">
                <a:latin typeface="Times New Roman" panose="02020603050405020304" pitchFamily="18" charset="0"/>
                <a:ea typeface="Calibri" panose="020F0502020204030204" pitchFamily="34" charset="0"/>
              </a:rPr>
              <a:t> CAESAR </a:t>
            </a:r>
            <a:r>
              <a:rPr lang="en-US" sz="1100" b="1" dirty="0">
                <a:latin typeface="Times New Roman" panose="02020603050405020304" pitchFamily="18" charset="0"/>
                <a:ea typeface="Calibri" panose="020F0502020204030204" pitchFamily="34" charset="0"/>
              </a:rPr>
              <a:t>II 5.30 </a:t>
            </a:r>
            <a:r>
              <a:rPr lang="en-US" sz="1100" dirty="0">
                <a:latin typeface="Times New Roman" panose="02020603050405020304" pitchFamily="18" charset="0"/>
                <a:ea typeface="Calibri" panose="020F0502020204030204" pitchFamily="34" charset="0"/>
              </a:rPr>
              <a:t>(Pipe stress analysis) </a:t>
            </a:r>
            <a:endParaRPr lang="en-US" sz="1100" dirty="0">
              <a:latin typeface="Times New Roman" panose="02020603050405020304" pitchFamily="18" charset="0"/>
              <a:ea typeface="Calibri" panose="020F0502020204030204" pitchFamily="34" charset="0"/>
            </a:endParaRPr>
          </a:p>
        </p:txBody>
      </p:sp>
      <p:sp>
        <p:nvSpPr>
          <p:cNvPr id="18" name="Rectangle 17"/>
          <p:cNvSpPr/>
          <p:nvPr/>
        </p:nvSpPr>
        <p:spPr>
          <a:xfrm>
            <a:off x="7101647" y="1914398"/>
            <a:ext cx="1901597" cy="430887"/>
          </a:xfrm>
          <a:prstGeom prst="rect">
            <a:avLst/>
          </a:prstGeom>
        </p:spPr>
        <p:txBody>
          <a:bodyPr wrap="square">
            <a:spAutoFit/>
          </a:bodyPr>
          <a:lstStyle/>
          <a:p>
            <a:pPr algn="ctr"/>
            <a:r>
              <a:rPr lang="pt-BR" sz="1100" dirty="0" smtClean="0">
                <a:solidFill>
                  <a:srgbClr val="0000CC"/>
                </a:solidFill>
                <a:latin typeface="Times New Roman" panose="02020603050405020304" pitchFamily="18" charset="0"/>
                <a:ea typeface="Times New Roman" panose="02020603050405020304" pitchFamily="18" charset="0"/>
              </a:rPr>
              <a:t>Simplified </a:t>
            </a:r>
            <a:r>
              <a:rPr lang="pt-BR" sz="1100" dirty="0">
                <a:solidFill>
                  <a:srgbClr val="0000CC"/>
                </a:solidFill>
                <a:latin typeface="Times New Roman" panose="02020603050405020304" pitchFamily="18" charset="0"/>
                <a:ea typeface="Times New Roman" panose="02020603050405020304" pitchFamily="18" charset="0"/>
              </a:rPr>
              <a:t>EHCL model for piping analysis</a:t>
            </a:r>
            <a:endParaRPr lang="en-IN" sz="1100" dirty="0">
              <a:solidFill>
                <a:srgbClr val="0000CC"/>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319744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107</TotalTime>
  <Words>362</Words>
  <Application>Microsoft Office PowerPoint</Application>
  <PresentationFormat>On-screen Show (4:3)</PresentationFormat>
  <Paragraphs>55</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Times New Roman</vt:lpstr>
      <vt:lpstr>Wingdings</vt:lpstr>
      <vt:lpstr>Office Theme</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Aditya kumar verma</dc:creator>
  <cp:lastModifiedBy>Aditya kumar verma</cp:lastModifiedBy>
  <cp:revision>10</cp:revision>
  <dcterms:created xsi:type="dcterms:W3CDTF">2018-09-27T04:29:03Z</dcterms:created>
  <dcterms:modified xsi:type="dcterms:W3CDTF">2018-09-27T06:16:44Z</dcterms:modified>
</cp:coreProperties>
</file>