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sldIdLst>
    <p:sldId id="496" r:id="rId2"/>
    <p:sldId id="571" r:id="rId3"/>
    <p:sldId id="599" r:id="rId4"/>
    <p:sldId id="537" r:id="rId5"/>
    <p:sldId id="600" r:id="rId6"/>
    <p:sldId id="564" r:id="rId7"/>
    <p:sldId id="601" r:id="rId8"/>
    <p:sldId id="602" r:id="rId9"/>
    <p:sldId id="497" r:id="rId10"/>
    <p:sldId id="534" r:id="rId11"/>
    <p:sldId id="560" r:id="rId12"/>
    <p:sldId id="565" r:id="rId13"/>
    <p:sldId id="535" r:id="rId14"/>
    <p:sldId id="603" r:id="rId15"/>
    <p:sldId id="538" r:id="rId16"/>
    <p:sldId id="585" r:id="rId17"/>
    <p:sldId id="512" r:id="rId18"/>
    <p:sldId id="539" r:id="rId19"/>
    <p:sldId id="540" r:id="rId20"/>
    <p:sldId id="511" r:id="rId21"/>
    <p:sldId id="541" r:id="rId22"/>
    <p:sldId id="593" r:id="rId23"/>
    <p:sldId id="526" r:id="rId24"/>
    <p:sldId id="542" r:id="rId25"/>
    <p:sldId id="530" r:id="rId26"/>
    <p:sldId id="566" r:id="rId27"/>
    <p:sldId id="519" r:id="rId28"/>
    <p:sldId id="543" r:id="rId29"/>
    <p:sldId id="528" r:id="rId30"/>
    <p:sldId id="544" r:id="rId31"/>
    <p:sldId id="573" r:id="rId32"/>
    <p:sldId id="574" r:id="rId33"/>
    <p:sldId id="575" r:id="rId34"/>
    <p:sldId id="579" r:id="rId35"/>
    <p:sldId id="580" r:id="rId36"/>
    <p:sldId id="581" r:id="rId37"/>
    <p:sldId id="582" r:id="rId38"/>
    <p:sldId id="598" r:id="rId39"/>
    <p:sldId id="591" r:id="rId40"/>
    <p:sldId id="596" r:id="rId41"/>
    <p:sldId id="588" r:id="rId42"/>
    <p:sldId id="589" r:id="rId43"/>
    <p:sldId id="590" r:id="rId44"/>
  </p:sldIdLst>
  <p:sldSz cx="9144000" cy="5143500" type="screen16x9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ISOLIA Christian 124126" initials="GC1" lastIdx="6" clrIdx="0"/>
  <p:cmAuthor id="1" name="MALARD Véronique" initials="MV" lastIdx="11" clrIdx="1">
    <p:extLst/>
  </p:cmAuthor>
  <p:cmAuthor id="2" name="Anonyme" initials="X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EE2"/>
    <a:srgbClr val="008E40"/>
    <a:srgbClr val="954ECA"/>
    <a:srgbClr val="A30000"/>
    <a:srgbClr val="A5C65A"/>
    <a:srgbClr val="7DC858"/>
    <a:srgbClr val="AAB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5680" autoAdjust="0"/>
  </p:normalViewPr>
  <p:slideViewPr>
    <p:cSldViewPr>
      <p:cViewPr>
        <p:scale>
          <a:sx n="90" d="100"/>
          <a:sy n="90" d="100"/>
        </p:scale>
        <p:origin x="-1214" y="-173"/>
      </p:cViewPr>
      <p:guideLst>
        <p:guide orient="horz" pos="1620"/>
        <p:guide orient="horz" pos="15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00%20data\_2018%20conf&#233;rences%20et%20r&#233;union\_10%20AIEA\oral\donn&#233;es%20dissol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Feuil1!$B$9</c:f>
              <c:strCache>
                <c:ptCount val="1"/>
                <c:pt idx="0">
                  <c:v>salin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</c:marker>
          <c:xVal>
            <c:numRef>
              <c:f>Feuil1!$A$10:$A$14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24</c:v>
                </c:pt>
                <c:pt idx="4">
                  <c:v>48</c:v>
                </c:pt>
              </c:numCache>
            </c:numRef>
          </c:xVal>
          <c:yVal>
            <c:numRef>
              <c:f>Feuil1!$B$10:$B$14</c:f>
              <c:numCache>
                <c:formatCode>0</c:formatCode>
                <c:ptCount val="5"/>
                <c:pt idx="0">
                  <c:v>11.111111111111111</c:v>
                </c:pt>
                <c:pt idx="1">
                  <c:v>25.925925925925924</c:v>
                </c:pt>
                <c:pt idx="2">
                  <c:v>37.777777777777779</c:v>
                </c:pt>
                <c:pt idx="3">
                  <c:v>54.074074074074076</c:v>
                </c:pt>
                <c:pt idx="4">
                  <c:v>62.222222222222221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Feuil1!$C$9</c:f>
              <c:strCache>
                <c:ptCount val="1"/>
                <c:pt idx="0">
                  <c:v>pulmonaire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0"/>
          </c:marker>
          <c:xVal>
            <c:numRef>
              <c:f>Feuil1!$A$10:$A$14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24</c:v>
                </c:pt>
                <c:pt idx="4">
                  <c:v>48</c:v>
                </c:pt>
              </c:numCache>
            </c:numRef>
          </c:xVal>
          <c:yVal>
            <c:numRef>
              <c:f>Feuil1!$C$10:$C$14</c:f>
              <c:numCache>
                <c:formatCode>0</c:formatCode>
                <c:ptCount val="5"/>
                <c:pt idx="0">
                  <c:v>9.6296296296296298</c:v>
                </c:pt>
                <c:pt idx="1">
                  <c:v>36.296296296296298</c:v>
                </c:pt>
                <c:pt idx="2">
                  <c:v>44.444444444444443</c:v>
                </c:pt>
                <c:pt idx="3">
                  <c:v>65.925925925925924</c:v>
                </c:pt>
                <c:pt idx="4">
                  <c:v>82.962962962962962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Feuil1!$D$9</c:f>
              <c:strCache>
                <c:ptCount val="1"/>
                <c:pt idx="0">
                  <c:v>TRIS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</c:marker>
          <c:xVal>
            <c:numRef>
              <c:f>Feuil1!$A$10:$A$14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24</c:v>
                </c:pt>
                <c:pt idx="4">
                  <c:v>48</c:v>
                </c:pt>
              </c:numCache>
            </c:numRef>
          </c:xVal>
          <c:yVal>
            <c:numRef>
              <c:f>Feuil1!$D$10:$D$14</c:f>
              <c:numCache>
                <c:formatCode>0</c:formatCode>
                <c:ptCount val="5"/>
                <c:pt idx="0">
                  <c:v>10.37037037037037</c:v>
                </c:pt>
                <c:pt idx="1">
                  <c:v>30</c:v>
                </c:pt>
                <c:pt idx="2">
                  <c:v>51.111111111111107</c:v>
                </c:pt>
                <c:pt idx="3">
                  <c:v>63.703703703703709</c:v>
                </c:pt>
                <c:pt idx="4">
                  <c:v>87.037037037037038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402816"/>
        <c:axId val="95645696"/>
      </c:scatterChart>
      <c:valAx>
        <c:axId val="94402816"/>
        <c:scaling>
          <c:orientation val="minMax"/>
          <c:max val="48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95645696"/>
        <c:crosses val="autoZero"/>
        <c:crossBetween val="midCat"/>
        <c:majorUnit val="8"/>
      </c:valAx>
      <c:valAx>
        <c:axId val="9564569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94402816"/>
        <c:crosses val="autoZero"/>
        <c:crossBetween val="midCat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74D6F6F-8C06-492E-B86B-D456E42392DB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EE0487F-51B6-4755-8136-FC2BAC0613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22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Interesting</a:t>
            </a:r>
            <a:r>
              <a:rPr lang="fr-FR" dirty="0" smtClean="0"/>
              <a:t> to </a:t>
            </a:r>
            <a:r>
              <a:rPr lang="fr-FR" dirty="0" err="1" smtClean="0"/>
              <a:t>see</a:t>
            </a:r>
            <a:r>
              <a:rPr lang="fr-FR" dirty="0" smtClean="0"/>
              <a:t> the </a:t>
            </a:r>
            <a:r>
              <a:rPr lang="fr-FR" dirty="0" err="1" smtClean="0"/>
              <a:t>dust</a:t>
            </a:r>
            <a:r>
              <a:rPr lang="fr-FR" dirty="0" smtClean="0"/>
              <a:t> </a:t>
            </a:r>
            <a:r>
              <a:rPr lang="fr-FR" dirty="0" err="1" smtClean="0"/>
              <a:t>quantity</a:t>
            </a:r>
            <a:r>
              <a:rPr lang="fr-FR" dirty="0" smtClean="0"/>
              <a:t> </a:t>
            </a:r>
            <a:r>
              <a:rPr lang="fr-FR" dirty="0" err="1" smtClean="0"/>
              <a:t>correponding</a:t>
            </a:r>
            <a:r>
              <a:rPr lang="fr-FR" dirty="0" smtClean="0"/>
              <a:t> to tritium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limit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Small </a:t>
            </a:r>
            <a:r>
              <a:rPr lang="fr-FR" dirty="0" err="1" smtClean="0"/>
              <a:t>quantity</a:t>
            </a:r>
            <a:r>
              <a:rPr lang="fr-FR" dirty="0" smtClean="0"/>
              <a:t> of Be </a:t>
            </a:r>
            <a:r>
              <a:rPr lang="fr-FR" dirty="0" err="1" smtClean="0"/>
              <a:t>dust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lead to </a:t>
            </a:r>
            <a:r>
              <a:rPr lang="fr-FR" dirty="0" err="1" smtClean="0"/>
              <a:t>dust</a:t>
            </a:r>
            <a:r>
              <a:rPr lang="fr-FR" dirty="0" smtClean="0"/>
              <a:t> a </a:t>
            </a:r>
            <a:r>
              <a:rPr lang="fr-FR" dirty="0" err="1" smtClean="0"/>
              <a:t>dust</a:t>
            </a:r>
            <a:r>
              <a:rPr lang="fr-FR" dirty="0" smtClean="0"/>
              <a:t> </a:t>
            </a:r>
            <a:r>
              <a:rPr lang="fr-FR" dirty="0" err="1" smtClean="0"/>
              <a:t>measurment</a:t>
            </a:r>
            <a:r>
              <a:rPr lang="fr-FR" baseline="0" dirty="0" smtClean="0"/>
              <a:t> open issues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Rappel de l’expérience fondatrice!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Rappel de l’expérience fondatrice!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3/ Tritium from tritiated particles is partially absorbed by the epithelial tissue within 24 hours 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(&lt;20 %),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(tritium from tritiated water is rapidly absorbed 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(100 %))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387A-3672-4846-A005-E2AEC307C56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42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5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57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78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391466"/>
            <a:ext cx="4788464" cy="1990374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4353948"/>
            <a:ext cx="3060272" cy="378042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3381840"/>
            <a:ext cx="4788464" cy="91810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4"/>
          </p:nvPr>
        </p:nvSpPr>
        <p:spPr>
          <a:xfrm>
            <a:off x="8024814" y="4731544"/>
            <a:ext cx="111918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08DDC4FC-5357-4592-8590-F680C4EBD9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435601" y="4729163"/>
            <a:ext cx="255587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36291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27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1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24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31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03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74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88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71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CEA | 10 AVRIL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2DBC-695F-462D-B010-DACF99AA96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77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Espace réservé du numéro de diapositive 6"/>
          <p:cNvSpPr>
            <a:spLocks noGrp="1"/>
          </p:cNvSpPr>
          <p:nvPr>
            <p:ph type="sldNum" sz="quarter" idx="14"/>
          </p:nvPr>
        </p:nvSpPr>
        <p:spPr bwMode="auto">
          <a:xfrm>
            <a:off x="8024814" y="4727973"/>
            <a:ext cx="1119187" cy="2738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DE7C8466-C332-42B5-A3F1-B8AB3B187A7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347864" y="30412"/>
            <a:ext cx="57961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Tritiated </a:t>
            </a:r>
            <a:r>
              <a:rPr lang="en-US" sz="2400" b="1" dirty="0" smtClean="0"/>
              <a:t>dust in tokamak </a:t>
            </a:r>
          </a:p>
          <a:p>
            <a:pPr algn="ctr"/>
            <a:endParaRPr lang="en-US" sz="2000" dirty="0" smtClean="0"/>
          </a:p>
          <a:p>
            <a:pPr algn="ctr"/>
            <a:r>
              <a:rPr lang="fr-FR" dirty="0" smtClean="0"/>
              <a:t>C Grisolia</a:t>
            </a:r>
            <a:r>
              <a:rPr lang="fr-FR" baseline="30000" dirty="0" smtClean="0"/>
              <a:t>1</a:t>
            </a:r>
            <a:r>
              <a:rPr lang="fr-FR" dirty="0" smtClean="0"/>
              <a:t>, S</a:t>
            </a:r>
            <a:r>
              <a:rPr lang="fr-FR" dirty="0"/>
              <a:t>. </a:t>
            </a:r>
            <a:r>
              <a:rPr lang="fr-FR" dirty="0" smtClean="0"/>
              <a:t>Peillon</a:t>
            </a:r>
            <a:r>
              <a:rPr lang="fr-FR" baseline="30000" dirty="0" smtClean="0"/>
              <a:t>2</a:t>
            </a:r>
            <a:r>
              <a:rPr lang="fr-FR" dirty="0" smtClean="0"/>
              <a:t>, </a:t>
            </a:r>
            <a:r>
              <a:rPr lang="fr-FR" dirty="0"/>
              <a:t>E. </a:t>
            </a:r>
            <a:r>
              <a:rPr lang="fr-FR" dirty="0" smtClean="0"/>
              <a:t>Bernard</a:t>
            </a:r>
            <a:r>
              <a:rPr lang="fr-FR" baseline="30000" dirty="0" smtClean="0"/>
              <a:t>1</a:t>
            </a:r>
            <a:r>
              <a:rPr lang="fr-FR" dirty="0" smtClean="0"/>
              <a:t>, A. Autricque</a:t>
            </a:r>
            <a:r>
              <a:rPr lang="fr-FR" baseline="30000" dirty="0" smtClean="0"/>
              <a:t>1</a:t>
            </a:r>
            <a:r>
              <a:rPr lang="fr-FR" dirty="0" smtClean="0"/>
              <a:t>, C. Arnas</a:t>
            </a:r>
            <a:r>
              <a:rPr lang="fr-FR" baseline="30000" dirty="0" smtClean="0"/>
              <a:t>3</a:t>
            </a:r>
            <a:r>
              <a:rPr lang="fr-FR" dirty="0" smtClean="0"/>
              <a:t>, </a:t>
            </a:r>
            <a:r>
              <a:rPr lang="fr-FR" dirty="0"/>
              <a:t>T. </a:t>
            </a:r>
            <a:r>
              <a:rPr lang="fr-FR" dirty="0" smtClean="0"/>
              <a:t>Ascente</a:t>
            </a:r>
            <a:r>
              <a:rPr lang="fr-FR" baseline="30000" dirty="0" smtClean="0"/>
              <a:t>4</a:t>
            </a:r>
            <a:r>
              <a:rPr lang="fr-FR" dirty="0" smtClean="0"/>
              <a:t>, L. Couedel</a:t>
            </a:r>
            <a:r>
              <a:rPr lang="fr-FR" baseline="30000" dirty="0" smtClean="0"/>
              <a:t>3</a:t>
            </a:r>
            <a:r>
              <a:rPr lang="fr-FR" dirty="0" smtClean="0"/>
              <a:t>, </a:t>
            </a:r>
            <a:r>
              <a:rPr lang="fr-FR" dirty="0"/>
              <a:t>G. </a:t>
            </a:r>
            <a:r>
              <a:rPr lang="fr-FR" dirty="0" smtClean="0"/>
              <a:t>Dinescu</a:t>
            </a:r>
            <a:r>
              <a:rPr lang="fr-FR" baseline="30000" dirty="0" smtClean="0"/>
              <a:t>4</a:t>
            </a:r>
            <a:r>
              <a:rPr lang="fr-FR" dirty="0" smtClean="0"/>
              <a:t>, </a:t>
            </a:r>
            <a:r>
              <a:rPr lang="fr-FR" dirty="0"/>
              <a:t>Ph. </a:t>
            </a:r>
            <a:r>
              <a:rPr lang="fr-FR" dirty="0" smtClean="0"/>
              <a:t>Delaporte</a:t>
            </a:r>
            <a:r>
              <a:rPr lang="fr-FR" baseline="30000" dirty="0" smtClean="0"/>
              <a:t>5</a:t>
            </a:r>
            <a:r>
              <a:rPr lang="fr-FR" dirty="0" smtClean="0"/>
              <a:t>, S. Feuillastre</a:t>
            </a:r>
            <a:r>
              <a:rPr lang="fr-FR" baseline="30000" dirty="0" smtClean="0"/>
              <a:t>6</a:t>
            </a:r>
            <a:r>
              <a:rPr lang="fr-FR" dirty="0" smtClean="0"/>
              <a:t>, P</a:t>
            </a:r>
            <a:r>
              <a:rPr lang="fr-FR" dirty="0"/>
              <a:t>. </a:t>
            </a:r>
            <a:r>
              <a:rPr lang="fr-FR" dirty="0" smtClean="0"/>
              <a:t>Fournier</a:t>
            </a:r>
            <a:r>
              <a:rPr lang="fr-FR" baseline="30000" dirty="0" smtClean="0"/>
              <a:t>7</a:t>
            </a:r>
            <a:r>
              <a:rPr lang="fr-FR" dirty="0" smtClean="0"/>
              <a:t>, </a:t>
            </a:r>
            <a:r>
              <a:rPr lang="fr-FR" dirty="0"/>
              <a:t>N. </a:t>
            </a:r>
            <a:r>
              <a:rPr lang="fr-FR" dirty="0" smtClean="0"/>
              <a:t>Herlin</a:t>
            </a:r>
            <a:r>
              <a:rPr lang="fr-FR" baseline="30000" dirty="0" smtClean="0"/>
              <a:t>8</a:t>
            </a:r>
            <a:r>
              <a:rPr lang="fr-FR" dirty="0" smtClean="0"/>
              <a:t>, </a:t>
            </a:r>
            <a:r>
              <a:rPr lang="fr-FR" dirty="0"/>
              <a:t>V. </a:t>
            </a:r>
            <a:r>
              <a:rPr lang="fr-FR" dirty="0" smtClean="0"/>
              <a:t>Malard</a:t>
            </a:r>
            <a:r>
              <a:rPr lang="fr-FR" baseline="30000" dirty="0" smtClean="0"/>
              <a:t>9</a:t>
            </a:r>
            <a:r>
              <a:rPr lang="fr-FR" dirty="0" smtClean="0"/>
              <a:t>, </a:t>
            </a:r>
            <a:r>
              <a:rPr lang="fr-FR" dirty="0"/>
              <a:t>T. </a:t>
            </a:r>
            <a:r>
              <a:rPr lang="fr-FR" dirty="0" smtClean="0"/>
              <a:t>Orsiere</a:t>
            </a:r>
            <a:r>
              <a:rPr lang="fr-FR" baseline="30000" dirty="0" smtClean="0"/>
              <a:t>10</a:t>
            </a:r>
            <a:r>
              <a:rPr lang="fr-FR" dirty="0" smtClean="0"/>
              <a:t>, G</a:t>
            </a:r>
            <a:r>
              <a:rPr lang="fr-FR" dirty="0"/>
              <a:t>. </a:t>
            </a:r>
            <a:r>
              <a:rPr lang="fr-FR" dirty="0" smtClean="0"/>
              <a:t>Pieters</a:t>
            </a:r>
            <a:r>
              <a:rPr lang="fr-FR" baseline="30000" dirty="0" smtClean="0"/>
              <a:t>6</a:t>
            </a:r>
            <a:r>
              <a:rPr lang="fr-FR" dirty="0" smtClean="0"/>
              <a:t>, J</a:t>
            </a:r>
            <a:r>
              <a:rPr lang="fr-FR" dirty="0"/>
              <a:t>. </a:t>
            </a:r>
            <a:r>
              <a:rPr lang="fr-FR" dirty="0" smtClean="0"/>
              <a:t>Rose</a:t>
            </a:r>
            <a:r>
              <a:rPr lang="fr-FR" baseline="30000" dirty="0" smtClean="0"/>
              <a:t>11</a:t>
            </a:r>
            <a:r>
              <a:rPr lang="fr-FR" dirty="0" smtClean="0"/>
              <a:t>, </a:t>
            </a:r>
            <a:r>
              <a:rPr lang="fr-FR" dirty="0"/>
              <a:t>B. </a:t>
            </a:r>
            <a:r>
              <a:rPr lang="fr-FR" dirty="0" smtClean="0"/>
              <a:t>Rousseau</a:t>
            </a:r>
            <a:r>
              <a:rPr lang="fr-FR" baseline="30000" dirty="0" smtClean="0"/>
              <a:t>6</a:t>
            </a:r>
            <a:r>
              <a:rPr lang="fr-FR" dirty="0" smtClean="0"/>
              <a:t>, D</a:t>
            </a:r>
            <a:r>
              <a:rPr lang="fr-FR" dirty="0"/>
              <a:t>. </a:t>
            </a:r>
            <a:r>
              <a:rPr lang="fr-FR" dirty="0" smtClean="0"/>
              <a:t>Vrel</a:t>
            </a:r>
            <a:r>
              <a:rPr lang="fr-FR" baseline="30000" dirty="0" smtClean="0"/>
              <a:t>12</a:t>
            </a:r>
            <a:r>
              <a:rPr lang="fr-FR" dirty="0" smtClean="0"/>
              <a:t>, K. Liger</a:t>
            </a:r>
            <a:r>
              <a:rPr lang="fr-FR" baseline="30000" dirty="0" smtClean="0"/>
              <a:t>13</a:t>
            </a:r>
            <a:r>
              <a:rPr lang="fr-FR" dirty="0" smtClean="0"/>
              <a:t>, C Decanis</a:t>
            </a:r>
            <a:r>
              <a:rPr lang="fr-FR" baseline="30000" dirty="0" smtClean="0"/>
              <a:t>14</a:t>
            </a:r>
            <a:r>
              <a:rPr lang="fr-FR" dirty="0" smtClean="0"/>
              <a:t>, D Lambertin</a:t>
            </a:r>
            <a:r>
              <a:rPr lang="fr-FR" baseline="30000" dirty="0" smtClean="0"/>
              <a:t>15</a:t>
            </a:r>
            <a:r>
              <a:rPr lang="fr-FR" dirty="0" smtClean="0"/>
              <a:t>, F</a:t>
            </a:r>
            <a:r>
              <a:rPr lang="fr-FR" dirty="0"/>
              <a:t>. </a:t>
            </a:r>
            <a:r>
              <a:rPr lang="fr-FR" dirty="0" smtClean="0"/>
              <a:t>Gensdarmes</a:t>
            </a:r>
            <a:r>
              <a:rPr lang="fr-FR" baseline="30000" dirty="0"/>
              <a:t>2</a:t>
            </a:r>
            <a:endParaRPr lang="fr-FR" baseline="30000" dirty="0" smtClean="0"/>
          </a:p>
          <a:p>
            <a:pPr algn="ctr" latinLnBrk="1"/>
            <a:endParaRPr lang="fr-FR" dirty="0"/>
          </a:p>
          <a:p>
            <a:pPr latinLnBrk="1"/>
            <a:r>
              <a:rPr lang="fr-FR" sz="1200" i="1" baseline="30000" dirty="0" smtClean="0"/>
              <a:t>1</a:t>
            </a:r>
            <a:r>
              <a:rPr lang="fr-FR" sz="1200" i="1" dirty="0" smtClean="0"/>
              <a:t> </a:t>
            </a:r>
            <a:r>
              <a:rPr lang="fr-FR" sz="1200" i="1" dirty="0"/>
              <a:t>CEA, IRFM, F-13108 Saint Paul lez Durance, </a:t>
            </a:r>
            <a:r>
              <a:rPr lang="fr-FR" sz="1200" i="1" dirty="0" smtClean="0"/>
              <a:t>France</a:t>
            </a:r>
          </a:p>
          <a:p>
            <a:pPr latinLnBrk="1"/>
            <a:r>
              <a:rPr lang="fr-FR" sz="1200" i="1" baseline="30000" dirty="0" smtClean="0"/>
              <a:t>2</a:t>
            </a:r>
            <a:r>
              <a:rPr lang="fr-FR" sz="1200" i="1" dirty="0" smtClean="0"/>
              <a:t>IRSN</a:t>
            </a:r>
            <a:r>
              <a:rPr lang="fr-FR" sz="1200" i="1" dirty="0"/>
              <a:t>, PSN-RES/SCA, BP68, 91192 Gif-sur-Yvette, </a:t>
            </a:r>
            <a:r>
              <a:rPr lang="fr-FR" sz="1200" i="1" dirty="0" smtClean="0"/>
              <a:t>France</a:t>
            </a:r>
          </a:p>
          <a:p>
            <a:pPr latinLnBrk="1"/>
            <a:r>
              <a:rPr lang="fr-FR" sz="1200" i="1" baseline="30000" dirty="0" smtClean="0"/>
              <a:t>3</a:t>
            </a:r>
            <a:r>
              <a:rPr lang="fr-FR" sz="1200" i="1" dirty="0" smtClean="0"/>
              <a:t> PIIM, </a:t>
            </a:r>
            <a:r>
              <a:rPr lang="en-US" sz="1200" i="1" dirty="0" err="1"/>
              <a:t>Faculté</a:t>
            </a:r>
            <a:r>
              <a:rPr lang="en-US" sz="1200" i="1" dirty="0"/>
              <a:t> de Saint </a:t>
            </a:r>
            <a:r>
              <a:rPr lang="en-US" sz="1200" i="1" dirty="0" err="1"/>
              <a:t>Jerôme</a:t>
            </a:r>
            <a:r>
              <a:rPr lang="en-US" sz="1200" i="1" dirty="0"/>
              <a:t>, F-13397 Marseille </a:t>
            </a:r>
            <a:r>
              <a:rPr lang="en-US" sz="1200" i="1" dirty="0" err="1"/>
              <a:t>cedex</a:t>
            </a:r>
            <a:r>
              <a:rPr lang="en-US" sz="1200" i="1" dirty="0"/>
              <a:t>, </a:t>
            </a:r>
            <a:r>
              <a:rPr lang="en-US" sz="1200" i="1" dirty="0" smtClean="0"/>
              <a:t>France</a:t>
            </a:r>
            <a:endParaRPr lang="fr-FR" sz="1200" dirty="0"/>
          </a:p>
          <a:p>
            <a:pPr latinLnBrk="1"/>
            <a:r>
              <a:rPr lang="en-US" sz="1200" i="1" baseline="30000" dirty="0"/>
              <a:t>4</a:t>
            </a:r>
            <a:r>
              <a:rPr lang="en-US" sz="1200" i="1" dirty="0"/>
              <a:t> NILPRP, 409 </a:t>
            </a:r>
            <a:r>
              <a:rPr lang="en-US" sz="1200" i="1" dirty="0" err="1"/>
              <a:t>Atomistilor</a:t>
            </a:r>
            <a:r>
              <a:rPr lang="en-US" sz="1200" i="1" dirty="0"/>
              <a:t> Street, 77125 </a:t>
            </a:r>
            <a:r>
              <a:rPr lang="en-US" sz="1200" i="1" dirty="0" err="1"/>
              <a:t>Magurele</a:t>
            </a:r>
            <a:r>
              <a:rPr lang="en-US" sz="1200" i="1" dirty="0"/>
              <a:t>, Bucharest, Romania</a:t>
            </a:r>
          </a:p>
          <a:p>
            <a:pPr latinLnBrk="1"/>
            <a:r>
              <a:rPr lang="fr-FR" sz="1200" i="1" baseline="30000" dirty="0" smtClean="0"/>
              <a:t>5</a:t>
            </a:r>
            <a:r>
              <a:rPr lang="fr-FR" sz="1200" i="1" dirty="0" smtClean="0"/>
              <a:t> </a:t>
            </a:r>
            <a:r>
              <a:rPr lang="fr-FR" sz="1200" dirty="0"/>
              <a:t>Aix-Marseille Université/CNRS, Laboratoire LP3 (UMR 7341), F-13288 Marseille, </a:t>
            </a:r>
            <a:r>
              <a:rPr lang="fr-FR" sz="1200" dirty="0" smtClean="0"/>
              <a:t>France</a:t>
            </a:r>
            <a:endParaRPr lang="fr-FR" sz="1200" dirty="0"/>
          </a:p>
          <a:p>
            <a:pPr latinLnBrk="1"/>
            <a:r>
              <a:rPr lang="en-US" sz="1200" i="1" baseline="30000" dirty="0"/>
              <a:t>6</a:t>
            </a:r>
            <a:r>
              <a:rPr lang="en-US" sz="1200" i="1" dirty="0" smtClean="0"/>
              <a:t>CEA </a:t>
            </a:r>
            <a:r>
              <a:rPr lang="en-US" sz="1200" i="1" dirty="0" err="1"/>
              <a:t>Saclay</a:t>
            </a:r>
            <a:r>
              <a:rPr lang="en-US" sz="1200" i="1" dirty="0"/>
              <a:t>, </a:t>
            </a:r>
            <a:r>
              <a:rPr lang="en-US" sz="1200" i="1" dirty="0" smtClean="0"/>
              <a:t>JOLIOT, </a:t>
            </a:r>
            <a:r>
              <a:rPr lang="en-US" sz="1200" i="1" dirty="0"/>
              <a:t>Building 547, 91191 </a:t>
            </a:r>
            <a:r>
              <a:rPr lang="en-US" sz="1200" i="1" dirty="0" smtClean="0"/>
              <a:t>Gif-sur</a:t>
            </a:r>
            <a:r>
              <a:rPr lang="en-US" sz="1200" i="1" dirty="0"/>
              <a:t>-Yvette, </a:t>
            </a:r>
            <a:r>
              <a:rPr lang="en-US" sz="1200" i="1" dirty="0" smtClean="0"/>
              <a:t>France</a:t>
            </a:r>
          </a:p>
          <a:p>
            <a:pPr latinLnBrk="1"/>
            <a:r>
              <a:rPr lang="en-US" sz="1200" i="1" baseline="30000" dirty="0"/>
              <a:t>7</a:t>
            </a:r>
            <a:r>
              <a:rPr lang="en-US" sz="1200" i="1" dirty="0"/>
              <a:t> LAMES, MMSH, 5 Rue du Chateau de </a:t>
            </a:r>
            <a:r>
              <a:rPr lang="en-US" sz="1200" i="1" dirty="0" err="1"/>
              <a:t>l’horloge</a:t>
            </a:r>
            <a:r>
              <a:rPr lang="en-US" sz="1200" i="1" dirty="0"/>
              <a:t>, BP647, 13094, Aix </a:t>
            </a:r>
            <a:r>
              <a:rPr lang="en-US" sz="1200" i="1" dirty="0" err="1"/>
              <a:t>En</a:t>
            </a:r>
            <a:r>
              <a:rPr lang="en-US" sz="1200" i="1" dirty="0"/>
              <a:t> Provence, France</a:t>
            </a:r>
          </a:p>
          <a:p>
            <a:pPr latinLnBrk="1"/>
            <a:r>
              <a:rPr lang="en-US" sz="1200" i="1" baseline="30000" dirty="0"/>
              <a:t>8</a:t>
            </a:r>
            <a:r>
              <a:rPr lang="en-US" sz="1200" i="1" dirty="0"/>
              <a:t> CEA, IRAMIS, CEA-</a:t>
            </a:r>
            <a:r>
              <a:rPr lang="en-US" sz="1200" i="1" dirty="0" err="1"/>
              <a:t>Saclay</a:t>
            </a:r>
            <a:r>
              <a:rPr lang="en-US" sz="1200" i="1" dirty="0"/>
              <a:t>, 91191 Gif/Yvette, </a:t>
            </a:r>
            <a:r>
              <a:rPr lang="en-US" sz="1200" i="1" dirty="0" smtClean="0"/>
              <a:t>France</a:t>
            </a:r>
          </a:p>
          <a:p>
            <a:pPr latinLnBrk="1"/>
            <a:r>
              <a:rPr lang="fr-FR" sz="1200" i="1" baseline="30000" dirty="0" smtClean="0"/>
              <a:t>9</a:t>
            </a:r>
            <a:r>
              <a:rPr lang="fr-FR" sz="1200" i="1" dirty="0" smtClean="0"/>
              <a:t> CEA</a:t>
            </a:r>
            <a:r>
              <a:rPr lang="fr-FR" sz="1200" i="1" dirty="0"/>
              <a:t>, BIAM, F-13108 Saint Paul lez Durance, </a:t>
            </a:r>
            <a:r>
              <a:rPr lang="fr-FR" sz="1200" i="1" dirty="0" smtClean="0"/>
              <a:t>France</a:t>
            </a:r>
          </a:p>
          <a:p>
            <a:pPr latinLnBrk="1"/>
            <a:r>
              <a:rPr lang="en-US" sz="1200" i="1" baseline="30000" dirty="0"/>
              <a:t>10</a:t>
            </a:r>
            <a:r>
              <a:rPr lang="en-US" sz="1200" i="1" dirty="0"/>
              <a:t> IMBE, </a:t>
            </a:r>
            <a:r>
              <a:rPr lang="en-US" sz="1200" i="1" dirty="0" err="1"/>
              <a:t>Faculté</a:t>
            </a:r>
            <a:r>
              <a:rPr lang="en-US" sz="1200" i="1" dirty="0"/>
              <a:t> de Saint </a:t>
            </a:r>
            <a:r>
              <a:rPr lang="en-US" sz="1200" i="1" dirty="0" err="1"/>
              <a:t>Jerôme</a:t>
            </a:r>
            <a:r>
              <a:rPr lang="en-US" sz="1200" i="1" dirty="0"/>
              <a:t>, F-13397 Marseille </a:t>
            </a:r>
            <a:r>
              <a:rPr lang="en-US" sz="1200" i="1" dirty="0" err="1"/>
              <a:t>cedex</a:t>
            </a:r>
            <a:r>
              <a:rPr lang="en-US" sz="1200" i="1" dirty="0"/>
              <a:t>, France</a:t>
            </a:r>
          </a:p>
          <a:p>
            <a:pPr latinLnBrk="1"/>
            <a:r>
              <a:rPr lang="en-US" sz="1200" i="1" baseline="30000" dirty="0"/>
              <a:t>11</a:t>
            </a:r>
            <a:r>
              <a:rPr lang="en-US" sz="1200" i="1" dirty="0"/>
              <a:t> CEREGE,  </a:t>
            </a:r>
            <a:r>
              <a:rPr lang="en-US" sz="1200" i="1" dirty="0" err="1"/>
              <a:t>Technopôle</a:t>
            </a:r>
            <a:r>
              <a:rPr lang="en-US" sz="1200" i="1" dirty="0"/>
              <a:t> de </a:t>
            </a:r>
            <a:r>
              <a:rPr lang="en-US" sz="1200" i="1" dirty="0" err="1"/>
              <a:t>l’Arbois</a:t>
            </a:r>
            <a:r>
              <a:rPr lang="en-US" sz="1200" i="1" dirty="0"/>
              <a:t>, F-13545 Aix </a:t>
            </a:r>
            <a:r>
              <a:rPr lang="en-US" sz="1200" i="1" dirty="0" err="1"/>
              <a:t>en</a:t>
            </a:r>
            <a:r>
              <a:rPr lang="en-US" sz="1200" i="1" dirty="0"/>
              <a:t> Provence, </a:t>
            </a:r>
            <a:r>
              <a:rPr lang="en-US" sz="1200" i="1" dirty="0" smtClean="0"/>
              <a:t>France</a:t>
            </a:r>
            <a:endParaRPr lang="fr-FR" sz="1200" dirty="0"/>
          </a:p>
          <a:p>
            <a:pPr latinLnBrk="1"/>
            <a:r>
              <a:rPr lang="fr-FR" sz="1200" i="1" baseline="30000" dirty="0" smtClean="0"/>
              <a:t>12 </a:t>
            </a:r>
            <a:r>
              <a:rPr lang="fr-FR" sz="1200" i="1" dirty="0"/>
              <a:t>LSPM, UPR 3407 CNRS, 93430 Villetaneuse, </a:t>
            </a:r>
            <a:r>
              <a:rPr lang="fr-FR" sz="1200" i="1" dirty="0" smtClean="0"/>
              <a:t>France</a:t>
            </a:r>
          </a:p>
          <a:p>
            <a:pPr latinLnBrk="1"/>
            <a:r>
              <a:rPr lang="fr-FR" sz="1200" i="1" baseline="30000" dirty="0" smtClean="0"/>
              <a:t>13</a:t>
            </a:r>
            <a:r>
              <a:rPr lang="fr-FR" sz="1200" i="1" dirty="0" smtClean="0"/>
              <a:t>CEA</a:t>
            </a:r>
            <a:r>
              <a:rPr lang="fr-FR" sz="1200" i="1" dirty="0"/>
              <a:t>, DEN, DTN/SMTA/LIPC Cadarache, F-13108 Saint Paul-lez-Durance, </a:t>
            </a:r>
            <a:r>
              <a:rPr lang="fr-FR" sz="1200" i="1" dirty="0" smtClean="0"/>
              <a:t>France</a:t>
            </a:r>
          </a:p>
          <a:p>
            <a:pPr latinLnBrk="1"/>
            <a:r>
              <a:rPr lang="fr-FR" sz="1200" i="1" baseline="30000" dirty="0" smtClean="0"/>
              <a:t>14</a:t>
            </a:r>
            <a:r>
              <a:rPr lang="fr-FR" sz="1200" i="1" dirty="0" smtClean="0"/>
              <a:t>CEA</a:t>
            </a:r>
            <a:r>
              <a:rPr lang="fr-FR" sz="1200" i="1" dirty="0"/>
              <a:t>, DEN/DDCC/UADC/BD Cadarache, F-13108 Saint Paul-lez-Durance, </a:t>
            </a:r>
            <a:r>
              <a:rPr lang="fr-FR" sz="1200" i="1" dirty="0" smtClean="0"/>
              <a:t>France</a:t>
            </a:r>
          </a:p>
          <a:p>
            <a:pPr latinLnBrk="1"/>
            <a:r>
              <a:rPr lang="fr-FR" sz="1200" i="1" baseline="30000" dirty="0" smtClean="0"/>
              <a:t>15</a:t>
            </a:r>
            <a:r>
              <a:rPr lang="fr-FR" sz="1200" i="1" dirty="0" smtClean="0"/>
              <a:t>CEA</a:t>
            </a:r>
            <a:r>
              <a:rPr lang="fr-FR" sz="1200" i="1" dirty="0"/>
              <a:t>, DEN/DE2D/SEAD/LCBC Marcoule, F-30207 30207 Bagnols-sur-Cèze, France</a:t>
            </a:r>
            <a:endParaRPr lang="fr-FR" sz="1200" dirty="0"/>
          </a:p>
          <a:p>
            <a:pPr latinLnBrk="1"/>
            <a:endParaRPr lang="fr-FR" sz="1200" dirty="0"/>
          </a:p>
          <a:p>
            <a:pPr latinLnBrk="1"/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1" y="0"/>
            <a:ext cx="3347863" cy="5143500"/>
          </a:xfrm>
          <a:prstGeom prst="rect">
            <a:avLst/>
          </a:prstGeom>
          <a:solidFill>
            <a:srgbClr val="A3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20" y="1221604"/>
            <a:ext cx="1664289" cy="101721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4" y="1221603"/>
            <a:ext cx="1356287" cy="10172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71" y="2791552"/>
            <a:ext cx="866046" cy="4514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r="16757" b="12700"/>
          <a:stretch/>
        </p:blipFill>
        <p:spPr>
          <a:xfrm>
            <a:off x="2431141" y="3461065"/>
            <a:ext cx="730709" cy="4454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" y="4162797"/>
            <a:ext cx="1185058" cy="3144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63" y="4009530"/>
            <a:ext cx="642865" cy="6209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1" y="3435846"/>
            <a:ext cx="674443" cy="4959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55" y="3496997"/>
            <a:ext cx="785702" cy="37361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24" y="2787774"/>
            <a:ext cx="917964" cy="45898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b="25101"/>
          <a:stretch/>
        </p:blipFill>
        <p:spPr>
          <a:xfrm>
            <a:off x="1339961" y="4141242"/>
            <a:ext cx="727493" cy="35755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1" y="2808009"/>
            <a:ext cx="789663" cy="41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795583" y="522"/>
            <a:ext cx="1348417" cy="681019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3700088" y="1049558"/>
            <a:ext cx="367857" cy="661274"/>
            <a:chOff x="3274200" y="1543365"/>
            <a:chExt cx="367857" cy="881698"/>
          </a:xfrm>
        </p:grpSpPr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3534059" y="1687361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3315060" y="2250141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3467460" y="1984383"/>
              <a:ext cx="143998" cy="143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3329772" y="1972876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3417390" y="2146555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498060" y="2341882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3328199" y="1615363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534059" y="1543365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 flipH="1" flipV="1">
              <a:off x="3440872" y="1871385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3274200" y="1752659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3537761" y="1869253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3540536" y="2187050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>
              <a:spLocks noChangeAspect="1"/>
            </p:cNvSpPr>
            <p:nvPr/>
          </p:nvSpPr>
          <p:spPr>
            <a:xfrm>
              <a:off x="3324224" y="2389065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3431461" y="1710179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3601007" y="1920178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122299" y="1789958"/>
            <a:ext cx="3286290" cy="1590140"/>
            <a:chOff x="122299" y="2386610"/>
            <a:chExt cx="3286290" cy="2120187"/>
          </a:xfrm>
        </p:grpSpPr>
        <p:grpSp>
          <p:nvGrpSpPr>
            <p:cNvPr id="6" name="Grouper 3"/>
            <p:cNvGrpSpPr>
              <a:grpSpLocks noChangeAspect="1"/>
            </p:cNvGrpSpPr>
            <p:nvPr/>
          </p:nvGrpSpPr>
          <p:grpSpPr>
            <a:xfrm>
              <a:off x="122299" y="2386610"/>
              <a:ext cx="3286290" cy="2120187"/>
              <a:chOff x="488950" y="1481000"/>
              <a:chExt cx="2232000" cy="1440000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5">
                <a:biLevel thresh="75000"/>
              </a:blip>
              <a:stretch>
                <a:fillRect/>
              </a:stretch>
            </p:blipFill>
            <p:spPr>
              <a:xfrm>
                <a:off x="488950" y="1481000"/>
                <a:ext cx="2232000" cy="1440000"/>
              </a:xfrm>
              <a:prstGeom prst="rect">
                <a:avLst/>
              </a:prstGeom>
            </p:spPr>
          </p:pic>
          <p:sp>
            <p:nvSpPr>
              <p:cNvPr id="9" name="Arc plein 8"/>
              <p:cNvSpPr/>
              <p:nvPr/>
            </p:nvSpPr>
            <p:spPr>
              <a:xfrm rot="10800000">
                <a:off x="831612" y="1944759"/>
                <a:ext cx="1512029" cy="580606"/>
              </a:xfrm>
              <a:prstGeom prst="blockArc">
                <a:avLst>
                  <a:gd name="adj1" fmla="val 10258738"/>
                  <a:gd name="adj2" fmla="val 519993"/>
                  <a:gd name="adj3" fmla="val 2893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Arc 9"/>
              <p:cNvSpPr/>
              <p:nvPr/>
            </p:nvSpPr>
            <p:spPr>
              <a:xfrm>
                <a:off x="831612" y="1882478"/>
                <a:ext cx="1512030" cy="575962"/>
              </a:xfrm>
              <a:prstGeom prst="arc">
                <a:avLst>
                  <a:gd name="adj1" fmla="val 851634"/>
                  <a:gd name="adj2" fmla="val 10072405"/>
                </a:avLst>
              </a:prstGeom>
              <a:ln>
                <a:headEnd type="arrow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3" name="Groupe 52"/>
            <p:cNvGrpSpPr/>
            <p:nvPr/>
          </p:nvGrpSpPr>
          <p:grpSpPr>
            <a:xfrm>
              <a:off x="680376" y="3929446"/>
              <a:ext cx="585016" cy="367857"/>
              <a:chOff x="4166086" y="4506730"/>
              <a:chExt cx="585016" cy="367857"/>
            </a:xfrm>
          </p:grpSpPr>
          <p:sp>
            <p:nvSpPr>
              <p:cNvPr id="38" name="Ellipse 37"/>
              <p:cNvSpPr>
                <a:spLocks noChangeAspect="1"/>
              </p:cNvSpPr>
              <p:nvPr/>
            </p:nvSpPr>
            <p:spPr>
              <a:xfrm rot="16200000">
                <a:off x="4310082" y="4506730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/>
              <p:cNvSpPr>
                <a:spLocks noChangeAspect="1"/>
              </p:cNvSpPr>
              <p:nvPr/>
            </p:nvSpPr>
            <p:spPr>
              <a:xfrm rot="16200000">
                <a:off x="4607104" y="4537329"/>
                <a:ext cx="143998" cy="143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/>
              <p:cNvSpPr>
                <a:spLocks noChangeAspect="1"/>
              </p:cNvSpPr>
              <p:nvPr/>
            </p:nvSpPr>
            <p:spPr>
              <a:xfrm rot="16200000">
                <a:off x="4595597" y="4747017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>
                <a:spLocks noChangeAspect="1"/>
              </p:cNvSpPr>
              <p:nvPr/>
            </p:nvSpPr>
            <p:spPr>
              <a:xfrm rot="16200000">
                <a:off x="4238084" y="474859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>
                <a:spLocks noChangeAspect="1"/>
              </p:cNvSpPr>
              <p:nvPr/>
            </p:nvSpPr>
            <p:spPr>
              <a:xfrm rot="16200000">
                <a:off x="4166086" y="454273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Ellipse 45"/>
              <p:cNvSpPr>
                <a:spLocks noChangeAspect="1"/>
              </p:cNvSpPr>
              <p:nvPr/>
            </p:nvSpPr>
            <p:spPr>
              <a:xfrm rot="16200000" flipH="1" flipV="1">
                <a:off x="4494106" y="4671915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/>
              <p:cNvSpPr>
                <a:spLocks noChangeAspect="1"/>
              </p:cNvSpPr>
              <p:nvPr/>
            </p:nvSpPr>
            <p:spPr>
              <a:xfrm rot="16200000">
                <a:off x="4375380" y="4766589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/>
              <p:cNvSpPr>
                <a:spLocks noChangeAspect="1"/>
              </p:cNvSpPr>
              <p:nvPr/>
            </p:nvSpPr>
            <p:spPr>
              <a:xfrm rot="16200000">
                <a:off x="4491974" y="45750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>
                <a:spLocks noChangeAspect="1"/>
              </p:cNvSpPr>
              <p:nvPr/>
            </p:nvSpPr>
            <p:spPr>
              <a:xfrm rot="16200000">
                <a:off x="4332900" y="46813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/>
              <p:cNvSpPr>
                <a:spLocks noChangeAspect="1"/>
              </p:cNvSpPr>
              <p:nvPr/>
            </p:nvSpPr>
            <p:spPr>
              <a:xfrm rot="16200000">
                <a:off x="4542899" y="4511780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2145539" y="3951916"/>
              <a:ext cx="585016" cy="367857"/>
              <a:chOff x="4166086" y="4506730"/>
              <a:chExt cx="585016" cy="367857"/>
            </a:xfrm>
          </p:grpSpPr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 rot="16200000">
                <a:off x="4310082" y="4506730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 rot="16200000">
                <a:off x="4607104" y="4537329"/>
                <a:ext cx="143998" cy="143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 rot="16200000">
                <a:off x="4595597" y="4747017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/>
              <p:cNvSpPr>
                <a:spLocks noChangeAspect="1"/>
              </p:cNvSpPr>
              <p:nvPr/>
            </p:nvSpPr>
            <p:spPr>
              <a:xfrm rot="16200000">
                <a:off x="4238084" y="474859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/>
              <p:cNvSpPr>
                <a:spLocks noChangeAspect="1"/>
              </p:cNvSpPr>
              <p:nvPr/>
            </p:nvSpPr>
            <p:spPr>
              <a:xfrm rot="16200000">
                <a:off x="4166086" y="454273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Ellipse 59"/>
              <p:cNvSpPr>
                <a:spLocks noChangeAspect="1"/>
              </p:cNvSpPr>
              <p:nvPr/>
            </p:nvSpPr>
            <p:spPr>
              <a:xfrm rot="16200000" flipH="1" flipV="1">
                <a:off x="4494106" y="4671915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>
                <a:spLocks noChangeAspect="1"/>
              </p:cNvSpPr>
              <p:nvPr/>
            </p:nvSpPr>
            <p:spPr>
              <a:xfrm rot="16200000">
                <a:off x="4375380" y="4766589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>
                <a:spLocks noChangeAspect="1"/>
              </p:cNvSpPr>
              <p:nvPr/>
            </p:nvSpPr>
            <p:spPr>
              <a:xfrm rot="16200000">
                <a:off x="4491974" y="45750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>
                <a:spLocks noChangeAspect="1"/>
              </p:cNvSpPr>
              <p:nvPr/>
            </p:nvSpPr>
            <p:spPr>
              <a:xfrm rot="16200000">
                <a:off x="4332900" y="46813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>
                <a:spLocks noChangeAspect="1"/>
              </p:cNvSpPr>
              <p:nvPr/>
            </p:nvSpPr>
            <p:spPr>
              <a:xfrm rot="16200000">
                <a:off x="4542899" y="4511780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76" name="ZoneTexte 75"/>
          <p:cNvSpPr txBox="1"/>
          <p:nvPr/>
        </p:nvSpPr>
        <p:spPr>
          <a:xfrm>
            <a:off x="2207743" y="1244144"/>
            <a:ext cx="69333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LOVA</a:t>
            </a:r>
            <a:endParaRPr lang="en-US" b="1" dirty="0"/>
          </a:p>
        </p:txBody>
      </p:sp>
      <p:cxnSp>
        <p:nvCxnSpPr>
          <p:cNvPr id="77" name="Connecteur droit avec flèche 76"/>
          <p:cNvCxnSpPr>
            <a:stCxn id="81" idx="0"/>
            <a:endCxn id="76" idx="2"/>
          </p:cNvCxnSpPr>
          <p:nvPr/>
        </p:nvCxnSpPr>
        <p:spPr>
          <a:xfrm flipV="1">
            <a:off x="1687756" y="1613476"/>
            <a:ext cx="866653" cy="3033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265393" y="1916832"/>
            <a:ext cx="844725" cy="276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Connecteur droit avec flèche 83"/>
          <p:cNvCxnSpPr>
            <a:stCxn id="76" idx="3"/>
            <a:endCxn id="85" idx="1"/>
          </p:cNvCxnSpPr>
          <p:nvPr/>
        </p:nvCxnSpPr>
        <p:spPr>
          <a:xfrm flipV="1">
            <a:off x="2901074" y="1380604"/>
            <a:ext cx="590806" cy="482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491880" y="951570"/>
            <a:ext cx="2160240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700088" y="897565"/>
            <a:ext cx="367857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202474" y="897565"/>
            <a:ext cx="367857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ZoneTexte 68"/>
          <p:cNvSpPr txBox="1"/>
          <p:nvPr/>
        </p:nvSpPr>
        <p:spPr>
          <a:xfrm>
            <a:off x="2289681" y="223329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847189" y="223329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4044894" y="122066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cxnSp>
        <p:nvCxnSpPr>
          <p:cNvPr id="66" name="Connecteur droit avec flèche 65"/>
          <p:cNvCxnSpPr>
            <a:endCxn id="68" idx="0"/>
          </p:cNvCxnSpPr>
          <p:nvPr/>
        </p:nvCxnSpPr>
        <p:spPr>
          <a:xfrm flipH="1">
            <a:off x="873061" y="3380098"/>
            <a:ext cx="892385" cy="3480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55850" y="3728100"/>
            <a:ext cx="163442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 Dust tritium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inventory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3854" y="4856331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(LOVA: Loss Of Vacuum Accident)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10</a:t>
            </a:fld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Dust in tokamak:</a:t>
            </a:r>
          </a:p>
          <a:p>
            <a:pPr algn="ctr"/>
            <a:r>
              <a:rPr lang="en-US" sz="2400" b="1" dirty="0" smtClean="0"/>
              <a:t>Scope of this work/outline</a:t>
            </a:r>
            <a:endParaRPr lang="en-US" dirty="0"/>
          </a:p>
        </p:txBody>
      </p:sp>
      <p:sp>
        <p:nvSpPr>
          <p:cNvPr id="73" name="ZoneTexte 72"/>
          <p:cNvSpPr txBox="1"/>
          <p:nvPr/>
        </p:nvSpPr>
        <p:spPr>
          <a:xfrm>
            <a:off x="35496" y="784324"/>
            <a:ext cx="1886094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2- Dust adhesion/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Aerosol creation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(T source term)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Dust in tokamak:</a:t>
            </a:r>
          </a:p>
          <a:p>
            <a:pPr algn="ctr"/>
            <a:r>
              <a:rPr lang="en-US" sz="2400" b="1" dirty="0" smtClean="0"/>
              <a:t>Scope of this work/outline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795583" y="522"/>
            <a:ext cx="1348417" cy="6810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951570"/>
            <a:ext cx="774700" cy="857250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3700088" y="1049558"/>
            <a:ext cx="367857" cy="661274"/>
            <a:chOff x="3274200" y="1543365"/>
            <a:chExt cx="367857" cy="881698"/>
          </a:xfrm>
        </p:grpSpPr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3534059" y="1687361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3315060" y="2250141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3467460" y="1984383"/>
              <a:ext cx="143998" cy="143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3329772" y="1972876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3417390" y="2146555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498060" y="2341882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3328199" y="1615363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534059" y="1543365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 flipH="1" flipV="1">
              <a:off x="3440872" y="1871385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3274200" y="1752659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3537761" y="1869253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3540536" y="2187050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>
              <a:spLocks noChangeAspect="1"/>
            </p:cNvSpPr>
            <p:nvPr/>
          </p:nvSpPr>
          <p:spPr>
            <a:xfrm>
              <a:off x="3324224" y="2389065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3431461" y="1710179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3601007" y="1920178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350404" y="1191155"/>
            <a:ext cx="85693" cy="378082"/>
            <a:chOff x="5350403" y="1556792"/>
            <a:chExt cx="85693" cy="504109"/>
          </a:xfrm>
        </p:grpSpPr>
        <p:sp>
          <p:nvSpPr>
            <p:cNvPr id="30" name="Ellipse 29"/>
            <p:cNvSpPr>
              <a:spLocks noChangeAspect="1"/>
            </p:cNvSpPr>
            <p:nvPr/>
          </p:nvSpPr>
          <p:spPr>
            <a:xfrm>
              <a:off x="5350403" y="1556792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>
              <a:spLocks noChangeAspect="1"/>
            </p:cNvSpPr>
            <p:nvPr/>
          </p:nvSpPr>
          <p:spPr>
            <a:xfrm>
              <a:off x="5350403" y="1773930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>
              <a:spLocks noChangeAspect="1"/>
            </p:cNvSpPr>
            <p:nvPr/>
          </p:nvSpPr>
          <p:spPr>
            <a:xfrm>
              <a:off x="5364098" y="1988903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122299" y="1789958"/>
            <a:ext cx="3286290" cy="1590140"/>
            <a:chOff x="122299" y="2386610"/>
            <a:chExt cx="3286290" cy="2120187"/>
          </a:xfrm>
        </p:grpSpPr>
        <p:grpSp>
          <p:nvGrpSpPr>
            <p:cNvPr id="6" name="Grouper 3"/>
            <p:cNvGrpSpPr>
              <a:grpSpLocks noChangeAspect="1"/>
            </p:cNvGrpSpPr>
            <p:nvPr/>
          </p:nvGrpSpPr>
          <p:grpSpPr>
            <a:xfrm>
              <a:off x="122299" y="2386610"/>
              <a:ext cx="3286290" cy="2120187"/>
              <a:chOff x="488950" y="1481000"/>
              <a:chExt cx="2232000" cy="1440000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6">
                <a:biLevel thresh="75000"/>
              </a:blip>
              <a:stretch>
                <a:fillRect/>
              </a:stretch>
            </p:blipFill>
            <p:spPr>
              <a:xfrm>
                <a:off x="488950" y="1481000"/>
                <a:ext cx="2232000" cy="1440000"/>
              </a:xfrm>
              <a:prstGeom prst="rect">
                <a:avLst/>
              </a:prstGeom>
            </p:spPr>
          </p:pic>
          <p:sp>
            <p:nvSpPr>
              <p:cNvPr id="9" name="Arc plein 8"/>
              <p:cNvSpPr/>
              <p:nvPr/>
            </p:nvSpPr>
            <p:spPr>
              <a:xfrm rot="10800000">
                <a:off x="831612" y="1944759"/>
                <a:ext cx="1512029" cy="580606"/>
              </a:xfrm>
              <a:prstGeom prst="blockArc">
                <a:avLst>
                  <a:gd name="adj1" fmla="val 10258738"/>
                  <a:gd name="adj2" fmla="val 519993"/>
                  <a:gd name="adj3" fmla="val 2893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Arc 9"/>
              <p:cNvSpPr/>
              <p:nvPr/>
            </p:nvSpPr>
            <p:spPr>
              <a:xfrm>
                <a:off x="831612" y="1882478"/>
                <a:ext cx="1512030" cy="575962"/>
              </a:xfrm>
              <a:prstGeom prst="arc">
                <a:avLst>
                  <a:gd name="adj1" fmla="val 851634"/>
                  <a:gd name="adj2" fmla="val 10072405"/>
                </a:avLst>
              </a:prstGeom>
              <a:ln>
                <a:headEnd type="arrow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3" name="Groupe 52"/>
            <p:cNvGrpSpPr/>
            <p:nvPr/>
          </p:nvGrpSpPr>
          <p:grpSpPr>
            <a:xfrm>
              <a:off x="680376" y="3929446"/>
              <a:ext cx="585016" cy="367857"/>
              <a:chOff x="4166086" y="4506730"/>
              <a:chExt cx="585016" cy="367857"/>
            </a:xfrm>
          </p:grpSpPr>
          <p:sp>
            <p:nvSpPr>
              <p:cNvPr id="38" name="Ellipse 37"/>
              <p:cNvSpPr>
                <a:spLocks noChangeAspect="1"/>
              </p:cNvSpPr>
              <p:nvPr/>
            </p:nvSpPr>
            <p:spPr>
              <a:xfrm rot="16200000">
                <a:off x="4310082" y="4506730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/>
              <p:cNvSpPr>
                <a:spLocks noChangeAspect="1"/>
              </p:cNvSpPr>
              <p:nvPr/>
            </p:nvSpPr>
            <p:spPr>
              <a:xfrm rot="16200000">
                <a:off x="4607104" y="4537329"/>
                <a:ext cx="143998" cy="143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/>
              <p:cNvSpPr>
                <a:spLocks noChangeAspect="1"/>
              </p:cNvSpPr>
              <p:nvPr/>
            </p:nvSpPr>
            <p:spPr>
              <a:xfrm rot="16200000">
                <a:off x="4595597" y="4747017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>
                <a:spLocks noChangeAspect="1"/>
              </p:cNvSpPr>
              <p:nvPr/>
            </p:nvSpPr>
            <p:spPr>
              <a:xfrm rot="16200000">
                <a:off x="4238084" y="474859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>
                <a:spLocks noChangeAspect="1"/>
              </p:cNvSpPr>
              <p:nvPr/>
            </p:nvSpPr>
            <p:spPr>
              <a:xfrm rot="16200000">
                <a:off x="4166086" y="454273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Ellipse 45"/>
              <p:cNvSpPr>
                <a:spLocks noChangeAspect="1"/>
              </p:cNvSpPr>
              <p:nvPr/>
            </p:nvSpPr>
            <p:spPr>
              <a:xfrm rot="16200000" flipH="1" flipV="1">
                <a:off x="4494106" y="4671915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/>
              <p:cNvSpPr>
                <a:spLocks noChangeAspect="1"/>
              </p:cNvSpPr>
              <p:nvPr/>
            </p:nvSpPr>
            <p:spPr>
              <a:xfrm rot="16200000">
                <a:off x="4375380" y="4766589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/>
              <p:cNvSpPr>
                <a:spLocks noChangeAspect="1"/>
              </p:cNvSpPr>
              <p:nvPr/>
            </p:nvSpPr>
            <p:spPr>
              <a:xfrm rot="16200000">
                <a:off x="4491974" y="45750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>
                <a:spLocks noChangeAspect="1"/>
              </p:cNvSpPr>
              <p:nvPr/>
            </p:nvSpPr>
            <p:spPr>
              <a:xfrm rot="16200000">
                <a:off x="4332900" y="46813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/>
              <p:cNvSpPr>
                <a:spLocks noChangeAspect="1"/>
              </p:cNvSpPr>
              <p:nvPr/>
            </p:nvSpPr>
            <p:spPr>
              <a:xfrm rot="16200000">
                <a:off x="4542899" y="4511780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2145539" y="3951916"/>
              <a:ext cx="585016" cy="367857"/>
              <a:chOff x="4166086" y="4506730"/>
              <a:chExt cx="585016" cy="367857"/>
            </a:xfrm>
          </p:grpSpPr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 rot="16200000">
                <a:off x="4310082" y="4506730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 rot="16200000">
                <a:off x="4607104" y="4537329"/>
                <a:ext cx="143998" cy="143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 rot="16200000">
                <a:off x="4595597" y="4747017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/>
              <p:cNvSpPr>
                <a:spLocks noChangeAspect="1"/>
              </p:cNvSpPr>
              <p:nvPr/>
            </p:nvSpPr>
            <p:spPr>
              <a:xfrm rot="16200000">
                <a:off x="4238084" y="474859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/>
              <p:cNvSpPr>
                <a:spLocks noChangeAspect="1"/>
              </p:cNvSpPr>
              <p:nvPr/>
            </p:nvSpPr>
            <p:spPr>
              <a:xfrm rot="16200000">
                <a:off x="4166086" y="454273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Ellipse 59"/>
              <p:cNvSpPr>
                <a:spLocks noChangeAspect="1"/>
              </p:cNvSpPr>
              <p:nvPr/>
            </p:nvSpPr>
            <p:spPr>
              <a:xfrm rot="16200000" flipH="1" flipV="1">
                <a:off x="4494106" y="4671915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>
                <a:spLocks noChangeAspect="1"/>
              </p:cNvSpPr>
              <p:nvPr/>
            </p:nvSpPr>
            <p:spPr>
              <a:xfrm rot="16200000">
                <a:off x="4375380" y="4766589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>
                <a:spLocks noChangeAspect="1"/>
              </p:cNvSpPr>
              <p:nvPr/>
            </p:nvSpPr>
            <p:spPr>
              <a:xfrm rot="16200000">
                <a:off x="4491974" y="45750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>
                <a:spLocks noChangeAspect="1"/>
              </p:cNvSpPr>
              <p:nvPr/>
            </p:nvSpPr>
            <p:spPr>
              <a:xfrm rot="16200000">
                <a:off x="4332900" y="46813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>
                <a:spLocks noChangeAspect="1"/>
              </p:cNvSpPr>
              <p:nvPr/>
            </p:nvSpPr>
            <p:spPr>
              <a:xfrm rot="16200000">
                <a:off x="4542899" y="4511780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81" name="Rectangle 80"/>
          <p:cNvSpPr/>
          <p:nvPr/>
        </p:nvSpPr>
        <p:spPr>
          <a:xfrm>
            <a:off x="1265393" y="1916832"/>
            <a:ext cx="844725" cy="276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491880" y="951570"/>
            <a:ext cx="2160240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700088" y="897565"/>
            <a:ext cx="367857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avec flèche 91"/>
          <p:cNvCxnSpPr>
            <a:stCxn id="91" idx="2"/>
            <a:endCxn id="75" idx="0"/>
          </p:cNvCxnSpPr>
          <p:nvPr/>
        </p:nvCxnSpPr>
        <p:spPr>
          <a:xfrm>
            <a:off x="3884017" y="1755633"/>
            <a:ext cx="717783" cy="295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5202474" y="897565"/>
            <a:ext cx="367857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Connecteur droit avec flèche 96"/>
          <p:cNvCxnSpPr>
            <a:stCxn id="95" idx="2"/>
            <a:endCxn id="75" idx="0"/>
          </p:cNvCxnSpPr>
          <p:nvPr/>
        </p:nvCxnSpPr>
        <p:spPr>
          <a:xfrm flipH="1">
            <a:off x="4601800" y="1755633"/>
            <a:ext cx="784603" cy="295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2289681" y="223329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847189" y="223329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4044894" y="122066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5437411" y="122066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cxnSp>
        <p:nvCxnSpPr>
          <p:cNvPr id="69" name="Connecteur droit avec flèche 68"/>
          <p:cNvCxnSpPr>
            <a:endCxn id="70" idx="0"/>
          </p:cNvCxnSpPr>
          <p:nvPr/>
        </p:nvCxnSpPr>
        <p:spPr>
          <a:xfrm flipH="1">
            <a:off x="873061" y="3380098"/>
            <a:ext cx="892385" cy="3480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55850" y="3728100"/>
            <a:ext cx="163442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 Dust tritium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inventory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2207743" y="1244144"/>
            <a:ext cx="69333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LOVA</a:t>
            </a:r>
            <a:endParaRPr lang="en-US" b="1" dirty="0"/>
          </a:p>
        </p:txBody>
      </p:sp>
      <p:cxnSp>
        <p:nvCxnSpPr>
          <p:cNvPr id="72" name="Connecteur droit avec flèche 71"/>
          <p:cNvCxnSpPr>
            <a:endCxn id="71" idx="2"/>
          </p:cNvCxnSpPr>
          <p:nvPr/>
        </p:nvCxnSpPr>
        <p:spPr>
          <a:xfrm flipV="1">
            <a:off x="1687756" y="1613476"/>
            <a:ext cx="866653" cy="3033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71" idx="3"/>
          </p:cNvCxnSpPr>
          <p:nvPr/>
        </p:nvCxnSpPr>
        <p:spPr>
          <a:xfrm flipV="1">
            <a:off x="2901074" y="1380605"/>
            <a:ext cx="590807" cy="482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3635897" y="2051408"/>
            <a:ext cx="193180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3-T measurement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 aerosol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11</a:t>
            </a:fld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35496" y="784324"/>
            <a:ext cx="1886094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2- Dust adhesion/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Aerosol creation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(T source term)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795583" y="522"/>
            <a:ext cx="1348417" cy="6810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951570"/>
            <a:ext cx="774700" cy="857250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3700088" y="1049558"/>
            <a:ext cx="367857" cy="661274"/>
            <a:chOff x="3274200" y="1543365"/>
            <a:chExt cx="367857" cy="881698"/>
          </a:xfrm>
        </p:grpSpPr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3534059" y="1687361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3315060" y="2250141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3467460" y="1984383"/>
              <a:ext cx="143998" cy="143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3329772" y="1972876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3417390" y="2146555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498060" y="2341882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3328199" y="1615363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534059" y="1543365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 flipH="1" flipV="1">
              <a:off x="3440872" y="1871385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3274200" y="1752659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3537761" y="1869253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3540536" y="2187050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>
              <a:spLocks noChangeAspect="1"/>
            </p:cNvSpPr>
            <p:nvPr/>
          </p:nvSpPr>
          <p:spPr>
            <a:xfrm>
              <a:off x="3324224" y="2389065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3431461" y="1710179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3601007" y="1920178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350404" y="1191155"/>
            <a:ext cx="85693" cy="378082"/>
            <a:chOff x="5350403" y="1556792"/>
            <a:chExt cx="85693" cy="504109"/>
          </a:xfrm>
        </p:grpSpPr>
        <p:sp>
          <p:nvSpPr>
            <p:cNvPr id="30" name="Ellipse 29"/>
            <p:cNvSpPr>
              <a:spLocks noChangeAspect="1"/>
            </p:cNvSpPr>
            <p:nvPr/>
          </p:nvSpPr>
          <p:spPr>
            <a:xfrm>
              <a:off x="5350403" y="1556792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>
              <a:spLocks noChangeAspect="1"/>
            </p:cNvSpPr>
            <p:nvPr/>
          </p:nvSpPr>
          <p:spPr>
            <a:xfrm>
              <a:off x="5350403" y="1773930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>
              <a:spLocks noChangeAspect="1"/>
            </p:cNvSpPr>
            <p:nvPr/>
          </p:nvSpPr>
          <p:spPr>
            <a:xfrm>
              <a:off x="5364098" y="1988903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1" name="Groupe 100"/>
          <p:cNvGrpSpPr/>
          <p:nvPr/>
        </p:nvGrpSpPr>
        <p:grpSpPr>
          <a:xfrm>
            <a:off x="6487568" y="1871369"/>
            <a:ext cx="2270255" cy="1626285"/>
            <a:chOff x="6487567" y="2495158"/>
            <a:chExt cx="2270255" cy="2168380"/>
          </a:xfrm>
        </p:grpSpPr>
        <p:pic>
          <p:nvPicPr>
            <p:cNvPr id="11" name="Picture 6" descr="Mostra immagine original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40"/>
            <a:stretch/>
          </p:blipFill>
          <p:spPr bwMode="auto">
            <a:xfrm>
              <a:off x="7524328" y="2533892"/>
              <a:ext cx="1233494" cy="1280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87567" y="2495158"/>
              <a:ext cx="1021548" cy="2168380"/>
            </a:xfrm>
            <a:prstGeom prst="rect">
              <a:avLst/>
            </a:prstGeom>
          </p:spPr>
        </p:pic>
      </p:grpSp>
      <p:grpSp>
        <p:nvGrpSpPr>
          <p:cNvPr id="65" name="Groupe 64"/>
          <p:cNvGrpSpPr/>
          <p:nvPr/>
        </p:nvGrpSpPr>
        <p:grpSpPr>
          <a:xfrm>
            <a:off x="122299" y="1789958"/>
            <a:ext cx="3286290" cy="1590140"/>
            <a:chOff x="122299" y="2386610"/>
            <a:chExt cx="3286290" cy="2120187"/>
          </a:xfrm>
        </p:grpSpPr>
        <p:grpSp>
          <p:nvGrpSpPr>
            <p:cNvPr id="6" name="Grouper 3"/>
            <p:cNvGrpSpPr>
              <a:grpSpLocks noChangeAspect="1"/>
            </p:cNvGrpSpPr>
            <p:nvPr/>
          </p:nvGrpSpPr>
          <p:grpSpPr>
            <a:xfrm>
              <a:off x="122299" y="2386610"/>
              <a:ext cx="3286290" cy="2120187"/>
              <a:chOff x="488950" y="1481000"/>
              <a:chExt cx="2232000" cy="1440000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8">
                <a:biLevel thresh="75000"/>
              </a:blip>
              <a:stretch>
                <a:fillRect/>
              </a:stretch>
            </p:blipFill>
            <p:spPr>
              <a:xfrm>
                <a:off x="488950" y="1481000"/>
                <a:ext cx="2232000" cy="1440000"/>
              </a:xfrm>
              <a:prstGeom prst="rect">
                <a:avLst/>
              </a:prstGeom>
            </p:spPr>
          </p:pic>
          <p:sp>
            <p:nvSpPr>
              <p:cNvPr id="9" name="Arc plein 8"/>
              <p:cNvSpPr/>
              <p:nvPr/>
            </p:nvSpPr>
            <p:spPr>
              <a:xfrm rot="10800000">
                <a:off x="831612" y="1944759"/>
                <a:ext cx="1512029" cy="580606"/>
              </a:xfrm>
              <a:prstGeom prst="blockArc">
                <a:avLst>
                  <a:gd name="adj1" fmla="val 10258738"/>
                  <a:gd name="adj2" fmla="val 519993"/>
                  <a:gd name="adj3" fmla="val 2893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Arc 9"/>
              <p:cNvSpPr/>
              <p:nvPr/>
            </p:nvSpPr>
            <p:spPr>
              <a:xfrm>
                <a:off x="831612" y="1882478"/>
                <a:ext cx="1512030" cy="575962"/>
              </a:xfrm>
              <a:prstGeom prst="arc">
                <a:avLst>
                  <a:gd name="adj1" fmla="val 851634"/>
                  <a:gd name="adj2" fmla="val 10072405"/>
                </a:avLst>
              </a:prstGeom>
              <a:ln>
                <a:headEnd type="arrow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3" name="Groupe 52"/>
            <p:cNvGrpSpPr/>
            <p:nvPr/>
          </p:nvGrpSpPr>
          <p:grpSpPr>
            <a:xfrm>
              <a:off x="680376" y="3929446"/>
              <a:ext cx="585016" cy="367857"/>
              <a:chOff x="4166086" y="4506730"/>
              <a:chExt cx="585016" cy="367857"/>
            </a:xfrm>
          </p:grpSpPr>
          <p:sp>
            <p:nvSpPr>
              <p:cNvPr id="38" name="Ellipse 37"/>
              <p:cNvSpPr>
                <a:spLocks noChangeAspect="1"/>
              </p:cNvSpPr>
              <p:nvPr/>
            </p:nvSpPr>
            <p:spPr>
              <a:xfrm rot="16200000">
                <a:off x="4310082" y="4506730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/>
              <p:cNvSpPr>
                <a:spLocks noChangeAspect="1"/>
              </p:cNvSpPr>
              <p:nvPr/>
            </p:nvSpPr>
            <p:spPr>
              <a:xfrm rot="16200000">
                <a:off x="4607104" y="4537329"/>
                <a:ext cx="143998" cy="143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/>
              <p:cNvSpPr>
                <a:spLocks noChangeAspect="1"/>
              </p:cNvSpPr>
              <p:nvPr/>
            </p:nvSpPr>
            <p:spPr>
              <a:xfrm rot="16200000">
                <a:off x="4595597" y="4747017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>
                <a:spLocks noChangeAspect="1"/>
              </p:cNvSpPr>
              <p:nvPr/>
            </p:nvSpPr>
            <p:spPr>
              <a:xfrm rot="16200000">
                <a:off x="4238084" y="474859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>
                <a:spLocks noChangeAspect="1"/>
              </p:cNvSpPr>
              <p:nvPr/>
            </p:nvSpPr>
            <p:spPr>
              <a:xfrm rot="16200000">
                <a:off x="4166086" y="454273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Ellipse 45"/>
              <p:cNvSpPr>
                <a:spLocks noChangeAspect="1"/>
              </p:cNvSpPr>
              <p:nvPr/>
            </p:nvSpPr>
            <p:spPr>
              <a:xfrm rot="16200000" flipH="1" flipV="1">
                <a:off x="4494106" y="4671915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/>
              <p:cNvSpPr>
                <a:spLocks noChangeAspect="1"/>
              </p:cNvSpPr>
              <p:nvPr/>
            </p:nvSpPr>
            <p:spPr>
              <a:xfrm rot="16200000">
                <a:off x="4375380" y="4766589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/>
              <p:cNvSpPr>
                <a:spLocks noChangeAspect="1"/>
              </p:cNvSpPr>
              <p:nvPr/>
            </p:nvSpPr>
            <p:spPr>
              <a:xfrm rot="16200000">
                <a:off x="4491974" y="45750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>
                <a:spLocks noChangeAspect="1"/>
              </p:cNvSpPr>
              <p:nvPr/>
            </p:nvSpPr>
            <p:spPr>
              <a:xfrm rot="16200000">
                <a:off x="4332900" y="46813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/>
              <p:cNvSpPr>
                <a:spLocks noChangeAspect="1"/>
              </p:cNvSpPr>
              <p:nvPr/>
            </p:nvSpPr>
            <p:spPr>
              <a:xfrm rot="16200000">
                <a:off x="4542899" y="4511780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2145539" y="3951916"/>
              <a:ext cx="585016" cy="367857"/>
              <a:chOff x="4166086" y="4506730"/>
              <a:chExt cx="585016" cy="367857"/>
            </a:xfrm>
          </p:grpSpPr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 rot="16200000">
                <a:off x="4310082" y="4506730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 rot="16200000">
                <a:off x="4607104" y="4537329"/>
                <a:ext cx="143998" cy="143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 rot="16200000">
                <a:off x="4595597" y="4747017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/>
              <p:cNvSpPr>
                <a:spLocks noChangeAspect="1"/>
              </p:cNvSpPr>
              <p:nvPr/>
            </p:nvSpPr>
            <p:spPr>
              <a:xfrm rot="16200000">
                <a:off x="4238084" y="474859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/>
              <p:cNvSpPr>
                <a:spLocks noChangeAspect="1"/>
              </p:cNvSpPr>
              <p:nvPr/>
            </p:nvSpPr>
            <p:spPr>
              <a:xfrm rot="16200000">
                <a:off x="4166086" y="454273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Ellipse 59"/>
              <p:cNvSpPr>
                <a:spLocks noChangeAspect="1"/>
              </p:cNvSpPr>
              <p:nvPr/>
            </p:nvSpPr>
            <p:spPr>
              <a:xfrm rot="16200000" flipH="1" flipV="1">
                <a:off x="4494106" y="4671915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>
                <a:spLocks noChangeAspect="1"/>
              </p:cNvSpPr>
              <p:nvPr/>
            </p:nvSpPr>
            <p:spPr>
              <a:xfrm rot="16200000">
                <a:off x="4375380" y="4766589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>
                <a:spLocks noChangeAspect="1"/>
              </p:cNvSpPr>
              <p:nvPr/>
            </p:nvSpPr>
            <p:spPr>
              <a:xfrm rot="16200000">
                <a:off x="4491974" y="45750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>
                <a:spLocks noChangeAspect="1"/>
              </p:cNvSpPr>
              <p:nvPr/>
            </p:nvSpPr>
            <p:spPr>
              <a:xfrm rot="16200000">
                <a:off x="4332900" y="46813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>
                <a:spLocks noChangeAspect="1"/>
              </p:cNvSpPr>
              <p:nvPr/>
            </p:nvSpPr>
            <p:spPr>
              <a:xfrm rot="16200000">
                <a:off x="4542899" y="4511780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81" name="Rectangle 80"/>
          <p:cNvSpPr/>
          <p:nvPr/>
        </p:nvSpPr>
        <p:spPr>
          <a:xfrm>
            <a:off x="1265393" y="1916832"/>
            <a:ext cx="844725" cy="276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491880" y="951570"/>
            <a:ext cx="2160240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700088" y="897565"/>
            <a:ext cx="367857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202474" y="897565"/>
            <a:ext cx="367857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ZoneTexte 101"/>
          <p:cNvSpPr txBox="1"/>
          <p:nvPr/>
        </p:nvSpPr>
        <p:spPr>
          <a:xfrm>
            <a:off x="6675671" y="1241695"/>
            <a:ext cx="11523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inhalation</a:t>
            </a:r>
            <a:endParaRPr lang="en-US" b="1" dirty="0"/>
          </a:p>
        </p:txBody>
      </p:sp>
      <p:cxnSp>
        <p:nvCxnSpPr>
          <p:cNvPr id="104" name="Connecteur droit avec flèche 103"/>
          <p:cNvCxnSpPr>
            <a:stCxn id="85" idx="3"/>
            <a:endCxn id="102" idx="1"/>
          </p:cNvCxnSpPr>
          <p:nvPr/>
        </p:nvCxnSpPr>
        <p:spPr>
          <a:xfrm>
            <a:off x="5652120" y="1380604"/>
            <a:ext cx="1023551" cy="457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6588224" y="1837075"/>
            <a:ext cx="2376264" cy="572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Connecteur droit avec flèche 110"/>
          <p:cNvCxnSpPr>
            <a:stCxn id="102" idx="2"/>
            <a:endCxn id="109" idx="0"/>
          </p:cNvCxnSpPr>
          <p:nvPr/>
        </p:nvCxnSpPr>
        <p:spPr>
          <a:xfrm>
            <a:off x="7251855" y="1611027"/>
            <a:ext cx="524501" cy="226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588224" y="2842151"/>
            <a:ext cx="2376264" cy="572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Connecteur droit avec flèche 112"/>
          <p:cNvCxnSpPr>
            <a:stCxn id="112" idx="2"/>
            <a:endCxn id="105" idx="0"/>
          </p:cNvCxnSpPr>
          <p:nvPr/>
        </p:nvCxnSpPr>
        <p:spPr>
          <a:xfrm>
            <a:off x="7776356" y="3414808"/>
            <a:ext cx="2" cy="313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2289681" y="223329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847189" y="223329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4044894" y="122066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5437411" y="122066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cxnSp>
        <p:nvCxnSpPr>
          <p:cNvPr id="87" name="Connecteur droit avec flèche 86"/>
          <p:cNvCxnSpPr>
            <a:endCxn id="89" idx="0"/>
          </p:cNvCxnSpPr>
          <p:nvPr/>
        </p:nvCxnSpPr>
        <p:spPr>
          <a:xfrm flipH="1">
            <a:off x="873061" y="3380098"/>
            <a:ext cx="892385" cy="3480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55850" y="3728100"/>
            <a:ext cx="163442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 Dust tritium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inventory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2207743" y="1244144"/>
            <a:ext cx="69333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LOVA</a:t>
            </a:r>
            <a:endParaRPr lang="en-US" b="1" dirty="0"/>
          </a:p>
        </p:txBody>
      </p:sp>
      <p:cxnSp>
        <p:nvCxnSpPr>
          <p:cNvPr id="93" name="Connecteur droit avec flèche 92"/>
          <p:cNvCxnSpPr>
            <a:endCxn id="90" idx="2"/>
          </p:cNvCxnSpPr>
          <p:nvPr/>
        </p:nvCxnSpPr>
        <p:spPr>
          <a:xfrm flipV="1">
            <a:off x="1687756" y="1613476"/>
            <a:ext cx="866653" cy="3033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>
            <a:stCxn id="90" idx="3"/>
          </p:cNvCxnSpPr>
          <p:nvPr/>
        </p:nvCxnSpPr>
        <p:spPr>
          <a:xfrm flipV="1">
            <a:off x="2901074" y="1380605"/>
            <a:ext cx="590807" cy="482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>
            <a:endCxn id="103" idx="0"/>
          </p:cNvCxnSpPr>
          <p:nvPr/>
        </p:nvCxnSpPr>
        <p:spPr>
          <a:xfrm>
            <a:off x="3884017" y="1755633"/>
            <a:ext cx="717783" cy="295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>
            <a:endCxn id="103" idx="0"/>
          </p:cNvCxnSpPr>
          <p:nvPr/>
        </p:nvCxnSpPr>
        <p:spPr>
          <a:xfrm flipH="1">
            <a:off x="4601800" y="1755633"/>
            <a:ext cx="784604" cy="295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ZoneTexte 102"/>
          <p:cNvSpPr txBox="1"/>
          <p:nvPr/>
        </p:nvSpPr>
        <p:spPr>
          <a:xfrm>
            <a:off x="3635897" y="2051408"/>
            <a:ext cx="193180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3-T measurement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 aerosol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6918467" y="3728100"/>
            <a:ext cx="171578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4-toxicity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studies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12</a:t>
            </a:fld>
            <a:endParaRPr lang="fr-FR"/>
          </a:p>
        </p:txBody>
      </p:sp>
      <p:sp>
        <p:nvSpPr>
          <p:cNvPr id="84" name="Rectangle 83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Dust in tokamak:</a:t>
            </a:r>
          </a:p>
          <a:p>
            <a:pPr algn="ctr"/>
            <a:r>
              <a:rPr lang="en-US" sz="2400" b="1" dirty="0" smtClean="0"/>
              <a:t>Scope of this work/outline</a:t>
            </a:r>
            <a:endParaRPr lang="en-US" dirty="0"/>
          </a:p>
        </p:txBody>
      </p:sp>
      <p:sp>
        <p:nvSpPr>
          <p:cNvPr id="92" name="ZoneTexte 91"/>
          <p:cNvSpPr txBox="1"/>
          <p:nvPr/>
        </p:nvSpPr>
        <p:spPr>
          <a:xfrm>
            <a:off x="35496" y="784324"/>
            <a:ext cx="1886094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2- Dust adhesion/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Aerosol creation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(T source term)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795583" y="522"/>
            <a:ext cx="1348417" cy="6810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52194" y="3728100"/>
            <a:ext cx="165410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Dust collection </a:t>
            </a:r>
          </a:p>
          <a:p>
            <a:r>
              <a:rPr lang="en-US" b="1" dirty="0" smtClean="0"/>
              <a:t>(maintenance)</a:t>
            </a:r>
            <a:endParaRPr lang="en-US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835697" y="4722698"/>
            <a:ext cx="228710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5-Waste management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951570"/>
            <a:ext cx="774700" cy="857250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3700088" y="1049558"/>
            <a:ext cx="367857" cy="661274"/>
            <a:chOff x="3274200" y="1543365"/>
            <a:chExt cx="367857" cy="881698"/>
          </a:xfrm>
        </p:grpSpPr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3534059" y="1687361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3315060" y="2250141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3467460" y="1984383"/>
              <a:ext cx="143998" cy="143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3329772" y="1972876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3417390" y="2146555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498060" y="2341882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3328199" y="1615363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534059" y="1543365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 flipH="1" flipV="1">
              <a:off x="3440872" y="1871385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3274200" y="1752659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3537761" y="1869253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3540536" y="2187050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>
              <a:spLocks noChangeAspect="1"/>
            </p:cNvSpPr>
            <p:nvPr/>
          </p:nvSpPr>
          <p:spPr>
            <a:xfrm>
              <a:off x="3324224" y="2389065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3431461" y="1710179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3601007" y="1920178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350404" y="1191155"/>
            <a:ext cx="85693" cy="378082"/>
            <a:chOff x="5350403" y="1556792"/>
            <a:chExt cx="85693" cy="504109"/>
          </a:xfrm>
        </p:grpSpPr>
        <p:sp>
          <p:nvSpPr>
            <p:cNvPr id="30" name="Ellipse 29"/>
            <p:cNvSpPr>
              <a:spLocks noChangeAspect="1"/>
            </p:cNvSpPr>
            <p:nvPr/>
          </p:nvSpPr>
          <p:spPr>
            <a:xfrm>
              <a:off x="5350403" y="1556792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>
              <a:spLocks noChangeAspect="1"/>
            </p:cNvSpPr>
            <p:nvPr/>
          </p:nvSpPr>
          <p:spPr>
            <a:xfrm>
              <a:off x="5350403" y="1773930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>
              <a:spLocks noChangeAspect="1"/>
            </p:cNvSpPr>
            <p:nvPr/>
          </p:nvSpPr>
          <p:spPr>
            <a:xfrm>
              <a:off x="5364098" y="1988903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1" name="Groupe 100"/>
          <p:cNvGrpSpPr/>
          <p:nvPr/>
        </p:nvGrpSpPr>
        <p:grpSpPr>
          <a:xfrm>
            <a:off x="6487568" y="1871369"/>
            <a:ext cx="2270255" cy="1626285"/>
            <a:chOff x="6487567" y="2495158"/>
            <a:chExt cx="2270255" cy="2168380"/>
          </a:xfrm>
        </p:grpSpPr>
        <p:pic>
          <p:nvPicPr>
            <p:cNvPr id="11" name="Picture 6" descr="Mostra immagine original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40"/>
            <a:stretch/>
          </p:blipFill>
          <p:spPr bwMode="auto">
            <a:xfrm>
              <a:off x="7524328" y="2533892"/>
              <a:ext cx="1233494" cy="1280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87567" y="2495158"/>
              <a:ext cx="1021548" cy="2168380"/>
            </a:xfrm>
            <a:prstGeom prst="rect">
              <a:avLst/>
            </a:prstGeom>
          </p:spPr>
        </p:pic>
      </p:grpSp>
      <p:grpSp>
        <p:nvGrpSpPr>
          <p:cNvPr id="65" name="Groupe 64"/>
          <p:cNvGrpSpPr/>
          <p:nvPr/>
        </p:nvGrpSpPr>
        <p:grpSpPr>
          <a:xfrm>
            <a:off x="122299" y="1789958"/>
            <a:ext cx="3286290" cy="1590140"/>
            <a:chOff x="122299" y="2386610"/>
            <a:chExt cx="3286290" cy="2120187"/>
          </a:xfrm>
        </p:grpSpPr>
        <p:grpSp>
          <p:nvGrpSpPr>
            <p:cNvPr id="6" name="Grouper 3"/>
            <p:cNvGrpSpPr>
              <a:grpSpLocks noChangeAspect="1"/>
            </p:cNvGrpSpPr>
            <p:nvPr/>
          </p:nvGrpSpPr>
          <p:grpSpPr>
            <a:xfrm>
              <a:off x="122299" y="2386610"/>
              <a:ext cx="3286290" cy="2120187"/>
              <a:chOff x="488950" y="1481000"/>
              <a:chExt cx="2232000" cy="1440000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8">
                <a:biLevel thresh="75000"/>
              </a:blip>
              <a:stretch>
                <a:fillRect/>
              </a:stretch>
            </p:blipFill>
            <p:spPr>
              <a:xfrm>
                <a:off x="488950" y="1481000"/>
                <a:ext cx="2232000" cy="1440000"/>
              </a:xfrm>
              <a:prstGeom prst="rect">
                <a:avLst/>
              </a:prstGeom>
            </p:spPr>
          </p:pic>
          <p:sp>
            <p:nvSpPr>
              <p:cNvPr id="9" name="Arc plein 8"/>
              <p:cNvSpPr/>
              <p:nvPr/>
            </p:nvSpPr>
            <p:spPr>
              <a:xfrm rot="10800000">
                <a:off x="831612" y="1944759"/>
                <a:ext cx="1512029" cy="580606"/>
              </a:xfrm>
              <a:prstGeom prst="blockArc">
                <a:avLst>
                  <a:gd name="adj1" fmla="val 10258738"/>
                  <a:gd name="adj2" fmla="val 519993"/>
                  <a:gd name="adj3" fmla="val 2893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Arc 9"/>
              <p:cNvSpPr/>
              <p:nvPr/>
            </p:nvSpPr>
            <p:spPr>
              <a:xfrm>
                <a:off x="831612" y="1882478"/>
                <a:ext cx="1512030" cy="575962"/>
              </a:xfrm>
              <a:prstGeom prst="arc">
                <a:avLst>
                  <a:gd name="adj1" fmla="val 851634"/>
                  <a:gd name="adj2" fmla="val 10072405"/>
                </a:avLst>
              </a:prstGeom>
              <a:ln>
                <a:headEnd type="arrow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3" name="Groupe 52"/>
            <p:cNvGrpSpPr/>
            <p:nvPr/>
          </p:nvGrpSpPr>
          <p:grpSpPr>
            <a:xfrm>
              <a:off x="680376" y="3929446"/>
              <a:ext cx="585016" cy="367857"/>
              <a:chOff x="4166086" y="4506730"/>
              <a:chExt cx="585016" cy="367857"/>
            </a:xfrm>
          </p:grpSpPr>
          <p:sp>
            <p:nvSpPr>
              <p:cNvPr id="38" name="Ellipse 37"/>
              <p:cNvSpPr>
                <a:spLocks noChangeAspect="1"/>
              </p:cNvSpPr>
              <p:nvPr/>
            </p:nvSpPr>
            <p:spPr>
              <a:xfrm rot="16200000">
                <a:off x="4310082" y="4506730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/>
              <p:cNvSpPr>
                <a:spLocks noChangeAspect="1"/>
              </p:cNvSpPr>
              <p:nvPr/>
            </p:nvSpPr>
            <p:spPr>
              <a:xfrm rot="16200000">
                <a:off x="4607104" y="4537329"/>
                <a:ext cx="143998" cy="143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/>
              <p:cNvSpPr>
                <a:spLocks noChangeAspect="1"/>
              </p:cNvSpPr>
              <p:nvPr/>
            </p:nvSpPr>
            <p:spPr>
              <a:xfrm rot="16200000">
                <a:off x="4595597" y="4747017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>
                <a:spLocks noChangeAspect="1"/>
              </p:cNvSpPr>
              <p:nvPr/>
            </p:nvSpPr>
            <p:spPr>
              <a:xfrm rot="16200000">
                <a:off x="4238084" y="474859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>
                <a:spLocks noChangeAspect="1"/>
              </p:cNvSpPr>
              <p:nvPr/>
            </p:nvSpPr>
            <p:spPr>
              <a:xfrm rot="16200000">
                <a:off x="4166086" y="454273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Ellipse 45"/>
              <p:cNvSpPr>
                <a:spLocks noChangeAspect="1"/>
              </p:cNvSpPr>
              <p:nvPr/>
            </p:nvSpPr>
            <p:spPr>
              <a:xfrm rot="16200000" flipH="1" flipV="1">
                <a:off x="4494106" y="4671915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/>
              <p:cNvSpPr>
                <a:spLocks noChangeAspect="1"/>
              </p:cNvSpPr>
              <p:nvPr/>
            </p:nvSpPr>
            <p:spPr>
              <a:xfrm rot="16200000">
                <a:off x="4375380" y="4766589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/>
              <p:cNvSpPr>
                <a:spLocks noChangeAspect="1"/>
              </p:cNvSpPr>
              <p:nvPr/>
            </p:nvSpPr>
            <p:spPr>
              <a:xfrm rot="16200000">
                <a:off x="4491974" y="45750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>
                <a:spLocks noChangeAspect="1"/>
              </p:cNvSpPr>
              <p:nvPr/>
            </p:nvSpPr>
            <p:spPr>
              <a:xfrm rot="16200000">
                <a:off x="4332900" y="46813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/>
              <p:cNvSpPr>
                <a:spLocks noChangeAspect="1"/>
              </p:cNvSpPr>
              <p:nvPr/>
            </p:nvSpPr>
            <p:spPr>
              <a:xfrm rot="16200000">
                <a:off x="4542899" y="4511780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2145539" y="3951916"/>
              <a:ext cx="585016" cy="367857"/>
              <a:chOff x="4166086" y="4506730"/>
              <a:chExt cx="585016" cy="367857"/>
            </a:xfrm>
          </p:grpSpPr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 rot="16200000">
                <a:off x="4310082" y="4506730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 rot="16200000">
                <a:off x="4607104" y="4537329"/>
                <a:ext cx="143998" cy="143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 rot="16200000">
                <a:off x="4595597" y="4747017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/>
              <p:cNvSpPr>
                <a:spLocks noChangeAspect="1"/>
              </p:cNvSpPr>
              <p:nvPr/>
            </p:nvSpPr>
            <p:spPr>
              <a:xfrm rot="16200000">
                <a:off x="4238084" y="474859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/>
              <p:cNvSpPr>
                <a:spLocks noChangeAspect="1"/>
              </p:cNvSpPr>
              <p:nvPr/>
            </p:nvSpPr>
            <p:spPr>
              <a:xfrm rot="16200000">
                <a:off x="4166086" y="454273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Ellipse 59"/>
              <p:cNvSpPr>
                <a:spLocks noChangeAspect="1"/>
              </p:cNvSpPr>
              <p:nvPr/>
            </p:nvSpPr>
            <p:spPr>
              <a:xfrm rot="16200000" flipH="1" flipV="1">
                <a:off x="4494106" y="4671915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>
                <a:spLocks noChangeAspect="1"/>
              </p:cNvSpPr>
              <p:nvPr/>
            </p:nvSpPr>
            <p:spPr>
              <a:xfrm rot="16200000">
                <a:off x="4375380" y="4766589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>
                <a:spLocks noChangeAspect="1"/>
              </p:cNvSpPr>
              <p:nvPr/>
            </p:nvSpPr>
            <p:spPr>
              <a:xfrm rot="16200000">
                <a:off x="4491974" y="45750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>
                <a:spLocks noChangeAspect="1"/>
              </p:cNvSpPr>
              <p:nvPr/>
            </p:nvSpPr>
            <p:spPr>
              <a:xfrm rot="16200000">
                <a:off x="4332900" y="46813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>
                <a:spLocks noChangeAspect="1"/>
              </p:cNvSpPr>
              <p:nvPr/>
            </p:nvSpPr>
            <p:spPr>
              <a:xfrm rot="16200000">
                <a:off x="4542899" y="4511780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68" name="Connecteur droit avec flèche 67"/>
          <p:cNvCxnSpPr>
            <a:stCxn id="8" idx="2"/>
            <a:endCxn id="4" idx="0"/>
          </p:cNvCxnSpPr>
          <p:nvPr/>
        </p:nvCxnSpPr>
        <p:spPr>
          <a:xfrm>
            <a:off x="1765444" y="3380098"/>
            <a:ext cx="1213804" cy="3480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4" idx="2"/>
            <a:endCxn id="12" idx="0"/>
          </p:cNvCxnSpPr>
          <p:nvPr/>
        </p:nvCxnSpPr>
        <p:spPr>
          <a:xfrm>
            <a:off x="2979248" y="4374431"/>
            <a:ext cx="0" cy="3482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265393" y="1916832"/>
            <a:ext cx="844725" cy="276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491880" y="951570"/>
            <a:ext cx="2160240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700088" y="897565"/>
            <a:ext cx="367857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202474" y="897565"/>
            <a:ext cx="367857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ZoneTexte 99"/>
          <p:cNvSpPr txBox="1"/>
          <p:nvPr/>
        </p:nvSpPr>
        <p:spPr>
          <a:xfrm>
            <a:off x="6918467" y="3728100"/>
            <a:ext cx="171578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4-toxicity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studies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6675671" y="1241695"/>
            <a:ext cx="11523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inhalation</a:t>
            </a:r>
            <a:endParaRPr lang="en-US" b="1" dirty="0"/>
          </a:p>
        </p:txBody>
      </p:sp>
      <p:cxnSp>
        <p:nvCxnSpPr>
          <p:cNvPr id="104" name="Connecteur droit avec flèche 103"/>
          <p:cNvCxnSpPr>
            <a:stCxn id="85" idx="3"/>
            <a:endCxn id="102" idx="1"/>
          </p:cNvCxnSpPr>
          <p:nvPr/>
        </p:nvCxnSpPr>
        <p:spPr>
          <a:xfrm>
            <a:off x="5652120" y="1380604"/>
            <a:ext cx="1023551" cy="457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6588224" y="1837075"/>
            <a:ext cx="2376264" cy="572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Connecteur droit avec flèche 110"/>
          <p:cNvCxnSpPr>
            <a:stCxn id="102" idx="2"/>
            <a:endCxn id="109" idx="0"/>
          </p:cNvCxnSpPr>
          <p:nvPr/>
        </p:nvCxnSpPr>
        <p:spPr>
          <a:xfrm>
            <a:off x="7251855" y="1611027"/>
            <a:ext cx="524501" cy="226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588224" y="2842151"/>
            <a:ext cx="2376264" cy="572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Connecteur droit avec flèche 112"/>
          <p:cNvCxnSpPr>
            <a:stCxn id="112" idx="2"/>
            <a:endCxn id="100" idx="0"/>
          </p:cNvCxnSpPr>
          <p:nvPr/>
        </p:nvCxnSpPr>
        <p:spPr>
          <a:xfrm>
            <a:off x="7776356" y="3414808"/>
            <a:ext cx="2" cy="313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2289681" y="223329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847189" y="223329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4044894" y="122066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5437411" y="122066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2207743" y="1244144"/>
            <a:ext cx="69333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LOVA</a:t>
            </a:r>
            <a:endParaRPr lang="en-US" b="1" dirty="0"/>
          </a:p>
        </p:txBody>
      </p:sp>
      <p:cxnSp>
        <p:nvCxnSpPr>
          <p:cNvPr id="90" name="Connecteur droit avec flèche 89"/>
          <p:cNvCxnSpPr>
            <a:endCxn id="89" idx="2"/>
          </p:cNvCxnSpPr>
          <p:nvPr/>
        </p:nvCxnSpPr>
        <p:spPr>
          <a:xfrm flipV="1">
            <a:off x="1687756" y="1613476"/>
            <a:ext cx="866653" cy="3033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>
            <a:stCxn id="89" idx="3"/>
          </p:cNvCxnSpPr>
          <p:nvPr/>
        </p:nvCxnSpPr>
        <p:spPr>
          <a:xfrm flipV="1">
            <a:off x="2901074" y="1380605"/>
            <a:ext cx="590807" cy="482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>
            <a:endCxn id="98" idx="0"/>
          </p:cNvCxnSpPr>
          <p:nvPr/>
        </p:nvCxnSpPr>
        <p:spPr>
          <a:xfrm flipH="1">
            <a:off x="873061" y="3380098"/>
            <a:ext cx="892385" cy="3480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55850" y="3728100"/>
            <a:ext cx="163442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 Dust tritium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inventory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9" name="Connecteur droit avec flèche 98"/>
          <p:cNvCxnSpPr>
            <a:endCxn id="105" idx="0"/>
          </p:cNvCxnSpPr>
          <p:nvPr/>
        </p:nvCxnSpPr>
        <p:spPr>
          <a:xfrm>
            <a:off x="3884017" y="1755633"/>
            <a:ext cx="717783" cy="295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>
            <a:endCxn id="105" idx="0"/>
          </p:cNvCxnSpPr>
          <p:nvPr/>
        </p:nvCxnSpPr>
        <p:spPr>
          <a:xfrm flipH="1">
            <a:off x="4601800" y="1755633"/>
            <a:ext cx="784604" cy="295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/>
          <p:cNvSpPr txBox="1"/>
          <p:nvPr/>
        </p:nvSpPr>
        <p:spPr>
          <a:xfrm>
            <a:off x="3635897" y="2051408"/>
            <a:ext cx="193180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3-T measurement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 aerosol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13</a:t>
            </a:fld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Dust in tokamak:</a:t>
            </a:r>
          </a:p>
          <a:p>
            <a:pPr algn="ctr"/>
            <a:r>
              <a:rPr lang="en-US" sz="2400" b="1" dirty="0" smtClean="0"/>
              <a:t>Scope of this work/outline</a:t>
            </a:r>
            <a:endParaRPr lang="en-US" dirty="0"/>
          </a:p>
        </p:txBody>
      </p:sp>
      <p:sp>
        <p:nvSpPr>
          <p:cNvPr id="88" name="ZoneTexte 87"/>
          <p:cNvSpPr txBox="1"/>
          <p:nvPr/>
        </p:nvSpPr>
        <p:spPr>
          <a:xfrm>
            <a:off x="35496" y="784324"/>
            <a:ext cx="1886094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2- Dust adhesion/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Aerosol creation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(T source term)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795583" y="522"/>
            <a:ext cx="1348417" cy="6810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52194" y="3728100"/>
            <a:ext cx="165410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Dust collection </a:t>
            </a:r>
          </a:p>
          <a:p>
            <a:r>
              <a:rPr lang="en-US" b="1" dirty="0" smtClean="0"/>
              <a:t>(maintenance)</a:t>
            </a:r>
            <a:endParaRPr lang="en-US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835697" y="4722698"/>
            <a:ext cx="228710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strike="sngStrike" dirty="0" smtClean="0">
                <a:solidFill>
                  <a:srgbClr val="FF0000"/>
                </a:solidFill>
              </a:rPr>
              <a:t>5-Waste management</a:t>
            </a:r>
            <a:endParaRPr lang="en-US" b="1" strike="sngStrike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951570"/>
            <a:ext cx="774700" cy="857250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3700088" y="1049558"/>
            <a:ext cx="367857" cy="661274"/>
            <a:chOff x="3274200" y="1543365"/>
            <a:chExt cx="367857" cy="881698"/>
          </a:xfrm>
        </p:grpSpPr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3534059" y="1687361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3315060" y="2250141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3467460" y="1984383"/>
              <a:ext cx="143998" cy="143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3329772" y="1972876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>
            <a:xfrm>
              <a:off x="3417390" y="2146555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3498060" y="2341882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3328199" y="1615363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>
            <a:xfrm>
              <a:off x="3534059" y="1543365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>
            <a:xfrm flipH="1" flipV="1">
              <a:off x="3440872" y="1871385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3274200" y="1752659"/>
              <a:ext cx="107998" cy="107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3537761" y="1869253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3540536" y="2187050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>
              <a:spLocks noChangeAspect="1"/>
            </p:cNvSpPr>
            <p:nvPr/>
          </p:nvSpPr>
          <p:spPr>
            <a:xfrm>
              <a:off x="3324224" y="2389065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>
            <a:xfrm>
              <a:off x="3431461" y="1710179"/>
              <a:ext cx="35998" cy="35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>
            <a:xfrm>
              <a:off x="3601007" y="1920178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350404" y="1191155"/>
            <a:ext cx="85693" cy="378082"/>
            <a:chOff x="5350403" y="1556792"/>
            <a:chExt cx="85693" cy="504109"/>
          </a:xfrm>
        </p:grpSpPr>
        <p:sp>
          <p:nvSpPr>
            <p:cNvPr id="30" name="Ellipse 29"/>
            <p:cNvSpPr>
              <a:spLocks noChangeAspect="1"/>
            </p:cNvSpPr>
            <p:nvPr/>
          </p:nvSpPr>
          <p:spPr>
            <a:xfrm>
              <a:off x="5350403" y="1556792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>
              <a:spLocks noChangeAspect="1"/>
            </p:cNvSpPr>
            <p:nvPr/>
          </p:nvSpPr>
          <p:spPr>
            <a:xfrm>
              <a:off x="5350403" y="1773930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>
              <a:spLocks noChangeAspect="1"/>
            </p:cNvSpPr>
            <p:nvPr/>
          </p:nvSpPr>
          <p:spPr>
            <a:xfrm>
              <a:off x="5364098" y="1988903"/>
              <a:ext cx="71998" cy="7199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1" name="Groupe 100"/>
          <p:cNvGrpSpPr/>
          <p:nvPr/>
        </p:nvGrpSpPr>
        <p:grpSpPr>
          <a:xfrm>
            <a:off x="6487568" y="1871369"/>
            <a:ext cx="2270255" cy="1626285"/>
            <a:chOff x="6487567" y="2495158"/>
            <a:chExt cx="2270255" cy="2168380"/>
          </a:xfrm>
        </p:grpSpPr>
        <p:pic>
          <p:nvPicPr>
            <p:cNvPr id="11" name="Picture 6" descr="Mostra immagine original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40"/>
            <a:stretch/>
          </p:blipFill>
          <p:spPr bwMode="auto">
            <a:xfrm>
              <a:off x="7524328" y="2533892"/>
              <a:ext cx="1233494" cy="1280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87567" y="2495158"/>
              <a:ext cx="1021548" cy="2168380"/>
            </a:xfrm>
            <a:prstGeom prst="rect">
              <a:avLst/>
            </a:prstGeom>
          </p:spPr>
        </p:pic>
      </p:grpSp>
      <p:grpSp>
        <p:nvGrpSpPr>
          <p:cNvPr id="65" name="Groupe 64"/>
          <p:cNvGrpSpPr/>
          <p:nvPr/>
        </p:nvGrpSpPr>
        <p:grpSpPr>
          <a:xfrm>
            <a:off x="122299" y="1789958"/>
            <a:ext cx="3286290" cy="1590140"/>
            <a:chOff x="122299" y="2386610"/>
            <a:chExt cx="3286290" cy="2120187"/>
          </a:xfrm>
        </p:grpSpPr>
        <p:grpSp>
          <p:nvGrpSpPr>
            <p:cNvPr id="6" name="Grouper 3"/>
            <p:cNvGrpSpPr>
              <a:grpSpLocks noChangeAspect="1"/>
            </p:cNvGrpSpPr>
            <p:nvPr/>
          </p:nvGrpSpPr>
          <p:grpSpPr>
            <a:xfrm>
              <a:off x="122299" y="2386610"/>
              <a:ext cx="3286290" cy="2120187"/>
              <a:chOff x="488950" y="1481000"/>
              <a:chExt cx="2232000" cy="1440000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8">
                <a:biLevel thresh="75000"/>
              </a:blip>
              <a:stretch>
                <a:fillRect/>
              </a:stretch>
            </p:blipFill>
            <p:spPr>
              <a:xfrm>
                <a:off x="488950" y="1481000"/>
                <a:ext cx="2232000" cy="1440000"/>
              </a:xfrm>
              <a:prstGeom prst="rect">
                <a:avLst/>
              </a:prstGeom>
            </p:spPr>
          </p:pic>
          <p:sp>
            <p:nvSpPr>
              <p:cNvPr id="9" name="Arc plein 8"/>
              <p:cNvSpPr/>
              <p:nvPr/>
            </p:nvSpPr>
            <p:spPr>
              <a:xfrm rot="10800000">
                <a:off x="831612" y="1944759"/>
                <a:ext cx="1512029" cy="580606"/>
              </a:xfrm>
              <a:prstGeom prst="blockArc">
                <a:avLst>
                  <a:gd name="adj1" fmla="val 10258738"/>
                  <a:gd name="adj2" fmla="val 519993"/>
                  <a:gd name="adj3" fmla="val 2893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Arc 9"/>
              <p:cNvSpPr/>
              <p:nvPr/>
            </p:nvSpPr>
            <p:spPr>
              <a:xfrm>
                <a:off x="831612" y="1882478"/>
                <a:ext cx="1512030" cy="575962"/>
              </a:xfrm>
              <a:prstGeom prst="arc">
                <a:avLst>
                  <a:gd name="adj1" fmla="val 851634"/>
                  <a:gd name="adj2" fmla="val 10072405"/>
                </a:avLst>
              </a:prstGeom>
              <a:ln>
                <a:headEnd type="arrow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3" name="Groupe 52"/>
            <p:cNvGrpSpPr/>
            <p:nvPr/>
          </p:nvGrpSpPr>
          <p:grpSpPr>
            <a:xfrm>
              <a:off x="680376" y="3929446"/>
              <a:ext cx="585016" cy="367857"/>
              <a:chOff x="4166086" y="4506730"/>
              <a:chExt cx="585016" cy="367857"/>
            </a:xfrm>
          </p:grpSpPr>
          <p:sp>
            <p:nvSpPr>
              <p:cNvPr id="38" name="Ellipse 37"/>
              <p:cNvSpPr>
                <a:spLocks noChangeAspect="1"/>
              </p:cNvSpPr>
              <p:nvPr/>
            </p:nvSpPr>
            <p:spPr>
              <a:xfrm rot="16200000">
                <a:off x="4310082" y="4506730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/>
              <p:cNvSpPr>
                <a:spLocks noChangeAspect="1"/>
              </p:cNvSpPr>
              <p:nvPr/>
            </p:nvSpPr>
            <p:spPr>
              <a:xfrm rot="16200000">
                <a:off x="4607104" y="4537329"/>
                <a:ext cx="143998" cy="143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/>
              <p:cNvSpPr>
                <a:spLocks noChangeAspect="1"/>
              </p:cNvSpPr>
              <p:nvPr/>
            </p:nvSpPr>
            <p:spPr>
              <a:xfrm rot="16200000">
                <a:off x="4595597" y="4747017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>
                <a:spLocks noChangeAspect="1"/>
              </p:cNvSpPr>
              <p:nvPr/>
            </p:nvSpPr>
            <p:spPr>
              <a:xfrm rot="16200000">
                <a:off x="4238084" y="474859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>
                <a:spLocks noChangeAspect="1"/>
              </p:cNvSpPr>
              <p:nvPr/>
            </p:nvSpPr>
            <p:spPr>
              <a:xfrm rot="16200000">
                <a:off x="4166086" y="454273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Ellipse 45"/>
              <p:cNvSpPr>
                <a:spLocks noChangeAspect="1"/>
              </p:cNvSpPr>
              <p:nvPr/>
            </p:nvSpPr>
            <p:spPr>
              <a:xfrm rot="16200000" flipH="1" flipV="1">
                <a:off x="4494106" y="4671915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/>
              <p:cNvSpPr>
                <a:spLocks noChangeAspect="1"/>
              </p:cNvSpPr>
              <p:nvPr/>
            </p:nvSpPr>
            <p:spPr>
              <a:xfrm rot="16200000">
                <a:off x="4375380" y="4766589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/>
              <p:cNvSpPr>
                <a:spLocks noChangeAspect="1"/>
              </p:cNvSpPr>
              <p:nvPr/>
            </p:nvSpPr>
            <p:spPr>
              <a:xfrm rot="16200000">
                <a:off x="4491974" y="45750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>
                <a:spLocks noChangeAspect="1"/>
              </p:cNvSpPr>
              <p:nvPr/>
            </p:nvSpPr>
            <p:spPr>
              <a:xfrm rot="16200000">
                <a:off x="4332900" y="46813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/>
              <p:cNvSpPr>
                <a:spLocks noChangeAspect="1"/>
              </p:cNvSpPr>
              <p:nvPr/>
            </p:nvSpPr>
            <p:spPr>
              <a:xfrm rot="16200000">
                <a:off x="4542899" y="4511780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2145539" y="3951916"/>
              <a:ext cx="585016" cy="367857"/>
              <a:chOff x="4166086" y="4506730"/>
              <a:chExt cx="585016" cy="367857"/>
            </a:xfrm>
          </p:grpSpPr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 rot="16200000">
                <a:off x="4310082" y="4506730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 rot="16200000">
                <a:off x="4607104" y="4537329"/>
                <a:ext cx="143998" cy="143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 rot="16200000">
                <a:off x="4595597" y="4747017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/>
              <p:cNvSpPr>
                <a:spLocks noChangeAspect="1"/>
              </p:cNvSpPr>
              <p:nvPr/>
            </p:nvSpPr>
            <p:spPr>
              <a:xfrm rot="16200000">
                <a:off x="4238084" y="474859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/>
              <p:cNvSpPr>
                <a:spLocks noChangeAspect="1"/>
              </p:cNvSpPr>
              <p:nvPr/>
            </p:nvSpPr>
            <p:spPr>
              <a:xfrm rot="16200000">
                <a:off x="4166086" y="454273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Ellipse 59"/>
              <p:cNvSpPr>
                <a:spLocks noChangeAspect="1"/>
              </p:cNvSpPr>
              <p:nvPr/>
            </p:nvSpPr>
            <p:spPr>
              <a:xfrm rot="16200000" flipH="1" flipV="1">
                <a:off x="4494106" y="4671915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>
                <a:spLocks noChangeAspect="1"/>
              </p:cNvSpPr>
              <p:nvPr/>
            </p:nvSpPr>
            <p:spPr>
              <a:xfrm rot="16200000">
                <a:off x="4375380" y="4766589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>
                <a:spLocks noChangeAspect="1"/>
              </p:cNvSpPr>
              <p:nvPr/>
            </p:nvSpPr>
            <p:spPr>
              <a:xfrm rot="16200000">
                <a:off x="4491974" y="45750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>
                <a:spLocks noChangeAspect="1"/>
              </p:cNvSpPr>
              <p:nvPr/>
            </p:nvSpPr>
            <p:spPr>
              <a:xfrm rot="16200000">
                <a:off x="4332900" y="46813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>
                <a:spLocks noChangeAspect="1"/>
              </p:cNvSpPr>
              <p:nvPr/>
            </p:nvSpPr>
            <p:spPr>
              <a:xfrm rot="16200000">
                <a:off x="4542899" y="4511780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68" name="Connecteur droit avec flèche 67"/>
          <p:cNvCxnSpPr>
            <a:stCxn id="8" idx="2"/>
            <a:endCxn id="4" idx="0"/>
          </p:cNvCxnSpPr>
          <p:nvPr/>
        </p:nvCxnSpPr>
        <p:spPr>
          <a:xfrm>
            <a:off x="1765444" y="3380098"/>
            <a:ext cx="1213804" cy="3480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4" idx="2"/>
            <a:endCxn id="12" idx="0"/>
          </p:cNvCxnSpPr>
          <p:nvPr/>
        </p:nvCxnSpPr>
        <p:spPr>
          <a:xfrm>
            <a:off x="2979248" y="4374431"/>
            <a:ext cx="0" cy="3482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265393" y="1916832"/>
            <a:ext cx="844725" cy="276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491880" y="951570"/>
            <a:ext cx="2160240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700088" y="897565"/>
            <a:ext cx="367857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202474" y="897565"/>
            <a:ext cx="367857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ZoneTexte 99"/>
          <p:cNvSpPr txBox="1"/>
          <p:nvPr/>
        </p:nvSpPr>
        <p:spPr>
          <a:xfrm>
            <a:off x="6918467" y="3728100"/>
            <a:ext cx="171578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trike="sngStrike" dirty="0" smtClean="0">
                <a:solidFill>
                  <a:srgbClr val="FF0000"/>
                </a:solidFill>
              </a:rPr>
              <a:t>4-toxicity </a:t>
            </a:r>
          </a:p>
          <a:p>
            <a:pPr algn="ctr"/>
            <a:r>
              <a:rPr lang="en-US" b="1" strike="sngStrike" dirty="0" smtClean="0">
                <a:solidFill>
                  <a:srgbClr val="FF0000"/>
                </a:solidFill>
              </a:rPr>
              <a:t>studies</a:t>
            </a:r>
            <a:endParaRPr lang="en-US" b="1" strike="sngStrike" dirty="0">
              <a:solidFill>
                <a:srgbClr val="FF0000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6675671" y="1241695"/>
            <a:ext cx="11523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inhalation</a:t>
            </a:r>
            <a:endParaRPr lang="en-US" b="1" dirty="0"/>
          </a:p>
        </p:txBody>
      </p:sp>
      <p:cxnSp>
        <p:nvCxnSpPr>
          <p:cNvPr id="104" name="Connecteur droit avec flèche 103"/>
          <p:cNvCxnSpPr>
            <a:stCxn id="85" idx="3"/>
            <a:endCxn id="102" idx="1"/>
          </p:cNvCxnSpPr>
          <p:nvPr/>
        </p:nvCxnSpPr>
        <p:spPr>
          <a:xfrm>
            <a:off x="5652120" y="1380604"/>
            <a:ext cx="1023551" cy="457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6588224" y="1837075"/>
            <a:ext cx="2376264" cy="572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Connecteur droit avec flèche 110"/>
          <p:cNvCxnSpPr>
            <a:stCxn id="102" idx="2"/>
            <a:endCxn id="109" idx="0"/>
          </p:cNvCxnSpPr>
          <p:nvPr/>
        </p:nvCxnSpPr>
        <p:spPr>
          <a:xfrm>
            <a:off x="7251855" y="1611027"/>
            <a:ext cx="524501" cy="226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588224" y="2842151"/>
            <a:ext cx="2376264" cy="572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Connecteur droit avec flèche 112"/>
          <p:cNvCxnSpPr>
            <a:stCxn id="112" idx="2"/>
            <a:endCxn id="100" idx="0"/>
          </p:cNvCxnSpPr>
          <p:nvPr/>
        </p:nvCxnSpPr>
        <p:spPr>
          <a:xfrm>
            <a:off x="7776356" y="3414808"/>
            <a:ext cx="2" cy="3132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2289681" y="223329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847189" y="223329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4044894" y="122066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5437411" y="122066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2207743" y="1244144"/>
            <a:ext cx="69333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LOVA</a:t>
            </a:r>
            <a:endParaRPr lang="en-US" b="1" dirty="0"/>
          </a:p>
        </p:txBody>
      </p:sp>
      <p:cxnSp>
        <p:nvCxnSpPr>
          <p:cNvPr id="90" name="Connecteur droit avec flèche 89"/>
          <p:cNvCxnSpPr>
            <a:endCxn id="89" idx="2"/>
          </p:cNvCxnSpPr>
          <p:nvPr/>
        </p:nvCxnSpPr>
        <p:spPr>
          <a:xfrm flipV="1">
            <a:off x="1687756" y="1613476"/>
            <a:ext cx="866653" cy="3033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>
            <a:stCxn id="89" idx="3"/>
          </p:cNvCxnSpPr>
          <p:nvPr/>
        </p:nvCxnSpPr>
        <p:spPr>
          <a:xfrm flipV="1">
            <a:off x="2901074" y="1380605"/>
            <a:ext cx="590807" cy="482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>
            <a:endCxn id="98" idx="0"/>
          </p:cNvCxnSpPr>
          <p:nvPr/>
        </p:nvCxnSpPr>
        <p:spPr>
          <a:xfrm flipH="1">
            <a:off x="873061" y="3380098"/>
            <a:ext cx="892385" cy="3480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55850" y="3728100"/>
            <a:ext cx="163442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 Dust tritium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inventory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9" name="Connecteur droit avec flèche 98"/>
          <p:cNvCxnSpPr>
            <a:endCxn id="105" idx="0"/>
          </p:cNvCxnSpPr>
          <p:nvPr/>
        </p:nvCxnSpPr>
        <p:spPr>
          <a:xfrm>
            <a:off x="3884017" y="1755633"/>
            <a:ext cx="717783" cy="295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>
            <a:endCxn id="105" idx="0"/>
          </p:cNvCxnSpPr>
          <p:nvPr/>
        </p:nvCxnSpPr>
        <p:spPr>
          <a:xfrm flipH="1">
            <a:off x="4601800" y="1755633"/>
            <a:ext cx="784604" cy="295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/>
          <p:cNvSpPr txBox="1"/>
          <p:nvPr/>
        </p:nvSpPr>
        <p:spPr>
          <a:xfrm>
            <a:off x="3635897" y="2051408"/>
            <a:ext cx="193180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3-T measurement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 aerosol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14</a:t>
            </a:fld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Dust in tokamak:</a:t>
            </a:r>
          </a:p>
          <a:p>
            <a:pPr algn="ctr"/>
            <a:r>
              <a:rPr lang="en-US" sz="2400" b="1" dirty="0" smtClean="0"/>
              <a:t>Scope of this work/outline</a:t>
            </a:r>
            <a:endParaRPr lang="en-US" dirty="0"/>
          </a:p>
        </p:txBody>
      </p:sp>
      <p:sp>
        <p:nvSpPr>
          <p:cNvPr id="88" name="ZoneTexte 87"/>
          <p:cNvSpPr txBox="1"/>
          <p:nvPr/>
        </p:nvSpPr>
        <p:spPr>
          <a:xfrm>
            <a:off x="35496" y="784324"/>
            <a:ext cx="1886094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2- Dust adhesion/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Aerosol creation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(T source term)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1- Dust Tritium Inventory:</a:t>
            </a:r>
            <a:endParaRPr lang="en-US" sz="2400" b="1" dirty="0"/>
          </a:p>
          <a:p>
            <a:pPr algn="ctr"/>
            <a:r>
              <a:rPr lang="en-US" sz="2400" b="1" dirty="0" smtClean="0"/>
              <a:t>a- W results</a:t>
            </a:r>
            <a:endParaRPr lang="en-US" dirty="0"/>
          </a:p>
          <a:p>
            <a:pPr marL="1371600" lvl="2" indent="-457200">
              <a:buFont typeface="+mj-lt"/>
              <a:buAutoNum type="alphaLcPeriod"/>
            </a:pPr>
            <a:endParaRPr lang="en-US" sz="2400" b="1" dirty="0" smtClean="0"/>
          </a:p>
          <a:p>
            <a:pPr marL="1371600" lvl="2" indent="-457200">
              <a:buFont typeface="+mj-lt"/>
              <a:buAutoNum type="alphaLcPeriod"/>
            </a:pPr>
            <a:endParaRPr lang="en-US" sz="24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917" y="789553"/>
            <a:ext cx="91290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000" dirty="0" smtClean="0"/>
              <a:t> </a:t>
            </a:r>
            <a:r>
              <a:rPr lang="en-US" sz="2000" b="1" u="sng" dirty="0" smtClean="0"/>
              <a:t>Tritium inventory in W powder from experiment</a:t>
            </a:r>
            <a:r>
              <a:rPr lang="en-US" sz="2000" b="1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1 </a:t>
            </a:r>
            <a:r>
              <a:rPr lang="en-US" sz="2000" b="1" dirty="0" err="1" smtClean="0">
                <a:solidFill>
                  <a:srgbClr val="FF0000"/>
                </a:solidFill>
              </a:rPr>
              <a:t>GBq</a:t>
            </a:r>
            <a:r>
              <a:rPr lang="en-US" sz="2000" b="1" dirty="0" smtClean="0">
                <a:solidFill>
                  <a:srgbClr val="FF0000"/>
                </a:solidFill>
              </a:rPr>
              <a:t>/g to 20 </a:t>
            </a:r>
            <a:r>
              <a:rPr lang="en-US" sz="2000" b="1" dirty="0" err="1" smtClean="0">
                <a:solidFill>
                  <a:srgbClr val="FF0000"/>
                </a:solidFill>
              </a:rPr>
              <a:t>GBq</a:t>
            </a:r>
            <a:r>
              <a:rPr lang="en-US" sz="2000" b="1" dirty="0" smtClean="0">
                <a:solidFill>
                  <a:srgbClr val="FF0000"/>
                </a:solidFill>
              </a:rPr>
              <a:t>/g </a:t>
            </a:r>
            <a:r>
              <a:rPr lang="en-US" sz="2000" b="1" dirty="0" smtClean="0"/>
              <a:t>(depending on SSA)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2-3 times greater than massive samples</a:t>
            </a:r>
          </a:p>
          <a:p>
            <a:pPr lvl="1"/>
            <a:r>
              <a:rPr lang="en-US" sz="2000" b="1" dirty="0" smtClean="0"/>
              <a:t>	Trigger </a:t>
            </a:r>
            <a:r>
              <a:rPr lang="en-US" sz="2000" b="1" dirty="0"/>
              <a:t>by surface </a:t>
            </a:r>
            <a:r>
              <a:rPr lang="en-US" sz="2000" b="1" dirty="0" smtClean="0"/>
              <a:t>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However, 1000 kg of W dust </a:t>
            </a:r>
            <a:r>
              <a:rPr lang="en-US" sz="2000" b="1" dirty="0" smtClean="0">
                <a:sym typeface="Wingdings"/>
              </a:rPr>
              <a:t> 55 g of T</a:t>
            </a:r>
          </a:p>
          <a:p>
            <a:pPr lvl="1"/>
            <a:r>
              <a:rPr lang="en-US" sz="2000" b="1" dirty="0" smtClean="0">
                <a:sym typeface="Wingdings"/>
              </a:rPr>
              <a:t> </a:t>
            </a:r>
            <a:r>
              <a:rPr lang="en-US" sz="2000" b="1" dirty="0">
                <a:sym typeface="Wingdings"/>
              </a:rPr>
              <a:t>	</a:t>
            </a:r>
            <a:r>
              <a:rPr lang="en-US" sz="1600" b="1" dirty="0" smtClean="0">
                <a:sym typeface="Wingdings"/>
              </a:rPr>
              <a:t>(1000 kg = safety limit of dust in Vacuum vessel)</a:t>
            </a:r>
          </a:p>
          <a:p>
            <a:pPr lvl="1"/>
            <a:r>
              <a:rPr lang="en-US" sz="2000" b="1" dirty="0" smtClean="0">
                <a:sym typeface="Wingdings"/>
              </a:rPr>
              <a:t> </a:t>
            </a:r>
            <a:endParaRPr lang="en-US" sz="2000" b="1" dirty="0" smtClean="0"/>
          </a:p>
          <a:p>
            <a:pPr lvl="1"/>
            <a:endParaRPr lang="en-US" b="1" dirty="0" smtClean="0"/>
          </a:p>
          <a:p>
            <a:endParaRPr lang="en-US" b="1" dirty="0"/>
          </a:p>
        </p:txBody>
      </p:sp>
      <p:pic>
        <p:nvPicPr>
          <p:cNvPr id="7" name="Image 6" descr="IMG_1723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/>
          <a:stretch/>
        </p:blipFill>
        <p:spPr>
          <a:xfrm>
            <a:off x="5985194" y="789552"/>
            <a:ext cx="3123310" cy="186974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917" y="789552"/>
            <a:ext cx="91290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000" b="1" dirty="0" smtClean="0"/>
              <a:t> </a:t>
            </a:r>
            <a:r>
              <a:rPr lang="en-US" sz="2000" b="1" u="sng" dirty="0" smtClean="0"/>
              <a:t>Tritium inventory in W powder from experiment</a:t>
            </a:r>
            <a:r>
              <a:rPr lang="en-US" sz="2000" b="1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1 </a:t>
            </a:r>
            <a:r>
              <a:rPr lang="en-US" sz="2000" b="1" dirty="0" err="1" smtClean="0">
                <a:solidFill>
                  <a:srgbClr val="FF0000"/>
                </a:solidFill>
              </a:rPr>
              <a:t>GBq</a:t>
            </a:r>
            <a:r>
              <a:rPr lang="en-US" sz="2000" b="1" dirty="0" smtClean="0">
                <a:solidFill>
                  <a:srgbClr val="FF0000"/>
                </a:solidFill>
              </a:rPr>
              <a:t>/g to 20 </a:t>
            </a:r>
            <a:r>
              <a:rPr lang="en-US" sz="2000" b="1" dirty="0" err="1" smtClean="0">
                <a:solidFill>
                  <a:srgbClr val="FF0000"/>
                </a:solidFill>
              </a:rPr>
              <a:t>GBq</a:t>
            </a:r>
            <a:r>
              <a:rPr lang="en-US" sz="2000" b="1" dirty="0" smtClean="0">
                <a:solidFill>
                  <a:srgbClr val="FF0000"/>
                </a:solidFill>
              </a:rPr>
              <a:t>/g </a:t>
            </a:r>
            <a:r>
              <a:rPr lang="en-US" sz="2000" b="1" dirty="0"/>
              <a:t>(depending on SSA</a:t>
            </a:r>
            <a:r>
              <a:rPr lang="en-US" sz="2000" b="1" dirty="0" smtClean="0"/>
              <a:t>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2-3 times greater than massive samples</a:t>
            </a:r>
          </a:p>
          <a:p>
            <a:pPr lvl="1"/>
            <a:r>
              <a:rPr lang="en-US" sz="2000" b="1" dirty="0" smtClean="0"/>
              <a:t>	Trigger </a:t>
            </a:r>
            <a:r>
              <a:rPr lang="en-US" sz="2000" b="1" dirty="0"/>
              <a:t>by surface </a:t>
            </a:r>
            <a:r>
              <a:rPr lang="en-US" sz="2000" b="1" dirty="0" smtClean="0"/>
              <a:t>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However, 1000 kg of W dust </a:t>
            </a:r>
            <a:r>
              <a:rPr lang="en-US" sz="2000" b="1" dirty="0" smtClean="0">
                <a:sym typeface="Wingdings"/>
              </a:rPr>
              <a:t> 55 g of </a:t>
            </a:r>
            <a:r>
              <a:rPr lang="en-US" sz="2000" b="1" dirty="0" smtClean="0">
                <a:sym typeface="Wingdings"/>
              </a:rPr>
              <a:t>T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b="1" u="sng" dirty="0" smtClean="0"/>
              <a:t>Tritium </a:t>
            </a:r>
            <a:r>
              <a:rPr lang="en-US" sz="2000" b="1" u="sng" dirty="0"/>
              <a:t>inventory in Be</a:t>
            </a:r>
            <a:r>
              <a:rPr lang="en-US" sz="2000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By </a:t>
            </a:r>
            <a:r>
              <a:rPr lang="en-US" sz="1600" b="1" u="sng" dirty="0"/>
              <a:t>extrapolation</a:t>
            </a:r>
            <a:r>
              <a:rPr lang="en-US" sz="1600" b="1" dirty="0"/>
              <a:t> from existing results on massive materials: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J </a:t>
            </a:r>
            <a:r>
              <a:rPr lang="en-US" sz="1600" dirty="0" err="1"/>
              <a:t>Likonen</a:t>
            </a:r>
            <a:r>
              <a:rPr lang="en-US" sz="1600" dirty="0"/>
              <a:t> PSI 2016: </a:t>
            </a:r>
            <a:r>
              <a:rPr lang="en-US" sz="1600" dirty="0" smtClean="0"/>
              <a:t>	0.006 </a:t>
            </a:r>
            <a:r>
              <a:rPr lang="en-US" sz="1600" dirty="0"/>
              <a:t>to </a:t>
            </a:r>
            <a:r>
              <a:rPr lang="en-US" sz="1600" dirty="0" smtClean="0"/>
              <a:t>0.5 </a:t>
            </a:r>
            <a:r>
              <a:rPr lang="en-US" sz="1600" dirty="0"/>
              <a:t>D/Be </a:t>
            </a:r>
            <a:r>
              <a:rPr lang="en-US" sz="1600" dirty="0" smtClean="0"/>
              <a:t>	(</a:t>
            </a:r>
            <a:r>
              <a:rPr lang="en-US" sz="1600" dirty="0"/>
              <a:t>JET results)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R </a:t>
            </a:r>
            <a:r>
              <a:rPr lang="en-US" sz="1600" dirty="0" err="1"/>
              <a:t>Doerner</a:t>
            </a:r>
            <a:r>
              <a:rPr lang="en-US" sz="1600" dirty="0"/>
              <a:t>, </a:t>
            </a:r>
            <a:r>
              <a:rPr lang="en-US" sz="1600" dirty="0" err="1"/>
              <a:t>Nuc</a:t>
            </a:r>
            <a:r>
              <a:rPr lang="en-US" sz="1600" dirty="0"/>
              <a:t>. </a:t>
            </a:r>
            <a:r>
              <a:rPr lang="en-US" sz="1600" dirty="0" err="1"/>
              <a:t>Fus</a:t>
            </a:r>
            <a:r>
              <a:rPr lang="en-US" sz="1600" dirty="0"/>
              <a:t>, 2009: </a:t>
            </a:r>
            <a:r>
              <a:rPr lang="en-US" sz="1600" dirty="0" smtClean="0"/>
              <a:t>	0.1 to 0.3 </a:t>
            </a:r>
            <a:r>
              <a:rPr lang="en-US" sz="1600" dirty="0"/>
              <a:t>D/Be </a:t>
            </a:r>
            <a:r>
              <a:rPr lang="en-US" sz="1600" dirty="0" smtClean="0"/>
              <a:t>	(</a:t>
            </a:r>
            <a:r>
              <a:rPr lang="en-US" sz="1600" dirty="0"/>
              <a:t>Lab. results</a:t>
            </a:r>
            <a:r>
              <a:rPr lang="en-US" sz="1600" dirty="0" smtClean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lvl="2" algn="ctr"/>
            <a:r>
              <a:rPr lang="en-US" sz="2000" b="1" dirty="0">
                <a:solidFill>
                  <a:srgbClr val="FF0000"/>
                </a:solidFill>
              </a:rPr>
              <a:t>Be dust quantity corresponding to Tritium in vessel safety </a:t>
            </a:r>
            <a:r>
              <a:rPr lang="en-US" sz="2000" b="1" dirty="0" smtClean="0">
                <a:solidFill>
                  <a:srgbClr val="FF0000"/>
                </a:solidFill>
              </a:rPr>
              <a:t>limit</a:t>
            </a:r>
            <a:endParaRPr lang="en-US" sz="2000" b="1" dirty="0"/>
          </a:p>
        </p:txBody>
      </p:sp>
      <p:pic>
        <p:nvPicPr>
          <p:cNvPr id="7" name="Image 6" descr="IMG_1723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/>
          <a:stretch/>
        </p:blipFill>
        <p:spPr>
          <a:xfrm>
            <a:off x="5985194" y="789552"/>
            <a:ext cx="3123310" cy="1869743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1825603" y="4844067"/>
            <a:ext cx="1080120" cy="270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53796" y="4779027"/>
            <a:ext cx="271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R&amp;D on </a:t>
            </a:r>
            <a:r>
              <a:rPr lang="en-US" sz="2000" b="1" u="sng" dirty="0" smtClean="0">
                <a:solidFill>
                  <a:srgbClr val="FF0000"/>
                </a:solidFill>
              </a:rPr>
              <a:t>Be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dust needed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97632"/>
              </p:ext>
            </p:extLst>
          </p:nvPr>
        </p:nvGraphicFramePr>
        <p:xfrm>
          <a:off x="755579" y="3532222"/>
          <a:ext cx="7613253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751"/>
                <a:gridCol w="2537751"/>
                <a:gridCol w="2537751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VV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tritium quantity (g)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Atomic Ratio (T+D)/Be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VV Be dust quantity (kg)</a:t>
                      </a:r>
                      <a:endParaRPr lang="en-US" sz="1400" b="1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700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0.01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420</a:t>
                      </a:r>
                      <a:endParaRPr lang="en-US" sz="1400" b="1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700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0.1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42</a:t>
                      </a:r>
                      <a:endParaRPr lang="en-US" sz="1400" b="1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700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0.3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14 (40 </a:t>
                      </a:r>
                      <a:r>
                        <a:rPr lang="en-US" sz="1400" b="1" dirty="0" err="1" smtClean="0"/>
                        <a:t>TBq</a:t>
                      </a:r>
                      <a:r>
                        <a:rPr lang="en-US" sz="1400" b="1" dirty="0" smtClean="0"/>
                        <a:t>/g)</a:t>
                      </a:r>
                      <a:endParaRPr lang="en-US" sz="1400" b="1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1- Dust Tritium Inventory:</a:t>
            </a:r>
            <a:endParaRPr lang="en-US" sz="2400" b="1" dirty="0"/>
          </a:p>
          <a:p>
            <a:pPr algn="ctr"/>
            <a:r>
              <a:rPr lang="en-US" sz="2400" b="1" dirty="0" smtClean="0"/>
              <a:t>a- W results     b- Be extrapolation</a:t>
            </a:r>
            <a:endParaRPr lang="en-US" dirty="0"/>
          </a:p>
          <a:p>
            <a:pPr marL="1371600" lvl="2" indent="-457200">
              <a:buFont typeface="+mj-lt"/>
              <a:buAutoNum type="alphaLcPeriod"/>
            </a:pPr>
            <a:endParaRPr lang="en-US" sz="2400" b="1" dirty="0" smtClean="0"/>
          </a:p>
          <a:p>
            <a:pPr marL="1371600" lvl="2" indent="-457200">
              <a:buFont typeface="+mj-lt"/>
              <a:buAutoNum type="alphaLcPeriod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517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 smtClean="0"/>
              <a:t>a-Metallic dust </a:t>
            </a:r>
            <a:r>
              <a:rPr lang="en-US" sz="2400" b="1" dirty="0" smtClean="0"/>
              <a:t>electrically </a:t>
            </a:r>
            <a:r>
              <a:rPr lang="en-US" sz="2400" b="1" dirty="0" smtClean="0"/>
              <a:t>insulated</a:t>
            </a:r>
            <a:endParaRPr lang="en-US" sz="2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917" y="789552"/>
            <a:ext cx="912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Metallic dust (W/Be) covered by an oxide layer</a:t>
            </a:r>
            <a:endParaRPr lang="en-US" sz="2000" b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-40231" y="1142618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Mobilization experiment by electric forces</a:t>
            </a:r>
          </a:p>
          <a:p>
            <a:pPr lvl="1"/>
            <a:r>
              <a:rPr lang="en-US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lvl="5"/>
            <a:endParaRPr lang="en-US" sz="2000" b="1" dirty="0">
              <a:solidFill>
                <a:srgbClr val="FF0000"/>
              </a:solidFill>
              <a:sym typeface="Wingdings"/>
            </a:endParaRPr>
          </a:p>
          <a:p>
            <a:pPr lvl="3"/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sz="2000" b="1" dirty="0" smtClean="0">
                <a:solidFill>
                  <a:srgbClr val="FF0000"/>
                </a:solidFill>
              </a:rPr>
              <a:t>W </a:t>
            </a:r>
            <a:r>
              <a:rPr lang="en-US" sz="2000" b="1" dirty="0">
                <a:solidFill>
                  <a:srgbClr val="FF0000"/>
                </a:solidFill>
              </a:rPr>
              <a:t>dust behave like dielectric dust </a:t>
            </a:r>
            <a:r>
              <a:rPr lang="en-US" sz="2000" b="1" dirty="0" smtClean="0">
                <a:solidFill>
                  <a:srgbClr val="FF0000"/>
                </a:solidFill>
              </a:rPr>
              <a:t>(aluminum oxide)</a:t>
            </a:r>
          </a:p>
          <a:p>
            <a:pPr lvl="3"/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 Strong consequences </a:t>
            </a:r>
            <a:r>
              <a:rPr lang="en-US" sz="2000" b="1" dirty="0" smtClean="0">
                <a:solidFill>
                  <a:srgbClr val="FF0000"/>
                </a:solidFill>
              </a:rPr>
              <a:t>on dust </a:t>
            </a:r>
            <a:r>
              <a:rPr lang="en-US" sz="2000" b="1" dirty="0" smtClean="0">
                <a:solidFill>
                  <a:srgbClr val="FF0000"/>
                </a:solidFill>
              </a:rPr>
              <a:t>behavior in tokamak (Be, W)  </a:t>
            </a:r>
            <a:r>
              <a:rPr lang="en-US" sz="2000" b="1" dirty="0"/>
              <a:t>	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597890" y="1491630"/>
            <a:ext cx="542238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Cumulative fraction of dust detached  by applied electric field</a:t>
            </a:r>
            <a:endParaRPr lang="en-US" sz="1600" b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1691680" y="1763930"/>
            <a:ext cx="5120143" cy="2404658"/>
            <a:chOff x="1835697" y="1999586"/>
            <a:chExt cx="5120143" cy="3206211"/>
          </a:xfrm>
        </p:grpSpPr>
        <p:grpSp>
          <p:nvGrpSpPr>
            <p:cNvPr id="10" name="Groupe 9"/>
            <p:cNvGrpSpPr/>
            <p:nvPr/>
          </p:nvGrpSpPr>
          <p:grpSpPr>
            <a:xfrm>
              <a:off x="1968178" y="2248259"/>
              <a:ext cx="4987662" cy="2692909"/>
              <a:chOff x="3930593" y="2392275"/>
              <a:chExt cx="4987662" cy="2692909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0593" y="2392275"/>
                <a:ext cx="4029330" cy="2692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8281167" y="3284984"/>
                <a:ext cx="39466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220EE2"/>
                    </a:solidFill>
                  </a:rPr>
                  <a:t>W</a:t>
                </a:r>
                <a:endParaRPr lang="en-US" b="1" dirty="0">
                  <a:solidFill>
                    <a:srgbClr val="220EE2"/>
                  </a:solidFill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8225437" y="3846077"/>
                <a:ext cx="69281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Al</a:t>
                </a:r>
                <a:r>
                  <a:rPr lang="en-US" b="1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</a:t>
                </a:r>
                <a:r>
                  <a:rPr lang="en-US" b="1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  <a:endParaRPr lang="en-US" b="1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6" name="Connecteur droit avec flèche 15"/>
              <p:cNvCxnSpPr/>
              <p:nvPr/>
            </p:nvCxnSpPr>
            <p:spPr>
              <a:xfrm flipH="1">
                <a:off x="7092280" y="3469650"/>
                <a:ext cx="1133157" cy="0"/>
              </a:xfrm>
              <a:prstGeom prst="straightConnector1">
                <a:avLst/>
              </a:prstGeom>
              <a:ln w="38100">
                <a:solidFill>
                  <a:srgbClr val="220EE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 flipH="1">
                <a:off x="6804247" y="4030744"/>
                <a:ext cx="1421189" cy="0"/>
              </a:xfrm>
              <a:prstGeom prst="straightConnector1">
                <a:avLst/>
              </a:prstGeom>
              <a:ln w="41275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7"/>
              <p:cNvSpPr txBox="1"/>
              <p:nvPr/>
            </p:nvSpPr>
            <p:spPr>
              <a:xfrm>
                <a:off x="4579816" y="3284984"/>
                <a:ext cx="43313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Ag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>
                <a:off x="5065945" y="3469650"/>
                <a:ext cx="432048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ZoneTexte 10"/>
            <p:cNvSpPr txBox="1"/>
            <p:nvPr/>
          </p:nvSpPr>
          <p:spPr>
            <a:xfrm>
              <a:off x="3188922" y="4713354"/>
              <a:ext cx="2199192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Electric Field (kV/cm)</a:t>
              </a:r>
              <a:endParaRPr lang="en-US" b="1" dirty="0"/>
            </a:p>
          </p:txBody>
        </p:sp>
        <p:sp>
          <p:nvSpPr>
            <p:cNvPr id="12" name="ZoneTexte 11"/>
            <p:cNvSpPr txBox="1"/>
            <p:nvPr/>
          </p:nvSpPr>
          <p:spPr>
            <a:xfrm rot="16200000">
              <a:off x="623184" y="3212099"/>
              <a:ext cx="27943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Cumulative Fraction</a:t>
              </a:r>
              <a:endParaRPr lang="en-US" b="1" dirty="0"/>
            </a:p>
          </p:txBody>
        </p:sp>
      </p:grp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917" y="789552"/>
            <a:ext cx="912908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b="1" dirty="0" smtClean="0"/>
              <a:t>Dust covered by an oxide </a:t>
            </a:r>
            <a:r>
              <a:rPr lang="en-US" sz="2000" b="1" dirty="0" smtClean="0"/>
              <a:t>layer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sz="2000" b="1" u="sng" dirty="0" smtClean="0">
                <a:solidFill>
                  <a:srgbClr val="FF0000"/>
                </a:solidFill>
              </a:rPr>
              <a:t>dust </a:t>
            </a:r>
            <a:r>
              <a:rPr lang="en-US" sz="2000" b="1" u="sng" dirty="0" smtClean="0">
                <a:solidFill>
                  <a:srgbClr val="FF0000"/>
                </a:solidFill>
              </a:rPr>
              <a:t>electrically insulated</a:t>
            </a:r>
            <a:endParaRPr lang="en-US" sz="2000" b="1" u="sng" dirty="0"/>
          </a:p>
          <a:p>
            <a:pPr marL="342900" indent="-342900">
              <a:buFont typeface="+mj-lt"/>
              <a:buAutoNum type="alphaLcPeriod"/>
            </a:pPr>
            <a:endParaRPr lang="en-US" sz="2000" b="1" dirty="0" smtClean="0"/>
          </a:p>
          <a:p>
            <a:pPr marL="342900" indent="-342900">
              <a:buFont typeface="+mj-lt"/>
              <a:buAutoNum type="alphaLcPeriod"/>
            </a:pPr>
            <a:r>
              <a:rPr lang="en-US" sz="2000" b="1" dirty="0" smtClean="0"/>
              <a:t>Tritium decay:</a:t>
            </a:r>
          </a:p>
          <a:p>
            <a:pPr algn="ctr"/>
            <a:r>
              <a:rPr lang="en-US" sz="2400" b="1" dirty="0" smtClean="0"/>
              <a:t>Tritium </a:t>
            </a:r>
            <a:r>
              <a:rPr lang="en-US" sz="2400" b="1" dirty="0" smtClean="0">
                <a:sym typeface="Wingdings"/>
              </a:rPr>
              <a:t> </a:t>
            </a:r>
            <a:r>
              <a:rPr lang="en-US" sz="2400" b="1" baseline="30000" dirty="0" smtClean="0">
                <a:solidFill>
                  <a:srgbClr val="FF0000"/>
                </a:solidFill>
                <a:sym typeface="Wingdings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He</a:t>
            </a:r>
            <a:r>
              <a:rPr lang="en-US" sz="2400" b="1" baseline="30000" dirty="0" smtClean="0">
                <a:solidFill>
                  <a:srgbClr val="FF0000"/>
                </a:solidFill>
                <a:sym typeface="Wingdings"/>
              </a:rPr>
              <a:t>+</a:t>
            </a:r>
            <a:r>
              <a:rPr lang="en-US" sz="2400" b="1" dirty="0" smtClean="0">
                <a:sym typeface="Wingdings"/>
              </a:rPr>
              <a:t> + </a:t>
            </a:r>
            <a:r>
              <a:rPr lang="en-US" sz="2400" b="1" dirty="0" smtClean="0">
                <a:solidFill>
                  <a:srgbClr val="220EE2"/>
                </a:solidFill>
                <a:latin typeface="Symbol" panose="05050102010706020507" pitchFamily="18" charset="2"/>
                <a:sym typeface="Wingdings"/>
              </a:rPr>
              <a:t>b</a:t>
            </a:r>
            <a:r>
              <a:rPr lang="en-US" sz="2400" b="1" dirty="0" smtClean="0">
                <a:sym typeface="Wingdings"/>
              </a:rPr>
              <a:t> + </a:t>
            </a:r>
            <a:r>
              <a:rPr lang="en-US" sz="2400" b="1" dirty="0" smtClean="0">
                <a:latin typeface="Symbol" panose="05050102010706020507" pitchFamily="18" charset="2"/>
                <a:sym typeface="Wingdings"/>
              </a:rPr>
              <a:t>n</a:t>
            </a:r>
            <a:r>
              <a:rPr lang="en-US" sz="2400" b="1" baseline="-25000" dirty="0" smtClean="0">
                <a:sym typeface="Wingdings"/>
              </a:rPr>
              <a:t>e</a:t>
            </a:r>
            <a:r>
              <a:rPr lang="en-US" sz="2400" b="1" dirty="0" smtClean="0">
                <a:sym typeface="Wingdings"/>
              </a:rPr>
              <a:t> + 325 </a:t>
            </a:r>
            <a:r>
              <a:rPr lang="en-US" sz="2400" b="1" dirty="0" err="1" smtClean="0">
                <a:sym typeface="Wingdings"/>
              </a:rPr>
              <a:t>mW</a:t>
            </a:r>
            <a:r>
              <a:rPr lang="en-US" sz="2400" b="1" dirty="0" smtClean="0">
                <a:sym typeface="Wingdings"/>
              </a:rPr>
              <a:t>/g</a:t>
            </a:r>
          </a:p>
          <a:p>
            <a:pPr marL="0" lvl="1"/>
            <a:r>
              <a:rPr lang="en-US" sz="2400" b="1" dirty="0">
                <a:sym typeface="Wingdings"/>
              </a:rPr>
              <a:t>	</a:t>
            </a:r>
            <a:r>
              <a:rPr lang="en-US" sz="2000" b="1" dirty="0" smtClean="0">
                <a:sym typeface="Wingdings"/>
              </a:rPr>
              <a:t>half life: 12.3 y,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&lt;</a:t>
            </a:r>
            <a:r>
              <a:rPr lang="en-US" altLang="fr-FR" sz="2000" b="1" dirty="0" err="1">
                <a:solidFill>
                  <a:srgbClr val="FF0000"/>
                </a:solidFill>
              </a:rPr>
              <a:t>E</a:t>
            </a:r>
            <a:r>
              <a:rPr lang="en-US" altLang="fr-FR" sz="2000" b="1" baseline="-25000" dirty="0" err="1">
                <a:solidFill>
                  <a:srgbClr val="FF0000"/>
                </a:solidFill>
              </a:rPr>
              <a:t>mean</a:t>
            </a:r>
            <a:r>
              <a:rPr lang="en-US" altLang="fr-FR" sz="2000" b="1" dirty="0">
                <a:solidFill>
                  <a:srgbClr val="FF0000"/>
                </a:solidFill>
              </a:rPr>
              <a:t>&gt; = </a:t>
            </a:r>
            <a:r>
              <a:rPr lang="en-US" altLang="fr-FR" sz="2000" b="1" dirty="0" smtClean="0">
                <a:solidFill>
                  <a:srgbClr val="FF0000"/>
                </a:solidFill>
              </a:rPr>
              <a:t>5.7 </a:t>
            </a:r>
            <a:r>
              <a:rPr lang="en-US" altLang="fr-FR" sz="2000" b="1" dirty="0" err="1">
                <a:solidFill>
                  <a:srgbClr val="FF0000"/>
                </a:solidFill>
              </a:rPr>
              <a:t>KeV</a:t>
            </a:r>
            <a:r>
              <a:rPr lang="en-US" altLang="fr-FR" sz="2000" b="1" dirty="0">
                <a:solidFill>
                  <a:srgbClr val="FF0000"/>
                </a:solidFill>
              </a:rPr>
              <a:t> </a:t>
            </a:r>
            <a:endParaRPr lang="en-US" altLang="fr-FR" sz="2000" b="1" dirty="0">
              <a:solidFill>
                <a:srgbClr val="FF0000"/>
              </a:solidFill>
              <a:sym typeface="Wingdings"/>
            </a:endParaRPr>
          </a:p>
          <a:p>
            <a:pPr marL="914400" lvl="3" algn="ctr"/>
            <a:r>
              <a:rPr lang="en-US" altLang="fr-FR" sz="2000" b="1" dirty="0" smtClean="0">
                <a:solidFill>
                  <a:srgbClr val="FF0000"/>
                </a:solidFill>
                <a:sym typeface="Wingdings"/>
              </a:rPr>
              <a:t>      </a:t>
            </a:r>
            <a:r>
              <a:rPr lang="en-US" altLang="fr-FR" sz="2000" b="1" u="sng" dirty="0" smtClean="0">
                <a:solidFill>
                  <a:srgbClr val="FF0000"/>
                </a:solidFill>
                <a:sym typeface="Wingdings"/>
              </a:rPr>
              <a:t>dust positively charged</a:t>
            </a:r>
            <a:endParaRPr lang="en-US" altLang="fr-FR" sz="2000" b="1" u="sng" dirty="0">
              <a:solidFill>
                <a:srgbClr val="FF0000"/>
              </a:solidFill>
            </a:endParaRPr>
          </a:p>
          <a:p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 smtClean="0"/>
              <a:t>b- Tritiated metallic </a:t>
            </a:r>
            <a:r>
              <a:rPr lang="en-US" sz="2400" b="1" dirty="0" smtClean="0"/>
              <a:t>dust </a:t>
            </a:r>
            <a:r>
              <a:rPr lang="en-US" sz="2400" b="1" dirty="0" smtClean="0"/>
              <a:t>positively </a:t>
            </a:r>
            <a:r>
              <a:rPr lang="en-US" sz="2400" b="1" dirty="0" smtClean="0"/>
              <a:t>charged</a:t>
            </a:r>
            <a:endParaRPr lang="en-US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5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917" y="789552"/>
            <a:ext cx="912908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b="1" dirty="0" smtClean="0"/>
              <a:t>Dust covered by an oxide </a:t>
            </a:r>
            <a:r>
              <a:rPr lang="en-US" sz="2000" b="1" dirty="0" smtClean="0"/>
              <a:t>layer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sz="2000" b="1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dust electrically insulated</a:t>
            </a:r>
            <a:endParaRPr lang="en-US" sz="2000" b="1" u="sng" dirty="0"/>
          </a:p>
          <a:p>
            <a:pPr marL="342900" indent="-342900">
              <a:buFont typeface="+mj-lt"/>
              <a:buAutoNum type="alphaLcPeriod"/>
            </a:pPr>
            <a:endParaRPr lang="en-US" sz="2000" b="1" dirty="0" smtClean="0"/>
          </a:p>
          <a:p>
            <a:pPr marL="342900" indent="-342900">
              <a:buFont typeface="+mj-lt"/>
              <a:buAutoNum type="alphaLcPeriod"/>
            </a:pPr>
            <a:r>
              <a:rPr lang="en-US" sz="2000" b="1" dirty="0" smtClean="0"/>
              <a:t>Tritium decay:</a:t>
            </a:r>
          </a:p>
          <a:p>
            <a:pPr algn="ctr"/>
            <a:r>
              <a:rPr lang="en-US" sz="2400" b="1" dirty="0" smtClean="0"/>
              <a:t>Tritium </a:t>
            </a:r>
            <a:r>
              <a:rPr lang="en-US" sz="2400" b="1" dirty="0" smtClean="0">
                <a:sym typeface="Wingdings"/>
              </a:rPr>
              <a:t> </a:t>
            </a:r>
            <a:r>
              <a:rPr lang="en-US" sz="2400" b="1" baseline="30000" dirty="0" smtClean="0">
                <a:sym typeface="Wingdings"/>
              </a:rPr>
              <a:t>3</a:t>
            </a:r>
            <a:r>
              <a:rPr lang="en-US" sz="2400" b="1" dirty="0" smtClean="0">
                <a:sym typeface="Wingdings"/>
              </a:rPr>
              <a:t>He</a:t>
            </a:r>
            <a:r>
              <a:rPr lang="en-US" sz="2400" b="1" baseline="30000" dirty="0" smtClean="0">
                <a:sym typeface="Wingdings"/>
              </a:rPr>
              <a:t>+</a:t>
            </a:r>
            <a:r>
              <a:rPr lang="en-US" sz="2400" b="1" dirty="0" smtClean="0">
                <a:sym typeface="Wingdings"/>
              </a:rPr>
              <a:t> + </a:t>
            </a:r>
            <a:r>
              <a:rPr lang="en-US" sz="2400" b="1" dirty="0">
                <a:solidFill>
                  <a:srgbClr val="220EE2"/>
                </a:solidFill>
                <a:latin typeface="Symbol" panose="05050102010706020507" pitchFamily="18" charset="2"/>
                <a:sym typeface="Wingdings"/>
              </a:rPr>
              <a:t>b</a:t>
            </a:r>
            <a:r>
              <a:rPr lang="en-US" sz="2400" b="1" dirty="0" smtClean="0">
                <a:sym typeface="Wingdings"/>
              </a:rPr>
              <a:t> + </a:t>
            </a:r>
            <a:r>
              <a:rPr lang="en-US" sz="2400" b="1" dirty="0" smtClean="0">
                <a:latin typeface="Symbol" panose="05050102010706020507" pitchFamily="18" charset="2"/>
                <a:sym typeface="Wingdings"/>
              </a:rPr>
              <a:t>n</a:t>
            </a:r>
            <a:r>
              <a:rPr lang="en-US" sz="2400" b="1" baseline="-25000" dirty="0" smtClean="0">
                <a:sym typeface="Wingdings"/>
              </a:rPr>
              <a:t>e</a:t>
            </a:r>
            <a:r>
              <a:rPr lang="en-US" sz="2400" b="1" dirty="0" smtClean="0">
                <a:sym typeface="Wingdings"/>
              </a:rPr>
              <a:t> + 325 </a:t>
            </a:r>
            <a:r>
              <a:rPr lang="en-US" sz="2400" b="1" dirty="0" err="1" smtClean="0">
                <a:sym typeface="Wingdings"/>
              </a:rPr>
              <a:t>mW</a:t>
            </a:r>
            <a:r>
              <a:rPr lang="en-US" sz="2400" b="1" dirty="0" smtClean="0">
                <a:sym typeface="Wingdings"/>
              </a:rPr>
              <a:t>/g</a:t>
            </a:r>
          </a:p>
          <a:p>
            <a:pPr marL="0" lvl="1"/>
            <a:r>
              <a:rPr lang="en-US" sz="2400" b="1" dirty="0">
                <a:sym typeface="Wingdings"/>
              </a:rPr>
              <a:t>	</a:t>
            </a:r>
            <a:r>
              <a:rPr lang="en-US" sz="2000" b="1" dirty="0" smtClean="0">
                <a:sym typeface="Wingdings"/>
              </a:rPr>
              <a:t>half life: 12.3 y,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&lt;</a:t>
            </a:r>
            <a:r>
              <a:rPr lang="en-US" altLang="fr-FR" sz="2000" b="1" dirty="0" err="1" smtClean="0">
                <a:solidFill>
                  <a:srgbClr val="FF0000"/>
                </a:solidFill>
              </a:rPr>
              <a:t>E</a:t>
            </a:r>
            <a:r>
              <a:rPr lang="en-US" altLang="fr-FR" sz="2000" b="1" baseline="-25000" dirty="0" err="1" smtClean="0">
                <a:solidFill>
                  <a:srgbClr val="FF0000"/>
                </a:solidFill>
              </a:rPr>
              <a:t>mean</a:t>
            </a:r>
            <a:r>
              <a:rPr lang="en-US" altLang="fr-FR" sz="2000" b="1" dirty="0" smtClean="0">
                <a:solidFill>
                  <a:srgbClr val="FF0000"/>
                </a:solidFill>
              </a:rPr>
              <a:t>&gt; </a:t>
            </a:r>
            <a:r>
              <a:rPr lang="en-US" altLang="fr-FR" sz="2000" b="1" dirty="0">
                <a:solidFill>
                  <a:srgbClr val="FF0000"/>
                </a:solidFill>
              </a:rPr>
              <a:t>= </a:t>
            </a:r>
            <a:r>
              <a:rPr lang="en-US" altLang="fr-FR" sz="2000" b="1" dirty="0" smtClean="0">
                <a:solidFill>
                  <a:srgbClr val="FF0000"/>
                </a:solidFill>
              </a:rPr>
              <a:t>5.7 </a:t>
            </a:r>
            <a:r>
              <a:rPr lang="en-US" altLang="fr-FR" sz="2000" b="1" dirty="0" err="1">
                <a:solidFill>
                  <a:srgbClr val="FF0000"/>
                </a:solidFill>
              </a:rPr>
              <a:t>KeV</a:t>
            </a:r>
            <a:r>
              <a:rPr lang="en-US" altLang="fr-FR" sz="2000" b="1" dirty="0">
                <a:solidFill>
                  <a:srgbClr val="FF0000"/>
                </a:solidFill>
              </a:rPr>
              <a:t> </a:t>
            </a:r>
            <a:endParaRPr lang="en-US" altLang="fr-FR" sz="2000" b="1" dirty="0">
              <a:solidFill>
                <a:srgbClr val="FF0000"/>
              </a:solidFill>
              <a:sym typeface="Wingdings"/>
            </a:endParaRPr>
          </a:p>
          <a:p>
            <a:pPr marL="914400" lvl="3" algn="ctr"/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      </a:t>
            </a:r>
            <a:r>
              <a:rPr lang="en-US" altLang="fr-FR" sz="2000" b="1" u="sng" dirty="0" smtClean="0">
                <a:solidFill>
                  <a:srgbClr val="FF0000"/>
                </a:solidFill>
                <a:sym typeface="Wingdings"/>
              </a:rPr>
              <a:t>dust </a:t>
            </a:r>
            <a:r>
              <a:rPr lang="en-US" altLang="fr-FR" sz="2000" b="1" u="sng" dirty="0">
                <a:solidFill>
                  <a:srgbClr val="FF0000"/>
                </a:solidFill>
                <a:sym typeface="Wingdings"/>
              </a:rPr>
              <a:t>positively charged </a:t>
            </a:r>
            <a:endParaRPr lang="en-US" altLang="fr-FR" sz="2000" b="1" u="sng" dirty="0" smtClean="0">
              <a:solidFill>
                <a:srgbClr val="FF0000"/>
              </a:solidFill>
              <a:sym typeface="Wingdings"/>
            </a:endParaRPr>
          </a:p>
          <a:p>
            <a:pPr marL="1200150" lvl="3" indent="-285750" algn="ctr">
              <a:buFont typeface="Wingdings"/>
              <a:buChar char="è"/>
            </a:pPr>
            <a:endParaRPr lang="en-US" b="1" dirty="0" smtClean="0"/>
          </a:p>
          <a:p>
            <a:pPr marL="457200" indent="-457200">
              <a:buFont typeface="+mj-lt"/>
              <a:buAutoNum type="alphaLcPeriod" startAt="3"/>
            </a:pPr>
            <a:r>
              <a:rPr lang="en-US" sz="2000" b="1" dirty="0" smtClean="0"/>
              <a:t>What </a:t>
            </a:r>
            <a:r>
              <a:rPr lang="en-US" sz="2000" b="1" dirty="0" smtClean="0"/>
              <a:t>is the maximum path (</a:t>
            </a:r>
            <a:r>
              <a:rPr lang="en-US" sz="2000" b="1" dirty="0" err="1" smtClean="0"/>
              <a:t>Lmax</a:t>
            </a:r>
            <a:r>
              <a:rPr lang="en-US" sz="2000" b="1" dirty="0" smtClean="0"/>
              <a:t>) of the </a:t>
            </a:r>
            <a:r>
              <a:rPr lang="en-US" sz="2000" b="1" dirty="0" smtClean="0">
                <a:solidFill>
                  <a:srgbClr val="220EE2"/>
                </a:solidFill>
                <a:latin typeface="Symbol" panose="05050102010706020507" pitchFamily="18" charset="2"/>
              </a:rPr>
              <a:t>b</a:t>
            </a:r>
            <a:r>
              <a:rPr lang="en-US" sz="2000" b="1" dirty="0" smtClean="0"/>
              <a:t> emission in W and in Be? </a:t>
            </a:r>
            <a:endParaRPr lang="en-US" sz="2000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4456152"/>
            <a:ext cx="7629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sz="2000" b="1" u="sng" dirty="0" smtClean="0">
                <a:solidFill>
                  <a:srgbClr val="FF0000"/>
                </a:solidFill>
                <a:sym typeface="Wingdings"/>
              </a:rPr>
              <a:t>n</a:t>
            </a:r>
            <a:r>
              <a:rPr lang="en-US" sz="2000" b="1" u="sng" dirty="0" smtClean="0">
                <a:solidFill>
                  <a:srgbClr val="FF0000"/>
                </a:solidFill>
              </a:rPr>
              <a:t>ot </a:t>
            </a:r>
            <a:r>
              <a:rPr lang="en-US" sz="2000" b="1" u="sng" dirty="0" smtClean="0">
                <a:solidFill>
                  <a:srgbClr val="FF0000"/>
                </a:solidFill>
              </a:rPr>
              <a:t>all the electrons </a:t>
            </a:r>
            <a:r>
              <a:rPr lang="en-US" sz="2000" b="1" u="sng" dirty="0" smtClean="0">
                <a:solidFill>
                  <a:srgbClr val="FF0000"/>
                </a:solidFill>
              </a:rPr>
              <a:t>escaping tritiated dust 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in W, only an external layer of ~50 nm contributes to the dust </a:t>
            </a:r>
            <a:r>
              <a:rPr lang="en-US" sz="2000" b="1" dirty="0" smtClean="0"/>
              <a:t>charging</a:t>
            </a:r>
            <a:endParaRPr lang="en-US" sz="2000" b="1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224497"/>
              </p:ext>
            </p:extLst>
          </p:nvPr>
        </p:nvGraphicFramePr>
        <p:xfrm>
          <a:off x="1403648" y="3482453"/>
          <a:ext cx="6096000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Electron Energy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KeV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Lmax</a:t>
                      </a:r>
                      <a:r>
                        <a:rPr lang="en-US" sz="1600" dirty="0" smtClean="0"/>
                        <a:t> for W</a:t>
                      </a:r>
                    </a:p>
                    <a:p>
                      <a:pPr algn="ctr"/>
                      <a:r>
                        <a:rPr lang="en-US" sz="1600" dirty="0" smtClean="0"/>
                        <a:t>(nm)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Lmax</a:t>
                      </a:r>
                      <a:r>
                        <a:rPr lang="en-US" sz="1600" dirty="0" smtClean="0"/>
                        <a:t> for Be</a:t>
                      </a:r>
                    </a:p>
                    <a:p>
                      <a:pPr algn="ctr"/>
                      <a:r>
                        <a:rPr lang="en-US" sz="1600" dirty="0" smtClean="0"/>
                        <a:t>(nm)</a:t>
                      </a:r>
                      <a:endParaRPr lang="en-US" sz="16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5.7</a:t>
                      </a:r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43</a:t>
                      </a:r>
                      <a:endParaRPr lang="en-US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450</a:t>
                      </a:r>
                      <a:endParaRPr lang="en-US" sz="1600" b="1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-Not all </a:t>
            </a:r>
            <a:r>
              <a:rPr lang="en-US" sz="2400" b="1" dirty="0" smtClean="0">
                <a:latin typeface="Symbol" panose="05050102010706020507" pitchFamily="18" charset="2"/>
              </a:rPr>
              <a:t>b</a:t>
            </a:r>
            <a:r>
              <a:rPr lang="en-US" sz="2400" b="1" dirty="0" smtClean="0"/>
              <a:t> emission contributes to dust charging</a:t>
            </a:r>
            <a:endParaRPr lang="en-US" sz="24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8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795583" y="522"/>
            <a:ext cx="1348417" cy="681019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46536" y="765265"/>
            <a:ext cx="2365224" cy="2159776"/>
            <a:chOff x="46536" y="1020352"/>
            <a:chExt cx="2365224" cy="28797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6000" contrast="-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6" y="1020352"/>
              <a:ext cx="2347590" cy="278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8"/>
            <p:cNvSpPr/>
            <p:nvPr/>
          </p:nvSpPr>
          <p:spPr>
            <a:xfrm>
              <a:off x="1187624" y="1556792"/>
              <a:ext cx="1173795" cy="129614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052092" y="3407611"/>
              <a:ext cx="13596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ELM impact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834436" y="1033809"/>
              <a:ext cx="4876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JET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699834" y="775356"/>
            <a:ext cx="2736262" cy="2149684"/>
            <a:chOff x="2350822" y="1033809"/>
            <a:chExt cx="2736262" cy="286624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822" y="1033809"/>
              <a:ext cx="2736262" cy="276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2350822" y="3407611"/>
              <a:ext cx="27045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Runaway electrons impact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355976" y="1033809"/>
              <a:ext cx="72519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WEST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2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5264"/>
            <a:ext cx="3414712" cy="206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lipse 17"/>
          <p:cNvSpPr/>
          <p:nvPr/>
        </p:nvSpPr>
        <p:spPr>
          <a:xfrm>
            <a:off x="6804249" y="1911238"/>
            <a:ext cx="885763" cy="64447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7912664" y="765263"/>
            <a:ext cx="119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Tore Supra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966876" y="2531509"/>
            <a:ext cx="228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Broken of fragile layer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-14401" y="2859782"/>
            <a:ext cx="915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</a:t>
            </a:r>
            <a:r>
              <a:rPr lang="en-US" sz="2000" b="1" dirty="0" smtClean="0"/>
              <a:t>ust </a:t>
            </a:r>
            <a:r>
              <a:rPr lang="en-US" sz="2000" b="1" dirty="0" smtClean="0"/>
              <a:t>creation </a:t>
            </a:r>
            <a:r>
              <a:rPr lang="en-US" sz="2000" b="1" dirty="0" smtClean="0"/>
              <a:t>processes </a:t>
            </a:r>
            <a:r>
              <a:rPr lang="en-US" sz="2000" b="1" dirty="0" smtClean="0"/>
              <a:t>in operating </a:t>
            </a:r>
            <a:r>
              <a:rPr lang="en-US" sz="2000" b="1" dirty="0" smtClean="0"/>
              <a:t>tokamaks (examples)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1268068" y="-7975"/>
            <a:ext cx="6527514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Evidence of dust creation processes</a:t>
            </a:r>
          </a:p>
        </p:txBody>
      </p:sp>
    </p:spTree>
    <p:extLst>
      <p:ext uri="{BB962C8B-B14F-4D97-AF65-F5344CB8AC3E}">
        <p14:creationId xmlns:p14="http://schemas.microsoft.com/office/powerpoint/2010/main" val="37996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917" y="789552"/>
            <a:ext cx="91290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US" sz="2000" b="1" dirty="0" smtClean="0"/>
              <a:t>Calculation of the dust charge </a:t>
            </a:r>
          </a:p>
          <a:p>
            <a:pPr algn="ctr"/>
            <a:r>
              <a:rPr lang="en-US" sz="2000" b="1" dirty="0" smtClean="0"/>
              <a:t>(Monte Carlo calculation including tritium </a:t>
            </a:r>
            <a:r>
              <a:rPr lang="el-GR" sz="2000" b="1" dirty="0" smtClean="0"/>
              <a:t>β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energy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spectrum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endParaRPr lang="en-US" sz="2000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7625"/>
            <a:ext cx="7386092" cy="361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635896" y="4006393"/>
            <a:ext cx="3860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55 000 positive charges per day (5 µm)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/>
              <a:t>d</a:t>
            </a:r>
            <a:r>
              <a:rPr lang="en-US" sz="2400" b="1" dirty="0" smtClean="0"/>
              <a:t>-Electrical self charging rate of </a:t>
            </a:r>
            <a:r>
              <a:rPr lang="en-US" sz="2400" b="1" dirty="0" smtClean="0"/>
              <a:t>tritiated W dust</a:t>
            </a:r>
            <a:endParaRPr lang="en-US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6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33524" y="785309"/>
            <a:ext cx="39585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Balance of forces on a W particle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4211960" y="1073849"/>
            <a:ext cx="4714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vdW</a:t>
            </a:r>
            <a:r>
              <a:rPr lang="en-US" sz="2000" b="1" dirty="0" smtClean="0">
                <a:solidFill>
                  <a:srgbClr val="00B050"/>
                </a:solidFill>
              </a:rPr>
              <a:t> = van Der Walls force = A </a:t>
            </a:r>
            <a:r>
              <a:rPr lang="en-US" sz="2000" b="1" dirty="0" err="1" smtClean="0">
                <a:solidFill>
                  <a:srgbClr val="00B050"/>
                </a:solidFill>
              </a:rPr>
              <a:t>D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p</a:t>
            </a:r>
            <a:r>
              <a:rPr lang="en-US" sz="2000" b="1" dirty="0" smtClean="0">
                <a:solidFill>
                  <a:srgbClr val="00B050"/>
                </a:solidFill>
              </a:rPr>
              <a:t>/12 z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2</a:t>
            </a:r>
          </a:p>
          <a:p>
            <a:r>
              <a:rPr lang="en-US" sz="2000" b="1" dirty="0" smtClean="0"/>
              <a:t>	  A = </a:t>
            </a:r>
            <a:r>
              <a:rPr lang="en-US" sz="2000" b="1" dirty="0" err="1" smtClean="0"/>
              <a:t>Hamaker</a:t>
            </a:r>
            <a:r>
              <a:rPr lang="en-US" sz="2000" b="1" dirty="0" smtClean="0"/>
              <a:t> constant </a:t>
            </a:r>
          </a:p>
          <a:p>
            <a:r>
              <a:rPr lang="en-US" sz="2000" b="1" dirty="0" smtClean="0"/>
              <a:t>	      = </a:t>
            </a:r>
            <a:r>
              <a:rPr lang="en-US" sz="2000" b="1" dirty="0" smtClean="0">
                <a:solidFill>
                  <a:srgbClr val="FF0000"/>
                </a:solidFill>
              </a:rPr>
              <a:t>depends on material</a:t>
            </a:r>
          </a:p>
          <a:p>
            <a:r>
              <a:rPr lang="en-US" sz="2000" b="1" dirty="0" smtClean="0"/>
              <a:t>	</a:t>
            </a:r>
            <a:r>
              <a:rPr lang="en-US" sz="2000" b="1" dirty="0"/>
              <a:t> </a:t>
            </a:r>
            <a:r>
              <a:rPr lang="en-US" sz="2000" b="1" dirty="0" smtClean="0"/>
              <a:t>     = 1.3 - 4.4  x 10</a:t>
            </a:r>
            <a:r>
              <a:rPr lang="en-US" sz="2000" b="1" baseline="30000" dirty="0" smtClean="0"/>
              <a:t>-19</a:t>
            </a:r>
            <a:r>
              <a:rPr lang="en-US" sz="2000" b="1" dirty="0" smtClean="0"/>
              <a:t> J for W</a:t>
            </a:r>
          </a:p>
          <a:p>
            <a:r>
              <a:rPr lang="en-US" sz="2000" b="1" dirty="0" smtClean="0"/>
              <a:t>	z = separating distance</a:t>
            </a:r>
          </a:p>
          <a:p>
            <a:r>
              <a:rPr lang="en-US" sz="2000" b="1" dirty="0" smtClean="0"/>
              <a:t>	    = 0,4 nm (</a:t>
            </a:r>
            <a:r>
              <a:rPr lang="en-US" sz="2000" b="1" dirty="0" smtClean="0">
                <a:solidFill>
                  <a:srgbClr val="FF0000"/>
                </a:solidFill>
              </a:rPr>
              <a:t>ideal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surface</a:t>
            </a:r>
            <a:r>
              <a:rPr lang="en-US" sz="2000" b="1" dirty="0" smtClean="0"/>
              <a:t>)</a:t>
            </a:r>
          </a:p>
          <a:p>
            <a:r>
              <a:rPr lang="en-US" sz="2000" b="1" dirty="0" err="1" smtClean="0">
                <a:solidFill>
                  <a:srgbClr val="954ECA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954ECA"/>
                </a:solidFill>
              </a:rPr>
              <a:t>g</a:t>
            </a:r>
            <a:r>
              <a:rPr lang="en-US" sz="2000" b="1" dirty="0" smtClean="0">
                <a:solidFill>
                  <a:srgbClr val="954ECA"/>
                </a:solidFill>
              </a:rPr>
              <a:t>   = gravity =  mg (</a:t>
            </a:r>
            <a:r>
              <a:rPr lang="en-US" sz="2000" b="1" u="sng" dirty="0" smtClean="0">
                <a:solidFill>
                  <a:srgbClr val="954ECA"/>
                </a:solidFill>
              </a:rPr>
              <a:t>negligible</a:t>
            </a:r>
            <a:r>
              <a:rPr lang="en-US" sz="2000" b="1" dirty="0" smtClean="0">
                <a:solidFill>
                  <a:srgbClr val="954ECA"/>
                </a:solidFill>
              </a:rPr>
              <a:t>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1190" y="1203878"/>
            <a:ext cx="3555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D</a:t>
            </a:r>
            <a:r>
              <a:rPr lang="en-US" sz="1600" b="1" baseline="-25000" dirty="0" err="1" smtClean="0"/>
              <a:t>p</a:t>
            </a:r>
            <a:r>
              <a:rPr lang="en-US" sz="1600" b="1" dirty="0" smtClean="0"/>
              <a:t> = particle </a:t>
            </a:r>
            <a:r>
              <a:rPr lang="en-US" sz="1600" b="1" dirty="0" smtClean="0"/>
              <a:t>diameter, </a:t>
            </a:r>
            <a:r>
              <a:rPr lang="en-US" sz="1600" b="1" dirty="0" err="1" smtClean="0">
                <a:solidFill>
                  <a:srgbClr val="FF0000"/>
                </a:solidFill>
              </a:rPr>
              <a:t>Q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= 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364256" y="1549241"/>
            <a:ext cx="3555679" cy="2381949"/>
            <a:chOff x="1209984" y="2330067"/>
            <a:chExt cx="3555679" cy="3175932"/>
          </a:xfrm>
        </p:grpSpPr>
        <p:pic>
          <p:nvPicPr>
            <p:cNvPr id="38" name="Image 284" descr="O:\SCA\LPMA\Audrey\surfaces F1-F4\MEB\F1\90$\16.bmp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984" y="2330067"/>
              <a:ext cx="3555679" cy="317593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Connecteur droit avec flèche 39"/>
            <p:cNvCxnSpPr/>
            <p:nvPr/>
          </p:nvCxnSpPr>
          <p:spPr bwMode="auto">
            <a:xfrm>
              <a:off x="3041464" y="4704307"/>
              <a:ext cx="0" cy="612000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3"/>
            <p:cNvCxnSpPr>
              <a:cxnSpLocks noChangeShapeType="1"/>
            </p:cNvCxnSpPr>
            <p:nvPr/>
          </p:nvCxnSpPr>
          <p:spPr bwMode="auto">
            <a:xfrm>
              <a:off x="3728732" y="2828893"/>
              <a:ext cx="883247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ZoneTexte 4"/>
            <p:cNvSpPr txBox="1">
              <a:spLocks noChangeArrowheads="1"/>
            </p:cNvSpPr>
            <p:nvPr/>
          </p:nvSpPr>
          <p:spPr bwMode="auto">
            <a:xfrm>
              <a:off x="3588000" y="2336163"/>
              <a:ext cx="1177663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1600" dirty="0">
                  <a:latin typeface="Trebuchet MS" panose="020B0603020202020204" pitchFamily="34" charset="0"/>
                </a:rPr>
                <a:t>5 µm</a:t>
              </a:r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auto">
            <a:xfrm>
              <a:off x="1528458" y="2907515"/>
              <a:ext cx="49637" cy="49637"/>
            </a:xfrm>
            <a:prstGeom prst="ellipse">
              <a:avLst/>
            </a:prstGeom>
            <a:solidFill>
              <a:srgbClr val="FFFF00"/>
            </a:solidFill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Trebuchet MS" panose="020B0603020202020204" pitchFamily="34" charset="0"/>
              </a:endParaRP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1241264" y="2613292"/>
              <a:ext cx="1008112" cy="65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b="1" strike="sngStrike" dirty="0">
                  <a:solidFill>
                    <a:srgbClr val="220EE2"/>
                  </a:solidFill>
                  <a:latin typeface="Trebuchet MS" panose="020B0603020202020204" pitchFamily="34" charset="0"/>
                  <a:sym typeface="Symbol"/>
                </a:rPr>
                <a:t> </a:t>
              </a:r>
              <a:r>
                <a:rPr lang="fr-FR" altLang="fr-FR" sz="1600" b="1" strike="sngStrike" dirty="0" err="1">
                  <a:solidFill>
                    <a:srgbClr val="220EE2"/>
                  </a:solidFill>
                  <a:latin typeface="Trebuchet MS" panose="020B0603020202020204" pitchFamily="34" charset="0"/>
                  <a:sym typeface="Symbol"/>
                </a:rPr>
                <a:t>emission</a:t>
              </a:r>
              <a:r>
                <a:rPr lang="fr-FR" altLang="fr-FR" sz="1600" b="1" strike="sngStrike" dirty="0">
                  <a:solidFill>
                    <a:srgbClr val="220EE2"/>
                  </a:solidFill>
                  <a:latin typeface="Trebuchet MS" panose="020B0603020202020204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rgbClr val="220EE2"/>
                  </a:solidFill>
                  <a:effectLst/>
                  <a:latin typeface="Trebuchet MS" panose="020B0603020202020204" pitchFamily="34" charset="0"/>
                  <a:sym typeface="Symbol"/>
                </a:rPr>
                <a:t> </a:t>
              </a: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rgbClr val="220EE2"/>
                  </a:solidFill>
                  <a:effectLst/>
                  <a:latin typeface="Trebuchet MS" panose="020B0603020202020204" pitchFamily="34" charset="0"/>
                </a:rPr>
                <a:t> </a:t>
              </a:r>
            </a:p>
          </p:txBody>
        </p:sp>
        <p:sp>
          <p:nvSpPr>
            <p:cNvPr id="50" name="Freeform 136"/>
            <p:cNvSpPr>
              <a:spLocks noEditPoints="1"/>
            </p:cNvSpPr>
            <p:nvPr/>
          </p:nvSpPr>
          <p:spPr bwMode="auto">
            <a:xfrm flipH="1">
              <a:off x="2254554" y="3740177"/>
              <a:ext cx="255617" cy="181256"/>
            </a:xfrm>
            <a:custGeom>
              <a:avLst/>
              <a:gdLst>
                <a:gd name="T0" fmla="*/ 3366 w 3366"/>
                <a:gd name="T1" fmla="*/ 95 h 2375"/>
                <a:gd name="T2" fmla="*/ 2982 w 3366"/>
                <a:gd name="T3" fmla="*/ 257 h 2375"/>
                <a:gd name="T4" fmla="*/ 2942 w 3366"/>
                <a:gd name="T5" fmla="*/ 161 h 2375"/>
                <a:gd name="T6" fmla="*/ 3325 w 3366"/>
                <a:gd name="T7" fmla="*/ 0 h 2375"/>
                <a:gd name="T8" fmla="*/ 3366 w 3366"/>
                <a:gd name="T9" fmla="*/ 95 h 2375"/>
                <a:gd name="T10" fmla="*/ 2695 w 3366"/>
                <a:gd name="T11" fmla="*/ 378 h 2375"/>
                <a:gd name="T12" fmla="*/ 2608 w 3366"/>
                <a:gd name="T13" fmla="*/ 415 h 2375"/>
                <a:gd name="T14" fmla="*/ 2639 w 3366"/>
                <a:gd name="T15" fmla="*/ 367 h 2375"/>
                <a:gd name="T16" fmla="*/ 2639 w 3366"/>
                <a:gd name="T17" fmla="*/ 689 h 2375"/>
                <a:gd name="T18" fmla="*/ 2535 w 3366"/>
                <a:gd name="T19" fmla="*/ 689 h 2375"/>
                <a:gd name="T20" fmla="*/ 2535 w 3366"/>
                <a:gd name="T21" fmla="*/ 367 h 2375"/>
                <a:gd name="T22" fmla="*/ 2567 w 3366"/>
                <a:gd name="T23" fmla="*/ 320 h 2375"/>
                <a:gd name="T24" fmla="*/ 2655 w 3366"/>
                <a:gd name="T25" fmla="*/ 283 h 2375"/>
                <a:gd name="T26" fmla="*/ 2695 w 3366"/>
                <a:gd name="T27" fmla="*/ 378 h 2375"/>
                <a:gd name="T28" fmla="*/ 2639 w 3366"/>
                <a:gd name="T29" fmla="*/ 1001 h 2375"/>
                <a:gd name="T30" fmla="*/ 2639 w 3366"/>
                <a:gd name="T31" fmla="*/ 1245 h 2375"/>
                <a:gd name="T32" fmla="*/ 2622 w 3366"/>
                <a:gd name="T33" fmla="*/ 1284 h 2375"/>
                <a:gd name="T34" fmla="*/ 2582 w 3366"/>
                <a:gd name="T35" fmla="*/ 1296 h 2375"/>
                <a:gd name="T36" fmla="*/ 2411 w 3366"/>
                <a:gd name="T37" fmla="*/ 1277 h 2375"/>
                <a:gd name="T38" fmla="*/ 2422 w 3366"/>
                <a:gd name="T39" fmla="*/ 1174 h 2375"/>
                <a:gd name="T40" fmla="*/ 2593 w 3366"/>
                <a:gd name="T41" fmla="*/ 1193 h 2375"/>
                <a:gd name="T42" fmla="*/ 2535 w 3366"/>
                <a:gd name="T43" fmla="*/ 1245 h 2375"/>
                <a:gd name="T44" fmla="*/ 2535 w 3366"/>
                <a:gd name="T45" fmla="*/ 1001 h 2375"/>
                <a:gd name="T46" fmla="*/ 2639 w 3366"/>
                <a:gd name="T47" fmla="*/ 1001 h 2375"/>
                <a:gd name="T48" fmla="*/ 2101 w 3366"/>
                <a:gd name="T49" fmla="*/ 1242 h 2375"/>
                <a:gd name="T50" fmla="*/ 1687 w 3366"/>
                <a:gd name="T51" fmla="*/ 1196 h 2375"/>
                <a:gd name="T52" fmla="*/ 1699 w 3366"/>
                <a:gd name="T53" fmla="*/ 1092 h 2375"/>
                <a:gd name="T54" fmla="*/ 2112 w 3366"/>
                <a:gd name="T55" fmla="*/ 1139 h 2375"/>
                <a:gd name="T56" fmla="*/ 2101 w 3366"/>
                <a:gd name="T57" fmla="*/ 1242 h 2375"/>
                <a:gd name="T58" fmla="*/ 1377 w 3366"/>
                <a:gd name="T59" fmla="*/ 1161 h 2375"/>
                <a:gd name="T60" fmla="*/ 964 w 3366"/>
                <a:gd name="T61" fmla="*/ 1114 h 2375"/>
                <a:gd name="T62" fmla="*/ 976 w 3366"/>
                <a:gd name="T63" fmla="*/ 1011 h 2375"/>
                <a:gd name="T64" fmla="*/ 1389 w 3366"/>
                <a:gd name="T65" fmla="*/ 1058 h 2375"/>
                <a:gd name="T66" fmla="*/ 1377 w 3366"/>
                <a:gd name="T67" fmla="*/ 1161 h 2375"/>
                <a:gd name="T68" fmla="*/ 654 w 3366"/>
                <a:gd name="T69" fmla="*/ 1079 h 2375"/>
                <a:gd name="T70" fmla="*/ 472 w 3366"/>
                <a:gd name="T71" fmla="*/ 1059 h 2375"/>
                <a:gd name="T72" fmla="*/ 528 w 3366"/>
                <a:gd name="T73" fmla="*/ 1023 h 2375"/>
                <a:gd name="T74" fmla="*/ 457 w 3366"/>
                <a:gd name="T75" fmla="*/ 1245 h 2375"/>
                <a:gd name="T76" fmla="*/ 358 w 3366"/>
                <a:gd name="T77" fmla="*/ 1214 h 2375"/>
                <a:gd name="T78" fmla="*/ 428 w 3366"/>
                <a:gd name="T79" fmla="*/ 992 h 2375"/>
                <a:gd name="T80" fmla="*/ 484 w 3366"/>
                <a:gd name="T81" fmla="*/ 956 h 2375"/>
                <a:gd name="T82" fmla="*/ 666 w 3366"/>
                <a:gd name="T83" fmla="*/ 976 h 2375"/>
                <a:gd name="T84" fmla="*/ 654 w 3366"/>
                <a:gd name="T85" fmla="*/ 1079 h 2375"/>
                <a:gd name="T86" fmla="*/ 363 w 3366"/>
                <a:gd name="T87" fmla="*/ 1543 h 2375"/>
                <a:gd name="T88" fmla="*/ 237 w 3366"/>
                <a:gd name="T89" fmla="*/ 1939 h 2375"/>
                <a:gd name="T90" fmla="*/ 138 w 3366"/>
                <a:gd name="T91" fmla="*/ 1908 h 2375"/>
                <a:gd name="T92" fmla="*/ 264 w 3366"/>
                <a:gd name="T93" fmla="*/ 1511 h 2375"/>
                <a:gd name="T94" fmla="*/ 363 w 3366"/>
                <a:gd name="T95" fmla="*/ 1543 h 2375"/>
                <a:gd name="T96" fmla="*/ 143 w 3366"/>
                <a:gd name="T97" fmla="*/ 2237 h 2375"/>
                <a:gd name="T98" fmla="*/ 99 w 3366"/>
                <a:gd name="T99" fmla="*/ 2375 h 2375"/>
                <a:gd name="T100" fmla="*/ 0 w 3366"/>
                <a:gd name="T101" fmla="*/ 2344 h 2375"/>
                <a:gd name="T102" fmla="*/ 44 w 3366"/>
                <a:gd name="T103" fmla="*/ 2205 h 2375"/>
                <a:gd name="T104" fmla="*/ 143 w 3366"/>
                <a:gd name="T105" fmla="*/ 2237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66" h="2375">
                  <a:moveTo>
                    <a:pt x="3366" y="95"/>
                  </a:moveTo>
                  <a:lnTo>
                    <a:pt x="2982" y="257"/>
                  </a:lnTo>
                  <a:lnTo>
                    <a:pt x="2942" y="161"/>
                  </a:lnTo>
                  <a:lnTo>
                    <a:pt x="3325" y="0"/>
                  </a:lnTo>
                  <a:lnTo>
                    <a:pt x="3366" y="95"/>
                  </a:lnTo>
                  <a:close/>
                  <a:moveTo>
                    <a:pt x="2695" y="378"/>
                  </a:moveTo>
                  <a:lnTo>
                    <a:pt x="2608" y="415"/>
                  </a:lnTo>
                  <a:lnTo>
                    <a:pt x="2639" y="367"/>
                  </a:lnTo>
                  <a:lnTo>
                    <a:pt x="2639" y="689"/>
                  </a:lnTo>
                  <a:lnTo>
                    <a:pt x="2535" y="689"/>
                  </a:lnTo>
                  <a:lnTo>
                    <a:pt x="2535" y="367"/>
                  </a:lnTo>
                  <a:cubicBezTo>
                    <a:pt x="2535" y="347"/>
                    <a:pt x="2548" y="328"/>
                    <a:pt x="2567" y="320"/>
                  </a:cubicBezTo>
                  <a:lnTo>
                    <a:pt x="2655" y="283"/>
                  </a:lnTo>
                  <a:lnTo>
                    <a:pt x="2695" y="378"/>
                  </a:lnTo>
                  <a:close/>
                  <a:moveTo>
                    <a:pt x="2639" y="1001"/>
                  </a:moveTo>
                  <a:lnTo>
                    <a:pt x="2639" y="1245"/>
                  </a:lnTo>
                  <a:cubicBezTo>
                    <a:pt x="2639" y="1260"/>
                    <a:pt x="2633" y="1274"/>
                    <a:pt x="2622" y="1284"/>
                  </a:cubicBezTo>
                  <a:cubicBezTo>
                    <a:pt x="2611" y="1293"/>
                    <a:pt x="2596" y="1298"/>
                    <a:pt x="2582" y="1296"/>
                  </a:cubicBezTo>
                  <a:lnTo>
                    <a:pt x="2411" y="1277"/>
                  </a:lnTo>
                  <a:lnTo>
                    <a:pt x="2422" y="1174"/>
                  </a:lnTo>
                  <a:lnTo>
                    <a:pt x="2593" y="1193"/>
                  </a:lnTo>
                  <a:lnTo>
                    <a:pt x="2535" y="1245"/>
                  </a:lnTo>
                  <a:lnTo>
                    <a:pt x="2535" y="1001"/>
                  </a:lnTo>
                  <a:lnTo>
                    <a:pt x="2639" y="1001"/>
                  </a:lnTo>
                  <a:close/>
                  <a:moveTo>
                    <a:pt x="2101" y="1242"/>
                  </a:moveTo>
                  <a:lnTo>
                    <a:pt x="1687" y="1196"/>
                  </a:lnTo>
                  <a:lnTo>
                    <a:pt x="1699" y="1092"/>
                  </a:lnTo>
                  <a:lnTo>
                    <a:pt x="2112" y="1139"/>
                  </a:lnTo>
                  <a:lnTo>
                    <a:pt x="2101" y="1242"/>
                  </a:lnTo>
                  <a:close/>
                  <a:moveTo>
                    <a:pt x="1377" y="1161"/>
                  </a:moveTo>
                  <a:lnTo>
                    <a:pt x="964" y="1114"/>
                  </a:lnTo>
                  <a:lnTo>
                    <a:pt x="976" y="1011"/>
                  </a:lnTo>
                  <a:lnTo>
                    <a:pt x="1389" y="1058"/>
                  </a:lnTo>
                  <a:lnTo>
                    <a:pt x="1377" y="1161"/>
                  </a:lnTo>
                  <a:close/>
                  <a:moveTo>
                    <a:pt x="654" y="1079"/>
                  </a:moveTo>
                  <a:lnTo>
                    <a:pt x="472" y="1059"/>
                  </a:lnTo>
                  <a:lnTo>
                    <a:pt x="528" y="1023"/>
                  </a:lnTo>
                  <a:lnTo>
                    <a:pt x="457" y="1245"/>
                  </a:lnTo>
                  <a:lnTo>
                    <a:pt x="358" y="1214"/>
                  </a:lnTo>
                  <a:lnTo>
                    <a:pt x="428" y="992"/>
                  </a:lnTo>
                  <a:cubicBezTo>
                    <a:pt x="436" y="968"/>
                    <a:pt x="459" y="953"/>
                    <a:pt x="484" y="956"/>
                  </a:cubicBezTo>
                  <a:lnTo>
                    <a:pt x="666" y="976"/>
                  </a:lnTo>
                  <a:lnTo>
                    <a:pt x="654" y="1079"/>
                  </a:lnTo>
                  <a:close/>
                  <a:moveTo>
                    <a:pt x="363" y="1543"/>
                  </a:moveTo>
                  <a:lnTo>
                    <a:pt x="237" y="1939"/>
                  </a:lnTo>
                  <a:lnTo>
                    <a:pt x="138" y="1908"/>
                  </a:lnTo>
                  <a:lnTo>
                    <a:pt x="264" y="1511"/>
                  </a:lnTo>
                  <a:lnTo>
                    <a:pt x="363" y="1543"/>
                  </a:lnTo>
                  <a:close/>
                  <a:moveTo>
                    <a:pt x="143" y="2237"/>
                  </a:moveTo>
                  <a:lnTo>
                    <a:pt x="99" y="2375"/>
                  </a:lnTo>
                  <a:lnTo>
                    <a:pt x="0" y="2344"/>
                  </a:lnTo>
                  <a:lnTo>
                    <a:pt x="44" y="2205"/>
                  </a:lnTo>
                  <a:lnTo>
                    <a:pt x="143" y="22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Trebuchet MS" panose="020B0603020202020204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2204299" y="3183690"/>
              <a:ext cx="1524432" cy="1520617"/>
            </a:xfrm>
            <a:prstGeom prst="ellipse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rebuchet MS" panose="020B0603020202020204" pitchFamily="34" charset="0"/>
              </a:endParaRPr>
            </a:p>
          </p:txBody>
        </p:sp>
      </p:grp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915816" y="1977684"/>
            <a:ext cx="10081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/>
              </a:rPr>
              <a:t>WO</a:t>
            </a:r>
            <a:r>
              <a:rPr kumimoji="0" lang="fr-FR" altLang="fr-FR" sz="16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/>
              </a:rPr>
              <a:t>3</a:t>
            </a: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/>
              </a:rPr>
              <a:t> layer</a:t>
            </a:r>
            <a:endParaRPr kumimoji="0" lang="fr-FR" alt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cxnSp>
        <p:nvCxnSpPr>
          <p:cNvPr id="54" name="Connecteur droit avec flèche 53"/>
          <p:cNvCxnSpPr>
            <a:endCxn id="51" idx="7"/>
          </p:cNvCxnSpPr>
          <p:nvPr/>
        </p:nvCxnSpPr>
        <p:spPr>
          <a:xfrm flipH="1">
            <a:off x="2659756" y="2147219"/>
            <a:ext cx="328069" cy="20925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523090" y="3329921"/>
            <a:ext cx="1040799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F</a:t>
            </a:r>
            <a:r>
              <a:rPr lang="fr-FR" sz="3200" baseline="-25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VdW</a:t>
            </a:r>
            <a:r>
              <a:rPr lang="fr-FR" sz="3200" baseline="-25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endParaRPr lang="fr-FR" sz="3200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732367" y="2019555"/>
            <a:ext cx="626204" cy="58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 smtClean="0"/>
              <a:t>Adhesion of </a:t>
            </a:r>
            <a:r>
              <a:rPr lang="en-US" sz="2400" b="1" u="sng" dirty="0" smtClean="0"/>
              <a:t>uncharged</a:t>
            </a:r>
            <a:r>
              <a:rPr lang="en-US" sz="2400" b="1" dirty="0" smtClean="0"/>
              <a:t> insulated particle</a:t>
            </a:r>
            <a:endParaRPr lang="en-US" sz="2400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5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33524" y="785309"/>
            <a:ext cx="39585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Balance of forces on a W particle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4211960" y="1073849"/>
            <a:ext cx="4714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vdW</a:t>
            </a:r>
            <a:r>
              <a:rPr lang="en-US" sz="2000" b="1" dirty="0" smtClean="0">
                <a:solidFill>
                  <a:srgbClr val="00B050"/>
                </a:solidFill>
              </a:rPr>
              <a:t> = van Der Walls force = A </a:t>
            </a:r>
            <a:r>
              <a:rPr lang="en-US" sz="2000" b="1" dirty="0" err="1" smtClean="0">
                <a:solidFill>
                  <a:srgbClr val="00B050"/>
                </a:solidFill>
              </a:rPr>
              <a:t>D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p</a:t>
            </a:r>
            <a:r>
              <a:rPr lang="en-US" sz="2000" b="1" dirty="0" smtClean="0">
                <a:solidFill>
                  <a:srgbClr val="00B050"/>
                </a:solidFill>
              </a:rPr>
              <a:t>/12 z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2</a:t>
            </a:r>
          </a:p>
          <a:p>
            <a:r>
              <a:rPr lang="en-US" sz="2000" b="1" dirty="0" smtClean="0"/>
              <a:t>	  A = </a:t>
            </a:r>
            <a:r>
              <a:rPr lang="en-US" sz="2000" b="1" dirty="0" err="1" smtClean="0"/>
              <a:t>Hamaker</a:t>
            </a:r>
            <a:r>
              <a:rPr lang="en-US" sz="2000" b="1" dirty="0" smtClean="0"/>
              <a:t> constant </a:t>
            </a:r>
          </a:p>
          <a:p>
            <a:r>
              <a:rPr lang="en-US" sz="2000" b="1" dirty="0" smtClean="0"/>
              <a:t>	      = </a:t>
            </a:r>
            <a:r>
              <a:rPr lang="en-US" sz="2000" b="1" dirty="0" smtClean="0">
                <a:solidFill>
                  <a:srgbClr val="FF0000"/>
                </a:solidFill>
              </a:rPr>
              <a:t>depends on material</a:t>
            </a:r>
          </a:p>
          <a:p>
            <a:r>
              <a:rPr lang="en-US" sz="2000" b="1" dirty="0" smtClean="0"/>
              <a:t>	</a:t>
            </a:r>
            <a:r>
              <a:rPr lang="en-US" sz="2000" b="1" dirty="0"/>
              <a:t> </a:t>
            </a:r>
            <a:r>
              <a:rPr lang="en-US" sz="2000" b="1" dirty="0" smtClean="0"/>
              <a:t>     = 1.3 - 4.4  x 10</a:t>
            </a:r>
            <a:r>
              <a:rPr lang="en-US" sz="2000" b="1" baseline="30000" dirty="0" smtClean="0"/>
              <a:t>-19</a:t>
            </a:r>
            <a:r>
              <a:rPr lang="en-US" sz="2000" b="1" dirty="0" smtClean="0"/>
              <a:t> J for W</a:t>
            </a:r>
          </a:p>
          <a:p>
            <a:r>
              <a:rPr lang="en-US" sz="2000" b="1" dirty="0" smtClean="0"/>
              <a:t>	z = separating distance</a:t>
            </a:r>
          </a:p>
          <a:p>
            <a:r>
              <a:rPr lang="en-US" sz="2000" b="1" dirty="0" smtClean="0"/>
              <a:t>	    = 0,4 nm (</a:t>
            </a:r>
            <a:r>
              <a:rPr lang="en-US" sz="2000" b="1" dirty="0" smtClean="0">
                <a:solidFill>
                  <a:srgbClr val="FF0000"/>
                </a:solidFill>
              </a:rPr>
              <a:t>ideal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surface</a:t>
            </a:r>
            <a:r>
              <a:rPr lang="en-US" sz="2000" b="1" dirty="0" smtClean="0"/>
              <a:t>)</a:t>
            </a:r>
          </a:p>
          <a:p>
            <a:r>
              <a:rPr lang="en-US" sz="2000" b="1" dirty="0" err="1" smtClean="0">
                <a:solidFill>
                  <a:srgbClr val="954ECA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954ECA"/>
                </a:solidFill>
              </a:rPr>
              <a:t>g</a:t>
            </a:r>
            <a:r>
              <a:rPr lang="en-US" sz="2000" b="1" dirty="0" smtClean="0">
                <a:solidFill>
                  <a:srgbClr val="954ECA"/>
                </a:solidFill>
              </a:rPr>
              <a:t>   = gravity =  mg (</a:t>
            </a:r>
            <a:r>
              <a:rPr lang="en-US" sz="2000" b="1" u="sng" dirty="0" smtClean="0">
                <a:solidFill>
                  <a:srgbClr val="954ECA"/>
                </a:solidFill>
              </a:rPr>
              <a:t>negligible</a:t>
            </a:r>
            <a:r>
              <a:rPr lang="en-US" sz="2000" b="1" dirty="0" smtClean="0">
                <a:solidFill>
                  <a:srgbClr val="954ECA"/>
                </a:solidFill>
              </a:rPr>
              <a:t>)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364256" y="1549241"/>
            <a:ext cx="3555679" cy="2381949"/>
            <a:chOff x="1209984" y="2330067"/>
            <a:chExt cx="3555679" cy="3175932"/>
          </a:xfrm>
        </p:grpSpPr>
        <p:pic>
          <p:nvPicPr>
            <p:cNvPr id="38" name="Image 284" descr="O:\SCA\LPMA\Audrey\surfaces F1-F4\MEB\F1\90$\16.bmp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984" y="2330067"/>
              <a:ext cx="3555679" cy="317593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Connecteur droit avec flèche 39"/>
            <p:cNvCxnSpPr/>
            <p:nvPr/>
          </p:nvCxnSpPr>
          <p:spPr bwMode="auto">
            <a:xfrm>
              <a:off x="3041464" y="4704307"/>
              <a:ext cx="0" cy="612000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3"/>
            <p:cNvCxnSpPr>
              <a:cxnSpLocks noChangeShapeType="1"/>
            </p:cNvCxnSpPr>
            <p:nvPr/>
          </p:nvCxnSpPr>
          <p:spPr bwMode="auto">
            <a:xfrm>
              <a:off x="3728732" y="2828893"/>
              <a:ext cx="883247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ZoneTexte 4"/>
            <p:cNvSpPr txBox="1">
              <a:spLocks noChangeArrowheads="1"/>
            </p:cNvSpPr>
            <p:nvPr/>
          </p:nvSpPr>
          <p:spPr bwMode="auto">
            <a:xfrm>
              <a:off x="3588000" y="2336163"/>
              <a:ext cx="1177663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1600" dirty="0">
                  <a:latin typeface="Trebuchet MS" panose="020B0603020202020204" pitchFamily="34" charset="0"/>
                </a:rPr>
                <a:t>5 µm</a:t>
              </a:r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auto">
            <a:xfrm>
              <a:off x="1528458" y="2907515"/>
              <a:ext cx="49637" cy="49637"/>
            </a:xfrm>
            <a:prstGeom prst="ellipse">
              <a:avLst/>
            </a:prstGeom>
            <a:solidFill>
              <a:srgbClr val="FFFF00"/>
            </a:solidFill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Trebuchet MS" panose="020B0603020202020204" pitchFamily="34" charset="0"/>
              </a:endParaRP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1241264" y="2613292"/>
              <a:ext cx="1008112" cy="65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b="1" strike="sngStrike" dirty="0">
                  <a:solidFill>
                    <a:srgbClr val="220EE2"/>
                  </a:solidFill>
                  <a:latin typeface="Trebuchet MS" panose="020B0603020202020204" pitchFamily="34" charset="0"/>
                  <a:sym typeface="Symbol"/>
                </a:rPr>
                <a:t> </a:t>
              </a:r>
              <a:r>
                <a:rPr lang="fr-FR" altLang="fr-FR" sz="1600" b="1" strike="sngStrike" dirty="0" err="1">
                  <a:solidFill>
                    <a:srgbClr val="220EE2"/>
                  </a:solidFill>
                  <a:latin typeface="Trebuchet MS" panose="020B0603020202020204" pitchFamily="34" charset="0"/>
                  <a:sym typeface="Symbol"/>
                </a:rPr>
                <a:t>emission</a:t>
              </a:r>
              <a:r>
                <a:rPr lang="fr-FR" altLang="fr-FR" sz="1600" b="1" strike="sngStrike" dirty="0">
                  <a:solidFill>
                    <a:srgbClr val="220EE2"/>
                  </a:solidFill>
                  <a:latin typeface="Trebuchet MS" panose="020B0603020202020204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rgbClr val="220EE2"/>
                  </a:solidFill>
                  <a:effectLst/>
                  <a:latin typeface="Trebuchet MS" panose="020B0603020202020204" pitchFamily="34" charset="0"/>
                  <a:sym typeface="Symbol"/>
                </a:rPr>
                <a:t> </a:t>
              </a:r>
              <a:r>
                <a:rPr kumimoji="0" lang="fr-FR" altLang="fr-FR" sz="1600" b="1" i="0" u="none" strike="noStrike" cap="none" normalizeH="0" baseline="0" dirty="0" smtClean="0">
                  <a:ln>
                    <a:noFill/>
                  </a:ln>
                  <a:solidFill>
                    <a:srgbClr val="220EE2"/>
                  </a:solidFill>
                  <a:effectLst/>
                  <a:latin typeface="Trebuchet MS" panose="020B0603020202020204" pitchFamily="34" charset="0"/>
                </a:rPr>
                <a:t> </a:t>
              </a:r>
            </a:p>
          </p:txBody>
        </p:sp>
        <p:sp>
          <p:nvSpPr>
            <p:cNvPr id="50" name="Freeform 136"/>
            <p:cNvSpPr>
              <a:spLocks noEditPoints="1"/>
            </p:cNvSpPr>
            <p:nvPr/>
          </p:nvSpPr>
          <p:spPr bwMode="auto">
            <a:xfrm flipH="1">
              <a:off x="2254554" y="3740177"/>
              <a:ext cx="255617" cy="181256"/>
            </a:xfrm>
            <a:custGeom>
              <a:avLst/>
              <a:gdLst>
                <a:gd name="T0" fmla="*/ 3366 w 3366"/>
                <a:gd name="T1" fmla="*/ 95 h 2375"/>
                <a:gd name="T2" fmla="*/ 2982 w 3366"/>
                <a:gd name="T3" fmla="*/ 257 h 2375"/>
                <a:gd name="T4" fmla="*/ 2942 w 3366"/>
                <a:gd name="T5" fmla="*/ 161 h 2375"/>
                <a:gd name="T6" fmla="*/ 3325 w 3366"/>
                <a:gd name="T7" fmla="*/ 0 h 2375"/>
                <a:gd name="T8" fmla="*/ 3366 w 3366"/>
                <a:gd name="T9" fmla="*/ 95 h 2375"/>
                <a:gd name="T10" fmla="*/ 2695 w 3366"/>
                <a:gd name="T11" fmla="*/ 378 h 2375"/>
                <a:gd name="T12" fmla="*/ 2608 w 3366"/>
                <a:gd name="T13" fmla="*/ 415 h 2375"/>
                <a:gd name="T14" fmla="*/ 2639 w 3366"/>
                <a:gd name="T15" fmla="*/ 367 h 2375"/>
                <a:gd name="T16" fmla="*/ 2639 w 3366"/>
                <a:gd name="T17" fmla="*/ 689 h 2375"/>
                <a:gd name="T18" fmla="*/ 2535 w 3366"/>
                <a:gd name="T19" fmla="*/ 689 h 2375"/>
                <a:gd name="T20" fmla="*/ 2535 w 3366"/>
                <a:gd name="T21" fmla="*/ 367 h 2375"/>
                <a:gd name="T22" fmla="*/ 2567 w 3366"/>
                <a:gd name="T23" fmla="*/ 320 h 2375"/>
                <a:gd name="T24" fmla="*/ 2655 w 3366"/>
                <a:gd name="T25" fmla="*/ 283 h 2375"/>
                <a:gd name="T26" fmla="*/ 2695 w 3366"/>
                <a:gd name="T27" fmla="*/ 378 h 2375"/>
                <a:gd name="T28" fmla="*/ 2639 w 3366"/>
                <a:gd name="T29" fmla="*/ 1001 h 2375"/>
                <a:gd name="T30" fmla="*/ 2639 w 3366"/>
                <a:gd name="T31" fmla="*/ 1245 h 2375"/>
                <a:gd name="T32" fmla="*/ 2622 w 3366"/>
                <a:gd name="T33" fmla="*/ 1284 h 2375"/>
                <a:gd name="T34" fmla="*/ 2582 w 3366"/>
                <a:gd name="T35" fmla="*/ 1296 h 2375"/>
                <a:gd name="T36" fmla="*/ 2411 w 3366"/>
                <a:gd name="T37" fmla="*/ 1277 h 2375"/>
                <a:gd name="T38" fmla="*/ 2422 w 3366"/>
                <a:gd name="T39" fmla="*/ 1174 h 2375"/>
                <a:gd name="T40" fmla="*/ 2593 w 3366"/>
                <a:gd name="T41" fmla="*/ 1193 h 2375"/>
                <a:gd name="T42" fmla="*/ 2535 w 3366"/>
                <a:gd name="T43" fmla="*/ 1245 h 2375"/>
                <a:gd name="T44" fmla="*/ 2535 w 3366"/>
                <a:gd name="T45" fmla="*/ 1001 h 2375"/>
                <a:gd name="T46" fmla="*/ 2639 w 3366"/>
                <a:gd name="T47" fmla="*/ 1001 h 2375"/>
                <a:gd name="T48" fmla="*/ 2101 w 3366"/>
                <a:gd name="T49" fmla="*/ 1242 h 2375"/>
                <a:gd name="T50" fmla="*/ 1687 w 3366"/>
                <a:gd name="T51" fmla="*/ 1196 h 2375"/>
                <a:gd name="T52" fmla="*/ 1699 w 3366"/>
                <a:gd name="T53" fmla="*/ 1092 h 2375"/>
                <a:gd name="T54" fmla="*/ 2112 w 3366"/>
                <a:gd name="T55" fmla="*/ 1139 h 2375"/>
                <a:gd name="T56" fmla="*/ 2101 w 3366"/>
                <a:gd name="T57" fmla="*/ 1242 h 2375"/>
                <a:gd name="T58" fmla="*/ 1377 w 3366"/>
                <a:gd name="T59" fmla="*/ 1161 h 2375"/>
                <a:gd name="T60" fmla="*/ 964 w 3366"/>
                <a:gd name="T61" fmla="*/ 1114 h 2375"/>
                <a:gd name="T62" fmla="*/ 976 w 3366"/>
                <a:gd name="T63" fmla="*/ 1011 h 2375"/>
                <a:gd name="T64" fmla="*/ 1389 w 3366"/>
                <a:gd name="T65" fmla="*/ 1058 h 2375"/>
                <a:gd name="T66" fmla="*/ 1377 w 3366"/>
                <a:gd name="T67" fmla="*/ 1161 h 2375"/>
                <a:gd name="T68" fmla="*/ 654 w 3366"/>
                <a:gd name="T69" fmla="*/ 1079 h 2375"/>
                <a:gd name="T70" fmla="*/ 472 w 3366"/>
                <a:gd name="T71" fmla="*/ 1059 h 2375"/>
                <a:gd name="T72" fmla="*/ 528 w 3366"/>
                <a:gd name="T73" fmla="*/ 1023 h 2375"/>
                <a:gd name="T74" fmla="*/ 457 w 3366"/>
                <a:gd name="T75" fmla="*/ 1245 h 2375"/>
                <a:gd name="T76" fmla="*/ 358 w 3366"/>
                <a:gd name="T77" fmla="*/ 1214 h 2375"/>
                <a:gd name="T78" fmla="*/ 428 w 3366"/>
                <a:gd name="T79" fmla="*/ 992 h 2375"/>
                <a:gd name="T80" fmla="*/ 484 w 3366"/>
                <a:gd name="T81" fmla="*/ 956 h 2375"/>
                <a:gd name="T82" fmla="*/ 666 w 3366"/>
                <a:gd name="T83" fmla="*/ 976 h 2375"/>
                <a:gd name="T84" fmla="*/ 654 w 3366"/>
                <a:gd name="T85" fmla="*/ 1079 h 2375"/>
                <a:gd name="T86" fmla="*/ 363 w 3366"/>
                <a:gd name="T87" fmla="*/ 1543 h 2375"/>
                <a:gd name="T88" fmla="*/ 237 w 3366"/>
                <a:gd name="T89" fmla="*/ 1939 h 2375"/>
                <a:gd name="T90" fmla="*/ 138 w 3366"/>
                <a:gd name="T91" fmla="*/ 1908 h 2375"/>
                <a:gd name="T92" fmla="*/ 264 w 3366"/>
                <a:gd name="T93" fmla="*/ 1511 h 2375"/>
                <a:gd name="T94" fmla="*/ 363 w 3366"/>
                <a:gd name="T95" fmla="*/ 1543 h 2375"/>
                <a:gd name="T96" fmla="*/ 143 w 3366"/>
                <a:gd name="T97" fmla="*/ 2237 h 2375"/>
                <a:gd name="T98" fmla="*/ 99 w 3366"/>
                <a:gd name="T99" fmla="*/ 2375 h 2375"/>
                <a:gd name="T100" fmla="*/ 0 w 3366"/>
                <a:gd name="T101" fmla="*/ 2344 h 2375"/>
                <a:gd name="T102" fmla="*/ 44 w 3366"/>
                <a:gd name="T103" fmla="*/ 2205 h 2375"/>
                <a:gd name="T104" fmla="*/ 143 w 3366"/>
                <a:gd name="T105" fmla="*/ 2237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66" h="2375">
                  <a:moveTo>
                    <a:pt x="3366" y="95"/>
                  </a:moveTo>
                  <a:lnTo>
                    <a:pt x="2982" y="257"/>
                  </a:lnTo>
                  <a:lnTo>
                    <a:pt x="2942" y="161"/>
                  </a:lnTo>
                  <a:lnTo>
                    <a:pt x="3325" y="0"/>
                  </a:lnTo>
                  <a:lnTo>
                    <a:pt x="3366" y="95"/>
                  </a:lnTo>
                  <a:close/>
                  <a:moveTo>
                    <a:pt x="2695" y="378"/>
                  </a:moveTo>
                  <a:lnTo>
                    <a:pt x="2608" y="415"/>
                  </a:lnTo>
                  <a:lnTo>
                    <a:pt x="2639" y="367"/>
                  </a:lnTo>
                  <a:lnTo>
                    <a:pt x="2639" y="689"/>
                  </a:lnTo>
                  <a:lnTo>
                    <a:pt x="2535" y="689"/>
                  </a:lnTo>
                  <a:lnTo>
                    <a:pt x="2535" y="367"/>
                  </a:lnTo>
                  <a:cubicBezTo>
                    <a:pt x="2535" y="347"/>
                    <a:pt x="2548" y="328"/>
                    <a:pt x="2567" y="320"/>
                  </a:cubicBezTo>
                  <a:lnTo>
                    <a:pt x="2655" y="283"/>
                  </a:lnTo>
                  <a:lnTo>
                    <a:pt x="2695" y="378"/>
                  </a:lnTo>
                  <a:close/>
                  <a:moveTo>
                    <a:pt x="2639" y="1001"/>
                  </a:moveTo>
                  <a:lnTo>
                    <a:pt x="2639" y="1245"/>
                  </a:lnTo>
                  <a:cubicBezTo>
                    <a:pt x="2639" y="1260"/>
                    <a:pt x="2633" y="1274"/>
                    <a:pt x="2622" y="1284"/>
                  </a:cubicBezTo>
                  <a:cubicBezTo>
                    <a:pt x="2611" y="1293"/>
                    <a:pt x="2596" y="1298"/>
                    <a:pt x="2582" y="1296"/>
                  </a:cubicBezTo>
                  <a:lnTo>
                    <a:pt x="2411" y="1277"/>
                  </a:lnTo>
                  <a:lnTo>
                    <a:pt x="2422" y="1174"/>
                  </a:lnTo>
                  <a:lnTo>
                    <a:pt x="2593" y="1193"/>
                  </a:lnTo>
                  <a:lnTo>
                    <a:pt x="2535" y="1245"/>
                  </a:lnTo>
                  <a:lnTo>
                    <a:pt x="2535" y="1001"/>
                  </a:lnTo>
                  <a:lnTo>
                    <a:pt x="2639" y="1001"/>
                  </a:lnTo>
                  <a:close/>
                  <a:moveTo>
                    <a:pt x="2101" y="1242"/>
                  </a:moveTo>
                  <a:lnTo>
                    <a:pt x="1687" y="1196"/>
                  </a:lnTo>
                  <a:lnTo>
                    <a:pt x="1699" y="1092"/>
                  </a:lnTo>
                  <a:lnTo>
                    <a:pt x="2112" y="1139"/>
                  </a:lnTo>
                  <a:lnTo>
                    <a:pt x="2101" y="1242"/>
                  </a:lnTo>
                  <a:close/>
                  <a:moveTo>
                    <a:pt x="1377" y="1161"/>
                  </a:moveTo>
                  <a:lnTo>
                    <a:pt x="964" y="1114"/>
                  </a:lnTo>
                  <a:lnTo>
                    <a:pt x="976" y="1011"/>
                  </a:lnTo>
                  <a:lnTo>
                    <a:pt x="1389" y="1058"/>
                  </a:lnTo>
                  <a:lnTo>
                    <a:pt x="1377" y="1161"/>
                  </a:lnTo>
                  <a:close/>
                  <a:moveTo>
                    <a:pt x="654" y="1079"/>
                  </a:moveTo>
                  <a:lnTo>
                    <a:pt x="472" y="1059"/>
                  </a:lnTo>
                  <a:lnTo>
                    <a:pt x="528" y="1023"/>
                  </a:lnTo>
                  <a:lnTo>
                    <a:pt x="457" y="1245"/>
                  </a:lnTo>
                  <a:lnTo>
                    <a:pt x="358" y="1214"/>
                  </a:lnTo>
                  <a:lnTo>
                    <a:pt x="428" y="992"/>
                  </a:lnTo>
                  <a:cubicBezTo>
                    <a:pt x="436" y="968"/>
                    <a:pt x="459" y="953"/>
                    <a:pt x="484" y="956"/>
                  </a:cubicBezTo>
                  <a:lnTo>
                    <a:pt x="666" y="976"/>
                  </a:lnTo>
                  <a:lnTo>
                    <a:pt x="654" y="1079"/>
                  </a:lnTo>
                  <a:close/>
                  <a:moveTo>
                    <a:pt x="363" y="1543"/>
                  </a:moveTo>
                  <a:lnTo>
                    <a:pt x="237" y="1939"/>
                  </a:lnTo>
                  <a:lnTo>
                    <a:pt x="138" y="1908"/>
                  </a:lnTo>
                  <a:lnTo>
                    <a:pt x="264" y="1511"/>
                  </a:lnTo>
                  <a:lnTo>
                    <a:pt x="363" y="1543"/>
                  </a:lnTo>
                  <a:close/>
                  <a:moveTo>
                    <a:pt x="143" y="2237"/>
                  </a:moveTo>
                  <a:lnTo>
                    <a:pt x="99" y="2375"/>
                  </a:lnTo>
                  <a:lnTo>
                    <a:pt x="0" y="2344"/>
                  </a:lnTo>
                  <a:lnTo>
                    <a:pt x="44" y="2205"/>
                  </a:lnTo>
                  <a:lnTo>
                    <a:pt x="143" y="22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Trebuchet MS" panose="020B0603020202020204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2204299" y="3183690"/>
              <a:ext cx="1524432" cy="1520617"/>
            </a:xfrm>
            <a:prstGeom prst="ellipse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rebuchet MS" panose="020B0603020202020204" pitchFamily="34" charset="0"/>
              </a:endParaRPr>
            </a:p>
          </p:txBody>
        </p:sp>
      </p:grp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915816" y="1977684"/>
            <a:ext cx="10081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/>
              </a:rPr>
              <a:t>WO</a:t>
            </a:r>
            <a:r>
              <a:rPr kumimoji="0" lang="fr-FR" altLang="fr-FR" sz="16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/>
              </a:rPr>
              <a:t>3</a:t>
            </a: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/>
              </a:rPr>
              <a:t> layer</a:t>
            </a:r>
            <a:endParaRPr kumimoji="0" lang="fr-FR" alt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cxnSp>
        <p:nvCxnSpPr>
          <p:cNvPr id="54" name="Connecteur droit avec flèche 53"/>
          <p:cNvCxnSpPr>
            <a:endCxn id="51" idx="7"/>
          </p:cNvCxnSpPr>
          <p:nvPr/>
        </p:nvCxnSpPr>
        <p:spPr>
          <a:xfrm flipH="1">
            <a:off x="2659756" y="2147219"/>
            <a:ext cx="328069" cy="20925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55401" y="4077820"/>
            <a:ext cx="6138177" cy="70788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B050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vdW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/>
              <a:t>difficult to model (A, z, material properties):</a:t>
            </a:r>
          </a:p>
          <a:p>
            <a:r>
              <a:rPr lang="en-US" sz="2000" b="1" dirty="0" smtClean="0"/>
              <a:t>          </a:t>
            </a:r>
            <a:r>
              <a:rPr lang="en-US" sz="2000" b="1" dirty="0" smtClean="0"/>
              <a:t>Direct measurement </a:t>
            </a:r>
            <a:r>
              <a:rPr lang="en-US" sz="2000" b="1" dirty="0" smtClean="0"/>
              <a:t>(using AFM technique)</a:t>
            </a:r>
            <a:endParaRPr lang="en-US" sz="2000" b="1" dirty="0"/>
          </a:p>
        </p:txBody>
      </p:sp>
      <p:sp>
        <p:nvSpPr>
          <p:cNvPr id="25" name="Flèche à angle droit 24"/>
          <p:cNvSpPr/>
          <p:nvPr/>
        </p:nvSpPr>
        <p:spPr>
          <a:xfrm rot="5400000" flipV="1">
            <a:off x="6189048" y="3709358"/>
            <a:ext cx="965144" cy="756084"/>
          </a:xfrm>
          <a:prstGeom prst="bentUpArrow">
            <a:avLst>
              <a:gd name="adj1" fmla="val 2352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2523090" y="3329921"/>
            <a:ext cx="1040799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F</a:t>
            </a:r>
            <a:r>
              <a:rPr lang="fr-FR" sz="3200" baseline="-25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vdW</a:t>
            </a:r>
            <a:r>
              <a:rPr lang="fr-FR" sz="3200" baseline="-25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endParaRPr lang="fr-FR" sz="3200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732367" y="2019555"/>
            <a:ext cx="626204" cy="58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 smtClean="0"/>
              <a:t>Adhesion of </a:t>
            </a:r>
            <a:r>
              <a:rPr lang="en-US" sz="2400" b="1" u="sng" dirty="0" smtClean="0"/>
              <a:t>uncharged</a:t>
            </a:r>
            <a:r>
              <a:rPr lang="en-US" sz="2400" b="1" dirty="0" smtClean="0"/>
              <a:t> insulated particle</a:t>
            </a:r>
            <a:endParaRPr lang="en-US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4871978"/>
            <a:ext cx="324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(AFM: Atomic Force Microscope)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22</a:t>
            </a:fld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81190" y="1203878"/>
            <a:ext cx="3555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D</a:t>
            </a:r>
            <a:r>
              <a:rPr lang="en-US" sz="1600" b="1" baseline="-25000" dirty="0" err="1" smtClean="0"/>
              <a:t>p</a:t>
            </a:r>
            <a:r>
              <a:rPr lang="en-US" sz="1600" b="1" dirty="0" smtClean="0"/>
              <a:t> = particle </a:t>
            </a:r>
            <a:r>
              <a:rPr lang="en-US" sz="1600" b="1" dirty="0" smtClean="0"/>
              <a:t>diameter, </a:t>
            </a:r>
            <a:r>
              <a:rPr lang="en-US" sz="1600" b="1" dirty="0" err="1" smtClean="0">
                <a:solidFill>
                  <a:srgbClr val="FF0000"/>
                </a:solidFill>
              </a:rPr>
              <a:t>Q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= 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-14402" y="789552"/>
            <a:ext cx="915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220EE2"/>
                </a:solidFill>
                <a:latin typeface="+mj-lt"/>
              </a:rPr>
              <a:t>Uncharged particles</a:t>
            </a:r>
            <a:endParaRPr lang="en-US" sz="2000" b="1" u="sng" dirty="0">
              <a:solidFill>
                <a:srgbClr val="220EE2"/>
              </a:solidFill>
              <a:latin typeface="+mj-lt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988943" y="2540682"/>
            <a:ext cx="334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Map</a:t>
            </a:r>
            <a:r>
              <a:rPr lang="fr-FR" sz="1600" b="1" dirty="0" smtClean="0"/>
              <a:t> of </a:t>
            </a:r>
            <a:r>
              <a:rPr lang="fr-FR" sz="1600" b="1" dirty="0" err="1" smtClean="0"/>
              <a:t>adhesion</a:t>
            </a:r>
            <a:r>
              <a:rPr lang="fr-FR" sz="1600" b="1" dirty="0" smtClean="0"/>
              <a:t> forces (100 µm</a:t>
            </a:r>
            <a:r>
              <a:rPr lang="fr-FR" sz="1600" b="1" baseline="30000" dirty="0" smtClean="0"/>
              <a:t>2</a:t>
            </a:r>
            <a:r>
              <a:rPr lang="fr-FR" sz="1600" b="1" dirty="0" smtClean="0"/>
              <a:t>)</a:t>
            </a:r>
            <a:endParaRPr lang="fr-FR" sz="16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5324870" y="2540682"/>
            <a:ext cx="3251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Distribution of </a:t>
            </a:r>
            <a:r>
              <a:rPr lang="fr-FR" sz="1600" b="1" dirty="0" err="1" smtClean="0"/>
              <a:t>adhesion</a:t>
            </a:r>
            <a:r>
              <a:rPr lang="fr-FR" sz="1600" b="1" dirty="0" smtClean="0"/>
              <a:t> forces</a:t>
            </a:r>
            <a:endParaRPr lang="fr-FR" sz="16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016625" y="1285710"/>
            <a:ext cx="3096346" cy="883716"/>
            <a:chOff x="5580112" y="1722874"/>
            <a:chExt cx="3096346" cy="1178288"/>
          </a:xfrm>
        </p:grpSpPr>
        <p:grpSp>
          <p:nvGrpSpPr>
            <p:cNvPr id="7" name="Groupe 6"/>
            <p:cNvGrpSpPr/>
            <p:nvPr/>
          </p:nvGrpSpPr>
          <p:grpSpPr>
            <a:xfrm>
              <a:off x="5580112" y="1722874"/>
              <a:ext cx="3096346" cy="1178288"/>
              <a:chOff x="5580112" y="1722874"/>
              <a:chExt cx="3096346" cy="1178288"/>
            </a:xfrm>
          </p:grpSpPr>
          <p:pic>
            <p:nvPicPr>
              <p:cNvPr id="51" name="Picture 3" descr="H:\IRSN\AFM\traitement DONNEES\PROFIL_pointe 5 boite 9-10 um x3500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327" b="8283"/>
              <a:stretch/>
            </p:blipFill>
            <p:spPr bwMode="auto">
              <a:xfrm flipH="1">
                <a:off x="5580112" y="1722874"/>
                <a:ext cx="3096346" cy="1171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ZoneTexte 2"/>
              <p:cNvSpPr txBox="1"/>
              <p:nvPr/>
            </p:nvSpPr>
            <p:spPr>
              <a:xfrm>
                <a:off x="5580112" y="2552349"/>
                <a:ext cx="757014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smtClean="0">
                    <a:solidFill>
                      <a:schemeClr val="bg1"/>
                    </a:solidFill>
                  </a:rPr>
                  <a:t>10 µm</a:t>
                </a:r>
                <a:endParaRPr lang="fr-FR" sz="11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ZoneTexte 45"/>
            <p:cNvSpPr txBox="1"/>
            <p:nvPr/>
          </p:nvSpPr>
          <p:spPr>
            <a:xfrm>
              <a:off x="6876256" y="2416571"/>
              <a:ext cx="1001226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bg1"/>
                  </a:solidFill>
                </a:rPr>
                <a:t>W </a:t>
              </a:r>
              <a:r>
                <a:rPr lang="fr-FR" sz="1100" b="1" dirty="0" err="1" smtClean="0">
                  <a:solidFill>
                    <a:schemeClr val="bg1"/>
                  </a:solidFill>
                </a:rPr>
                <a:t>particle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387326" y="1778862"/>
              <a:ext cx="121712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bg1"/>
                  </a:solidFill>
                </a:rPr>
                <a:t>AFM cantilever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 flipV="1">
              <a:off x="6732240" y="2496048"/>
              <a:ext cx="288032" cy="56301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:\IRSN\AFM\Multimode 8 INSP\lame verre\Pointe 5 boite 5um\lame_verre_003_3D_adheison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14052" r="9683" b="7158"/>
          <a:stretch/>
        </p:blipFill>
        <p:spPr bwMode="auto">
          <a:xfrm>
            <a:off x="683850" y="3035494"/>
            <a:ext cx="4091515" cy="18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IRSN\AFM\Multimode 8 INSP\lame verre\Pointe 5 boite 5um\distribution adhesion lame_verre0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79" y="2795074"/>
            <a:ext cx="3564386" cy="23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11"/>
          <p:cNvCxnSpPr>
            <a:stCxn id="54" idx="3"/>
            <a:endCxn id="55" idx="1"/>
          </p:cNvCxnSpPr>
          <p:nvPr/>
        </p:nvCxnSpPr>
        <p:spPr>
          <a:xfrm>
            <a:off x="4330513" y="2709959"/>
            <a:ext cx="994357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 err="1" smtClean="0"/>
              <a:t>v</a:t>
            </a:r>
            <a:r>
              <a:rPr lang="en-US" sz="2400" b="1" dirty="0" err="1" smtClean="0"/>
              <a:t>dW</a:t>
            </a:r>
            <a:r>
              <a:rPr lang="en-US" sz="2400" b="1" dirty="0" smtClean="0"/>
              <a:t> measurement </a:t>
            </a:r>
            <a:r>
              <a:rPr lang="en-US" sz="2400" b="1" dirty="0" smtClean="0">
                <a:sym typeface="Wingdings"/>
              </a:rPr>
              <a:t> distribution of forces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84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-14402" y="716476"/>
            <a:ext cx="915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220EE2"/>
                </a:solidFill>
              </a:rPr>
              <a:t>Uncharged particles</a:t>
            </a:r>
            <a:endParaRPr lang="en-US" sz="2000" b="1" u="sng" dirty="0">
              <a:solidFill>
                <a:srgbClr val="220EE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356537"/>
            <a:ext cx="1984471" cy="315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2464" y="1694964"/>
            <a:ext cx="46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1.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92465" y="2673294"/>
            <a:ext cx="46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92465" y="3753414"/>
            <a:ext cx="46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 smtClean="0"/>
              <a:t>Direct measurements </a:t>
            </a:r>
            <a:r>
              <a:rPr lang="en-US" sz="2400" b="1" dirty="0" smtClean="0"/>
              <a:t>of </a:t>
            </a:r>
            <a:r>
              <a:rPr lang="en-US" sz="2400" b="1" dirty="0" err="1" smtClean="0"/>
              <a:t>vdW</a:t>
            </a:r>
            <a:r>
              <a:rPr lang="en-US" sz="2400" b="1" dirty="0" smtClean="0"/>
              <a:t> force</a:t>
            </a:r>
            <a:endParaRPr lang="en-US" sz="24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24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188272" y="1995686"/>
            <a:ext cx="4570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 tungsten substrates with </a:t>
            </a:r>
            <a:r>
              <a:rPr lang="en-US" b="1" dirty="0" smtClean="0">
                <a:sym typeface="Wingdings"/>
              </a:rPr>
              <a:t></a:t>
            </a:r>
            <a:r>
              <a:rPr lang="en-US" b="1" dirty="0" smtClean="0"/>
              <a:t> roughness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Mirror polished W 	(</a:t>
            </a:r>
            <a:r>
              <a:rPr lang="en-US" b="1" i="1" dirty="0" err="1" smtClean="0"/>
              <a:t>rms</a:t>
            </a:r>
            <a:r>
              <a:rPr lang="en-US" b="1" dirty="0" smtClean="0"/>
              <a:t> </a:t>
            </a:r>
            <a:r>
              <a:rPr lang="en-US" b="1" dirty="0" smtClean="0">
                <a:sym typeface="Symbol"/>
              </a:rPr>
              <a:t> 15 nm)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ym typeface="Symbol"/>
              </a:rPr>
              <a:t>M</a:t>
            </a:r>
            <a:r>
              <a:rPr lang="en-US" b="1" dirty="0" smtClean="0">
                <a:sym typeface="Symbol"/>
              </a:rPr>
              <a:t>edium polished W	(</a:t>
            </a:r>
            <a:r>
              <a:rPr lang="en-US" b="1" i="1" dirty="0" err="1" smtClean="0"/>
              <a:t>rms</a:t>
            </a:r>
            <a:r>
              <a:rPr lang="en-US" b="1" dirty="0" smtClean="0"/>
              <a:t> </a:t>
            </a:r>
            <a:r>
              <a:rPr lang="en-US" b="1" dirty="0">
                <a:sym typeface="Symbol"/>
              </a:rPr>
              <a:t> </a:t>
            </a:r>
            <a:r>
              <a:rPr lang="en-US" b="1" dirty="0" smtClean="0">
                <a:sym typeface="Symbol"/>
              </a:rPr>
              <a:t>240 nm)</a:t>
            </a:r>
            <a:endParaRPr lang="en-US" b="1" dirty="0">
              <a:sym typeface="Symbo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W exposed to He plasma	(</a:t>
            </a:r>
            <a:r>
              <a:rPr lang="en-US" b="1" i="1" dirty="0" err="1" smtClean="0"/>
              <a:t>rms</a:t>
            </a:r>
            <a:r>
              <a:rPr lang="en-US" b="1" dirty="0" smtClean="0"/>
              <a:t> </a:t>
            </a:r>
            <a:r>
              <a:rPr lang="en-US" b="1" dirty="0">
                <a:sym typeface="Symbol"/>
              </a:rPr>
              <a:t> </a:t>
            </a:r>
            <a:r>
              <a:rPr lang="en-US" b="1" dirty="0" smtClean="0">
                <a:sym typeface="Symbol"/>
              </a:rPr>
              <a:t>750 nm)</a:t>
            </a:r>
            <a:endParaRPr lang="en-US" b="1" dirty="0">
              <a:sym typeface="Symbo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95936" y="4766242"/>
            <a:ext cx="287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/>
              <a:t>rms</a:t>
            </a:r>
            <a:r>
              <a:rPr lang="en-US" sz="1400" b="1" dirty="0" smtClean="0"/>
              <a:t> = </a:t>
            </a:r>
            <a:r>
              <a:rPr lang="en-US" sz="1400" b="1" dirty="0" smtClean="0"/>
              <a:t>root mean square </a:t>
            </a:r>
            <a:r>
              <a:rPr lang="en-US" sz="1400" b="1" dirty="0" smtClean="0"/>
              <a:t>roughness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-14402" y="789552"/>
            <a:ext cx="915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220EE2"/>
                </a:solidFill>
              </a:rPr>
              <a:t>Uncharged particles</a:t>
            </a:r>
            <a:endParaRPr lang="en-US" sz="2000" b="1" u="sng" dirty="0">
              <a:solidFill>
                <a:srgbClr val="220EE2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372200" y="1746201"/>
            <a:ext cx="2147511" cy="221599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Adhesion 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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When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Roughness </a:t>
            </a:r>
          </a:p>
          <a:p>
            <a:pPr algn="ctr"/>
            <a:endParaRPr lang="en-US" sz="2400" b="1" dirty="0">
              <a:solidFill>
                <a:srgbClr val="FF0000"/>
              </a:solidFill>
              <a:sym typeface="Wingdings"/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F</a:t>
            </a:r>
            <a:r>
              <a:rPr lang="en-US" sz="2400" b="1" baseline="-25000" dirty="0" err="1" smtClean="0">
                <a:solidFill>
                  <a:srgbClr val="00B050"/>
                </a:solidFill>
              </a:rPr>
              <a:t>vdW</a:t>
            </a:r>
            <a:r>
              <a:rPr lang="en-US" sz="2400" b="1" dirty="0" smtClean="0">
                <a:solidFill>
                  <a:srgbClr val="00B050"/>
                </a:solidFill>
              </a:rPr>
              <a:t> = 10 </a:t>
            </a:r>
            <a:r>
              <a:rPr lang="en-US" sz="2400" b="1" dirty="0" err="1" smtClean="0">
                <a:solidFill>
                  <a:srgbClr val="00B050"/>
                </a:solidFill>
              </a:rPr>
              <a:t>nN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n-US" b="1" dirty="0" smtClean="0">
                <a:solidFill>
                  <a:srgbClr val="008E40"/>
                </a:solidFill>
              </a:rPr>
              <a:t>(relevant roughness)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855202" y="1563638"/>
            <a:ext cx="3899677" cy="2972849"/>
            <a:chOff x="2435518" y="2968537"/>
            <a:chExt cx="3899677" cy="3963799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968537"/>
              <a:ext cx="3851427" cy="3851427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3622103" y="6480931"/>
              <a:ext cx="2100319" cy="4514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Particle diameter (µm)</a:t>
              </a:r>
              <a:endParaRPr lang="en-US" sz="1600" b="1" dirty="0"/>
            </a:p>
          </p:txBody>
        </p:sp>
        <p:sp>
          <p:nvSpPr>
            <p:cNvPr id="59" name="ZoneTexte 58"/>
            <p:cNvSpPr txBox="1"/>
            <p:nvPr/>
          </p:nvSpPr>
          <p:spPr>
            <a:xfrm rot="16200000">
              <a:off x="1316536" y="4416965"/>
              <a:ext cx="257651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Adhesion force  (</a:t>
              </a:r>
              <a:r>
                <a:rPr lang="en-US" sz="1600" b="1" dirty="0" err="1" smtClean="0"/>
                <a:t>nN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849176" y="3198520"/>
              <a:ext cx="126829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RMS=15nm</a:t>
              </a:r>
              <a:endParaRPr lang="en-US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4732156" y="4372361"/>
              <a:ext cx="13853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RMS=240nm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4732156" y="5445224"/>
              <a:ext cx="13853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220EE2"/>
                  </a:solidFill>
                </a:rPr>
                <a:t>RMS=750nm</a:t>
              </a:r>
              <a:endParaRPr lang="en-US" dirty="0">
                <a:solidFill>
                  <a:srgbClr val="220EE2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 smtClean="0"/>
              <a:t>Direct measurements </a:t>
            </a:r>
            <a:r>
              <a:rPr lang="en-US" sz="2400" b="1" dirty="0" smtClean="0"/>
              <a:t>of </a:t>
            </a:r>
            <a:r>
              <a:rPr lang="en-US" sz="2400" b="1" dirty="0" err="1" smtClean="0"/>
              <a:t>vdW</a:t>
            </a:r>
            <a:r>
              <a:rPr lang="en-US" sz="2400" b="1" dirty="0" smtClean="0"/>
              <a:t> force  </a:t>
            </a:r>
            <a:endParaRPr lang="en-US" sz="24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3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33524" y="785309"/>
            <a:ext cx="48299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Balance of forces of a tritiated W particle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4211960" y="1073848"/>
            <a:ext cx="47144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VdW</a:t>
            </a:r>
            <a:r>
              <a:rPr lang="en-US" sz="2000" b="1" dirty="0" smtClean="0">
                <a:solidFill>
                  <a:srgbClr val="00B050"/>
                </a:solidFill>
              </a:rPr>
              <a:t> = van Der Walls force = A </a:t>
            </a:r>
            <a:r>
              <a:rPr lang="en-US" sz="2000" b="1" dirty="0" err="1" smtClean="0">
                <a:solidFill>
                  <a:srgbClr val="00B050"/>
                </a:solidFill>
              </a:rPr>
              <a:t>D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p</a:t>
            </a:r>
            <a:r>
              <a:rPr lang="en-US" sz="2000" b="1" dirty="0" smtClean="0">
                <a:solidFill>
                  <a:srgbClr val="00B050"/>
                </a:solidFill>
              </a:rPr>
              <a:t>/12 z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2</a:t>
            </a:r>
          </a:p>
          <a:p>
            <a:r>
              <a:rPr lang="en-US" sz="2000" b="1" dirty="0" smtClean="0"/>
              <a:t>	  A = </a:t>
            </a:r>
            <a:r>
              <a:rPr lang="en-US" sz="2000" b="1" dirty="0" err="1" smtClean="0"/>
              <a:t>Hamaker</a:t>
            </a:r>
            <a:r>
              <a:rPr lang="en-US" sz="2000" b="1" dirty="0" smtClean="0"/>
              <a:t> constant </a:t>
            </a:r>
          </a:p>
          <a:p>
            <a:r>
              <a:rPr lang="en-US" sz="2000" b="1" dirty="0" smtClean="0"/>
              <a:t>	      = </a:t>
            </a:r>
            <a:r>
              <a:rPr lang="en-US" sz="2000" b="1" dirty="0" smtClean="0">
                <a:solidFill>
                  <a:srgbClr val="FF0000"/>
                </a:solidFill>
              </a:rPr>
              <a:t>depends on material</a:t>
            </a:r>
          </a:p>
          <a:p>
            <a:r>
              <a:rPr lang="en-US" sz="2000" b="1" dirty="0" smtClean="0"/>
              <a:t>	</a:t>
            </a:r>
            <a:r>
              <a:rPr lang="en-US" sz="2000" b="1" dirty="0"/>
              <a:t> </a:t>
            </a:r>
            <a:r>
              <a:rPr lang="en-US" sz="2000" b="1" dirty="0" smtClean="0"/>
              <a:t>     = 1.3 - 4.4  x 10</a:t>
            </a:r>
            <a:r>
              <a:rPr lang="en-US" sz="2000" b="1" baseline="30000" dirty="0" smtClean="0"/>
              <a:t>-19</a:t>
            </a:r>
            <a:r>
              <a:rPr lang="en-US" sz="2000" b="1" dirty="0" smtClean="0"/>
              <a:t> J for W</a:t>
            </a:r>
          </a:p>
          <a:p>
            <a:r>
              <a:rPr lang="en-US" sz="2000" b="1" dirty="0" smtClean="0"/>
              <a:t>	z = separating distance</a:t>
            </a:r>
          </a:p>
          <a:p>
            <a:r>
              <a:rPr lang="en-US" sz="2000" b="1" dirty="0" smtClean="0"/>
              <a:t>	    = 0,4 nm (</a:t>
            </a:r>
            <a:r>
              <a:rPr lang="en-US" sz="2000" b="1" dirty="0" smtClean="0">
                <a:solidFill>
                  <a:srgbClr val="FF0000"/>
                </a:solidFill>
              </a:rPr>
              <a:t>ideal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smooth surface</a:t>
            </a:r>
            <a:r>
              <a:rPr lang="en-US" sz="2000" b="1" dirty="0" smtClean="0"/>
              <a:t>)</a:t>
            </a:r>
          </a:p>
          <a:p>
            <a:r>
              <a:rPr lang="en-US" sz="2000" b="1" dirty="0" err="1" smtClean="0">
                <a:solidFill>
                  <a:srgbClr val="954ECA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954ECA"/>
                </a:solidFill>
              </a:rPr>
              <a:t>g</a:t>
            </a:r>
            <a:r>
              <a:rPr lang="en-US" sz="2000" b="1" dirty="0" smtClean="0">
                <a:solidFill>
                  <a:srgbClr val="954ECA"/>
                </a:solidFill>
              </a:rPr>
              <a:t>   = gravity =  mg (</a:t>
            </a:r>
            <a:r>
              <a:rPr lang="en-US" sz="2000" b="1" u="sng" dirty="0" smtClean="0">
                <a:solidFill>
                  <a:srgbClr val="954ECA"/>
                </a:solidFill>
              </a:rPr>
              <a:t>negligible</a:t>
            </a:r>
            <a:r>
              <a:rPr lang="en-US" sz="2000" b="1" dirty="0" smtClean="0">
                <a:solidFill>
                  <a:srgbClr val="954ECA"/>
                </a:solidFill>
              </a:rPr>
              <a:t>)</a:t>
            </a:r>
          </a:p>
          <a:p>
            <a:r>
              <a:rPr lang="en-US" sz="2000" b="1" u="sng" dirty="0" smtClean="0"/>
              <a:t>For </a:t>
            </a:r>
            <a:r>
              <a:rPr lang="en-US" sz="2000" b="1" u="sng" dirty="0" smtClean="0">
                <a:solidFill>
                  <a:srgbClr val="FF0000"/>
                </a:solidFill>
              </a:rPr>
              <a:t>insulated charged  dust</a:t>
            </a:r>
            <a:r>
              <a:rPr lang="en-US" sz="2000" b="1" dirty="0" smtClean="0"/>
              <a:t>: 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im</a:t>
            </a:r>
            <a:r>
              <a:rPr lang="en-US" sz="2000" b="1" dirty="0" smtClean="0">
                <a:solidFill>
                  <a:srgbClr val="FF0000"/>
                </a:solidFill>
              </a:rPr>
              <a:t> = image force = (1/4</a:t>
            </a:r>
            <a:r>
              <a:rPr lang="en-US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pe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</a:rPr>
              <a:t>) Q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p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/D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P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79512" y="122508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D</a:t>
            </a:r>
            <a:r>
              <a:rPr lang="en-US" sz="1600" b="1" baseline="-25000" dirty="0" err="1" smtClean="0"/>
              <a:t>p</a:t>
            </a:r>
            <a:r>
              <a:rPr lang="en-US" sz="1600" b="1" dirty="0" smtClean="0"/>
              <a:t> = particle </a:t>
            </a:r>
            <a:r>
              <a:rPr lang="en-US" sz="1600" b="1" dirty="0" smtClean="0"/>
              <a:t>diameter </a:t>
            </a:r>
            <a:r>
              <a:rPr lang="en-US" sz="1600" b="1" dirty="0" err="1" smtClean="0">
                <a:solidFill>
                  <a:srgbClr val="FF0000"/>
                </a:solidFill>
              </a:rPr>
              <a:t>Q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</a:rPr>
              <a:t>charged particle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364256" y="1549241"/>
            <a:ext cx="3555679" cy="2381949"/>
            <a:chOff x="1209984" y="2330067"/>
            <a:chExt cx="3555679" cy="3175932"/>
          </a:xfrm>
        </p:grpSpPr>
        <p:pic>
          <p:nvPicPr>
            <p:cNvPr id="38" name="Image 284" descr="O:\SCA\LPMA\Audrey\surfaces F1-F4\MEB\F1\90$\16.bmp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984" y="2330067"/>
              <a:ext cx="3555679" cy="317593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Connecteur droit avec flèche 38"/>
            <p:cNvCxnSpPr/>
            <p:nvPr/>
          </p:nvCxnSpPr>
          <p:spPr bwMode="auto">
            <a:xfrm>
              <a:off x="2825440" y="4690694"/>
              <a:ext cx="0" cy="612000"/>
            </a:xfrm>
            <a:prstGeom prst="straightConnector1">
              <a:avLst/>
            </a:prstGeom>
            <a:ln w="63500" cmpd="sng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 bwMode="auto">
            <a:xfrm>
              <a:off x="3041464" y="4704307"/>
              <a:ext cx="0" cy="612000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3"/>
            <p:cNvCxnSpPr>
              <a:cxnSpLocks noChangeShapeType="1"/>
            </p:cNvCxnSpPr>
            <p:nvPr/>
          </p:nvCxnSpPr>
          <p:spPr bwMode="auto">
            <a:xfrm>
              <a:off x="3728732" y="2828893"/>
              <a:ext cx="883247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ZoneTexte 4"/>
            <p:cNvSpPr txBox="1">
              <a:spLocks noChangeArrowheads="1"/>
            </p:cNvSpPr>
            <p:nvPr/>
          </p:nvSpPr>
          <p:spPr bwMode="auto">
            <a:xfrm>
              <a:off x="3588000" y="2336163"/>
              <a:ext cx="1177663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1600" dirty="0">
                  <a:latin typeface="Trebuchet MS" panose="020B0603020202020204" pitchFamily="34" charset="0"/>
                </a:rPr>
                <a:t>5 µm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870401" y="4690694"/>
              <a:ext cx="768308" cy="7797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err="1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F</a:t>
              </a:r>
              <a:r>
                <a:rPr lang="fr-FR" sz="3200" baseline="-25000" dirty="0" err="1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im</a:t>
              </a:r>
              <a:r>
                <a:rPr lang="fr-FR" sz="3200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 </a:t>
              </a:r>
              <a:endParaRPr lang="fr-FR" sz="3200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7" name="Freeform 127"/>
            <p:cNvSpPr>
              <a:spLocks noEditPoints="1"/>
            </p:cNvSpPr>
            <p:nvPr/>
          </p:nvSpPr>
          <p:spPr bwMode="auto">
            <a:xfrm flipH="1">
              <a:off x="1573334" y="2955411"/>
              <a:ext cx="681221" cy="788813"/>
            </a:xfrm>
            <a:custGeom>
              <a:avLst/>
              <a:gdLst>
                <a:gd name="T0" fmla="*/ 0 w 11012"/>
                <a:gd name="T1" fmla="*/ 16261 h 16348"/>
                <a:gd name="T2" fmla="*/ 2109 w 11012"/>
                <a:gd name="T3" fmla="*/ 14861 h 16348"/>
                <a:gd name="T4" fmla="*/ 2085 w 11012"/>
                <a:gd name="T5" fmla="*/ 14906 h 16348"/>
                <a:gd name="T6" fmla="*/ 1998 w 11012"/>
                <a:gd name="T7" fmla="*/ 11859 h 16348"/>
                <a:gd name="T8" fmla="*/ 2004 w 11012"/>
                <a:gd name="T9" fmla="*/ 11833 h 16348"/>
                <a:gd name="T10" fmla="*/ 4289 w 11012"/>
                <a:gd name="T11" fmla="*/ 7716 h 16348"/>
                <a:gd name="T12" fmla="*/ 4314 w 11012"/>
                <a:gd name="T13" fmla="*/ 7693 h 16348"/>
                <a:gd name="T14" fmla="*/ 10113 w 11012"/>
                <a:gd name="T15" fmla="*/ 5223 h 16348"/>
                <a:gd name="T16" fmla="*/ 10082 w 11012"/>
                <a:gd name="T17" fmla="*/ 5273 h 16348"/>
                <a:gd name="T18" fmla="*/ 9906 w 11012"/>
                <a:gd name="T19" fmla="*/ 1155 h 16348"/>
                <a:gd name="T20" fmla="*/ 9920 w 11012"/>
                <a:gd name="T21" fmla="*/ 1118 h 16348"/>
                <a:gd name="T22" fmla="*/ 10794 w 11012"/>
                <a:gd name="T23" fmla="*/ 162 h 16348"/>
                <a:gd name="T24" fmla="*/ 10871 w 11012"/>
                <a:gd name="T25" fmla="*/ 232 h 16348"/>
                <a:gd name="T26" fmla="*/ 9996 w 11012"/>
                <a:gd name="T27" fmla="*/ 1188 h 16348"/>
                <a:gd name="T28" fmla="*/ 10010 w 11012"/>
                <a:gd name="T29" fmla="*/ 1151 h 16348"/>
                <a:gd name="T30" fmla="*/ 10186 w 11012"/>
                <a:gd name="T31" fmla="*/ 5268 h 16348"/>
                <a:gd name="T32" fmla="*/ 10154 w 11012"/>
                <a:gd name="T33" fmla="*/ 5318 h 16348"/>
                <a:gd name="T34" fmla="*/ 4355 w 11012"/>
                <a:gd name="T35" fmla="*/ 7789 h 16348"/>
                <a:gd name="T36" fmla="*/ 4380 w 11012"/>
                <a:gd name="T37" fmla="*/ 7766 h 16348"/>
                <a:gd name="T38" fmla="*/ 2095 w 11012"/>
                <a:gd name="T39" fmla="*/ 11883 h 16348"/>
                <a:gd name="T40" fmla="*/ 2101 w 11012"/>
                <a:gd name="T41" fmla="*/ 11856 h 16348"/>
                <a:gd name="T42" fmla="*/ 2189 w 11012"/>
                <a:gd name="T43" fmla="*/ 14903 h 16348"/>
                <a:gd name="T44" fmla="*/ 2166 w 11012"/>
                <a:gd name="T45" fmla="*/ 14948 h 16348"/>
                <a:gd name="T46" fmla="*/ 57 w 11012"/>
                <a:gd name="T47" fmla="*/ 16348 h 16348"/>
                <a:gd name="T48" fmla="*/ 0 w 11012"/>
                <a:gd name="T49" fmla="*/ 16261 h 16348"/>
                <a:gd name="T50" fmla="*/ 10832 w 11012"/>
                <a:gd name="T51" fmla="*/ 197 h 16348"/>
                <a:gd name="T52" fmla="*/ 10595 w 11012"/>
                <a:gd name="T53" fmla="*/ 161 h 16348"/>
                <a:gd name="T54" fmla="*/ 11012 w 11012"/>
                <a:gd name="T55" fmla="*/ 0 h 16348"/>
                <a:gd name="T56" fmla="*/ 10890 w 11012"/>
                <a:gd name="T57" fmla="*/ 431 h 16348"/>
                <a:gd name="T58" fmla="*/ 10832 w 11012"/>
                <a:gd name="T59" fmla="*/ 197 h 16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12" h="16348">
                  <a:moveTo>
                    <a:pt x="0" y="16261"/>
                  </a:moveTo>
                  <a:lnTo>
                    <a:pt x="2109" y="14861"/>
                  </a:lnTo>
                  <a:lnTo>
                    <a:pt x="2085" y="14906"/>
                  </a:lnTo>
                  <a:lnTo>
                    <a:pt x="1998" y="11859"/>
                  </a:lnTo>
                  <a:cubicBezTo>
                    <a:pt x="1997" y="11850"/>
                    <a:pt x="2000" y="11841"/>
                    <a:pt x="2004" y="11833"/>
                  </a:cubicBezTo>
                  <a:lnTo>
                    <a:pt x="4289" y="7716"/>
                  </a:lnTo>
                  <a:cubicBezTo>
                    <a:pt x="4294" y="7705"/>
                    <a:pt x="4303" y="7697"/>
                    <a:pt x="4314" y="7693"/>
                  </a:cubicBezTo>
                  <a:lnTo>
                    <a:pt x="10113" y="5223"/>
                  </a:lnTo>
                  <a:lnTo>
                    <a:pt x="10082" y="5273"/>
                  </a:lnTo>
                  <a:lnTo>
                    <a:pt x="9906" y="1155"/>
                  </a:lnTo>
                  <a:cubicBezTo>
                    <a:pt x="9905" y="1142"/>
                    <a:pt x="9910" y="1128"/>
                    <a:pt x="9920" y="1118"/>
                  </a:cubicBezTo>
                  <a:lnTo>
                    <a:pt x="10794" y="162"/>
                  </a:lnTo>
                  <a:lnTo>
                    <a:pt x="10871" y="232"/>
                  </a:lnTo>
                  <a:lnTo>
                    <a:pt x="9996" y="1188"/>
                  </a:lnTo>
                  <a:lnTo>
                    <a:pt x="10010" y="1151"/>
                  </a:lnTo>
                  <a:lnTo>
                    <a:pt x="10186" y="5268"/>
                  </a:lnTo>
                  <a:cubicBezTo>
                    <a:pt x="10187" y="5290"/>
                    <a:pt x="10174" y="5310"/>
                    <a:pt x="10154" y="5318"/>
                  </a:cubicBezTo>
                  <a:lnTo>
                    <a:pt x="4355" y="7789"/>
                  </a:lnTo>
                  <a:lnTo>
                    <a:pt x="4380" y="7766"/>
                  </a:lnTo>
                  <a:lnTo>
                    <a:pt x="2095" y="11883"/>
                  </a:lnTo>
                  <a:lnTo>
                    <a:pt x="2101" y="11856"/>
                  </a:lnTo>
                  <a:lnTo>
                    <a:pt x="2189" y="14903"/>
                  </a:lnTo>
                  <a:cubicBezTo>
                    <a:pt x="2190" y="14921"/>
                    <a:pt x="2181" y="14938"/>
                    <a:pt x="2166" y="14948"/>
                  </a:cubicBezTo>
                  <a:lnTo>
                    <a:pt x="57" y="16348"/>
                  </a:lnTo>
                  <a:lnTo>
                    <a:pt x="0" y="16261"/>
                  </a:lnTo>
                  <a:close/>
                  <a:moveTo>
                    <a:pt x="10832" y="197"/>
                  </a:moveTo>
                  <a:lnTo>
                    <a:pt x="10595" y="161"/>
                  </a:lnTo>
                  <a:lnTo>
                    <a:pt x="11012" y="0"/>
                  </a:lnTo>
                  <a:lnTo>
                    <a:pt x="10890" y="431"/>
                  </a:lnTo>
                  <a:lnTo>
                    <a:pt x="10832" y="19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Trebuchet MS" panose="020B0603020202020204" pitchFamily="34" charset="0"/>
              </a:endParaRPr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auto">
            <a:xfrm>
              <a:off x="1528458" y="2907515"/>
              <a:ext cx="49637" cy="49637"/>
            </a:xfrm>
            <a:prstGeom prst="ellipse">
              <a:avLst/>
            </a:prstGeom>
            <a:solidFill>
              <a:srgbClr val="FFFF00"/>
            </a:solidFill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Trebuchet MS" panose="020B0603020202020204" pitchFamily="34" charset="0"/>
              </a:endParaRP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1241264" y="2678198"/>
              <a:ext cx="1008112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b="1" dirty="0">
                  <a:solidFill>
                    <a:srgbClr val="220EE2"/>
                  </a:solidFill>
                  <a:latin typeface="Trebuchet MS" panose="020B0603020202020204" pitchFamily="34" charset="0"/>
                  <a:sym typeface="Symbol"/>
                </a:rPr>
                <a:t> </a:t>
              </a:r>
              <a:r>
                <a:rPr lang="fr-FR" altLang="fr-FR" sz="1600" b="1" dirty="0" err="1">
                  <a:solidFill>
                    <a:srgbClr val="220EE2"/>
                  </a:solidFill>
                  <a:latin typeface="Trebuchet MS" panose="020B0603020202020204" pitchFamily="34" charset="0"/>
                  <a:sym typeface="Symbol"/>
                </a:rPr>
                <a:t>emission</a:t>
              </a:r>
              <a:r>
                <a:rPr lang="fr-FR" altLang="fr-FR" sz="1600" b="1" dirty="0">
                  <a:solidFill>
                    <a:srgbClr val="220EE2"/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  <p:sp>
          <p:nvSpPr>
            <p:cNvPr id="50" name="Freeform 136"/>
            <p:cNvSpPr>
              <a:spLocks noEditPoints="1"/>
            </p:cNvSpPr>
            <p:nvPr/>
          </p:nvSpPr>
          <p:spPr bwMode="auto">
            <a:xfrm flipH="1">
              <a:off x="2254554" y="3740177"/>
              <a:ext cx="255617" cy="181256"/>
            </a:xfrm>
            <a:custGeom>
              <a:avLst/>
              <a:gdLst>
                <a:gd name="T0" fmla="*/ 3366 w 3366"/>
                <a:gd name="T1" fmla="*/ 95 h 2375"/>
                <a:gd name="T2" fmla="*/ 2982 w 3366"/>
                <a:gd name="T3" fmla="*/ 257 h 2375"/>
                <a:gd name="T4" fmla="*/ 2942 w 3366"/>
                <a:gd name="T5" fmla="*/ 161 h 2375"/>
                <a:gd name="T6" fmla="*/ 3325 w 3366"/>
                <a:gd name="T7" fmla="*/ 0 h 2375"/>
                <a:gd name="T8" fmla="*/ 3366 w 3366"/>
                <a:gd name="T9" fmla="*/ 95 h 2375"/>
                <a:gd name="T10" fmla="*/ 2695 w 3366"/>
                <a:gd name="T11" fmla="*/ 378 h 2375"/>
                <a:gd name="T12" fmla="*/ 2608 w 3366"/>
                <a:gd name="T13" fmla="*/ 415 h 2375"/>
                <a:gd name="T14" fmla="*/ 2639 w 3366"/>
                <a:gd name="T15" fmla="*/ 367 h 2375"/>
                <a:gd name="T16" fmla="*/ 2639 w 3366"/>
                <a:gd name="T17" fmla="*/ 689 h 2375"/>
                <a:gd name="T18" fmla="*/ 2535 w 3366"/>
                <a:gd name="T19" fmla="*/ 689 h 2375"/>
                <a:gd name="T20" fmla="*/ 2535 w 3366"/>
                <a:gd name="T21" fmla="*/ 367 h 2375"/>
                <a:gd name="T22" fmla="*/ 2567 w 3366"/>
                <a:gd name="T23" fmla="*/ 320 h 2375"/>
                <a:gd name="T24" fmla="*/ 2655 w 3366"/>
                <a:gd name="T25" fmla="*/ 283 h 2375"/>
                <a:gd name="T26" fmla="*/ 2695 w 3366"/>
                <a:gd name="T27" fmla="*/ 378 h 2375"/>
                <a:gd name="T28" fmla="*/ 2639 w 3366"/>
                <a:gd name="T29" fmla="*/ 1001 h 2375"/>
                <a:gd name="T30" fmla="*/ 2639 w 3366"/>
                <a:gd name="T31" fmla="*/ 1245 h 2375"/>
                <a:gd name="T32" fmla="*/ 2622 w 3366"/>
                <a:gd name="T33" fmla="*/ 1284 h 2375"/>
                <a:gd name="T34" fmla="*/ 2582 w 3366"/>
                <a:gd name="T35" fmla="*/ 1296 h 2375"/>
                <a:gd name="T36" fmla="*/ 2411 w 3366"/>
                <a:gd name="T37" fmla="*/ 1277 h 2375"/>
                <a:gd name="T38" fmla="*/ 2422 w 3366"/>
                <a:gd name="T39" fmla="*/ 1174 h 2375"/>
                <a:gd name="T40" fmla="*/ 2593 w 3366"/>
                <a:gd name="T41" fmla="*/ 1193 h 2375"/>
                <a:gd name="T42" fmla="*/ 2535 w 3366"/>
                <a:gd name="T43" fmla="*/ 1245 h 2375"/>
                <a:gd name="T44" fmla="*/ 2535 w 3366"/>
                <a:gd name="T45" fmla="*/ 1001 h 2375"/>
                <a:gd name="T46" fmla="*/ 2639 w 3366"/>
                <a:gd name="T47" fmla="*/ 1001 h 2375"/>
                <a:gd name="T48" fmla="*/ 2101 w 3366"/>
                <a:gd name="T49" fmla="*/ 1242 h 2375"/>
                <a:gd name="T50" fmla="*/ 1687 w 3366"/>
                <a:gd name="T51" fmla="*/ 1196 h 2375"/>
                <a:gd name="T52" fmla="*/ 1699 w 3366"/>
                <a:gd name="T53" fmla="*/ 1092 h 2375"/>
                <a:gd name="T54" fmla="*/ 2112 w 3366"/>
                <a:gd name="T55" fmla="*/ 1139 h 2375"/>
                <a:gd name="T56" fmla="*/ 2101 w 3366"/>
                <a:gd name="T57" fmla="*/ 1242 h 2375"/>
                <a:gd name="T58" fmla="*/ 1377 w 3366"/>
                <a:gd name="T59" fmla="*/ 1161 h 2375"/>
                <a:gd name="T60" fmla="*/ 964 w 3366"/>
                <a:gd name="T61" fmla="*/ 1114 h 2375"/>
                <a:gd name="T62" fmla="*/ 976 w 3366"/>
                <a:gd name="T63" fmla="*/ 1011 h 2375"/>
                <a:gd name="T64" fmla="*/ 1389 w 3366"/>
                <a:gd name="T65" fmla="*/ 1058 h 2375"/>
                <a:gd name="T66" fmla="*/ 1377 w 3366"/>
                <a:gd name="T67" fmla="*/ 1161 h 2375"/>
                <a:gd name="T68" fmla="*/ 654 w 3366"/>
                <a:gd name="T69" fmla="*/ 1079 h 2375"/>
                <a:gd name="T70" fmla="*/ 472 w 3366"/>
                <a:gd name="T71" fmla="*/ 1059 h 2375"/>
                <a:gd name="T72" fmla="*/ 528 w 3366"/>
                <a:gd name="T73" fmla="*/ 1023 h 2375"/>
                <a:gd name="T74" fmla="*/ 457 w 3366"/>
                <a:gd name="T75" fmla="*/ 1245 h 2375"/>
                <a:gd name="T76" fmla="*/ 358 w 3366"/>
                <a:gd name="T77" fmla="*/ 1214 h 2375"/>
                <a:gd name="T78" fmla="*/ 428 w 3366"/>
                <a:gd name="T79" fmla="*/ 992 h 2375"/>
                <a:gd name="T80" fmla="*/ 484 w 3366"/>
                <a:gd name="T81" fmla="*/ 956 h 2375"/>
                <a:gd name="T82" fmla="*/ 666 w 3366"/>
                <a:gd name="T83" fmla="*/ 976 h 2375"/>
                <a:gd name="T84" fmla="*/ 654 w 3366"/>
                <a:gd name="T85" fmla="*/ 1079 h 2375"/>
                <a:gd name="T86" fmla="*/ 363 w 3366"/>
                <a:gd name="T87" fmla="*/ 1543 h 2375"/>
                <a:gd name="T88" fmla="*/ 237 w 3366"/>
                <a:gd name="T89" fmla="*/ 1939 h 2375"/>
                <a:gd name="T90" fmla="*/ 138 w 3366"/>
                <a:gd name="T91" fmla="*/ 1908 h 2375"/>
                <a:gd name="T92" fmla="*/ 264 w 3366"/>
                <a:gd name="T93" fmla="*/ 1511 h 2375"/>
                <a:gd name="T94" fmla="*/ 363 w 3366"/>
                <a:gd name="T95" fmla="*/ 1543 h 2375"/>
                <a:gd name="T96" fmla="*/ 143 w 3366"/>
                <a:gd name="T97" fmla="*/ 2237 h 2375"/>
                <a:gd name="T98" fmla="*/ 99 w 3366"/>
                <a:gd name="T99" fmla="*/ 2375 h 2375"/>
                <a:gd name="T100" fmla="*/ 0 w 3366"/>
                <a:gd name="T101" fmla="*/ 2344 h 2375"/>
                <a:gd name="T102" fmla="*/ 44 w 3366"/>
                <a:gd name="T103" fmla="*/ 2205 h 2375"/>
                <a:gd name="T104" fmla="*/ 143 w 3366"/>
                <a:gd name="T105" fmla="*/ 2237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66" h="2375">
                  <a:moveTo>
                    <a:pt x="3366" y="95"/>
                  </a:moveTo>
                  <a:lnTo>
                    <a:pt x="2982" y="257"/>
                  </a:lnTo>
                  <a:lnTo>
                    <a:pt x="2942" y="161"/>
                  </a:lnTo>
                  <a:lnTo>
                    <a:pt x="3325" y="0"/>
                  </a:lnTo>
                  <a:lnTo>
                    <a:pt x="3366" y="95"/>
                  </a:lnTo>
                  <a:close/>
                  <a:moveTo>
                    <a:pt x="2695" y="378"/>
                  </a:moveTo>
                  <a:lnTo>
                    <a:pt x="2608" y="415"/>
                  </a:lnTo>
                  <a:lnTo>
                    <a:pt x="2639" y="367"/>
                  </a:lnTo>
                  <a:lnTo>
                    <a:pt x="2639" y="689"/>
                  </a:lnTo>
                  <a:lnTo>
                    <a:pt x="2535" y="689"/>
                  </a:lnTo>
                  <a:lnTo>
                    <a:pt x="2535" y="367"/>
                  </a:lnTo>
                  <a:cubicBezTo>
                    <a:pt x="2535" y="347"/>
                    <a:pt x="2548" y="328"/>
                    <a:pt x="2567" y="320"/>
                  </a:cubicBezTo>
                  <a:lnTo>
                    <a:pt x="2655" y="283"/>
                  </a:lnTo>
                  <a:lnTo>
                    <a:pt x="2695" y="378"/>
                  </a:lnTo>
                  <a:close/>
                  <a:moveTo>
                    <a:pt x="2639" y="1001"/>
                  </a:moveTo>
                  <a:lnTo>
                    <a:pt x="2639" y="1245"/>
                  </a:lnTo>
                  <a:cubicBezTo>
                    <a:pt x="2639" y="1260"/>
                    <a:pt x="2633" y="1274"/>
                    <a:pt x="2622" y="1284"/>
                  </a:cubicBezTo>
                  <a:cubicBezTo>
                    <a:pt x="2611" y="1293"/>
                    <a:pt x="2596" y="1298"/>
                    <a:pt x="2582" y="1296"/>
                  </a:cubicBezTo>
                  <a:lnTo>
                    <a:pt x="2411" y="1277"/>
                  </a:lnTo>
                  <a:lnTo>
                    <a:pt x="2422" y="1174"/>
                  </a:lnTo>
                  <a:lnTo>
                    <a:pt x="2593" y="1193"/>
                  </a:lnTo>
                  <a:lnTo>
                    <a:pt x="2535" y="1245"/>
                  </a:lnTo>
                  <a:lnTo>
                    <a:pt x="2535" y="1001"/>
                  </a:lnTo>
                  <a:lnTo>
                    <a:pt x="2639" y="1001"/>
                  </a:lnTo>
                  <a:close/>
                  <a:moveTo>
                    <a:pt x="2101" y="1242"/>
                  </a:moveTo>
                  <a:lnTo>
                    <a:pt x="1687" y="1196"/>
                  </a:lnTo>
                  <a:lnTo>
                    <a:pt x="1699" y="1092"/>
                  </a:lnTo>
                  <a:lnTo>
                    <a:pt x="2112" y="1139"/>
                  </a:lnTo>
                  <a:lnTo>
                    <a:pt x="2101" y="1242"/>
                  </a:lnTo>
                  <a:close/>
                  <a:moveTo>
                    <a:pt x="1377" y="1161"/>
                  </a:moveTo>
                  <a:lnTo>
                    <a:pt x="964" y="1114"/>
                  </a:lnTo>
                  <a:lnTo>
                    <a:pt x="976" y="1011"/>
                  </a:lnTo>
                  <a:lnTo>
                    <a:pt x="1389" y="1058"/>
                  </a:lnTo>
                  <a:lnTo>
                    <a:pt x="1377" y="1161"/>
                  </a:lnTo>
                  <a:close/>
                  <a:moveTo>
                    <a:pt x="654" y="1079"/>
                  </a:moveTo>
                  <a:lnTo>
                    <a:pt x="472" y="1059"/>
                  </a:lnTo>
                  <a:lnTo>
                    <a:pt x="528" y="1023"/>
                  </a:lnTo>
                  <a:lnTo>
                    <a:pt x="457" y="1245"/>
                  </a:lnTo>
                  <a:lnTo>
                    <a:pt x="358" y="1214"/>
                  </a:lnTo>
                  <a:lnTo>
                    <a:pt x="428" y="992"/>
                  </a:lnTo>
                  <a:cubicBezTo>
                    <a:pt x="436" y="968"/>
                    <a:pt x="459" y="953"/>
                    <a:pt x="484" y="956"/>
                  </a:cubicBezTo>
                  <a:lnTo>
                    <a:pt x="666" y="976"/>
                  </a:lnTo>
                  <a:lnTo>
                    <a:pt x="654" y="1079"/>
                  </a:lnTo>
                  <a:close/>
                  <a:moveTo>
                    <a:pt x="363" y="1543"/>
                  </a:moveTo>
                  <a:lnTo>
                    <a:pt x="237" y="1939"/>
                  </a:lnTo>
                  <a:lnTo>
                    <a:pt x="138" y="1908"/>
                  </a:lnTo>
                  <a:lnTo>
                    <a:pt x="264" y="1511"/>
                  </a:lnTo>
                  <a:lnTo>
                    <a:pt x="363" y="1543"/>
                  </a:lnTo>
                  <a:close/>
                  <a:moveTo>
                    <a:pt x="143" y="2237"/>
                  </a:moveTo>
                  <a:lnTo>
                    <a:pt x="99" y="2375"/>
                  </a:lnTo>
                  <a:lnTo>
                    <a:pt x="0" y="2344"/>
                  </a:lnTo>
                  <a:lnTo>
                    <a:pt x="44" y="2205"/>
                  </a:lnTo>
                  <a:lnTo>
                    <a:pt x="143" y="22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Trebuchet MS" panose="020B0603020202020204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2204299" y="3183690"/>
              <a:ext cx="1524432" cy="1520617"/>
            </a:xfrm>
            <a:prstGeom prst="ellipse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rebuchet MS" panose="020B0603020202020204" pitchFamily="34" charset="0"/>
              </a:endParaRPr>
            </a:p>
          </p:txBody>
        </p:sp>
      </p:grp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915816" y="1977684"/>
            <a:ext cx="10081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/>
              </a:rPr>
              <a:t>WO</a:t>
            </a:r>
            <a:r>
              <a:rPr kumimoji="0" lang="fr-FR" altLang="fr-FR" sz="16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/>
              </a:rPr>
              <a:t>3</a:t>
            </a: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/>
              </a:rPr>
              <a:t> layer</a:t>
            </a:r>
            <a:endParaRPr kumimoji="0" lang="fr-FR" alt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cxnSp>
        <p:nvCxnSpPr>
          <p:cNvPr id="54" name="Connecteur droit avec flèche 53"/>
          <p:cNvCxnSpPr>
            <a:endCxn id="51" idx="7"/>
          </p:cNvCxnSpPr>
          <p:nvPr/>
        </p:nvCxnSpPr>
        <p:spPr>
          <a:xfrm flipH="1">
            <a:off x="2659756" y="2147219"/>
            <a:ext cx="328069" cy="20925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929190" y="25421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+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523090" y="3329921"/>
            <a:ext cx="1040799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F</a:t>
            </a:r>
            <a:r>
              <a:rPr lang="fr-FR" sz="3200" baseline="-25000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VdW</a:t>
            </a:r>
            <a:r>
              <a:rPr lang="fr-FR" sz="3200" baseline="-250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endParaRPr lang="fr-FR" sz="3200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 smtClean="0"/>
              <a:t>Isolated </a:t>
            </a:r>
            <a:r>
              <a:rPr lang="en-US" sz="2400" b="1" dirty="0"/>
              <a:t>insulated </a:t>
            </a:r>
            <a:r>
              <a:rPr lang="en-US" sz="2400" b="1" u="sng" dirty="0"/>
              <a:t>tritiated</a:t>
            </a:r>
            <a:r>
              <a:rPr lang="en-US" sz="2400" b="1" dirty="0"/>
              <a:t> </a:t>
            </a:r>
            <a:r>
              <a:rPr lang="en-US" sz="2400" b="1" dirty="0" smtClean="0"/>
              <a:t>dust: adhesion </a:t>
            </a:r>
            <a:r>
              <a:rPr lang="en-US" sz="2400" b="1" dirty="0">
                <a:sym typeface="Wingdings"/>
              </a:rPr>
              <a:t>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33524" y="785309"/>
            <a:ext cx="48299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Balance of forces of a tritiated W particle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4211960" y="1073848"/>
            <a:ext cx="47144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VdW</a:t>
            </a:r>
            <a:r>
              <a:rPr lang="en-US" sz="2000" b="1" dirty="0" smtClean="0">
                <a:solidFill>
                  <a:srgbClr val="00B050"/>
                </a:solidFill>
              </a:rPr>
              <a:t> = van Der Walls force = A </a:t>
            </a:r>
            <a:r>
              <a:rPr lang="en-US" sz="2000" b="1" dirty="0" err="1" smtClean="0">
                <a:solidFill>
                  <a:srgbClr val="00B050"/>
                </a:solidFill>
              </a:rPr>
              <a:t>D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p</a:t>
            </a:r>
            <a:r>
              <a:rPr lang="en-US" sz="2000" b="1" dirty="0" smtClean="0">
                <a:solidFill>
                  <a:srgbClr val="00B050"/>
                </a:solidFill>
              </a:rPr>
              <a:t>/12 z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2</a:t>
            </a:r>
          </a:p>
          <a:p>
            <a:r>
              <a:rPr lang="en-US" sz="2000" b="1" dirty="0" smtClean="0"/>
              <a:t>	  A = </a:t>
            </a:r>
            <a:r>
              <a:rPr lang="en-US" sz="2000" b="1" dirty="0" err="1" smtClean="0"/>
              <a:t>Hamaker</a:t>
            </a:r>
            <a:r>
              <a:rPr lang="en-US" sz="2000" b="1" dirty="0" smtClean="0"/>
              <a:t> constant </a:t>
            </a:r>
          </a:p>
          <a:p>
            <a:r>
              <a:rPr lang="en-US" sz="2000" b="1" dirty="0" smtClean="0"/>
              <a:t>	      = </a:t>
            </a:r>
            <a:r>
              <a:rPr lang="en-US" sz="2000" b="1" dirty="0" smtClean="0">
                <a:solidFill>
                  <a:srgbClr val="FF0000"/>
                </a:solidFill>
              </a:rPr>
              <a:t>depends on material</a:t>
            </a:r>
          </a:p>
          <a:p>
            <a:r>
              <a:rPr lang="en-US" sz="2000" b="1" dirty="0" smtClean="0"/>
              <a:t>	</a:t>
            </a:r>
            <a:r>
              <a:rPr lang="en-US" sz="2000" b="1" dirty="0"/>
              <a:t> </a:t>
            </a:r>
            <a:r>
              <a:rPr lang="en-US" sz="2000" b="1" dirty="0" smtClean="0"/>
              <a:t>     = 1.3 - 4.4  x 10</a:t>
            </a:r>
            <a:r>
              <a:rPr lang="en-US" sz="2000" b="1" baseline="30000" dirty="0" smtClean="0"/>
              <a:t>-19</a:t>
            </a:r>
            <a:r>
              <a:rPr lang="en-US" sz="2000" b="1" dirty="0" smtClean="0"/>
              <a:t> J for W</a:t>
            </a:r>
          </a:p>
          <a:p>
            <a:r>
              <a:rPr lang="en-US" sz="2000" b="1" dirty="0" smtClean="0"/>
              <a:t>	z = separating distance</a:t>
            </a:r>
          </a:p>
          <a:p>
            <a:r>
              <a:rPr lang="en-US" sz="2000" b="1" dirty="0" smtClean="0"/>
              <a:t>	    = 0,4 nm (</a:t>
            </a:r>
            <a:r>
              <a:rPr lang="en-US" sz="2000" b="1" dirty="0" smtClean="0">
                <a:solidFill>
                  <a:srgbClr val="FF0000"/>
                </a:solidFill>
              </a:rPr>
              <a:t>ideal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smooth surface</a:t>
            </a:r>
            <a:r>
              <a:rPr lang="en-US" sz="2000" b="1" dirty="0" smtClean="0"/>
              <a:t>)</a:t>
            </a:r>
          </a:p>
          <a:p>
            <a:r>
              <a:rPr lang="en-US" sz="2000" b="1" dirty="0" err="1" smtClean="0">
                <a:solidFill>
                  <a:srgbClr val="954ECA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954ECA"/>
                </a:solidFill>
              </a:rPr>
              <a:t>g</a:t>
            </a:r>
            <a:r>
              <a:rPr lang="en-US" sz="2000" b="1" dirty="0" smtClean="0">
                <a:solidFill>
                  <a:srgbClr val="954ECA"/>
                </a:solidFill>
              </a:rPr>
              <a:t>   = gravity =  mg (</a:t>
            </a:r>
            <a:r>
              <a:rPr lang="en-US" sz="2000" b="1" u="sng" dirty="0" smtClean="0">
                <a:solidFill>
                  <a:srgbClr val="954ECA"/>
                </a:solidFill>
              </a:rPr>
              <a:t>negligible</a:t>
            </a:r>
            <a:r>
              <a:rPr lang="en-US" sz="2000" b="1" dirty="0" smtClean="0">
                <a:solidFill>
                  <a:srgbClr val="954ECA"/>
                </a:solidFill>
              </a:rPr>
              <a:t>)</a:t>
            </a:r>
          </a:p>
          <a:p>
            <a:r>
              <a:rPr lang="en-US" sz="2000" b="1" u="sng" dirty="0" smtClean="0"/>
              <a:t>For </a:t>
            </a:r>
            <a:r>
              <a:rPr lang="en-US" sz="2000" b="1" u="sng" dirty="0" smtClean="0">
                <a:solidFill>
                  <a:srgbClr val="FF0000"/>
                </a:solidFill>
              </a:rPr>
              <a:t>insulated charged  dust</a:t>
            </a:r>
            <a:r>
              <a:rPr lang="en-US" sz="2000" b="1" dirty="0" smtClean="0"/>
              <a:t>: 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im</a:t>
            </a:r>
            <a:r>
              <a:rPr lang="en-US" sz="2000" b="1" dirty="0" smtClean="0">
                <a:solidFill>
                  <a:srgbClr val="FF0000"/>
                </a:solidFill>
              </a:rPr>
              <a:t> = image force = (1/4</a:t>
            </a:r>
            <a:r>
              <a:rPr lang="en-US" sz="2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pe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</a:rPr>
              <a:t>) Q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p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/D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P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28102" y="4058517"/>
            <a:ext cx="5496719" cy="70788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B050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00B050"/>
                </a:solidFill>
              </a:rPr>
              <a:t>vdW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= 10 </a:t>
            </a:r>
            <a:r>
              <a:rPr lang="en-US" sz="2000" b="1" dirty="0" err="1">
                <a:solidFill>
                  <a:srgbClr val="00B050"/>
                </a:solidFill>
              </a:rPr>
              <a:t>nN</a:t>
            </a:r>
            <a:endParaRPr lang="en-US" sz="2000" b="1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FF0000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im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(charged insulated particles)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</a:t>
            </a:r>
            <a:r>
              <a:rPr lang="en-US" sz="2000" b="1" dirty="0" smtClean="0">
                <a:sym typeface="Wingdings"/>
              </a:rPr>
              <a:t> adhesion</a:t>
            </a:r>
            <a:endParaRPr lang="en-US" sz="2000" b="1" dirty="0" smtClean="0"/>
          </a:p>
        </p:txBody>
      </p:sp>
      <p:sp>
        <p:nvSpPr>
          <p:cNvPr id="23" name="Flèche à angle droit 22"/>
          <p:cNvSpPr/>
          <p:nvPr/>
        </p:nvSpPr>
        <p:spPr>
          <a:xfrm rot="5400000" flipV="1">
            <a:off x="6354719" y="3893289"/>
            <a:ext cx="633802" cy="756084"/>
          </a:xfrm>
          <a:prstGeom prst="bentUpArrow">
            <a:avLst>
              <a:gd name="adj1" fmla="val 23523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e 36"/>
          <p:cNvGrpSpPr/>
          <p:nvPr/>
        </p:nvGrpSpPr>
        <p:grpSpPr>
          <a:xfrm>
            <a:off x="364256" y="1549241"/>
            <a:ext cx="3555679" cy="2381949"/>
            <a:chOff x="1209984" y="2330067"/>
            <a:chExt cx="3555679" cy="3175932"/>
          </a:xfrm>
        </p:grpSpPr>
        <p:pic>
          <p:nvPicPr>
            <p:cNvPr id="38" name="Image 284" descr="O:\SCA\LPMA\Audrey\surfaces F1-F4\MEB\F1\90$\16.bmp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984" y="2330067"/>
              <a:ext cx="3555679" cy="317593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Connecteur droit avec flèche 38"/>
            <p:cNvCxnSpPr/>
            <p:nvPr/>
          </p:nvCxnSpPr>
          <p:spPr bwMode="auto">
            <a:xfrm>
              <a:off x="2825440" y="4690694"/>
              <a:ext cx="0" cy="612000"/>
            </a:xfrm>
            <a:prstGeom prst="straightConnector1">
              <a:avLst/>
            </a:prstGeom>
            <a:ln w="63500" cmpd="sng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 bwMode="auto">
            <a:xfrm>
              <a:off x="3041464" y="4704307"/>
              <a:ext cx="0" cy="612000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3"/>
            <p:cNvCxnSpPr>
              <a:cxnSpLocks noChangeShapeType="1"/>
            </p:cNvCxnSpPr>
            <p:nvPr/>
          </p:nvCxnSpPr>
          <p:spPr bwMode="auto">
            <a:xfrm>
              <a:off x="3728732" y="2828893"/>
              <a:ext cx="883247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ZoneTexte 4"/>
            <p:cNvSpPr txBox="1">
              <a:spLocks noChangeArrowheads="1"/>
            </p:cNvSpPr>
            <p:nvPr/>
          </p:nvSpPr>
          <p:spPr bwMode="auto">
            <a:xfrm>
              <a:off x="3588000" y="2336163"/>
              <a:ext cx="1177663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1600" dirty="0">
                  <a:latin typeface="Trebuchet MS" panose="020B0603020202020204" pitchFamily="34" charset="0"/>
                </a:rPr>
                <a:t>5 µm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870401" y="4690694"/>
              <a:ext cx="768308" cy="7797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err="1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F</a:t>
              </a:r>
              <a:r>
                <a:rPr lang="fr-FR" sz="3200" baseline="-25000" dirty="0" err="1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im</a:t>
              </a:r>
              <a:r>
                <a:rPr lang="fr-FR" sz="3200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 </a:t>
              </a:r>
              <a:endParaRPr lang="fr-FR" sz="3200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7" name="Freeform 127"/>
            <p:cNvSpPr>
              <a:spLocks noEditPoints="1"/>
            </p:cNvSpPr>
            <p:nvPr/>
          </p:nvSpPr>
          <p:spPr bwMode="auto">
            <a:xfrm flipH="1">
              <a:off x="1573334" y="2955411"/>
              <a:ext cx="681221" cy="788813"/>
            </a:xfrm>
            <a:custGeom>
              <a:avLst/>
              <a:gdLst>
                <a:gd name="T0" fmla="*/ 0 w 11012"/>
                <a:gd name="T1" fmla="*/ 16261 h 16348"/>
                <a:gd name="T2" fmla="*/ 2109 w 11012"/>
                <a:gd name="T3" fmla="*/ 14861 h 16348"/>
                <a:gd name="T4" fmla="*/ 2085 w 11012"/>
                <a:gd name="T5" fmla="*/ 14906 h 16348"/>
                <a:gd name="T6" fmla="*/ 1998 w 11012"/>
                <a:gd name="T7" fmla="*/ 11859 h 16348"/>
                <a:gd name="T8" fmla="*/ 2004 w 11012"/>
                <a:gd name="T9" fmla="*/ 11833 h 16348"/>
                <a:gd name="T10" fmla="*/ 4289 w 11012"/>
                <a:gd name="T11" fmla="*/ 7716 h 16348"/>
                <a:gd name="T12" fmla="*/ 4314 w 11012"/>
                <a:gd name="T13" fmla="*/ 7693 h 16348"/>
                <a:gd name="T14" fmla="*/ 10113 w 11012"/>
                <a:gd name="T15" fmla="*/ 5223 h 16348"/>
                <a:gd name="T16" fmla="*/ 10082 w 11012"/>
                <a:gd name="T17" fmla="*/ 5273 h 16348"/>
                <a:gd name="T18" fmla="*/ 9906 w 11012"/>
                <a:gd name="T19" fmla="*/ 1155 h 16348"/>
                <a:gd name="T20" fmla="*/ 9920 w 11012"/>
                <a:gd name="T21" fmla="*/ 1118 h 16348"/>
                <a:gd name="T22" fmla="*/ 10794 w 11012"/>
                <a:gd name="T23" fmla="*/ 162 h 16348"/>
                <a:gd name="T24" fmla="*/ 10871 w 11012"/>
                <a:gd name="T25" fmla="*/ 232 h 16348"/>
                <a:gd name="T26" fmla="*/ 9996 w 11012"/>
                <a:gd name="T27" fmla="*/ 1188 h 16348"/>
                <a:gd name="T28" fmla="*/ 10010 w 11012"/>
                <a:gd name="T29" fmla="*/ 1151 h 16348"/>
                <a:gd name="T30" fmla="*/ 10186 w 11012"/>
                <a:gd name="T31" fmla="*/ 5268 h 16348"/>
                <a:gd name="T32" fmla="*/ 10154 w 11012"/>
                <a:gd name="T33" fmla="*/ 5318 h 16348"/>
                <a:gd name="T34" fmla="*/ 4355 w 11012"/>
                <a:gd name="T35" fmla="*/ 7789 h 16348"/>
                <a:gd name="T36" fmla="*/ 4380 w 11012"/>
                <a:gd name="T37" fmla="*/ 7766 h 16348"/>
                <a:gd name="T38" fmla="*/ 2095 w 11012"/>
                <a:gd name="T39" fmla="*/ 11883 h 16348"/>
                <a:gd name="T40" fmla="*/ 2101 w 11012"/>
                <a:gd name="T41" fmla="*/ 11856 h 16348"/>
                <a:gd name="T42" fmla="*/ 2189 w 11012"/>
                <a:gd name="T43" fmla="*/ 14903 h 16348"/>
                <a:gd name="T44" fmla="*/ 2166 w 11012"/>
                <a:gd name="T45" fmla="*/ 14948 h 16348"/>
                <a:gd name="T46" fmla="*/ 57 w 11012"/>
                <a:gd name="T47" fmla="*/ 16348 h 16348"/>
                <a:gd name="T48" fmla="*/ 0 w 11012"/>
                <a:gd name="T49" fmla="*/ 16261 h 16348"/>
                <a:gd name="T50" fmla="*/ 10832 w 11012"/>
                <a:gd name="T51" fmla="*/ 197 h 16348"/>
                <a:gd name="T52" fmla="*/ 10595 w 11012"/>
                <a:gd name="T53" fmla="*/ 161 h 16348"/>
                <a:gd name="T54" fmla="*/ 11012 w 11012"/>
                <a:gd name="T55" fmla="*/ 0 h 16348"/>
                <a:gd name="T56" fmla="*/ 10890 w 11012"/>
                <a:gd name="T57" fmla="*/ 431 h 16348"/>
                <a:gd name="T58" fmla="*/ 10832 w 11012"/>
                <a:gd name="T59" fmla="*/ 197 h 16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12" h="16348">
                  <a:moveTo>
                    <a:pt x="0" y="16261"/>
                  </a:moveTo>
                  <a:lnTo>
                    <a:pt x="2109" y="14861"/>
                  </a:lnTo>
                  <a:lnTo>
                    <a:pt x="2085" y="14906"/>
                  </a:lnTo>
                  <a:lnTo>
                    <a:pt x="1998" y="11859"/>
                  </a:lnTo>
                  <a:cubicBezTo>
                    <a:pt x="1997" y="11850"/>
                    <a:pt x="2000" y="11841"/>
                    <a:pt x="2004" y="11833"/>
                  </a:cubicBezTo>
                  <a:lnTo>
                    <a:pt x="4289" y="7716"/>
                  </a:lnTo>
                  <a:cubicBezTo>
                    <a:pt x="4294" y="7705"/>
                    <a:pt x="4303" y="7697"/>
                    <a:pt x="4314" y="7693"/>
                  </a:cubicBezTo>
                  <a:lnTo>
                    <a:pt x="10113" y="5223"/>
                  </a:lnTo>
                  <a:lnTo>
                    <a:pt x="10082" y="5273"/>
                  </a:lnTo>
                  <a:lnTo>
                    <a:pt x="9906" y="1155"/>
                  </a:lnTo>
                  <a:cubicBezTo>
                    <a:pt x="9905" y="1142"/>
                    <a:pt x="9910" y="1128"/>
                    <a:pt x="9920" y="1118"/>
                  </a:cubicBezTo>
                  <a:lnTo>
                    <a:pt x="10794" y="162"/>
                  </a:lnTo>
                  <a:lnTo>
                    <a:pt x="10871" y="232"/>
                  </a:lnTo>
                  <a:lnTo>
                    <a:pt x="9996" y="1188"/>
                  </a:lnTo>
                  <a:lnTo>
                    <a:pt x="10010" y="1151"/>
                  </a:lnTo>
                  <a:lnTo>
                    <a:pt x="10186" y="5268"/>
                  </a:lnTo>
                  <a:cubicBezTo>
                    <a:pt x="10187" y="5290"/>
                    <a:pt x="10174" y="5310"/>
                    <a:pt x="10154" y="5318"/>
                  </a:cubicBezTo>
                  <a:lnTo>
                    <a:pt x="4355" y="7789"/>
                  </a:lnTo>
                  <a:lnTo>
                    <a:pt x="4380" y="7766"/>
                  </a:lnTo>
                  <a:lnTo>
                    <a:pt x="2095" y="11883"/>
                  </a:lnTo>
                  <a:lnTo>
                    <a:pt x="2101" y="11856"/>
                  </a:lnTo>
                  <a:lnTo>
                    <a:pt x="2189" y="14903"/>
                  </a:lnTo>
                  <a:cubicBezTo>
                    <a:pt x="2190" y="14921"/>
                    <a:pt x="2181" y="14938"/>
                    <a:pt x="2166" y="14948"/>
                  </a:cubicBezTo>
                  <a:lnTo>
                    <a:pt x="57" y="16348"/>
                  </a:lnTo>
                  <a:lnTo>
                    <a:pt x="0" y="16261"/>
                  </a:lnTo>
                  <a:close/>
                  <a:moveTo>
                    <a:pt x="10832" y="197"/>
                  </a:moveTo>
                  <a:lnTo>
                    <a:pt x="10595" y="161"/>
                  </a:lnTo>
                  <a:lnTo>
                    <a:pt x="11012" y="0"/>
                  </a:lnTo>
                  <a:lnTo>
                    <a:pt x="10890" y="431"/>
                  </a:lnTo>
                  <a:lnTo>
                    <a:pt x="10832" y="19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Trebuchet MS" panose="020B0603020202020204" pitchFamily="34" charset="0"/>
              </a:endParaRPr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auto">
            <a:xfrm>
              <a:off x="1528458" y="2907515"/>
              <a:ext cx="49637" cy="49637"/>
            </a:xfrm>
            <a:prstGeom prst="ellipse">
              <a:avLst/>
            </a:prstGeom>
            <a:solidFill>
              <a:srgbClr val="FFFF00"/>
            </a:solidFill>
            <a:ln w="317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Trebuchet MS" panose="020B0603020202020204" pitchFamily="34" charset="0"/>
              </a:endParaRP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1241264" y="2678198"/>
              <a:ext cx="1008112" cy="32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b="1" dirty="0">
                  <a:solidFill>
                    <a:srgbClr val="220EE2"/>
                  </a:solidFill>
                  <a:latin typeface="Trebuchet MS" panose="020B0603020202020204" pitchFamily="34" charset="0"/>
                  <a:sym typeface="Symbol"/>
                </a:rPr>
                <a:t> </a:t>
              </a:r>
              <a:r>
                <a:rPr lang="fr-FR" altLang="fr-FR" sz="1600" b="1" dirty="0" err="1">
                  <a:solidFill>
                    <a:srgbClr val="220EE2"/>
                  </a:solidFill>
                  <a:latin typeface="Trebuchet MS" panose="020B0603020202020204" pitchFamily="34" charset="0"/>
                  <a:sym typeface="Symbol"/>
                </a:rPr>
                <a:t>emission</a:t>
              </a:r>
              <a:r>
                <a:rPr lang="fr-FR" altLang="fr-FR" sz="1600" b="1" dirty="0">
                  <a:solidFill>
                    <a:srgbClr val="220EE2"/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  <p:sp>
          <p:nvSpPr>
            <p:cNvPr id="50" name="Freeform 136"/>
            <p:cNvSpPr>
              <a:spLocks noEditPoints="1"/>
            </p:cNvSpPr>
            <p:nvPr/>
          </p:nvSpPr>
          <p:spPr bwMode="auto">
            <a:xfrm flipH="1">
              <a:off x="2254554" y="3740177"/>
              <a:ext cx="255617" cy="181256"/>
            </a:xfrm>
            <a:custGeom>
              <a:avLst/>
              <a:gdLst>
                <a:gd name="T0" fmla="*/ 3366 w 3366"/>
                <a:gd name="T1" fmla="*/ 95 h 2375"/>
                <a:gd name="T2" fmla="*/ 2982 w 3366"/>
                <a:gd name="T3" fmla="*/ 257 h 2375"/>
                <a:gd name="T4" fmla="*/ 2942 w 3366"/>
                <a:gd name="T5" fmla="*/ 161 h 2375"/>
                <a:gd name="T6" fmla="*/ 3325 w 3366"/>
                <a:gd name="T7" fmla="*/ 0 h 2375"/>
                <a:gd name="T8" fmla="*/ 3366 w 3366"/>
                <a:gd name="T9" fmla="*/ 95 h 2375"/>
                <a:gd name="T10" fmla="*/ 2695 w 3366"/>
                <a:gd name="T11" fmla="*/ 378 h 2375"/>
                <a:gd name="T12" fmla="*/ 2608 w 3366"/>
                <a:gd name="T13" fmla="*/ 415 h 2375"/>
                <a:gd name="T14" fmla="*/ 2639 w 3366"/>
                <a:gd name="T15" fmla="*/ 367 h 2375"/>
                <a:gd name="T16" fmla="*/ 2639 w 3366"/>
                <a:gd name="T17" fmla="*/ 689 h 2375"/>
                <a:gd name="T18" fmla="*/ 2535 w 3366"/>
                <a:gd name="T19" fmla="*/ 689 h 2375"/>
                <a:gd name="T20" fmla="*/ 2535 w 3366"/>
                <a:gd name="T21" fmla="*/ 367 h 2375"/>
                <a:gd name="T22" fmla="*/ 2567 w 3366"/>
                <a:gd name="T23" fmla="*/ 320 h 2375"/>
                <a:gd name="T24" fmla="*/ 2655 w 3366"/>
                <a:gd name="T25" fmla="*/ 283 h 2375"/>
                <a:gd name="T26" fmla="*/ 2695 w 3366"/>
                <a:gd name="T27" fmla="*/ 378 h 2375"/>
                <a:gd name="T28" fmla="*/ 2639 w 3366"/>
                <a:gd name="T29" fmla="*/ 1001 h 2375"/>
                <a:gd name="T30" fmla="*/ 2639 w 3366"/>
                <a:gd name="T31" fmla="*/ 1245 h 2375"/>
                <a:gd name="T32" fmla="*/ 2622 w 3366"/>
                <a:gd name="T33" fmla="*/ 1284 h 2375"/>
                <a:gd name="T34" fmla="*/ 2582 w 3366"/>
                <a:gd name="T35" fmla="*/ 1296 h 2375"/>
                <a:gd name="T36" fmla="*/ 2411 w 3366"/>
                <a:gd name="T37" fmla="*/ 1277 h 2375"/>
                <a:gd name="T38" fmla="*/ 2422 w 3366"/>
                <a:gd name="T39" fmla="*/ 1174 h 2375"/>
                <a:gd name="T40" fmla="*/ 2593 w 3366"/>
                <a:gd name="T41" fmla="*/ 1193 h 2375"/>
                <a:gd name="T42" fmla="*/ 2535 w 3366"/>
                <a:gd name="T43" fmla="*/ 1245 h 2375"/>
                <a:gd name="T44" fmla="*/ 2535 w 3366"/>
                <a:gd name="T45" fmla="*/ 1001 h 2375"/>
                <a:gd name="T46" fmla="*/ 2639 w 3366"/>
                <a:gd name="T47" fmla="*/ 1001 h 2375"/>
                <a:gd name="T48" fmla="*/ 2101 w 3366"/>
                <a:gd name="T49" fmla="*/ 1242 h 2375"/>
                <a:gd name="T50" fmla="*/ 1687 w 3366"/>
                <a:gd name="T51" fmla="*/ 1196 h 2375"/>
                <a:gd name="T52" fmla="*/ 1699 w 3366"/>
                <a:gd name="T53" fmla="*/ 1092 h 2375"/>
                <a:gd name="T54" fmla="*/ 2112 w 3366"/>
                <a:gd name="T55" fmla="*/ 1139 h 2375"/>
                <a:gd name="T56" fmla="*/ 2101 w 3366"/>
                <a:gd name="T57" fmla="*/ 1242 h 2375"/>
                <a:gd name="T58" fmla="*/ 1377 w 3366"/>
                <a:gd name="T59" fmla="*/ 1161 h 2375"/>
                <a:gd name="T60" fmla="*/ 964 w 3366"/>
                <a:gd name="T61" fmla="*/ 1114 h 2375"/>
                <a:gd name="T62" fmla="*/ 976 w 3366"/>
                <a:gd name="T63" fmla="*/ 1011 h 2375"/>
                <a:gd name="T64" fmla="*/ 1389 w 3366"/>
                <a:gd name="T65" fmla="*/ 1058 h 2375"/>
                <a:gd name="T66" fmla="*/ 1377 w 3366"/>
                <a:gd name="T67" fmla="*/ 1161 h 2375"/>
                <a:gd name="T68" fmla="*/ 654 w 3366"/>
                <a:gd name="T69" fmla="*/ 1079 h 2375"/>
                <a:gd name="T70" fmla="*/ 472 w 3366"/>
                <a:gd name="T71" fmla="*/ 1059 h 2375"/>
                <a:gd name="T72" fmla="*/ 528 w 3366"/>
                <a:gd name="T73" fmla="*/ 1023 h 2375"/>
                <a:gd name="T74" fmla="*/ 457 w 3366"/>
                <a:gd name="T75" fmla="*/ 1245 h 2375"/>
                <a:gd name="T76" fmla="*/ 358 w 3366"/>
                <a:gd name="T77" fmla="*/ 1214 h 2375"/>
                <a:gd name="T78" fmla="*/ 428 w 3366"/>
                <a:gd name="T79" fmla="*/ 992 h 2375"/>
                <a:gd name="T80" fmla="*/ 484 w 3366"/>
                <a:gd name="T81" fmla="*/ 956 h 2375"/>
                <a:gd name="T82" fmla="*/ 666 w 3366"/>
                <a:gd name="T83" fmla="*/ 976 h 2375"/>
                <a:gd name="T84" fmla="*/ 654 w 3366"/>
                <a:gd name="T85" fmla="*/ 1079 h 2375"/>
                <a:gd name="T86" fmla="*/ 363 w 3366"/>
                <a:gd name="T87" fmla="*/ 1543 h 2375"/>
                <a:gd name="T88" fmla="*/ 237 w 3366"/>
                <a:gd name="T89" fmla="*/ 1939 h 2375"/>
                <a:gd name="T90" fmla="*/ 138 w 3366"/>
                <a:gd name="T91" fmla="*/ 1908 h 2375"/>
                <a:gd name="T92" fmla="*/ 264 w 3366"/>
                <a:gd name="T93" fmla="*/ 1511 h 2375"/>
                <a:gd name="T94" fmla="*/ 363 w 3366"/>
                <a:gd name="T95" fmla="*/ 1543 h 2375"/>
                <a:gd name="T96" fmla="*/ 143 w 3366"/>
                <a:gd name="T97" fmla="*/ 2237 h 2375"/>
                <a:gd name="T98" fmla="*/ 99 w 3366"/>
                <a:gd name="T99" fmla="*/ 2375 h 2375"/>
                <a:gd name="T100" fmla="*/ 0 w 3366"/>
                <a:gd name="T101" fmla="*/ 2344 h 2375"/>
                <a:gd name="T102" fmla="*/ 44 w 3366"/>
                <a:gd name="T103" fmla="*/ 2205 h 2375"/>
                <a:gd name="T104" fmla="*/ 143 w 3366"/>
                <a:gd name="T105" fmla="*/ 2237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66" h="2375">
                  <a:moveTo>
                    <a:pt x="3366" y="95"/>
                  </a:moveTo>
                  <a:lnTo>
                    <a:pt x="2982" y="257"/>
                  </a:lnTo>
                  <a:lnTo>
                    <a:pt x="2942" y="161"/>
                  </a:lnTo>
                  <a:lnTo>
                    <a:pt x="3325" y="0"/>
                  </a:lnTo>
                  <a:lnTo>
                    <a:pt x="3366" y="95"/>
                  </a:lnTo>
                  <a:close/>
                  <a:moveTo>
                    <a:pt x="2695" y="378"/>
                  </a:moveTo>
                  <a:lnTo>
                    <a:pt x="2608" y="415"/>
                  </a:lnTo>
                  <a:lnTo>
                    <a:pt x="2639" y="367"/>
                  </a:lnTo>
                  <a:lnTo>
                    <a:pt x="2639" y="689"/>
                  </a:lnTo>
                  <a:lnTo>
                    <a:pt x="2535" y="689"/>
                  </a:lnTo>
                  <a:lnTo>
                    <a:pt x="2535" y="367"/>
                  </a:lnTo>
                  <a:cubicBezTo>
                    <a:pt x="2535" y="347"/>
                    <a:pt x="2548" y="328"/>
                    <a:pt x="2567" y="320"/>
                  </a:cubicBezTo>
                  <a:lnTo>
                    <a:pt x="2655" y="283"/>
                  </a:lnTo>
                  <a:lnTo>
                    <a:pt x="2695" y="378"/>
                  </a:lnTo>
                  <a:close/>
                  <a:moveTo>
                    <a:pt x="2639" y="1001"/>
                  </a:moveTo>
                  <a:lnTo>
                    <a:pt x="2639" y="1245"/>
                  </a:lnTo>
                  <a:cubicBezTo>
                    <a:pt x="2639" y="1260"/>
                    <a:pt x="2633" y="1274"/>
                    <a:pt x="2622" y="1284"/>
                  </a:cubicBezTo>
                  <a:cubicBezTo>
                    <a:pt x="2611" y="1293"/>
                    <a:pt x="2596" y="1298"/>
                    <a:pt x="2582" y="1296"/>
                  </a:cubicBezTo>
                  <a:lnTo>
                    <a:pt x="2411" y="1277"/>
                  </a:lnTo>
                  <a:lnTo>
                    <a:pt x="2422" y="1174"/>
                  </a:lnTo>
                  <a:lnTo>
                    <a:pt x="2593" y="1193"/>
                  </a:lnTo>
                  <a:lnTo>
                    <a:pt x="2535" y="1245"/>
                  </a:lnTo>
                  <a:lnTo>
                    <a:pt x="2535" y="1001"/>
                  </a:lnTo>
                  <a:lnTo>
                    <a:pt x="2639" y="1001"/>
                  </a:lnTo>
                  <a:close/>
                  <a:moveTo>
                    <a:pt x="2101" y="1242"/>
                  </a:moveTo>
                  <a:lnTo>
                    <a:pt x="1687" y="1196"/>
                  </a:lnTo>
                  <a:lnTo>
                    <a:pt x="1699" y="1092"/>
                  </a:lnTo>
                  <a:lnTo>
                    <a:pt x="2112" y="1139"/>
                  </a:lnTo>
                  <a:lnTo>
                    <a:pt x="2101" y="1242"/>
                  </a:lnTo>
                  <a:close/>
                  <a:moveTo>
                    <a:pt x="1377" y="1161"/>
                  </a:moveTo>
                  <a:lnTo>
                    <a:pt x="964" y="1114"/>
                  </a:lnTo>
                  <a:lnTo>
                    <a:pt x="976" y="1011"/>
                  </a:lnTo>
                  <a:lnTo>
                    <a:pt x="1389" y="1058"/>
                  </a:lnTo>
                  <a:lnTo>
                    <a:pt x="1377" y="1161"/>
                  </a:lnTo>
                  <a:close/>
                  <a:moveTo>
                    <a:pt x="654" y="1079"/>
                  </a:moveTo>
                  <a:lnTo>
                    <a:pt x="472" y="1059"/>
                  </a:lnTo>
                  <a:lnTo>
                    <a:pt x="528" y="1023"/>
                  </a:lnTo>
                  <a:lnTo>
                    <a:pt x="457" y="1245"/>
                  </a:lnTo>
                  <a:lnTo>
                    <a:pt x="358" y="1214"/>
                  </a:lnTo>
                  <a:lnTo>
                    <a:pt x="428" y="992"/>
                  </a:lnTo>
                  <a:cubicBezTo>
                    <a:pt x="436" y="968"/>
                    <a:pt x="459" y="953"/>
                    <a:pt x="484" y="956"/>
                  </a:cubicBezTo>
                  <a:lnTo>
                    <a:pt x="666" y="976"/>
                  </a:lnTo>
                  <a:lnTo>
                    <a:pt x="654" y="1079"/>
                  </a:lnTo>
                  <a:close/>
                  <a:moveTo>
                    <a:pt x="363" y="1543"/>
                  </a:moveTo>
                  <a:lnTo>
                    <a:pt x="237" y="1939"/>
                  </a:lnTo>
                  <a:lnTo>
                    <a:pt x="138" y="1908"/>
                  </a:lnTo>
                  <a:lnTo>
                    <a:pt x="264" y="1511"/>
                  </a:lnTo>
                  <a:lnTo>
                    <a:pt x="363" y="1543"/>
                  </a:lnTo>
                  <a:close/>
                  <a:moveTo>
                    <a:pt x="143" y="2237"/>
                  </a:moveTo>
                  <a:lnTo>
                    <a:pt x="99" y="2375"/>
                  </a:lnTo>
                  <a:lnTo>
                    <a:pt x="0" y="2344"/>
                  </a:lnTo>
                  <a:lnTo>
                    <a:pt x="44" y="2205"/>
                  </a:lnTo>
                  <a:lnTo>
                    <a:pt x="143" y="223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Trebuchet MS" panose="020B0603020202020204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2204299" y="3183690"/>
              <a:ext cx="1524432" cy="1520617"/>
            </a:xfrm>
            <a:prstGeom prst="ellipse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rebuchet MS" panose="020B0603020202020204" pitchFamily="34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3368817" y="4704306"/>
              <a:ext cx="1040799" cy="7797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dirty="0" err="1" smtClean="0">
                  <a:solidFill>
                    <a:srgbClr val="00B050"/>
                  </a:solidFill>
                  <a:latin typeface="Trebuchet MS" panose="020B0603020202020204" pitchFamily="34" charset="0"/>
                </a:rPr>
                <a:t>F</a:t>
              </a:r>
              <a:r>
                <a:rPr lang="fr-FR" sz="3200" baseline="-25000" dirty="0" err="1" smtClean="0">
                  <a:solidFill>
                    <a:srgbClr val="00B050"/>
                  </a:solidFill>
                  <a:latin typeface="Trebuchet MS" panose="020B0603020202020204" pitchFamily="34" charset="0"/>
                </a:rPr>
                <a:t>VdW</a:t>
              </a:r>
              <a:r>
                <a:rPr lang="fr-FR" sz="3200" baseline="-25000" dirty="0" smtClean="0">
                  <a:solidFill>
                    <a:srgbClr val="00B050"/>
                  </a:solidFill>
                  <a:latin typeface="Trebuchet MS" panose="020B0603020202020204" pitchFamily="34" charset="0"/>
                </a:rPr>
                <a:t> </a:t>
              </a:r>
              <a:endParaRPr lang="fr-FR" sz="3200" dirty="0">
                <a:solidFill>
                  <a:srgbClr val="00B05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915816" y="1977684"/>
            <a:ext cx="10081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/>
              </a:rPr>
              <a:t>WO</a:t>
            </a:r>
            <a:r>
              <a:rPr kumimoji="0" lang="fr-FR" altLang="fr-FR" sz="16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/>
              </a:rPr>
              <a:t>3</a:t>
            </a: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603020202020204" pitchFamily="34" charset="0"/>
                <a:sym typeface="Symbol"/>
              </a:rPr>
              <a:t> layer</a:t>
            </a:r>
            <a:endParaRPr kumimoji="0" lang="fr-FR" alt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cxnSp>
        <p:nvCxnSpPr>
          <p:cNvPr id="54" name="Connecteur droit avec flèche 53"/>
          <p:cNvCxnSpPr>
            <a:endCxn id="51" idx="7"/>
          </p:cNvCxnSpPr>
          <p:nvPr/>
        </p:nvCxnSpPr>
        <p:spPr>
          <a:xfrm flipH="1">
            <a:off x="2659756" y="2147219"/>
            <a:ext cx="328069" cy="20925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/>
              <a:t>Isolated insulated </a:t>
            </a:r>
            <a:r>
              <a:rPr lang="en-US" sz="2400" b="1" u="sng" dirty="0"/>
              <a:t>tritiated</a:t>
            </a:r>
            <a:r>
              <a:rPr lang="en-US" sz="2400" b="1" dirty="0"/>
              <a:t> dust: adhesion </a:t>
            </a:r>
            <a:r>
              <a:rPr lang="en-US" sz="2400" b="1" dirty="0">
                <a:sym typeface="Wingdings"/>
              </a:rPr>
              <a:t></a:t>
            </a:r>
            <a:r>
              <a:rPr lang="en-US" sz="2400" b="1" dirty="0"/>
              <a:t>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27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67545" y="4785996"/>
            <a:ext cx="770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im</a:t>
            </a:r>
            <a:r>
              <a:rPr lang="en-US" b="1" dirty="0" smtClean="0"/>
              <a:t> = </a:t>
            </a:r>
            <a:r>
              <a:rPr lang="en-US" b="1" dirty="0" err="1" smtClean="0">
                <a:solidFill>
                  <a:srgbClr val="00B050"/>
                </a:solidFill>
              </a:rPr>
              <a:t>F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vdW</a:t>
            </a:r>
            <a:r>
              <a:rPr lang="en-US" b="1" dirty="0" smtClean="0"/>
              <a:t> in 14 hours for 5 µm diameter particle with 10 </a:t>
            </a:r>
            <a:r>
              <a:rPr lang="en-US" b="1" dirty="0" err="1" smtClean="0"/>
              <a:t>GBq</a:t>
            </a:r>
            <a:r>
              <a:rPr lang="en-US" b="1" dirty="0" smtClean="0"/>
              <a:t>/g of T inventory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179512" y="122508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D</a:t>
            </a:r>
            <a:r>
              <a:rPr lang="en-US" sz="1600" b="1" baseline="-25000" dirty="0" err="1" smtClean="0"/>
              <a:t>p</a:t>
            </a:r>
            <a:r>
              <a:rPr lang="en-US" sz="1600" b="1" dirty="0" smtClean="0"/>
              <a:t> = particle </a:t>
            </a:r>
            <a:r>
              <a:rPr lang="en-US" sz="1600" b="1" dirty="0" smtClean="0"/>
              <a:t>diameter </a:t>
            </a:r>
            <a:r>
              <a:rPr lang="en-US" sz="1600" b="1" dirty="0" err="1" smtClean="0">
                <a:solidFill>
                  <a:srgbClr val="FF0000"/>
                </a:solidFill>
              </a:rPr>
              <a:t>Q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</a:rPr>
              <a:t>charged particle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929190" y="25421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+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5364089" y="805279"/>
            <a:ext cx="3809753" cy="1315866"/>
            <a:chOff x="1943100" y="2705869"/>
            <a:chExt cx="4789140" cy="2667347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1943100" y="5373216"/>
              <a:ext cx="4789140" cy="0"/>
            </a:xfrm>
            <a:prstGeom prst="line">
              <a:avLst/>
            </a:prstGeom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2994608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495402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996196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499992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004048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250592" y="429309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751386" y="429309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252180" y="429309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735066" y="429309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3482355" y="3764657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3992674" y="3764657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493468" y="3764657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726954" y="3246884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237273" y="323202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985245" y="2705869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07504" y="100557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adhesion of the top particle strongly </a:t>
            </a:r>
            <a:r>
              <a:rPr lang="en-US" sz="2000" b="1" dirty="0" smtClean="0">
                <a:sym typeface="Wingdings"/>
              </a:rPr>
              <a:t>affected </a:t>
            </a:r>
            <a:r>
              <a:rPr lang="en-US" sz="2000" b="1" dirty="0" smtClean="0"/>
              <a:t>by natural charging of the aggregate!</a:t>
            </a:r>
            <a:endParaRPr lang="en-US" sz="2000" b="1" dirty="0"/>
          </a:p>
        </p:txBody>
      </p:sp>
      <p:sp>
        <p:nvSpPr>
          <p:cNvPr id="34" name="Rectangle 33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 smtClean="0"/>
              <a:t>Adhesion in case of aggregated</a:t>
            </a:r>
            <a:endParaRPr lang="en-US" sz="2400" b="1" dirty="0"/>
          </a:p>
        </p:txBody>
      </p:sp>
      <p:sp>
        <p:nvSpPr>
          <p:cNvPr id="35" name="Rectangle 34"/>
          <p:cNvSpPr/>
          <p:nvPr/>
        </p:nvSpPr>
        <p:spPr>
          <a:xfrm>
            <a:off x="7025733" y="76733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1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5364089" y="805279"/>
            <a:ext cx="3809753" cy="1315866"/>
            <a:chOff x="1943100" y="2705869"/>
            <a:chExt cx="4789140" cy="2667347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1943100" y="5373216"/>
              <a:ext cx="4789140" cy="0"/>
            </a:xfrm>
            <a:prstGeom prst="line">
              <a:avLst/>
            </a:prstGeom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2994608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495402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996196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499992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004048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250592" y="429309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751386" y="429309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252180" y="429309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735066" y="429309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3482355" y="3764657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3992674" y="3764657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493468" y="3764657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726954" y="3246884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237273" y="323202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985245" y="2705869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07504" y="100557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adhesion of the top particle strongly </a:t>
            </a:r>
            <a:r>
              <a:rPr lang="en-US" sz="2000" b="1" dirty="0" smtClean="0">
                <a:sym typeface="Wingdings"/>
              </a:rPr>
              <a:t>affected </a:t>
            </a:r>
            <a:r>
              <a:rPr lang="en-US" sz="2000" b="1" dirty="0" smtClean="0"/>
              <a:t>by natural charging </a:t>
            </a:r>
            <a:r>
              <a:rPr lang="en-US" sz="2000" b="1" dirty="0"/>
              <a:t>of the aggregate!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20997" y="235572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Conclusions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Isolated particles</a:t>
            </a:r>
            <a:r>
              <a:rPr lang="en-US" sz="2000" b="1" dirty="0" smtClean="0">
                <a:solidFill>
                  <a:srgbClr val="FF0000"/>
                </a:solidFill>
              </a:rPr>
              <a:t>:	self charging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 dust adhesion </a:t>
            </a:r>
          </a:p>
          <a:p>
            <a:pPr lvl="5"/>
            <a:r>
              <a:rPr lang="en-US" sz="20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 prediction of aerosol creation (LOVA)?</a:t>
            </a:r>
          </a:p>
          <a:p>
            <a:pPr lvl="5"/>
            <a:endParaRPr lang="en-US" sz="2000" b="1" dirty="0" smtClean="0">
              <a:solidFill>
                <a:srgbClr val="FF0000"/>
              </a:solidFill>
              <a:sym typeface="Symbol"/>
            </a:endParaRPr>
          </a:p>
          <a:p>
            <a:pPr lvl="5"/>
            <a:endParaRPr lang="en-US" sz="2000" b="1" dirty="0" smtClean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5496" y="33005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20EE2"/>
                </a:solidFill>
              </a:rPr>
              <a:t>Ongoing activity to check/confirm how particle tritiation influences particle adhesion</a:t>
            </a:r>
            <a:endParaRPr lang="en-US" b="1" dirty="0">
              <a:solidFill>
                <a:srgbClr val="220EE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 smtClean="0"/>
              <a:t>conclusions</a:t>
            </a:r>
            <a:endParaRPr lang="en-US" sz="2400" b="1" dirty="0"/>
          </a:p>
        </p:txBody>
      </p:sp>
      <p:sp>
        <p:nvSpPr>
          <p:cNvPr id="35" name="Rectangle 34"/>
          <p:cNvSpPr/>
          <p:nvPr/>
        </p:nvSpPr>
        <p:spPr>
          <a:xfrm>
            <a:off x="7025733" y="76733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0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795583" y="522"/>
            <a:ext cx="1348417" cy="681019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46536" y="765265"/>
            <a:ext cx="2365224" cy="2159776"/>
            <a:chOff x="46536" y="1020352"/>
            <a:chExt cx="2365224" cy="28797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6000" contrast="-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6" y="1020352"/>
              <a:ext cx="2347590" cy="278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8"/>
            <p:cNvSpPr/>
            <p:nvPr/>
          </p:nvSpPr>
          <p:spPr>
            <a:xfrm>
              <a:off x="1187624" y="1556792"/>
              <a:ext cx="1173795" cy="129614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052092" y="3407611"/>
              <a:ext cx="13596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ELM impact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834436" y="1033809"/>
              <a:ext cx="4876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JET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699834" y="775356"/>
            <a:ext cx="2736262" cy="2149684"/>
            <a:chOff x="2350822" y="1033809"/>
            <a:chExt cx="2736262" cy="286624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822" y="1033809"/>
              <a:ext cx="2736262" cy="276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2350822" y="3407611"/>
              <a:ext cx="27045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Runaway electrons impact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355976" y="1033809"/>
              <a:ext cx="72519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WEST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2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5264"/>
            <a:ext cx="3414712" cy="206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lipse 17"/>
          <p:cNvSpPr/>
          <p:nvPr/>
        </p:nvSpPr>
        <p:spPr>
          <a:xfrm>
            <a:off x="6804249" y="1911238"/>
            <a:ext cx="885763" cy="64447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7912664" y="765263"/>
            <a:ext cx="119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Tore Supra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966876" y="2531509"/>
            <a:ext cx="228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Broken of fragile layer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" y="3597827"/>
            <a:ext cx="27241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94186" y="4753476"/>
            <a:ext cx="2626799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 Accretion in plasma edge 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b="51283"/>
          <a:stretch/>
        </p:blipFill>
        <p:spPr bwMode="auto">
          <a:xfrm>
            <a:off x="2808514" y="3472389"/>
            <a:ext cx="3267658" cy="161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2948474" y="4753476"/>
            <a:ext cx="2889574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Destruction </a:t>
            </a:r>
            <a:r>
              <a:rPr lang="en-US" sz="1600" b="1" dirty="0" smtClean="0">
                <a:solidFill>
                  <a:schemeClr val="bg1"/>
                </a:solidFill>
              </a:rPr>
              <a:t>of Recrystallized </a:t>
            </a:r>
            <a:r>
              <a:rPr lang="en-US" sz="1600" b="1" dirty="0" smtClean="0">
                <a:solidFill>
                  <a:schemeClr val="bg1"/>
                </a:solidFill>
              </a:rPr>
              <a:t>W 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10" y="3557843"/>
            <a:ext cx="2934487" cy="155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6228184" y="4753476"/>
            <a:ext cx="266429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Explosion of </a:t>
            </a:r>
            <a:r>
              <a:rPr lang="en-US" sz="1600" b="1" dirty="0" smtClean="0">
                <a:solidFill>
                  <a:schemeClr val="bg1"/>
                </a:solidFill>
              </a:rPr>
              <a:t>blisters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-14401" y="3219822"/>
            <a:ext cx="915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</a:t>
            </a:r>
            <a:r>
              <a:rPr lang="en-US" sz="2000" b="1" dirty="0" smtClean="0"/>
              <a:t>ust </a:t>
            </a:r>
            <a:r>
              <a:rPr lang="en-US" sz="2000" b="1" dirty="0" smtClean="0"/>
              <a:t>creation processes observed in dusty </a:t>
            </a:r>
            <a:r>
              <a:rPr lang="en-US" sz="2000" b="1" dirty="0" smtClean="0"/>
              <a:t>plasma lab. (ITER </a:t>
            </a:r>
            <a:r>
              <a:rPr lang="en-US" sz="2000" b="1" dirty="0" smtClean="0"/>
              <a:t>relevant conditions?)</a:t>
            </a:r>
            <a:endParaRPr lang="en-US" sz="2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-14401" y="2859782"/>
            <a:ext cx="915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</a:t>
            </a:r>
            <a:r>
              <a:rPr lang="en-US" sz="2000" b="1" dirty="0" smtClean="0"/>
              <a:t>ust </a:t>
            </a:r>
            <a:r>
              <a:rPr lang="en-US" sz="2000" b="1" dirty="0" smtClean="0"/>
              <a:t>creation </a:t>
            </a:r>
            <a:r>
              <a:rPr lang="en-US" sz="2000" b="1" dirty="0" smtClean="0"/>
              <a:t>processes </a:t>
            </a:r>
            <a:r>
              <a:rPr lang="en-US" sz="2000" b="1" dirty="0" smtClean="0"/>
              <a:t>in operating </a:t>
            </a:r>
            <a:r>
              <a:rPr lang="en-US" sz="2000" b="1" dirty="0" smtClean="0"/>
              <a:t>tokamaks (examples)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1268068" y="-7975"/>
            <a:ext cx="6527514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Evidence of dust creation processes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6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5364089" y="805279"/>
            <a:ext cx="3809753" cy="1315866"/>
            <a:chOff x="1943100" y="2705869"/>
            <a:chExt cx="4789140" cy="2667347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1943100" y="5373216"/>
              <a:ext cx="4789140" cy="0"/>
            </a:xfrm>
            <a:prstGeom prst="line">
              <a:avLst/>
            </a:prstGeom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2994608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495402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996196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499992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004048" y="4797152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250592" y="429309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751386" y="429309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252180" y="429309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735066" y="429309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3482355" y="3764657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3992674" y="3764657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493468" y="3764657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726954" y="3246884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4237273" y="3232026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985245" y="2705869"/>
              <a:ext cx="504056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07504" y="100557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adhesion of the top particle strongly </a:t>
            </a:r>
            <a:r>
              <a:rPr lang="en-US" sz="2000" b="1" dirty="0" smtClean="0">
                <a:sym typeface="Wingdings"/>
              </a:rPr>
              <a:t>affected </a:t>
            </a:r>
            <a:r>
              <a:rPr lang="en-US" sz="2000" b="1" dirty="0" smtClean="0"/>
              <a:t>by natural charging </a:t>
            </a:r>
            <a:r>
              <a:rPr lang="en-US" sz="2000" b="1" dirty="0"/>
              <a:t>of the aggregate!</a:t>
            </a:r>
            <a:endParaRPr lang="en-US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-20997" y="2355726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Conclusions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Isolated particles</a:t>
            </a:r>
            <a:r>
              <a:rPr lang="en-US" sz="2000" b="1" dirty="0">
                <a:solidFill>
                  <a:srgbClr val="FF0000"/>
                </a:solidFill>
              </a:rPr>
              <a:t>:	self charging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 dust adhesion </a:t>
            </a:r>
          </a:p>
          <a:p>
            <a:pPr lvl="5"/>
            <a:r>
              <a:rPr lang="en-US" sz="20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 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prediction 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of aerosol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creation 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(LOVA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)?</a:t>
            </a:r>
          </a:p>
          <a:p>
            <a:pPr lvl="5"/>
            <a:endParaRPr lang="en-US" sz="2000" b="1" dirty="0">
              <a:solidFill>
                <a:srgbClr val="FF0000"/>
              </a:solidFill>
              <a:sym typeface="Symbol"/>
            </a:endParaRPr>
          </a:p>
          <a:p>
            <a:pPr lvl="5"/>
            <a:endParaRPr lang="en-US" sz="2000" b="1" dirty="0">
              <a:solidFill>
                <a:srgbClr val="FF0000"/>
              </a:solidFill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ym typeface="Wingdings"/>
              </a:rPr>
              <a:t>Aggregated particles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: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	self charging strongly affects adhesion</a:t>
            </a:r>
            <a:r>
              <a:rPr lang="en-US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>
                <a:solidFill>
                  <a:srgbClr val="220EE2"/>
                </a:solidFill>
              </a:rPr>
              <a:t>tbc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</a:p>
          <a:p>
            <a:pPr lvl="5"/>
            <a:r>
              <a:rPr lang="en-US" sz="2000" b="1" dirty="0">
                <a:solidFill>
                  <a:srgbClr val="FF0000"/>
                </a:solidFill>
                <a:sym typeface="Symbol"/>
              </a:rPr>
              <a:t>	 easiest particle/aggregate suspension in case of LOVA?</a:t>
            </a:r>
          </a:p>
          <a:p>
            <a:pPr lvl="5"/>
            <a:r>
              <a:rPr lang="en-US" sz="2000" b="1" dirty="0">
                <a:solidFill>
                  <a:srgbClr val="FF0000"/>
                </a:solidFill>
                <a:sym typeface="Symbol"/>
              </a:rPr>
              <a:t>	 prediction of creation of aerosol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?</a:t>
            </a:r>
            <a:endParaRPr lang="en-US" sz="2000" b="1" dirty="0"/>
          </a:p>
          <a:p>
            <a:pPr algn="ctr"/>
            <a:r>
              <a:rPr lang="en-US" sz="2000" b="1" dirty="0"/>
              <a:t>(Needs of experiments especially with </a:t>
            </a:r>
            <a:r>
              <a:rPr lang="en-US" sz="2000" b="1" u="sng" dirty="0">
                <a:solidFill>
                  <a:srgbClr val="FF0000"/>
                </a:solidFill>
              </a:rPr>
              <a:t>Be dust </a:t>
            </a:r>
            <a:r>
              <a:rPr lang="en-US" sz="2000" b="1" dirty="0"/>
              <a:t>(tritiated and non tritiated))</a:t>
            </a:r>
          </a:p>
          <a:p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35496" y="330053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20EE2"/>
                </a:solidFill>
              </a:rPr>
              <a:t>Ongoing activity to check/confirm how particle tritiation influences particle adhesion</a:t>
            </a:r>
            <a:endParaRPr lang="en-US" b="1" dirty="0">
              <a:solidFill>
                <a:srgbClr val="220EE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2- Dust adhesion/aerosol creation:</a:t>
            </a:r>
          </a:p>
          <a:p>
            <a:pPr algn="ctr"/>
            <a:r>
              <a:rPr lang="en-US" sz="2400" b="1" dirty="0" smtClean="0"/>
              <a:t>conclusions</a:t>
            </a:r>
            <a:endParaRPr lang="en-US" sz="2400" b="1" dirty="0"/>
          </a:p>
        </p:txBody>
      </p:sp>
      <p:sp>
        <p:nvSpPr>
          <p:cNvPr id="35" name="Rectangle 34"/>
          <p:cNvSpPr/>
          <p:nvPr/>
        </p:nvSpPr>
        <p:spPr>
          <a:xfrm>
            <a:off x="7025733" y="76733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10C22DBC-695F-462D-B010-DACF99AA961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3- </a:t>
            </a:r>
            <a:r>
              <a:rPr lang="en-US" sz="2400" b="1" dirty="0" smtClean="0">
                <a:solidFill>
                  <a:schemeClr val="bg1"/>
                </a:solidFill>
              </a:rPr>
              <a:t>Measurement of tritium in aerosol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" y="7895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b="1" dirty="0" smtClean="0"/>
              <a:t>Tritiated dust: </a:t>
            </a:r>
            <a:r>
              <a:rPr lang="en-US" sz="2000" b="1" dirty="0">
                <a:latin typeface="Symbol" panose="05050102010706020507" pitchFamily="18" charset="2"/>
              </a:rPr>
              <a:t>b</a:t>
            </a:r>
            <a:r>
              <a:rPr lang="en-US" sz="2000" b="1" dirty="0" smtClean="0"/>
              <a:t> emission from the </a:t>
            </a:r>
            <a:r>
              <a:rPr lang="en-US" sz="2000" b="1" dirty="0" smtClean="0"/>
              <a:t>“surface” </a:t>
            </a:r>
            <a:r>
              <a:rPr lang="en-US" sz="2000" b="1" dirty="0" smtClean="0"/>
              <a:t>of particle</a:t>
            </a:r>
          </a:p>
          <a:p>
            <a:endParaRPr lang="en-US" sz="2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3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" y="78955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b="1" dirty="0"/>
              <a:t>Tritiated dust: </a:t>
            </a:r>
            <a:r>
              <a:rPr lang="en-US" sz="2000" b="1" dirty="0">
                <a:latin typeface="Symbol" panose="05050102010706020507" pitchFamily="18" charset="2"/>
              </a:rPr>
              <a:t>b</a:t>
            </a:r>
            <a:r>
              <a:rPr lang="en-US" sz="2000" b="1" dirty="0"/>
              <a:t> emission from the </a:t>
            </a:r>
            <a:r>
              <a:rPr lang="en-US" sz="2000" b="1" dirty="0" smtClean="0"/>
              <a:t>“surface” </a:t>
            </a:r>
            <a:r>
              <a:rPr lang="en-US" sz="2000" b="1" dirty="0"/>
              <a:t>of </a:t>
            </a:r>
            <a:r>
              <a:rPr lang="en-US" sz="2000" b="1" dirty="0" smtClean="0"/>
              <a:t>particle</a:t>
            </a:r>
          </a:p>
          <a:p>
            <a:endParaRPr lang="en-US" sz="2000" b="1" dirty="0"/>
          </a:p>
          <a:p>
            <a:pPr marL="457200" indent="-457200">
              <a:buFont typeface="+mj-lt"/>
              <a:buAutoNum type="alphaLcPeriod" startAt="2"/>
            </a:pPr>
            <a:r>
              <a:rPr lang="en-US" sz="2000" b="1" dirty="0"/>
              <a:t>Usually (lab scale), total tritium inventory in dust measured by:</a:t>
            </a:r>
          </a:p>
          <a:p>
            <a:pPr lvl="1"/>
            <a:r>
              <a:rPr lang="en-US" sz="2000" b="1" dirty="0"/>
              <a:t>Full dissolution of particles </a:t>
            </a:r>
          </a:p>
          <a:p>
            <a:pPr lvl="1"/>
            <a:r>
              <a:rPr lang="en-US" sz="2000" b="1" dirty="0"/>
              <a:t>Followed by Tritium measurements by  liquid scintillation counting</a:t>
            </a:r>
          </a:p>
          <a:p>
            <a:pPr lvl="1"/>
            <a:r>
              <a:rPr lang="en-US" sz="2000" b="1" dirty="0">
                <a:sym typeface="Wingdings"/>
              </a:rPr>
              <a:t>not a real time diagnostic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3- </a:t>
            </a:r>
            <a:r>
              <a:rPr lang="en-US" sz="2400" b="1" dirty="0" smtClean="0">
                <a:solidFill>
                  <a:schemeClr val="bg1"/>
                </a:solidFill>
              </a:rPr>
              <a:t>Measurement of tritium in aerosol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4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" y="789552"/>
            <a:ext cx="9144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b="1" dirty="0"/>
              <a:t>Tritiated dust: </a:t>
            </a:r>
            <a:r>
              <a:rPr lang="en-US" sz="2000" b="1" dirty="0">
                <a:latin typeface="Symbol" panose="05050102010706020507" pitchFamily="18" charset="2"/>
              </a:rPr>
              <a:t>b</a:t>
            </a:r>
            <a:r>
              <a:rPr lang="en-US" sz="2000" b="1" dirty="0"/>
              <a:t> emission from the </a:t>
            </a:r>
            <a:r>
              <a:rPr lang="en-US" sz="2000" b="1" dirty="0" smtClean="0"/>
              <a:t>“surface” </a:t>
            </a:r>
            <a:r>
              <a:rPr lang="en-US" sz="2000" b="1" dirty="0"/>
              <a:t>of particle</a:t>
            </a:r>
          </a:p>
          <a:p>
            <a:endParaRPr lang="en-US" sz="2000" b="1" dirty="0"/>
          </a:p>
          <a:p>
            <a:pPr marL="457200" indent="-457200">
              <a:buFont typeface="+mj-lt"/>
              <a:buAutoNum type="alphaLcPeriod" startAt="2"/>
            </a:pPr>
            <a:r>
              <a:rPr lang="en-US" sz="2000" b="1" dirty="0" smtClean="0"/>
              <a:t>Usually (lab scale), total tritium inventory in dust measured by:</a:t>
            </a:r>
          </a:p>
          <a:p>
            <a:pPr lvl="1"/>
            <a:r>
              <a:rPr lang="en-US" sz="2000" b="1" dirty="0" smtClean="0"/>
              <a:t>Full dissolution of particles </a:t>
            </a:r>
          </a:p>
          <a:p>
            <a:pPr lvl="1"/>
            <a:r>
              <a:rPr lang="en-US" sz="2000" b="1" dirty="0" smtClean="0"/>
              <a:t>Followed by Tritium measurements by  liquid scintillation counting</a:t>
            </a:r>
          </a:p>
          <a:p>
            <a:pPr lvl="1"/>
            <a:r>
              <a:rPr lang="en-US" sz="2000" b="1" dirty="0" smtClean="0">
                <a:sym typeface="Wingdings"/>
              </a:rPr>
              <a:t>not a real time diagnostic</a:t>
            </a:r>
            <a:endParaRPr lang="en-US" sz="2000" b="1" dirty="0" smtClean="0"/>
          </a:p>
          <a:p>
            <a:pPr marL="914400" lvl="1" indent="-457200">
              <a:buFont typeface="+mj-lt"/>
              <a:buAutoNum type="alphaLcPeriod"/>
            </a:pPr>
            <a:endParaRPr lang="en-US" sz="2000" b="1" dirty="0"/>
          </a:p>
          <a:p>
            <a:pPr marL="457200" indent="-457200">
              <a:buFont typeface="+mj-lt"/>
              <a:buAutoNum type="alphaLcPeriod" startAt="2"/>
            </a:pPr>
            <a:r>
              <a:rPr lang="en-US" sz="2000" b="1" dirty="0"/>
              <a:t>T</a:t>
            </a:r>
            <a:r>
              <a:rPr lang="en-US" sz="2000" b="1" dirty="0" smtClean="0"/>
              <a:t>ritium gas measured in </a:t>
            </a:r>
            <a:r>
              <a:rPr lang="en-US" sz="2000" b="1" u="sng" dirty="0" smtClean="0"/>
              <a:t>real time </a:t>
            </a:r>
            <a:r>
              <a:rPr lang="en-US" sz="2000" b="1" dirty="0" smtClean="0"/>
              <a:t>by ionization chamber.</a:t>
            </a:r>
          </a:p>
          <a:p>
            <a:pPr lvl="1" algn="ctr"/>
            <a:r>
              <a:rPr lang="en-US" b="1" dirty="0" smtClean="0"/>
              <a:t>(recommendation of  Standard </a:t>
            </a:r>
            <a:r>
              <a:rPr lang="fr-FR" b="1" dirty="0"/>
              <a:t>International </a:t>
            </a:r>
            <a:r>
              <a:rPr lang="fr-FR" b="1" dirty="0" err="1"/>
              <a:t>Electrotechnical</a:t>
            </a:r>
            <a:r>
              <a:rPr lang="fr-FR" b="1" dirty="0"/>
              <a:t> Commission</a:t>
            </a:r>
            <a:r>
              <a:rPr lang="en-US" b="1" dirty="0" smtClean="0"/>
              <a:t>, N°60761-5)</a:t>
            </a:r>
            <a:endParaRPr lang="en-US" b="1" dirty="0"/>
          </a:p>
          <a:p>
            <a:pPr lvl="1"/>
            <a:r>
              <a:rPr lang="en-US" sz="2000" b="1" dirty="0" smtClean="0"/>
              <a:t>That is not working for dust due to </a:t>
            </a:r>
            <a:r>
              <a:rPr lang="en-US" sz="2000" b="1" dirty="0" smtClean="0">
                <a:latin typeface="Symbol" panose="05050102010706020507" pitchFamily="18" charset="2"/>
              </a:rPr>
              <a:t>b</a:t>
            </a:r>
            <a:r>
              <a:rPr lang="en-US" sz="2000" b="1" dirty="0" smtClean="0"/>
              <a:t> </a:t>
            </a:r>
            <a:r>
              <a:rPr lang="en-US" sz="2000" b="1" dirty="0" smtClean="0"/>
              <a:t>attenuation</a:t>
            </a:r>
          </a:p>
          <a:p>
            <a:pPr lvl="1" algn="ctr"/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</a:t>
            </a:r>
          </a:p>
          <a:p>
            <a:pPr lvl="1" algn="ctr"/>
            <a:r>
              <a:rPr lang="en-US" sz="2000" b="1" dirty="0" smtClean="0">
                <a:solidFill>
                  <a:srgbClr val="FF0000"/>
                </a:solidFill>
              </a:rPr>
              <a:t>Open </a:t>
            </a:r>
            <a:r>
              <a:rPr lang="en-US" sz="2000" b="1" dirty="0" smtClean="0">
                <a:solidFill>
                  <a:srgbClr val="FF0000"/>
                </a:solidFill>
              </a:rPr>
              <a:t>issue: </a:t>
            </a:r>
          </a:p>
          <a:p>
            <a:pPr lvl="1" algn="ctr"/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evelop a real time diagnostic to measure T inventory in aerosol </a:t>
            </a:r>
          </a:p>
          <a:p>
            <a:pPr lvl="1" algn="ctr"/>
            <a:r>
              <a:rPr lang="en-US" sz="2000" b="1" dirty="0" smtClean="0">
                <a:solidFill>
                  <a:srgbClr val="FF0000"/>
                </a:solidFill>
              </a:rPr>
              <a:t>(for atmospheric survey in workplace </a:t>
            </a:r>
            <a:r>
              <a:rPr lang="en-US" sz="2000" b="1" dirty="0" smtClean="0">
                <a:solidFill>
                  <a:srgbClr val="FF0000"/>
                </a:solidFill>
              </a:rPr>
              <a:t>and/or </a:t>
            </a:r>
            <a:r>
              <a:rPr lang="en-US" sz="2000" b="1" dirty="0" smtClean="0">
                <a:solidFill>
                  <a:srgbClr val="FF0000"/>
                </a:solidFill>
              </a:rPr>
              <a:t>exhaust of facility)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3- </a:t>
            </a:r>
            <a:r>
              <a:rPr lang="en-US" sz="2400" b="1" dirty="0" smtClean="0">
                <a:solidFill>
                  <a:schemeClr val="bg1"/>
                </a:solidFill>
              </a:rPr>
              <a:t>Measurement of tritium in aerosol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5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What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take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away</a:t>
            </a:r>
            <a:r>
              <a:rPr lang="fr-FR" sz="2400" b="1" dirty="0" smtClean="0">
                <a:solidFill>
                  <a:schemeClr val="bg1"/>
                </a:solidFill>
              </a:rPr>
              <a:t> ...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0836" y="735546"/>
            <a:ext cx="916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Large set of dust properties including particles of </a:t>
            </a:r>
            <a:r>
              <a:rPr lang="en-US" sz="2000" b="1" dirty="0">
                <a:solidFill>
                  <a:srgbClr val="FF0000"/>
                </a:solidFill>
              </a:rPr>
              <a:t>high chemical reactivity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Dust collection </a:t>
            </a:r>
            <a:r>
              <a:rPr lang="en-US" sz="2000" b="1" dirty="0"/>
              <a:t>needed during the ITER </a:t>
            </a:r>
            <a:r>
              <a:rPr lang="en-US" sz="2000" b="1" dirty="0" smtClean="0"/>
              <a:t>life</a:t>
            </a:r>
            <a:endParaRPr lang="en-US" sz="2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5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What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take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away</a:t>
            </a:r>
            <a:r>
              <a:rPr lang="fr-FR" sz="2400" b="1" dirty="0" smtClean="0">
                <a:solidFill>
                  <a:schemeClr val="bg1"/>
                </a:solidFill>
              </a:rPr>
              <a:t> ...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0836" y="735547"/>
            <a:ext cx="9164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Large set of dust properties including particles of </a:t>
            </a:r>
            <a:r>
              <a:rPr lang="en-US" sz="2000" b="1" dirty="0">
                <a:solidFill>
                  <a:srgbClr val="FF0000"/>
                </a:solidFill>
              </a:rPr>
              <a:t>high chemical reactivity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Dust collection </a:t>
            </a:r>
            <a:r>
              <a:rPr lang="en-US" sz="2000" b="1" dirty="0"/>
              <a:t>needed during the ITER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Dust Tritium inventory: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~10 </a:t>
            </a:r>
            <a:r>
              <a:rPr lang="en-US" sz="2000" b="1" dirty="0" err="1">
                <a:solidFill>
                  <a:srgbClr val="FF0000"/>
                </a:solidFill>
              </a:rPr>
              <a:t>GBq</a:t>
            </a:r>
            <a:r>
              <a:rPr lang="en-US" sz="2000" b="1" dirty="0">
                <a:solidFill>
                  <a:srgbClr val="FF0000"/>
                </a:solidFill>
              </a:rPr>
              <a:t>/g for W, unknown for Be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8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What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take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away</a:t>
            </a:r>
            <a:r>
              <a:rPr lang="fr-FR" sz="2400" b="1" dirty="0" smtClean="0">
                <a:solidFill>
                  <a:schemeClr val="bg1"/>
                </a:solidFill>
              </a:rPr>
              <a:t> ...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0836" y="735547"/>
            <a:ext cx="91648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Large set of dust properties including particles of </a:t>
            </a:r>
            <a:r>
              <a:rPr lang="en-US" sz="2000" b="1" dirty="0">
                <a:solidFill>
                  <a:srgbClr val="FF0000"/>
                </a:solidFill>
              </a:rPr>
              <a:t>high chemical reactivity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Dust collection </a:t>
            </a:r>
            <a:r>
              <a:rPr lang="en-US" sz="2000" b="1" dirty="0"/>
              <a:t>needed during the ITER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Dust Tritium inventory: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~10 </a:t>
            </a:r>
            <a:r>
              <a:rPr lang="en-US" sz="2000" b="1" dirty="0" err="1" smtClean="0">
                <a:solidFill>
                  <a:srgbClr val="FF0000"/>
                </a:solidFill>
              </a:rPr>
              <a:t>GBq</a:t>
            </a:r>
            <a:r>
              <a:rPr lang="en-US" sz="2000" b="1" dirty="0" smtClean="0">
                <a:solidFill>
                  <a:srgbClr val="FF0000"/>
                </a:solidFill>
              </a:rPr>
              <a:t>/g for W, unknown for Be</a:t>
            </a:r>
            <a:endParaRPr lang="en-US" sz="2000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Dust adhesion/aerosol creation: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Metallic </a:t>
            </a:r>
            <a:r>
              <a:rPr lang="en-US" sz="2000" b="1" dirty="0">
                <a:solidFill>
                  <a:srgbClr val="FF0000"/>
                </a:solidFill>
              </a:rPr>
              <a:t>dust </a:t>
            </a:r>
            <a:r>
              <a:rPr lang="en-US" sz="2000" b="1" dirty="0" smtClean="0"/>
              <a:t>are covered </a:t>
            </a:r>
            <a:r>
              <a:rPr lang="en-US" sz="2000" b="1" dirty="0"/>
              <a:t>by an </a:t>
            </a:r>
            <a:r>
              <a:rPr lang="en-US" sz="2000" b="1" dirty="0">
                <a:solidFill>
                  <a:srgbClr val="FF0000"/>
                </a:solidFill>
              </a:rPr>
              <a:t>electrical insulating layer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Tritiated metallic </a:t>
            </a:r>
            <a:r>
              <a:rPr lang="en-US" sz="2000" b="1" dirty="0">
                <a:solidFill>
                  <a:srgbClr val="FF0000"/>
                </a:solidFill>
              </a:rPr>
              <a:t>dust </a:t>
            </a:r>
            <a:r>
              <a:rPr lang="en-US" sz="2000" b="1" dirty="0" smtClean="0"/>
              <a:t>are positively </a:t>
            </a:r>
            <a:r>
              <a:rPr lang="en-US" sz="2000" b="1" dirty="0">
                <a:solidFill>
                  <a:srgbClr val="FF0000"/>
                </a:solidFill>
              </a:rPr>
              <a:t>charged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Adhesion: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 case of </a:t>
            </a:r>
            <a:r>
              <a:rPr lang="en-US" sz="2000" b="1" dirty="0">
                <a:solidFill>
                  <a:srgbClr val="FF0000"/>
                </a:solidFill>
              </a:rPr>
              <a:t>isolated</a:t>
            </a:r>
            <a:r>
              <a:rPr lang="en-US" sz="2000" b="1" dirty="0"/>
              <a:t> particles, </a:t>
            </a:r>
            <a:r>
              <a:rPr lang="en-US" sz="2000" b="1" dirty="0">
                <a:solidFill>
                  <a:srgbClr val="FF0000"/>
                </a:solidFill>
              </a:rPr>
              <a:t>tritiated</a:t>
            </a:r>
            <a:r>
              <a:rPr lang="en-US" sz="2000" b="1" dirty="0"/>
              <a:t> dust </a:t>
            </a:r>
            <a:r>
              <a:rPr lang="en-US" sz="2000" b="1" dirty="0">
                <a:solidFill>
                  <a:srgbClr val="FF0000"/>
                </a:solidFill>
              </a:rPr>
              <a:t>adhesion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 </a:t>
            </a:r>
            <a:r>
              <a:rPr lang="en-US" sz="2000" b="1" dirty="0" smtClean="0">
                <a:sym typeface="Wingdings"/>
              </a:rPr>
              <a:t> </a:t>
            </a:r>
            <a:endParaRPr lang="en-US" sz="2000" b="1" dirty="0">
              <a:sym typeface="Wingdings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/>
              </a:rPr>
              <a:t>In case of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aggregate</a:t>
            </a:r>
            <a:r>
              <a:rPr lang="en-US" sz="2000" b="1" dirty="0">
                <a:sym typeface="Wingdings"/>
              </a:rPr>
              <a:t>, tritiated dust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adhesion</a:t>
            </a:r>
            <a:r>
              <a:rPr lang="en-US" sz="2000" b="1" dirty="0">
                <a:sym typeface="Wingdings"/>
              </a:rPr>
              <a:t>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remains unknown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What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take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away</a:t>
            </a:r>
            <a:r>
              <a:rPr lang="fr-FR" sz="2400" b="1" dirty="0" smtClean="0">
                <a:solidFill>
                  <a:schemeClr val="bg1"/>
                </a:solidFill>
              </a:rPr>
              <a:t> ...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0836" y="735546"/>
            <a:ext cx="91648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Large set of dust properties including particles of </a:t>
            </a:r>
            <a:r>
              <a:rPr lang="en-US" sz="2000" b="1" dirty="0">
                <a:solidFill>
                  <a:srgbClr val="FF0000"/>
                </a:solidFill>
              </a:rPr>
              <a:t>high chemical reactivity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Dust collection </a:t>
            </a:r>
            <a:r>
              <a:rPr lang="en-US" sz="2000" b="1" dirty="0"/>
              <a:t>needed during the ITER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Dust Tritium inventory: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~10 </a:t>
            </a:r>
            <a:r>
              <a:rPr lang="en-US" sz="2000" b="1" dirty="0" err="1">
                <a:solidFill>
                  <a:srgbClr val="FF0000"/>
                </a:solidFill>
              </a:rPr>
              <a:t>GBq</a:t>
            </a:r>
            <a:r>
              <a:rPr lang="en-US" sz="2000" b="1" dirty="0">
                <a:solidFill>
                  <a:srgbClr val="FF0000"/>
                </a:solidFill>
              </a:rPr>
              <a:t>/g for W, unknown for Be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Dust adhesion/aerosol creation: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Metallic </a:t>
            </a:r>
            <a:r>
              <a:rPr lang="en-US" sz="2000" b="1" dirty="0">
                <a:solidFill>
                  <a:srgbClr val="FF0000"/>
                </a:solidFill>
              </a:rPr>
              <a:t>dust </a:t>
            </a:r>
            <a:r>
              <a:rPr lang="en-US" sz="2000" b="1" dirty="0" smtClean="0"/>
              <a:t>are covered </a:t>
            </a:r>
            <a:r>
              <a:rPr lang="en-US" sz="2000" b="1" dirty="0"/>
              <a:t>by an </a:t>
            </a:r>
            <a:r>
              <a:rPr lang="en-US" sz="2000" b="1" dirty="0">
                <a:solidFill>
                  <a:srgbClr val="FF0000"/>
                </a:solidFill>
              </a:rPr>
              <a:t>electrical insulating layer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Tritiated metallic </a:t>
            </a:r>
            <a:r>
              <a:rPr lang="en-US" sz="2000" b="1" dirty="0">
                <a:solidFill>
                  <a:srgbClr val="FF0000"/>
                </a:solidFill>
              </a:rPr>
              <a:t>dust </a:t>
            </a:r>
            <a:r>
              <a:rPr lang="en-US" sz="2000" b="1" dirty="0" smtClean="0"/>
              <a:t>are positively </a:t>
            </a:r>
            <a:r>
              <a:rPr lang="en-US" sz="2000" b="1" dirty="0">
                <a:solidFill>
                  <a:srgbClr val="FF0000"/>
                </a:solidFill>
              </a:rPr>
              <a:t>charged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Adhesion: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In </a:t>
            </a:r>
            <a:r>
              <a:rPr lang="en-US" sz="2000" b="1" dirty="0"/>
              <a:t>case of </a:t>
            </a:r>
            <a:r>
              <a:rPr lang="en-US" sz="2000" b="1" dirty="0">
                <a:solidFill>
                  <a:srgbClr val="FF0000"/>
                </a:solidFill>
              </a:rPr>
              <a:t>isolated</a:t>
            </a:r>
            <a:r>
              <a:rPr lang="en-US" sz="2000" b="1" dirty="0"/>
              <a:t> particles, </a:t>
            </a:r>
            <a:r>
              <a:rPr lang="en-US" sz="2000" b="1" dirty="0">
                <a:solidFill>
                  <a:srgbClr val="FF0000"/>
                </a:solidFill>
              </a:rPr>
              <a:t>tritiated</a:t>
            </a:r>
            <a:r>
              <a:rPr lang="en-US" sz="2000" b="1" dirty="0"/>
              <a:t> dust </a:t>
            </a:r>
            <a:r>
              <a:rPr lang="en-US" sz="2000" b="1" dirty="0">
                <a:solidFill>
                  <a:srgbClr val="FF0000"/>
                </a:solidFill>
              </a:rPr>
              <a:t>adhesion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 </a:t>
            </a:r>
            <a:r>
              <a:rPr lang="en-US" sz="2000" b="1" dirty="0" smtClean="0">
                <a:sym typeface="Wingdings"/>
              </a:rPr>
              <a:t> </a:t>
            </a:r>
            <a:endParaRPr lang="en-US" sz="2000" b="1" dirty="0" smtClean="0">
              <a:sym typeface="Wingdings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Wingdings"/>
              </a:rPr>
              <a:t>In </a:t>
            </a:r>
            <a:r>
              <a:rPr lang="en-US" sz="2000" b="1" dirty="0">
                <a:sym typeface="Wingdings"/>
              </a:rPr>
              <a:t>case of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aggregate</a:t>
            </a:r>
            <a:r>
              <a:rPr lang="en-US" sz="2000" b="1" dirty="0" smtClean="0">
                <a:sym typeface="Wingdings"/>
              </a:rPr>
              <a:t>, tritiated dust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adhesion</a:t>
            </a:r>
            <a:r>
              <a:rPr lang="en-US" sz="2000" b="1" dirty="0">
                <a:sym typeface="Wingding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remains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unknown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ym typeface="Wingdings"/>
              </a:rPr>
              <a:t>T</a:t>
            </a:r>
            <a:r>
              <a:rPr lang="en-US" sz="2000" b="1" dirty="0" smtClean="0">
                <a:sym typeface="Wingdings"/>
              </a:rPr>
              <a:t>ritium measurement in aerosol: </a:t>
            </a:r>
            <a:endParaRPr lang="en-US" sz="2000" b="1" dirty="0">
              <a:sym typeface="Wingding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/>
              </a:rPr>
              <a:t>Open issue due to </a:t>
            </a:r>
            <a:r>
              <a:rPr lang="en-US" sz="2000" b="1" dirty="0" smtClean="0">
                <a:sym typeface="Wingdings"/>
              </a:rPr>
              <a:t>limited </a:t>
            </a:r>
            <a:r>
              <a:rPr lang="en-US" sz="2000" b="1" dirty="0" smtClean="0">
                <a:latin typeface="Symbol" panose="05050102010706020507" pitchFamily="18" charset="2"/>
                <a:sym typeface="Wingdings"/>
              </a:rPr>
              <a:t>b</a:t>
            </a:r>
            <a:r>
              <a:rPr lang="en-US" sz="2000" b="1" dirty="0" smtClean="0">
                <a:sym typeface="Wingdings"/>
              </a:rPr>
              <a:t> path in </a:t>
            </a:r>
            <a:r>
              <a:rPr lang="en-US" sz="2000" b="1" dirty="0">
                <a:sym typeface="Wingdings"/>
              </a:rPr>
              <a:t>material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/>
              </a:rPr>
              <a:t>Needs: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development of real-time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diagnostic </a:t>
            </a:r>
            <a:r>
              <a:rPr lang="en-US" sz="1600" b="1" dirty="0" smtClean="0">
                <a:sym typeface="Wingdings"/>
              </a:rPr>
              <a:t>(</a:t>
            </a:r>
            <a:r>
              <a:rPr lang="en-GB" sz="1600" dirty="0"/>
              <a:t>atmospheric survey of workplace area </a:t>
            </a:r>
            <a:r>
              <a:rPr lang="en-US" sz="1600" b="1" dirty="0" smtClean="0">
                <a:sym typeface="Wingdings"/>
              </a:rPr>
              <a:t>)</a:t>
            </a:r>
            <a:endParaRPr lang="en-US" sz="1600" b="1" dirty="0" smtClean="0">
              <a:sym typeface="Wingding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4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What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take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away</a:t>
            </a:r>
            <a:r>
              <a:rPr lang="fr-FR" sz="2400" b="1" dirty="0" smtClean="0">
                <a:solidFill>
                  <a:schemeClr val="bg1"/>
                </a:solidFill>
              </a:rPr>
              <a:t> ...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-20836" y="735546"/>
            <a:ext cx="916483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Large set of dust properties including particles of </a:t>
            </a:r>
            <a:r>
              <a:rPr lang="en-US" sz="1500" b="1" dirty="0">
                <a:solidFill>
                  <a:srgbClr val="FF0000"/>
                </a:solidFill>
              </a:rPr>
              <a:t>high chemical reactivity</a:t>
            </a:r>
          </a:p>
          <a:p>
            <a:pPr lvl="1"/>
            <a:r>
              <a:rPr lang="en-US" sz="1500" b="1" dirty="0">
                <a:solidFill>
                  <a:srgbClr val="FF0000"/>
                </a:solidFill>
              </a:rPr>
              <a:t>Dust collection </a:t>
            </a:r>
            <a:r>
              <a:rPr lang="en-US" sz="1500" b="1" dirty="0"/>
              <a:t>needed during the ITER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b="1" dirty="0" smtClean="0"/>
              <a:t>Dust Tritium inventory: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FF0000"/>
                </a:solidFill>
              </a:rPr>
              <a:t>~10 </a:t>
            </a:r>
            <a:r>
              <a:rPr lang="en-US" sz="1500" b="1" dirty="0" err="1">
                <a:solidFill>
                  <a:srgbClr val="FF0000"/>
                </a:solidFill>
              </a:rPr>
              <a:t>GBq</a:t>
            </a:r>
            <a:r>
              <a:rPr lang="en-US" sz="1500" b="1" dirty="0">
                <a:solidFill>
                  <a:srgbClr val="FF0000"/>
                </a:solidFill>
              </a:rPr>
              <a:t>/g for W, unknown for </a:t>
            </a:r>
            <a:r>
              <a:rPr lang="en-US" sz="1500" b="1" dirty="0" smtClean="0">
                <a:solidFill>
                  <a:srgbClr val="FF0000"/>
                </a:solidFill>
              </a:rPr>
              <a:t>Be</a:t>
            </a:r>
            <a:endParaRPr lang="en-US" sz="1500" b="1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500" b="1" dirty="0" smtClean="0"/>
              <a:t>Dust adhesion/aerosol creation: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0000"/>
                </a:solidFill>
              </a:rPr>
              <a:t>Metallic </a:t>
            </a:r>
            <a:r>
              <a:rPr lang="en-US" sz="1500" b="1" dirty="0">
                <a:solidFill>
                  <a:srgbClr val="FF0000"/>
                </a:solidFill>
              </a:rPr>
              <a:t>dust </a:t>
            </a:r>
            <a:r>
              <a:rPr lang="en-US" sz="1500" b="1" dirty="0" smtClean="0"/>
              <a:t>are covered </a:t>
            </a:r>
            <a:r>
              <a:rPr lang="en-US" sz="1500" b="1" dirty="0"/>
              <a:t>by an </a:t>
            </a:r>
            <a:r>
              <a:rPr lang="en-US" sz="1500" b="1" dirty="0">
                <a:solidFill>
                  <a:srgbClr val="FF0000"/>
                </a:solidFill>
              </a:rPr>
              <a:t>electrical insulating layer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0000"/>
                </a:solidFill>
              </a:rPr>
              <a:t>Tritiated metallic </a:t>
            </a:r>
            <a:r>
              <a:rPr lang="en-US" sz="1500" b="1" dirty="0">
                <a:solidFill>
                  <a:srgbClr val="FF0000"/>
                </a:solidFill>
              </a:rPr>
              <a:t>dust </a:t>
            </a:r>
            <a:r>
              <a:rPr lang="en-US" sz="1500" b="1" dirty="0" smtClean="0"/>
              <a:t>are positively </a:t>
            </a:r>
            <a:r>
              <a:rPr lang="en-US" sz="1500" b="1" dirty="0">
                <a:solidFill>
                  <a:srgbClr val="FF0000"/>
                </a:solidFill>
              </a:rPr>
              <a:t>charged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500" b="1" dirty="0"/>
              <a:t>Adhesion: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500" b="1" dirty="0"/>
              <a:t>In case of </a:t>
            </a:r>
            <a:r>
              <a:rPr lang="en-US" sz="1500" b="1" dirty="0">
                <a:solidFill>
                  <a:srgbClr val="FF0000"/>
                </a:solidFill>
              </a:rPr>
              <a:t>isolated</a:t>
            </a:r>
            <a:r>
              <a:rPr lang="en-US" sz="1500" b="1" dirty="0"/>
              <a:t> particles, </a:t>
            </a:r>
            <a:r>
              <a:rPr lang="en-US" sz="1500" b="1" dirty="0">
                <a:solidFill>
                  <a:srgbClr val="FF0000"/>
                </a:solidFill>
              </a:rPr>
              <a:t>tritiated</a:t>
            </a:r>
            <a:r>
              <a:rPr lang="en-US" sz="1500" b="1" dirty="0"/>
              <a:t> dust </a:t>
            </a:r>
            <a:r>
              <a:rPr lang="en-US" sz="1500" b="1" dirty="0">
                <a:solidFill>
                  <a:srgbClr val="FF0000"/>
                </a:solidFill>
              </a:rPr>
              <a:t>adhesion </a:t>
            </a:r>
            <a:r>
              <a:rPr lang="en-US" sz="1500" b="1" dirty="0">
                <a:solidFill>
                  <a:srgbClr val="FF0000"/>
                </a:solidFill>
                <a:sym typeface="Wingdings"/>
              </a:rPr>
              <a:t> </a:t>
            </a:r>
            <a:r>
              <a:rPr lang="en-US" sz="1500" b="1" dirty="0" smtClean="0">
                <a:sym typeface="Wingdings"/>
              </a:rPr>
              <a:t> </a:t>
            </a:r>
            <a:endParaRPr lang="en-US" sz="1500" b="1" dirty="0">
              <a:sym typeface="Wingdings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500" b="1" dirty="0">
                <a:sym typeface="Wingdings"/>
              </a:rPr>
              <a:t>In case of </a:t>
            </a:r>
            <a:r>
              <a:rPr lang="en-US" sz="1500" b="1" dirty="0">
                <a:solidFill>
                  <a:srgbClr val="FF0000"/>
                </a:solidFill>
                <a:sym typeface="Wingdings"/>
              </a:rPr>
              <a:t>aggregate,</a:t>
            </a:r>
            <a:r>
              <a:rPr lang="en-US" sz="1500" b="1" dirty="0">
                <a:sym typeface="Wingdings"/>
              </a:rPr>
              <a:t> tritiated dust </a:t>
            </a:r>
            <a:r>
              <a:rPr lang="en-US" sz="1500" b="1" dirty="0">
                <a:solidFill>
                  <a:srgbClr val="FF0000"/>
                </a:solidFill>
                <a:sym typeface="Wingdings"/>
              </a:rPr>
              <a:t>adhesion</a:t>
            </a:r>
            <a:r>
              <a:rPr lang="en-US" sz="1500" b="1" dirty="0">
                <a:sym typeface="Wingdings"/>
              </a:rPr>
              <a:t> </a:t>
            </a:r>
            <a:r>
              <a:rPr lang="en-US" sz="1500" b="1" dirty="0">
                <a:solidFill>
                  <a:srgbClr val="FF0000"/>
                </a:solidFill>
                <a:sym typeface="Wingdings"/>
              </a:rPr>
              <a:t>remains unknown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500" b="1" dirty="0" smtClean="0">
                <a:sym typeface="Wingdings"/>
              </a:rPr>
              <a:t>Tritium measurement in aerosol: </a:t>
            </a:r>
            <a:endParaRPr lang="en-US" sz="1500" b="1" dirty="0">
              <a:sym typeface="Wingding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500" b="1" dirty="0">
                <a:sym typeface="Wingdings"/>
              </a:rPr>
              <a:t>Open issue due to limited </a:t>
            </a:r>
            <a:r>
              <a:rPr lang="en-US" sz="1500" b="1" dirty="0">
                <a:latin typeface="Symbol" panose="05050102010706020507" pitchFamily="18" charset="2"/>
                <a:sym typeface="Wingdings"/>
              </a:rPr>
              <a:t>b</a:t>
            </a:r>
            <a:r>
              <a:rPr lang="en-US" sz="1500" b="1" dirty="0">
                <a:sym typeface="Wingdings"/>
              </a:rPr>
              <a:t> path in material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500" b="1" dirty="0" smtClean="0">
                <a:sym typeface="Wingdings"/>
              </a:rPr>
              <a:t>Needs</a:t>
            </a:r>
            <a:r>
              <a:rPr lang="en-US" sz="1500" b="1" dirty="0">
                <a:sym typeface="Wingdings"/>
              </a:rPr>
              <a:t>: </a:t>
            </a:r>
            <a:r>
              <a:rPr lang="en-US" sz="1500" b="1" dirty="0">
                <a:solidFill>
                  <a:srgbClr val="FF0000"/>
                </a:solidFill>
                <a:sym typeface="Wingdings"/>
              </a:rPr>
              <a:t>development of real-time </a:t>
            </a:r>
            <a:r>
              <a:rPr lang="en-US" sz="1500" b="1" dirty="0" smtClean="0">
                <a:solidFill>
                  <a:srgbClr val="FF0000"/>
                </a:solidFill>
                <a:sym typeface="Wingdings"/>
              </a:rPr>
              <a:t>diagnostic </a:t>
            </a:r>
            <a:r>
              <a:rPr lang="en-US" sz="1400" b="1" dirty="0" smtClean="0">
                <a:sym typeface="Wingdings"/>
              </a:rPr>
              <a:t>(</a:t>
            </a:r>
            <a:r>
              <a:rPr lang="en-GB" sz="1400" dirty="0"/>
              <a:t>atmospheric survey of workplace area </a:t>
            </a:r>
            <a:r>
              <a:rPr lang="en-US" sz="1400" b="1" dirty="0" smtClean="0">
                <a:sym typeface="Wingdings"/>
              </a:rPr>
              <a:t>)</a:t>
            </a:r>
            <a:endParaRPr lang="en-US" sz="1500" b="1" dirty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500" b="1" dirty="0" smtClean="0">
                <a:sym typeface="Wingdings"/>
              </a:rPr>
              <a:t>Toxicity Studies of </a:t>
            </a:r>
            <a:r>
              <a:rPr lang="en-US" sz="1500" b="1" dirty="0" smtClean="0">
                <a:solidFill>
                  <a:srgbClr val="FF0000"/>
                </a:solidFill>
                <a:sym typeface="Wingdings"/>
              </a:rPr>
              <a:t>W</a:t>
            </a:r>
            <a:r>
              <a:rPr lang="en-US" sz="1500" b="1" dirty="0" smtClean="0">
                <a:sym typeface="Wingdings"/>
              </a:rPr>
              <a:t> Tritiated/untritiated </a:t>
            </a:r>
            <a:r>
              <a:rPr lang="en-US" sz="1500" b="1" dirty="0">
                <a:sym typeface="Wingdings"/>
              </a:rPr>
              <a:t>dust </a:t>
            </a:r>
            <a:r>
              <a:rPr lang="en-US" sz="1500" b="1" dirty="0" smtClean="0">
                <a:sym typeface="Wingdings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0000"/>
                </a:solidFill>
                <a:sym typeface="Wingdings"/>
              </a:rPr>
              <a:t>Rapid dissolution in biologic media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0000"/>
                </a:solidFill>
                <a:sym typeface="Wingdings"/>
              </a:rPr>
              <a:t>no </a:t>
            </a:r>
            <a:r>
              <a:rPr lang="en-US" sz="1500" b="1" dirty="0">
                <a:solidFill>
                  <a:srgbClr val="FF0000"/>
                </a:solidFill>
                <a:sym typeface="Wingdings"/>
              </a:rPr>
              <a:t>Cytotoxicity </a:t>
            </a:r>
            <a:r>
              <a:rPr lang="en-US" sz="1500" b="1" dirty="0" smtClean="0">
                <a:sym typeface="Wingdings"/>
              </a:rPr>
              <a:t>observed (no lung cell toxicity)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FF0000"/>
                </a:solidFill>
                <a:sym typeface="Wingdings"/>
              </a:rPr>
              <a:t>Genotoxicity induced</a:t>
            </a:r>
            <a:endParaRPr lang="en-US" sz="1500" b="1" dirty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1500" b="1" dirty="0">
                <a:sym typeface="Wingdings"/>
              </a:rPr>
              <a:t>Waste management: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500" b="1" dirty="0">
                <a:sym typeface="Wingdings"/>
              </a:rPr>
              <a:t> Needs: </a:t>
            </a:r>
            <a:r>
              <a:rPr lang="en-US" sz="1500" b="1" dirty="0">
                <a:solidFill>
                  <a:srgbClr val="FF0000"/>
                </a:solidFill>
                <a:sym typeface="Wingdings"/>
              </a:rPr>
              <a:t>development of an immobilization dust technique after </a:t>
            </a:r>
            <a:r>
              <a:rPr lang="en-US" sz="1500" b="1" dirty="0" smtClean="0">
                <a:solidFill>
                  <a:srgbClr val="FF0000"/>
                </a:solidFill>
                <a:sym typeface="Wingdings"/>
              </a:rPr>
              <a:t>collection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4800848" y="3862412"/>
            <a:ext cx="288032" cy="7560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5153148" y="3984326"/>
            <a:ext cx="3883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Complementary studies needed </a:t>
            </a:r>
          </a:p>
          <a:p>
            <a:pPr algn="ctr"/>
            <a:r>
              <a:rPr lang="en-US" sz="1400" b="1" dirty="0" smtClean="0"/>
              <a:t> </a:t>
            </a:r>
            <a:r>
              <a:rPr lang="en-US" sz="1400" b="1" dirty="0"/>
              <a:t>(inhalation on rodent, </a:t>
            </a:r>
            <a:r>
              <a:rPr lang="en-US" sz="1400" b="1" dirty="0" smtClean="0"/>
              <a:t>tritiated Be</a:t>
            </a:r>
            <a:r>
              <a:rPr lang="en-US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81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39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-14402" y="2461276"/>
            <a:ext cx="915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Complementary slides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795583" y="522"/>
            <a:ext cx="1348417" cy="681019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46536" y="765265"/>
            <a:ext cx="2365224" cy="2159776"/>
            <a:chOff x="46536" y="1020352"/>
            <a:chExt cx="2365224" cy="28797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6000" contrast="-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6" y="1020352"/>
              <a:ext cx="2347590" cy="278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8"/>
            <p:cNvSpPr/>
            <p:nvPr/>
          </p:nvSpPr>
          <p:spPr>
            <a:xfrm>
              <a:off x="1187624" y="1556792"/>
              <a:ext cx="1173795" cy="129614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052092" y="3407611"/>
              <a:ext cx="13596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ELM impact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834436" y="1033809"/>
              <a:ext cx="4876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JET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7912664" y="765263"/>
            <a:ext cx="119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Tore Supra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2483768" y="1560784"/>
            <a:ext cx="792088" cy="263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2843808" y="1196047"/>
            <a:ext cx="66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By </a:t>
            </a:r>
            <a:r>
              <a:rPr lang="en-US" sz="2000" b="1" dirty="0">
                <a:solidFill>
                  <a:srgbClr val="FF0000"/>
                </a:solidFill>
              </a:rPr>
              <a:t>ELM </a:t>
            </a:r>
            <a:r>
              <a:rPr lang="en-US" sz="2000" b="1" dirty="0" smtClean="0">
                <a:solidFill>
                  <a:srgbClr val="FF0000"/>
                </a:solidFill>
              </a:rPr>
              <a:t>interaction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000" dirty="0" smtClean="0"/>
              <a:t>Mainly </a:t>
            </a:r>
            <a:r>
              <a:rPr lang="en-US" sz="2000" b="1" dirty="0">
                <a:solidFill>
                  <a:srgbClr val="220EE2"/>
                </a:solidFill>
              </a:rPr>
              <a:t>droplets of large </a:t>
            </a:r>
            <a:r>
              <a:rPr lang="en-US" sz="2000" b="1" dirty="0" smtClean="0">
                <a:solidFill>
                  <a:srgbClr val="220EE2"/>
                </a:solidFill>
              </a:rPr>
              <a:t>size:</a:t>
            </a:r>
          </a:p>
          <a:p>
            <a:pPr lvl="1" algn="ctr"/>
            <a:r>
              <a:rPr lang="en-US" sz="2000" b="1" dirty="0" smtClean="0">
                <a:solidFill>
                  <a:srgbClr val="220EE2"/>
                </a:solidFill>
              </a:rPr>
              <a:t>low </a:t>
            </a:r>
            <a:r>
              <a:rPr lang="en-US" sz="2000" b="1" dirty="0">
                <a:solidFill>
                  <a:srgbClr val="220EE2"/>
                </a:solidFill>
              </a:rPr>
              <a:t>Specific Surface Area </a:t>
            </a:r>
            <a:r>
              <a:rPr lang="en-US" sz="2000" b="1" dirty="0" smtClean="0">
                <a:solidFill>
                  <a:srgbClr val="220EE2"/>
                </a:solidFill>
              </a:rPr>
              <a:t>(SSA) </a:t>
            </a:r>
            <a:r>
              <a:rPr lang="en-US" sz="2000" b="1" dirty="0" smtClean="0">
                <a:solidFill>
                  <a:srgbClr val="220EE2"/>
                </a:solidFill>
                <a:sym typeface="Symbol"/>
              </a:rPr>
              <a:t> </a:t>
            </a:r>
            <a:r>
              <a:rPr lang="en-US" sz="2000" b="1" dirty="0" smtClean="0">
                <a:solidFill>
                  <a:srgbClr val="220EE2"/>
                </a:solidFill>
              </a:rPr>
              <a:t> </a:t>
            </a:r>
            <a:r>
              <a:rPr lang="en-US" sz="2000" b="1" u="sng" dirty="0" smtClean="0">
                <a:solidFill>
                  <a:srgbClr val="220EE2"/>
                </a:solidFill>
              </a:rPr>
              <a:t>low reactivity</a:t>
            </a:r>
            <a:endParaRPr lang="en-US" sz="2000" u="sng" dirty="0"/>
          </a:p>
        </p:txBody>
      </p:sp>
      <p:sp>
        <p:nvSpPr>
          <p:cNvPr id="34" name="Rectangle 33"/>
          <p:cNvSpPr/>
          <p:nvPr/>
        </p:nvSpPr>
        <p:spPr>
          <a:xfrm>
            <a:off x="1268068" y="-7975"/>
            <a:ext cx="6527514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Evidence of dust creation processes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4</a:t>
            </a:fld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-14401" y="3219822"/>
            <a:ext cx="915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</a:t>
            </a:r>
            <a:r>
              <a:rPr lang="en-US" sz="2000" b="1" dirty="0" smtClean="0"/>
              <a:t>ust </a:t>
            </a:r>
            <a:r>
              <a:rPr lang="en-US" sz="2000" b="1" dirty="0" smtClean="0"/>
              <a:t>creation processes observed in dusty </a:t>
            </a:r>
            <a:r>
              <a:rPr lang="en-US" sz="2000" b="1" dirty="0" smtClean="0"/>
              <a:t>plasma lab. (ITER </a:t>
            </a:r>
            <a:r>
              <a:rPr lang="en-US" sz="2000" b="1" dirty="0" smtClean="0"/>
              <a:t>relevant conditions?)</a:t>
            </a:r>
            <a:endParaRPr lang="en-US" sz="20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-14401" y="2859782"/>
            <a:ext cx="915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</a:t>
            </a:r>
            <a:r>
              <a:rPr lang="en-US" sz="2000" b="1" dirty="0" smtClean="0"/>
              <a:t>ust </a:t>
            </a:r>
            <a:r>
              <a:rPr lang="en-US" sz="2000" b="1" dirty="0" smtClean="0"/>
              <a:t>creation </a:t>
            </a:r>
            <a:r>
              <a:rPr lang="en-US" sz="2000" b="1" dirty="0" smtClean="0"/>
              <a:t>processes </a:t>
            </a:r>
            <a:r>
              <a:rPr lang="en-US" sz="2000" b="1" dirty="0" smtClean="0"/>
              <a:t>in operating </a:t>
            </a:r>
            <a:r>
              <a:rPr lang="en-US" sz="2000" b="1" dirty="0" smtClean="0"/>
              <a:t>tokamaks (examples)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426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" y="783521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Tritiated dust collected by vacuuming in the ITER vessel  (storage in canister</a:t>
            </a:r>
            <a:r>
              <a:rPr lang="en-US" sz="2000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altLang="fr-FR" sz="2000" b="1" dirty="0"/>
              <a:t>From a safety point of view, dust open issues concern </a:t>
            </a:r>
            <a:r>
              <a:rPr lang="en-US" altLang="fr-FR" sz="2000" b="1" u="sng" dirty="0"/>
              <a:t>dust spreading </a:t>
            </a:r>
            <a:r>
              <a:rPr lang="en-US" altLang="fr-FR" sz="2000" b="1" u="sng" dirty="0" smtClean="0"/>
              <a:t>behavior</a:t>
            </a:r>
          </a:p>
          <a:p>
            <a:pPr marL="342900" indent="-342900">
              <a:buFont typeface="+mj-lt"/>
              <a:buAutoNum type="arabicPeriod"/>
            </a:pPr>
            <a:endParaRPr lang="en-US" altLang="fr-FR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altLang="fr-FR" sz="2000" b="1" dirty="0"/>
              <a:t>Needs: Define the best route for ITER Be Dust to mitigate the risk as close as possible to the source  </a:t>
            </a:r>
          </a:p>
          <a:p>
            <a:pPr marL="800100" lvl="2" indent="-342900" algn="ctr">
              <a:buFont typeface="Wingdings"/>
              <a:buChar char="è"/>
              <a:defRPr/>
            </a:pPr>
            <a:r>
              <a:rPr lang="en-US" altLang="fr-FR" sz="2000" dirty="0" smtClean="0"/>
              <a:t>From canister: no </a:t>
            </a:r>
            <a:r>
              <a:rPr lang="en-US" altLang="fr-FR" sz="2000" dirty="0"/>
              <a:t>dust </a:t>
            </a:r>
            <a:r>
              <a:rPr lang="en-US" altLang="fr-FR" sz="2000" dirty="0" smtClean="0"/>
              <a:t>handling (avoid </a:t>
            </a:r>
            <a:r>
              <a:rPr lang="en-US" altLang="fr-FR" sz="2000" dirty="0"/>
              <a:t>dust spreading</a:t>
            </a:r>
            <a:r>
              <a:rPr lang="en-US" altLang="fr-FR" sz="2000" dirty="0" smtClean="0"/>
              <a:t>)</a:t>
            </a:r>
          </a:p>
          <a:p>
            <a:pPr marL="800100" lvl="2" indent="-342900" algn="ctr">
              <a:buFont typeface="Wingdings"/>
              <a:buChar char="è"/>
              <a:defRPr/>
            </a:pPr>
            <a:endParaRPr lang="en-US" altLang="fr-FR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The CEA  recommendation (after deep analysis</a:t>
            </a:r>
            <a:r>
              <a:rPr lang="en-US" sz="2000" b="1" dirty="0" smtClean="0"/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fr-FR" b="1" dirty="0" smtClean="0"/>
              <a:t>Immobilization </a:t>
            </a:r>
            <a:r>
              <a:rPr lang="en-US" altLang="fr-FR" b="1" dirty="0"/>
              <a:t>in a hydraulic binder: </a:t>
            </a:r>
            <a:endParaRPr lang="en-US" altLang="fr-FR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fr-FR" dirty="0"/>
              <a:t>suppression of risk of spreading before grouting + prevent from any reconditioning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fr-FR" b="1" dirty="0" smtClean="0"/>
              <a:t>Dissolution </a:t>
            </a:r>
            <a:r>
              <a:rPr lang="en-US" altLang="fr-FR" b="1" dirty="0"/>
              <a:t>followed by immobilization in a hydraulic binder:</a:t>
            </a:r>
            <a:r>
              <a:rPr lang="en-US" altLang="fr-FR" dirty="0"/>
              <a:t> </a:t>
            </a:r>
            <a:endParaRPr lang="en-US" altLang="fr-F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fr-FR" dirty="0" smtClean="0"/>
              <a:t>suppression </a:t>
            </a:r>
            <a:r>
              <a:rPr lang="en-US" altLang="fr-FR" dirty="0"/>
              <a:t>of </a:t>
            </a:r>
            <a:r>
              <a:rPr lang="en-US" altLang="fr-FR" dirty="0" smtClean="0"/>
              <a:t>risk </a:t>
            </a:r>
            <a:r>
              <a:rPr lang="en-US" altLang="fr-FR" dirty="0"/>
              <a:t>of spreading before grouting </a:t>
            </a:r>
            <a:r>
              <a:rPr lang="en-US" altLang="fr-FR" dirty="0" smtClean="0"/>
              <a:t>+ </a:t>
            </a:r>
            <a:r>
              <a:rPr lang="en-US" altLang="fr-FR" dirty="0"/>
              <a:t>prevent from any reconditioning</a:t>
            </a:r>
            <a:endParaRPr lang="en-US" altLang="fr-FR" dirty="0" smtClean="0"/>
          </a:p>
          <a:p>
            <a:pPr lvl="2"/>
            <a:r>
              <a:rPr lang="en-US" altLang="fr-FR" dirty="0" smtClean="0"/>
              <a:t>	</a:t>
            </a:r>
            <a:r>
              <a:rPr lang="en-US" altLang="fr-FR" b="1" dirty="0" smtClean="0"/>
              <a:t>but </a:t>
            </a:r>
            <a:r>
              <a:rPr lang="en-US" altLang="fr-FR" b="1" dirty="0"/>
              <a:t>addition of a chemical </a:t>
            </a:r>
            <a:r>
              <a:rPr lang="en-US" altLang="fr-FR" b="1" dirty="0" smtClean="0"/>
              <a:t>risk </a:t>
            </a:r>
            <a:r>
              <a:rPr lang="en-US" altLang="fr-FR" b="1" dirty="0"/>
              <a:t>to be </a:t>
            </a:r>
            <a:r>
              <a:rPr lang="en-US" altLang="fr-FR" b="1" dirty="0" smtClean="0"/>
              <a:t>managed</a:t>
            </a:r>
            <a:r>
              <a:rPr lang="en-US" altLang="fr-FR" sz="2000" b="1" dirty="0" smtClean="0"/>
              <a:t> </a:t>
            </a:r>
          </a:p>
          <a:p>
            <a:pPr lvl="2"/>
            <a:endParaRPr lang="en-US" sz="2000" b="1" dirty="0" smtClean="0"/>
          </a:p>
          <a:p>
            <a:pPr lvl="2"/>
            <a:endParaRPr lang="en-US" sz="2000" b="1" dirty="0"/>
          </a:p>
          <a:p>
            <a:pPr marL="457200" indent="-457200">
              <a:buFont typeface="+mj-lt"/>
              <a:buAutoNum type="arabicPeriod" startAt="4"/>
            </a:pPr>
            <a:endParaRPr lang="en-US" sz="2000" b="1" dirty="0" smtClean="0"/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eeds of R&amp;D development due to high reactivity of powder in concrete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5-Dust and </a:t>
            </a:r>
            <a:r>
              <a:rPr lang="fr-FR" sz="2400" b="1" dirty="0" err="1" smtClean="0"/>
              <a:t>waste</a:t>
            </a:r>
            <a:r>
              <a:rPr lang="fr-FR" sz="2400" b="1" dirty="0" smtClean="0"/>
              <a:t> management</a:t>
            </a:r>
          </a:p>
          <a:p>
            <a:pPr algn="ctr"/>
            <a:r>
              <a:rPr lang="fr-FR" sz="2400" b="1" dirty="0" smtClean="0"/>
              <a:t>How to deal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powdery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aerosol</a:t>
            </a:r>
            <a:r>
              <a:rPr lang="fr-FR" sz="2400" b="1" dirty="0" smtClean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4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pic>
        <p:nvPicPr>
          <p:cNvPr id="40" name="Picture 6" descr="Mostra immagine origin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37" y="2220846"/>
            <a:ext cx="4835821" cy="12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27854" y="3448566"/>
            <a:ext cx="4835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dk1"/>
                </a:solidFill>
                <a:latin typeface="Cambria" panose="02040503050406030204" pitchFamily="18" charset="0"/>
              </a:rPr>
              <a:t>Small particles reach the inner lung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75357"/>
            <a:ext cx="3776086" cy="13345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24130" y="3867895"/>
            <a:ext cx="7425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In case of accidental inhalation: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What is the behavior of these particles / tritium?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What are the consequences of exposure in terms of </a:t>
            </a:r>
            <a:r>
              <a:rPr lang="en-US" sz="2000" b="1" dirty="0" smtClean="0">
                <a:solidFill>
                  <a:srgbClr val="FF0000"/>
                </a:solidFill>
              </a:rPr>
              <a:t>human toxicity?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5936" y="1861507"/>
            <a:ext cx="118295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 HEPA filter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783522"/>
            <a:ext cx="2016224" cy="492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3451447" y="699542"/>
            <a:ext cx="208823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Filtration efficiency</a:t>
            </a:r>
          </a:p>
          <a:p>
            <a:pPr algn="ctr"/>
            <a:r>
              <a:rPr lang="en-US" sz="1600" b="1" dirty="0" smtClean="0"/>
              <a:t>&lt;100% (100-300 nm)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r>
              <a:rPr lang="en-US" sz="2400" b="1" dirty="0" smtClean="0"/>
              <a:t>- toxicity studies</a:t>
            </a:r>
            <a:endParaRPr lang="en-US" sz="2400" b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9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1743961" y="783521"/>
            <a:ext cx="5656078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1400" dirty="0" smtClean="0">
                <a:solidFill>
                  <a:srgbClr val="000000"/>
                </a:solidFill>
                <a:latin typeface="Arial Black" charset="0"/>
                <a:cs typeface="Arial" charset="0"/>
              </a:rPr>
              <a:t>Dissolution </a:t>
            </a:r>
            <a:r>
              <a:rPr lang="fr-FR" sz="1400" dirty="0" err="1" smtClean="0">
                <a:solidFill>
                  <a:srgbClr val="000000"/>
                </a:solidFill>
                <a:latin typeface="Arial Black" charset="0"/>
                <a:cs typeface="Arial" charset="0"/>
              </a:rPr>
              <a:t>kinetic</a:t>
            </a:r>
            <a:r>
              <a:rPr lang="fr-FR" sz="1400" dirty="0" smtClean="0">
                <a:solidFill>
                  <a:srgbClr val="000000"/>
                </a:solidFill>
                <a:latin typeface="Arial Black" charset="0"/>
                <a:cs typeface="Arial" charset="0"/>
              </a:rPr>
              <a:t> of </a:t>
            </a:r>
            <a:r>
              <a:rPr lang="fr-FR" sz="1400" dirty="0" smtClean="0">
                <a:solidFill>
                  <a:srgbClr val="FF0000"/>
                </a:solidFill>
                <a:latin typeface="Arial Black" charset="0"/>
                <a:cs typeface="Arial" charset="0"/>
              </a:rPr>
              <a:t>W</a:t>
            </a:r>
            <a:r>
              <a:rPr lang="fr-FR" sz="1400" dirty="0" smtClean="0">
                <a:solidFill>
                  <a:srgbClr val="000000"/>
                </a:solidFill>
                <a:latin typeface="Arial Black" charset="0"/>
                <a:cs typeface="Arial" charset="0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latin typeface="Arial Black" charset="0"/>
                <a:cs typeface="Arial" charset="0"/>
              </a:rPr>
              <a:t>particles</a:t>
            </a:r>
            <a:r>
              <a:rPr lang="fr-FR" sz="1400" dirty="0" smtClean="0">
                <a:solidFill>
                  <a:srgbClr val="000000"/>
                </a:solidFill>
                <a:latin typeface="Arial Black" charset="0"/>
                <a:cs typeface="Arial" charset="0"/>
              </a:rPr>
              <a:t> in </a:t>
            </a:r>
            <a:r>
              <a:rPr lang="fr-FR" sz="1400" dirty="0" err="1" smtClean="0">
                <a:solidFill>
                  <a:srgbClr val="000000"/>
                </a:solidFill>
                <a:latin typeface="Arial Black" charset="0"/>
                <a:cs typeface="Arial" charset="0"/>
              </a:rPr>
              <a:t>biologic</a:t>
            </a:r>
            <a:r>
              <a:rPr lang="fr-FR" sz="1400" dirty="0" smtClean="0">
                <a:solidFill>
                  <a:srgbClr val="000000"/>
                </a:solidFill>
                <a:latin typeface="Arial Black" charset="0"/>
                <a:cs typeface="Arial" charset="0"/>
              </a:rPr>
              <a:t> media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0" y="444395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39B7A5"/>
              </a:buClr>
            </a:pPr>
            <a:r>
              <a:rPr lang="fr-FR" sz="2000" b="1" dirty="0" smtClean="0">
                <a:solidFill>
                  <a:srgbClr val="FF0000"/>
                </a:solidFill>
                <a:sym typeface="Wingdings"/>
              </a:rPr>
              <a:t> Full dissolution of W </a:t>
            </a:r>
            <a:r>
              <a:rPr lang="fr-FR" sz="2000" b="1" dirty="0" err="1" smtClean="0">
                <a:solidFill>
                  <a:srgbClr val="FF0000"/>
                </a:solidFill>
                <a:sym typeface="Wingdings"/>
              </a:rPr>
              <a:t>dust</a:t>
            </a:r>
            <a:r>
              <a:rPr lang="fr-FR" sz="2000" b="1" dirty="0" smtClean="0">
                <a:solidFill>
                  <a:srgbClr val="FF0000"/>
                </a:solidFill>
                <a:sym typeface="Wingdings"/>
              </a:rPr>
              <a:t> in all media (Be?) </a:t>
            </a:r>
          </a:p>
          <a:p>
            <a:pPr lvl="1" algn="ctr">
              <a:buClr>
                <a:srgbClr val="39B7A5"/>
              </a:buClr>
            </a:pPr>
            <a:r>
              <a:rPr lang="fr-FR" sz="2000" b="1" dirty="0" smtClean="0">
                <a:sym typeface="Wingdings"/>
              </a:rPr>
              <a:t>(2 to 60 </a:t>
            </a:r>
            <a:r>
              <a:rPr lang="fr-FR" sz="2000" b="1" dirty="0" err="1" smtClean="0">
                <a:sym typeface="Wingdings"/>
              </a:rPr>
              <a:t>days</a:t>
            </a:r>
            <a:r>
              <a:rPr lang="fr-FR" sz="2000" b="1" dirty="0" smtClean="0">
                <a:sym typeface="Wingdings"/>
              </a:rPr>
              <a:t> </a:t>
            </a:r>
            <a:r>
              <a:rPr lang="fr-FR" sz="2000" b="1" dirty="0" err="1" smtClean="0">
                <a:sym typeface="Wingdings"/>
              </a:rPr>
              <a:t>depending</a:t>
            </a:r>
            <a:r>
              <a:rPr lang="fr-FR" sz="2000" b="1" dirty="0" smtClean="0">
                <a:sym typeface="Wingdings"/>
              </a:rPr>
              <a:t> on the type of W </a:t>
            </a:r>
            <a:r>
              <a:rPr lang="fr-FR" sz="2000" b="1" dirty="0" err="1" smtClean="0">
                <a:sym typeface="Wingdings"/>
              </a:rPr>
              <a:t>dust</a:t>
            </a:r>
            <a:r>
              <a:rPr lang="fr-FR" sz="2000" b="1" dirty="0" smtClean="0">
                <a:sym typeface="Wingdings"/>
              </a:rPr>
              <a:t>)</a:t>
            </a:r>
            <a:endParaRPr lang="fr-FR" sz="2000" b="1" dirty="0" smtClean="0"/>
          </a:p>
        </p:txBody>
      </p:sp>
      <p:graphicFrame>
        <p:nvGraphicFramePr>
          <p:cNvPr id="48" name="Graphique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458432"/>
              </p:ext>
            </p:extLst>
          </p:nvPr>
        </p:nvGraphicFramePr>
        <p:xfrm>
          <a:off x="2067490" y="1574745"/>
          <a:ext cx="5009020" cy="270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064259" y="1779662"/>
            <a:ext cx="1936364" cy="86177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Saline Solution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Lung Solution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TRIS (Stock solution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07804" y="1252179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(</a:t>
            </a:r>
            <a:r>
              <a:rPr lang="en-US" sz="1400" b="1" dirty="0" smtClean="0"/>
              <a:t>W particles, 200 nm, 10 mg/l)</a:t>
            </a:r>
            <a:endParaRPr lang="en-US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042848" y="4193381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Time (hour)</a:t>
            </a:r>
            <a:endParaRPr lang="en-US" sz="1400" b="1" dirty="0"/>
          </a:p>
        </p:txBody>
      </p:sp>
      <p:sp>
        <p:nvSpPr>
          <p:cNvPr id="51" name="ZoneTexte 50"/>
          <p:cNvSpPr txBox="1"/>
          <p:nvPr/>
        </p:nvSpPr>
        <p:spPr>
          <a:xfrm rot="16140000">
            <a:off x="554565" y="2669161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 dissolution (% in mass)</a:t>
            </a:r>
            <a:endParaRPr lang="en-US" sz="1400" b="1" dirty="0"/>
          </a:p>
        </p:txBody>
      </p:sp>
      <p:sp>
        <p:nvSpPr>
          <p:cNvPr id="45" name="Rectangle 44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r>
              <a:rPr lang="en-US" sz="2400" b="1" dirty="0" smtClean="0"/>
              <a:t>- toxicity studies:</a:t>
            </a:r>
          </a:p>
          <a:p>
            <a:pPr algn="ctr"/>
            <a:r>
              <a:rPr lang="en-US" sz="2400" b="1" dirty="0" smtClean="0"/>
              <a:t>Behavior of W dust in biologic media</a:t>
            </a:r>
            <a:endParaRPr lang="en-US" sz="2400" b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5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593660" y="521"/>
            <a:ext cx="1550340" cy="78300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177597" y="817559"/>
            <a:ext cx="1638590" cy="1732256"/>
            <a:chOff x="4432861" y="11881618"/>
            <a:chExt cx="2775392" cy="3642642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571" y="11881618"/>
              <a:ext cx="2589282" cy="215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4432861" y="13954795"/>
              <a:ext cx="2775392" cy="15694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114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In vitro 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culture 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:</a:t>
              </a:r>
            </a:p>
            <a:p>
              <a:pPr marL="0" marR="0" lvl="0" indent="0" algn="ctr" defTabSz="4114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Transwell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insert (0,4µm)</a:t>
              </a:r>
            </a:p>
            <a:p>
              <a:pPr marL="0" marR="0" lvl="0" indent="0" algn="ctr" defTabSz="4114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Air-Liquid Interface</a:t>
              </a:r>
            </a:p>
            <a:p>
              <a:pPr marL="0" marR="0" lvl="0" indent="0" algn="ctr" defTabSz="4114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Differentiated epithelium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16528" y="815682"/>
            <a:ext cx="5291776" cy="17235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cytotoxicity and DNA damage after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exposure to hydrogenated and tritiated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particles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 smtClean="0"/>
              <a:t>Cytotoxicity,  Lung </a:t>
            </a:r>
            <a:r>
              <a:rPr lang="en-US" sz="1400" b="1" dirty="0"/>
              <a:t>model : 3D </a:t>
            </a:r>
            <a:r>
              <a:rPr lang="en-US" sz="1400" b="1" i="1" dirty="0"/>
              <a:t>in vitro </a:t>
            </a:r>
            <a:r>
              <a:rPr lang="en-US" sz="1400" b="1" dirty="0"/>
              <a:t>cell model of the human airway epithelium </a:t>
            </a:r>
            <a:r>
              <a:rPr lang="en-US" sz="1400" b="1" dirty="0" smtClean="0"/>
              <a:t>(</a:t>
            </a:r>
            <a:r>
              <a:rPr lang="en-US" sz="1400" b="1" dirty="0"/>
              <a:t>biopsies</a:t>
            </a:r>
            <a:r>
              <a:rPr lang="en-US" sz="1400" b="1" dirty="0" smtClean="0"/>
              <a:t>)</a:t>
            </a:r>
          </a:p>
          <a:p>
            <a:r>
              <a:rPr lang="en-US" sz="1400" b="1" dirty="0" smtClean="0"/>
              <a:t>Genotoxicity, Lung model :  </a:t>
            </a:r>
            <a:r>
              <a:rPr lang="fr-FR" sz="1400" b="1" dirty="0" err="1" smtClean="0"/>
              <a:t>human</a:t>
            </a:r>
            <a:r>
              <a:rPr lang="fr-FR" sz="1400" b="1" dirty="0" smtClean="0"/>
              <a:t> </a:t>
            </a:r>
            <a:r>
              <a:rPr lang="fr-FR" sz="1400" b="1" dirty="0" err="1"/>
              <a:t>derived</a:t>
            </a:r>
            <a:r>
              <a:rPr lang="fr-FR" sz="1400" b="1" dirty="0"/>
              <a:t> bronchial </a:t>
            </a:r>
            <a:r>
              <a:rPr lang="fr-FR" sz="1400" b="1" dirty="0" err="1"/>
              <a:t>epithelial</a:t>
            </a:r>
            <a:r>
              <a:rPr lang="fr-FR" sz="1400" b="1" dirty="0"/>
              <a:t> </a:t>
            </a:r>
            <a:r>
              <a:rPr lang="fr-FR" sz="1400" b="1" dirty="0" err="1"/>
              <a:t>cell</a:t>
            </a:r>
            <a:r>
              <a:rPr lang="fr-FR" sz="1400" b="1" dirty="0"/>
              <a:t> </a:t>
            </a:r>
            <a:r>
              <a:rPr lang="fr-FR" sz="1400" b="1" dirty="0" smtClean="0"/>
              <a:t>line</a:t>
            </a:r>
          </a:p>
          <a:p>
            <a:pPr algn="ctr"/>
            <a:r>
              <a:rPr lang="fr-FR" sz="1400" b="1" dirty="0" err="1" smtClean="0"/>
              <a:t>Same</a:t>
            </a:r>
            <a:r>
              <a:rPr lang="fr-FR" sz="1400" b="1" dirty="0" smtClean="0"/>
              <a:t> type of </a:t>
            </a:r>
            <a:r>
              <a:rPr lang="fr-FR" sz="1400" b="1" dirty="0" err="1" smtClean="0"/>
              <a:t>particles</a:t>
            </a:r>
            <a:endParaRPr lang="en-US" sz="1400" dirty="0" smtClean="0"/>
          </a:p>
        </p:txBody>
      </p:sp>
      <p:sp>
        <p:nvSpPr>
          <p:cNvPr id="21" name="ZoneTexte 9"/>
          <p:cNvSpPr txBox="1">
            <a:spLocks noChangeArrowheads="1"/>
          </p:cNvSpPr>
          <p:nvPr/>
        </p:nvSpPr>
        <p:spPr bwMode="auto">
          <a:xfrm>
            <a:off x="7651627" y="1780895"/>
            <a:ext cx="10269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000" dirty="0">
                <a:solidFill>
                  <a:schemeClr val="bg1"/>
                </a:solidFill>
                <a:latin typeface="Cambria" panose="02040503050406030204" pitchFamily="18" charset="0"/>
              </a:rPr>
              <a:t>100 nm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7200" y="2859635"/>
            <a:ext cx="9143999" cy="92333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cell toxicity observed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24h exposure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tritiated W particles.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Tritiated and untritiated W particles induce genotoxic effects during in vitro studies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DNA and/or chromosome damaging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2" r="51691"/>
          <a:stretch/>
        </p:blipFill>
        <p:spPr bwMode="auto">
          <a:xfrm>
            <a:off x="7593661" y="838795"/>
            <a:ext cx="1480167" cy="105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4402" y="4443958"/>
            <a:ext cx="9158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b="1" dirty="0" smtClean="0">
                <a:solidFill>
                  <a:srgbClr val="FF0000"/>
                </a:solidFill>
              </a:rPr>
              <a:t>seful information to define guidelines </a:t>
            </a:r>
            <a:r>
              <a:rPr lang="en-US" b="1" dirty="0">
                <a:solidFill>
                  <a:srgbClr val="FF0000"/>
                </a:solidFill>
              </a:rPr>
              <a:t>for occupational </a:t>
            </a:r>
            <a:r>
              <a:rPr lang="en-US" b="1" dirty="0" smtClean="0">
                <a:solidFill>
                  <a:srgbClr val="FF0000"/>
                </a:solidFill>
              </a:rPr>
              <a:t>safety in case of LOVA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(needs of complementary studies as inhalation of rodent)</a:t>
            </a:r>
          </a:p>
        </p:txBody>
      </p:sp>
      <p:sp>
        <p:nvSpPr>
          <p:cNvPr id="23" name="Flèche vers le bas 22"/>
          <p:cNvSpPr/>
          <p:nvPr/>
        </p:nvSpPr>
        <p:spPr>
          <a:xfrm>
            <a:off x="4410605" y="3867894"/>
            <a:ext cx="308388" cy="3240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r>
              <a:rPr lang="en-US" sz="2400" b="1" dirty="0" smtClean="0"/>
              <a:t>- toxicity studies:</a:t>
            </a:r>
          </a:p>
          <a:p>
            <a:pPr algn="ctr"/>
            <a:r>
              <a:rPr lang="en-US" sz="2400" b="1" dirty="0" smtClean="0"/>
              <a:t>In vitro </a:t>
            </a:r>
            <a:r>
              <a:rPr lang="en-US" sz="2400" b="1" dirty="0" err="1" smtClean="0"/>
              <a:t>cyto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geno</a:t>
            </a:r>
            <a:r>
              <a:rPr lang="en-US" sz="2400" b="1" dirty="0" smtClean="0"/>
              <a:t> toxicity studies</a:t>
            </a:r>
            <a:endParaRPr lang="en-US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9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795583" y="522"/>
            <a:ext cx="1348417" cy="681019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46536" y="765265"/>
            <a:ext cx="2365224" cy="2159776"/>
            <a:chOff x="46536" y="1020352"/>
            <a:chExt cx="2365224" cy="28797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6000" contrast="-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6" y="1020352"/>
              <a:ext cx="2347590" cy="278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8"/>
            <p:cNvSpPr/>
            <p:nvPr/>
          </p:nvSpPr>
          <p:spPr>
            <a:xfrm>
              <a:off x="1187624" y="1556792"/>
              <a:ext cx="1173795" cy="129614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052092" y="3407611"/>
              <a:ext cx="13596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ELM impact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834436" y="1033809"/>
              <a:ext cx="48763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JET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7912664" y="765263"/>
            <a:ext cx="119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Tore Supra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2483768" y="1560784"/>
            <a:ext cx="792088" cy="263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èche droite 29"/>
          <p:cNvSpPr/>
          <p:nvPr/>
        </p:nvSpPr>
        <p:spPr>
          <a:xfrm>
            <a:off x="2699792" y="4237801"/>
            <a:ext cx="792088" cy="263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2843808" y="1196047"/>
            <a:ext cx="66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By </a:t>
            </a:r>
            <a:r>
              <a:rPr lang="en-US" sz="2000" b="1" dirty="0">
                <a:solidFill>
                  <a:srgbClr val="FF0000"/>
                </a:solidFill>
              </a:rPr>
              <a:t>ELM </a:t>
            </a:r>
            <a:r>
              <a:rPr lang="en-US" sz="2000" b="1" dirty="0" smtClean="0">
                <a:solidFill>
                  <a:srgbClr val="FF0000"/>
                </a:solidFill>
              </a:rPr>
              <a:t>interaction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000" dirty="0" smtClean="0"/>
              <a:t>Mainly </a:t>
            </a:r>
            <a:r>
              <a:rPr lang="en-US" sz="2000" b="1" dirty="0">
                <a:solidFill>
                  <a:srgbClr val="220EE2"/>
                </a:solidFill>
              </a:rPr>
              <a:t>droplets of large </a:t>
            </a:r>
            <a:r>
              <a:rPr lang="en-US" sz="2000" b="1" dirty="0" smtClean="0">
                <a:solidFill>
                  <a:srgbClr val="220EE2"/>
                </a:solidFill>
              </a:rPr>
              <a:t>size:</a:t>
            </a:r>
          </a:p>
          <a:p>
            <a:pPr lvl="1" algn="ctr"/>
            <a:r>
              <a:rPr lang="en-US" sz="2000" b="1" dirty="0" smtClean="0">
                <a:solidFill>
                  <a:srgbClr val="220EE2"/>
                </a:solidFill>
              </a:rPr>
              <a:t>low </a:t>
            </a:r>
            <a:r>
              <a:rPr lang="en-US" sz="2000" b="1" dirty="0">
                <a:solidFill>
                  <a:srgbClr val="220EE2"/>
                </a:solidFill>
              </a:rPr>
              <a:t>Specific Surface Area </a:t>
            </a:r>
            <a:r>
              <a:rPr lang="en-US" sz="2000" b="1" dirty="0" smtClean="0">
                <a:solidFill>
                  <a:srgbClr val="220EE2"/>
                </a:solidFill>
              </a:rPr>
              <a:t>(SSA) </a:t>
            </a:r>
            <a:r>
              <a:rPr lang="en-US" sz="2000" b="1" dirty="0" smtClean="0">
                <a:solidFill>
                  <a:srgbClr val="220EE2"/>
                </a:solidFill>
                <a:sym typeface="Symbol"/>
              </a:rPr>
              <a:t> </a:t>
            </a:r>
            <a:r>
              <a:rPr lang="en-US" sz="2000" b="1" dirty="0" smtClean="0">
                <a:solidFill>
                  <a:srgbClr val="220EE2"/>
                </a:solidFill>
              </a:rPr>
              <a:t> </a:t>
            </a:r>
            <a:r>
              <a:rPr lang="en-US" sz="2000" b="1" u="sng" dirty="0" smtClean="0">
                <a:solidFill>
                  <a:srgbClr val="220EE2"/>
                </a:solidFill>
              </a:rPr>
              <a:t>low reactivity</a:t>
            </a:r>
            <a:endParaRPr lang="en-US" sz="2000" u="sng" dirty="0"/>
          </a:p>
        </p:txBody>
      </p:sp>
      <p:sp>
        <p:nvSpPr>
          <p:cNvPr id="32" name="ZoneTexte 31"/>
          <p:cNvSpPr txBox="1"/>
          <p:nvPr/>
        </p:nvSpPr>
        <p:spPr>
          <a:xfrm>
            <a:off x="3059832" y="3699939"/>
            <a:ext cx="57597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By </a:t>
            </a:r>
            <a:r>
              <a:rPr lang="en-US" sz="2000" b="1" dirty="0">
                <a:solidFill>
                  <a:srgbClr val="FF0000"/>
                </a:solidFill>
              </a:rPr>
              <a:t>accretion of matter in plasma </a:t>
            </a:r>
            <a:r>
              <a:rPr lang="en-US" sz="2000" b="1" dirty="0" smtClean="0">
                <a:solidFill>
                  <a:srgbClr val="FF0000"/>
                </a:solidFill>
              </a:rPr>
              <a:t>edge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1600" b="1" dirty="0" smtClean="0"/>
              <a:t>Due to High </a:t>
            </a:r>
            <a:r>
              <a:rPr lang="en-US" sz="1600" b="1" dirty="0"/>
              <a:t>density, low temperature, long shot operation </a:t>
            </a:r>
            <a:endParaRPr lang="en-US" sz="1600" b="1" dirty="0" smtClean="0"/>
          </a:p>
          <a:p>
            <a:pPr lvl="1"/>
            <a:r>
              <a:rPr lang="en-US" sz="2000" b="1" dirty="0" smtClean="0">
                <a:solidFill>
                  <a:srgbClr val="220EE2"/>
                </a:solidFill>
              </a:rPr>
              <a:t>small </a:t>
            </a:r>
            <a:r>
              <a:rPr lang="en-US" sz="2000" b="1" dirty="0">
                <a:solidFill>
                  <a:srgbClr val="220EE2"/>
                </a:solidFill>
              </a:rPr>
              <a:t>particles (less than 1 µm) with fractal surface </a:t>
            </a:r>
            <a:r>
              <a:rPr lang="en-US" sz="2000" b="1" dirty="0" smtClean="0">
                <a:solidFill>
                  <a:srgbClr val="220EE2"/>
                </a:solidFill>
              </a:rPr>
              <a:t>structure: </a:t>
            </a:r>
            <a:r>
              <a:rPr lang="en-US" sz="2000" b="1" dirty="0" smtClean="0">
                <a:solidFill>
                  <a:srgbClr val="220EE2"/>
                </a:solidFill>
              </a:rPr>
              <a:t>  high </a:t>
            </a:r>
            <a:r>
              <a:rPr lang="en-US" sz="2000" b="1" dirty="0" smtClean="0">
                <a:solidFill>
                  <a:srgbClr val="220EE2"/>
                </a:solidFill>
              </a:rPr>
              <a:t>SSA </a:t>
            </a:r>
            <a:r>
              <a:rPr lang="en-US" sz="2000" b="1" dirty="0" smtClean="0">
                <a:solidFill>
                  <a:srgbClr val="220EE2"/>
                </a:solidFill>
                <a:sym typeface="Symbol"/>
              </a:rPr>
              <a:t> </a:t>
            </a:r>
            <a:r>
              <a:rPr lang="en-US" sz="2000" b="1" u="sng" dirty="0" smtClean="0">
                <a:solidFill>
                  <a:srgbClr val="220EE2"/>
                </a:solidFill>
                <a:sym typeface="Symbol"/>
              </a:rPr>
              <a:t>high </a:t>
            </a:r>
            <a:r>
              <a:rPr lang="en-US" sz="2000" b="1" u="sng" dirty="0" smtClean="0">
                <a:solidFill>
                  <a:srgbClr val="220EE2"/>
                </a:solidFill>
              </a:rPr>
              <a:t>reactivity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p:sp>
        <p:nvSpPr>
          <p:cNvPr id="34" name="Rectangle 33"/>
          <p:cNvSpPr/>
          <p:nvPr/>
        </p:nvSpPr>
        <p:spPr>
          <a:xfrm>
            <a:off x="1268068" y="-7975"/>
            <a:ext cx="6527514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Evidence of dust creation processes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5</a:t>
            </a:fld>
            <a:endParaRPr lang="fr-FR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" y="3597827"/>
            <a:ext cx="27241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94186" y="4753476"/>
            <a:ext cx="2626799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 Accretion in plasma edge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-14401" y="3219822"/>
            <a:ext cx="915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</a:t>
            </a:r>
            <a:r>
              <a:rPr lang="en-US" sz="2000" b="1" dirty="0" smtClean="0"/>
              <a:t>ust </a:t>
            </a:r>
            <a:r>
              <a:rPr lang="en-US" sz="2000" b="1" dirty="0" smtClean="0"/>
              <a:t>creation processes observed in dusty </a:t>
            </a:r>
            <a:r>
              <a:rPr lang="en-US" sz="2000" b="1" dirty="0" smtClean="0"/>
              <a:t>plasma lab. (ITER </a:t>
            </a:r>
            <a:r>
              <a:rPr lang="en-US" sz="2000" b="1" dirty="0" smtClean="0"/>
              <a:t>relevant conditions?)</a:t>
            </a:r>
            <a:endParaRPr lang="en-US" sz="2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-14401" y="2859782"/>
            <a:ext cx="9158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</a:t>
            </a:r>
            <a:r>
              <a:rPr lang="en-US" sz="2000" b="1" dirty="0" smtClean="0"/>
              <a:t>ust </a:t>
            </a:r>
            <a:r>
              <a:rPr lang="en-US" sz="2000" b="1" dirty="0" smtClean="0"/>
              <a:t>creation </a:t>
            </a:r>
            <a:r>
              <a:rPr lang="en-US" sz="2000" b="1" dirty="0" smtClean="0"/>
              <a:t>processes </a:t>
            </a:r>
            <a:r>
              <a:rPr lang="en-US" sz="2000" b="1" dirty="0" smtClean="0"/>
              <a:t>in operating </a:t>
            </a:r>
            <a:r>
              <a:rPr lang="en-US" sz="2000" b="1" dirty="0" smtClean="0"/>
              <a:t>tokamaks (examples)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689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789552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Large set of dust creation processes  large set of dust properties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Wingdings"/>
              </a:rPr>
              <a:t>Particles from nm to cm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Wingdings"/>
              </a:rPr>
              <a:t>Different compositions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Wingdings"/>
              </a:rPr>
              <a:t>Different chemical </a:t>
            </a:r>
            <a:r>
              <a:rPr lang="en-US" sz="2000" b="1" dirty="0" smtClean="0">
                <a:sym typeface="Wingdings"/>
              </a:rPr>
              <a:t>reactivity</a:t>
            </a:r>
            <a:endParaRPr lang="en-US" sz="2000" b="1" dirty="0" smtClean="0">
              <a:solidFill>
                <a:srgbClr val="FF0000"/>
              </a:solidFill>
              <a:sym typeface="Wingding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p:sp>
        <p:nvSpPr>
          <p:cNvPr id="8" name="Rectangle 7"/>
          <p:cNvSpPr/>
          <p:nvPr/>
        </p:nvSpPr>
        <p:spPr>
          <a:xfrm>
            <a:off x="1268068" y="-7975"/>
            <a:ext cx="6527514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Consequences of the numerous dust creation processes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795583" y="522"/>
            <a:ext cx="1348417" cy="6810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1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789552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Large set of dust creation processes  large set of dust properties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Wingdings"/>
              </a:rPr>
              <a:t>Particles from nm to cm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Wingdings"/>
              </a:rPr>
              <a:t>Different compositions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Wingdings"/>
              </a:rPr>
              <a:t>Different chemical </a:t>
            </a:r>
            <a:r>
              <a:rPr lang="en-US" sz="2000" b="1" dirty="0" smtClean="0">
                <a:sym typeface="Wingdings"/>
              </a:rPr>
              <a:t>reactivity</a:t>
            </a:r>
            <a:endParaRPr lang="en-US" sz="2000" b="1" dirty="0" smtClean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Some </a:t>
            </a:r>
            <a:r>
              <a:rPr lang="en-US" sz="2000" b="1" dirty="0">
                <a:solidFill>
                  <a:srgbClr val="FF0000"/>
                </a:solidFill>
              </a:rPr>
              <a:t>dust production processes could be unexpected in </a:t>
            </a:r>
            <a:r>
              <a:rPr lang="en-US" sz="2000" b="1" dirty="0" smtClean="0">
                <a:solidFill>
                  <a:srgbClr val="FF0000"/>
                </a:solidFill>
              </a:rPr>
              <a:t>ITER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As accretion in the plasma edge or explosion of blisters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Collection </a:t>
            </a:r>
            <a:r>
              <a:rPr lang="en-US" sz="2000" b="1" dirty="0"/>
              <a:t>of Dust in </a:t>
            </a:r>
            <a:r>
              <a:rPr lang="en-US" sz="2000" b="1" u="sng" dirty="0"/>
              <a:t>current </a:t>
            </a:r>
            <a:r>
              <a:rPr lang="en-US" sz="2000" b="1" u="sng" dirty="0" smtClean="0"/>
              <a:t>tokamaks</a:t>
            </a:r>
            <a:r>
              <a:rPr lang="en-US" sz="2000" b="1" dirty="0" smtClean="0"/>
              <a:t> </a:t>
            </a:r>
            <a:r>
              <a:rPr lang="en-US" sz="2000" b="1" dirty="0"/>
              <a:t>necessary</a:t>
            </a:r>
          </a:p>
          <a:p>
            <a:pPr lvl="1"/>
            <a:r>
              <a:rPr lang="en-US" sz="2000" b="1" dirty="0"/>
              <a:t>	</a:t>
            </a:r>
            <a:r>
              <a:rPr lang="en-US" sz="2000" b="1" dirty="0" smtClean="0"/>
              <a:t>But not at all sufficient! </a:t>
            </a:r>
          </a:p>
          <a:p>
            <a:pPr lvl="3"/>
            <a:r>
              <a:rPr lang="en-US" sz="2000" b="1" dirty="0" smtClean="0"/>
              <a:t>(</a:t>
            </a:r>
            <a:r>
              <a:rPr lang="en-US" sz="2000" b="1" u="sng" dirty="0" smtClean="0"/>
              <a:t>produced not in the ITER conditions, untritiated</a:t>
            </a:r>
            <a:r>
              <a:rPr lang="en-US" sz="2000" b="1" dirty="0" smtClean="0"/>
              <a:t>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sz="2000" b="1" dirty="0" smtClean="0">
                <a:sym typeface="Wingdings"/>
              </a:rPr>
              <a:t>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Needs of ITER dust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collection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p:sp>
        <p:nvSpPr>
          <p:cNvPr id="8" name="Rectangle 7"/>
          <p:cNvSpPr/>
          <p:nvPr/>
        </p:nvSpPr>
        <p:spPr>
          <a:xfrm>
            <a:off x="1268068" y="-7975"/>
            <a:ext cx="6527514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Consequences of the numerous dust creation processes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795583" y="522"/>
            <a:ext cx="1348417" cy="6810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4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789552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Large set of dust creation processes  large set of dust properties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Wingdings"/>
              </a:rPr>
              <a:t>Particles from nm to cm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Wingdings"/>
              </a:rPr>
              <a:t>Different compositions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Wingdings"/>
              </a:rPr>
              <a:t>Different chemical </a:t>
            </a:r>
            <a:r>
              <a:rPr lang="en-US" sz="2000" b="1" dirty="0" smtClean="0">
                <a:sym typeface="Wingdings"/>
              </a:rPr>
              <a:t>reactivity</a:t>
            </a:r>
            <a:endParaRPr lang="en-US" sz="2000" b="1" dirty="0" smtClean="0">
              <a:solidFill>
                <a:srgbClr val="FF0000"/>
              </a:solidFill>
              <a:sym typeface="Wingding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Some </a:t>
            </a:r>
            <a:r>
              <a:rPr lang="en-US" sz="2000" b="1" dirty="0">
                <a:solidFill>
                  <a:srgbClr val="FF0000"/>
                </a:solidFill>
              </a:rPr>
              <a:t>dust production processes could be unexpected in </a:t>
            </a:r>
            <a:r>
              <a:rPr lang="en-US" sz="2000" b="1" dirty="0" smtClean="0">
                <a:solidFill>
                  <a:srgbClr val="FF0000"/>
                </a:solidFill>
              </a:rPr>
              <a:t>ITER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As accretion in the plasma edge or explosion of blisters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Collection </a:t>
            </a:r>
            <a:r>
              <a:rPr lang="en-US" sz="2000" b="1" dirty="0"/>
              <a:t>of Dust in </a:t>
            </a:r>
            <a:r>
              <a:rPr lang="en-US" sz="2000" b="1" u="sng" dirty="0"/>
              <a:t>current </a:t>
            </a:r>
            <a:r>
              <a:rPr lang="en-US" sz="2000" b="1" u="sng" dirty="0" smtClean="0"/>
              <a:t>tokamaks</a:t>
            </a:r>
            <a:r>
              <a:rPr lang="en-US" sz="2000" b="1" dirty="0" smtClean="0"/>
              <a:t> </a:t>
            </a:r>
            <a:r>
              <a:rPr lang="en-US" sz="2000" b="1" dirty="0"/>
              <a:t>necessary</a:t>
            </a:r>
          </a:p>
          <a:p>
            <a:pPr lvl="1"/>
            <a:r>
              <a:rPr lang="en-US" sz="2000" b="1" dirty="0"/>
              <a:t>	</a:t>
            </a:r>
            <a:r>
              <a:rPr lang="en-US" sz="2000" b="1" dirty="0" smtClean="0"/>
              <a:t>But not at all sufficient! </a:t>
            </a:r>
          </a:p>
          <a:p>
            <a:pPr lvl="3"/>
            <a:r>
              <a:rPr lang="en-US" sz="2000" b="1" dirty="0" smtClean="0"/>
              <a:t>(</a:t>
            </a:r>
            <a:r>
              <a:rPr lang="en-US" sz="2000" b="1" u="sng" dirty="0" smtClean="0"/>
              <a:t>produced not in the ITER conditions, untritiated</a:t>
            </a:r>
            <a:r>
              <a:rPr lang="en-US" sz="2000" b="1" dirty="0" smtClean="0"/>
              <a:t>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sz="2000" b="1" dirty="0" smtClean="0">
                <a:sym typeface="Wingdings"/>
              </a:rPr>
              <a:t> </a:t>
            </a:r>
            <a:r>
              <a:rPr lang="en-US" sz="2000" b="1" dirty="0">
                <a:solidFill>
                  <a:srgbClr val="FF0000"/>
                </a:solidFill>
                <a:sym typeface="Wingdings"/>
              </a:rPr>
              <a:t>Needs of ITER dust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collection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Main dust properties for safety studies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Chemical reactivity (linked to SSA)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Chemical Composition (metallic dust)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Tritium inventory</a:t>
            </a:r>
            <a:endParaRPr lang="en-US" sz="20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u="sng" dirty="0"/>
          </a:p>
        </p:txBody>
      </p:sp>
      <p:sp>
        <p:nvSpPr>
          <p:cNvPr id="8" name="Rectangle 7"/>
          <p:cNvSpPr/>
          <p:nvPr/>
        </p:nvSpPr>
        <p:spPr>
          <a:xfrm>
            <a:off x="1268068" y="-7975"/>
            <a:ext cx="6527514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Consequences of the numerous dust creation processes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795583" y="522"/>
            <a:ext cx="1348417" cy="6810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0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-7643"/>
            <a:ext cx="1279794" cy="783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6207" r="1473" b="19732"/>
          <a:stretch/>
        </p:blipFill>
        <p:spPr>
          <a:xfrm>
            <a:off x="7795583" y="522"/>
            <a:ext cx="1348417" cy="681019"/>
          </a:xfrm>
          <a:prstGeom prst="rect">
            <a:avLst/>
          </a:prstGeom>
        </p:spPr>
      </p:pic>
      <p:grpSp>
        <p:nvGrpSpPr>
          <p:cNvPr id="65" name="Groupe 64"/>
          <p:cNvGrpSpPr/>
          <p:nvPr/>
        </p:nvGrpSpPr>
        <p:grpSpPr>
          <a:xfrm>
            <a:off x="122299" y="1789958"/>
            <a:ext cx="3286290" cy="1590140"/>
            <a:chOff x="122299" y="2386610"/>
            <a:chExt cx="3286290" cy="2120187"/>
          </a:xfrm>
        </p:grpSpPr>
        <p:grpSp>
          <p:nvGrpSpPr>
            <p:cNvPr id="6" name="Grouper 3"/>
            <p:cNvGrpSpPr>
              <a:grpSpLocks noChangeAspect="1"/>
            </p:cNvGrpSpPr>
            <p:nvPr/>
          </p:nvGrpSpPr>
          <p:grpSpPr>
            <a:xfrm>
              <a:off x="122299" y="2386610"/>
              <a:ext cx="3286290" cy="2120187"/>
              <a:chOff x="488950" y="1481000"/>
              <a:chExt cx="2232000" cy="1440000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5">
                <a:biLevel thresh="75000"/>
              </a:blip>
              <a:stretch>
                <a:fillRect/>
              </a:stretch>
            </p:blipFill>
            <p:spPr>
              <a:xfrm>
                <a:off x="488950" y="1481000"/>
                <a:ext cx="2232000" cy="1440000"/>
              </a:xfrm>
              <a:prstGeom prst="rect">
                <a:avLst/>
              </a:prstGeom>
            </p:spPr>
          </p:pic>
          <p:sp>
            <p:nvSpPr>
              <p:cNvPr id="9" name="Arc plein 8"/>
              <p:cNvSpPr/>
              <p:nvPr/>
            </p:nvSpPr>
            <p:spPr>
              <a:xfrm rot="10800000">
                <a:off x="831612" y="1944759"/>
                <a:ext cx="1512029" cy="580606"/>
              </a:xfrm>
              <a:prstGeom prst="blockArc">
                <a:avLst>
                  <a:gd name="adj1" fmla="val 10258738"/>
                  <a:gd name="adj2" fmla="val 519993"/>
                  <a:gd name="adj3" fmla="val 2893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Arc 9"/>
              <p:cNvSpPr/>
              <p:nvPr/>
            </p:nvSpPr>
            <p:spPr>
              <a:xfrm>
                <a:off x="831612" y="1882478"/>
                <a:ext cx="1512030" cy="575962"/>
              </a:xfrm>
              <a:prstGeom prst="arc">
                <a:avLst>
                  <a:gd name="adj1" fmla="val 851634"/>
                  <a:gd name="adj2" fmla="val 10072405"/>
                </a:avLst>
              </a:prstGeom>
              <a:ln>
                <a:headEnd type="arrow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3" name="Groupe 52"/>
            <p:cNvGrpSpPr/>
            <p:nvPr/>
          </p:nvGrpSpPr>
          <p:grpSpPr>
            <a:xfrm>
              <a:off x="680376" y="3929446"/>
              <a:ext cx="585016" cy="367857"/>
              <a:chOff x="4166086" y="4506730"/>
              <a:chExt cx="585016" cy="367857"/>
            </a:xfrm>
          </p:grpSpPr>
          <p:sp>
            <p:nvSpPr>
              <p:cNvPr id="38" name="Ellipse 37"/>
              <p:cNvSpPr>
                <a:spLocks noChangeAspect="1"/>
              </p:cNvSpPr>
              <p:nvPr/>
            </p:nvSpPr>
            <p:spPr>
              <a:xfrm rot="16200000">
                <a:off x="4310082" y="4506730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Ellipse 39"/>
              <p:cNvSpPr>
                <a:spLocks noChangeAspect="1"/>
              </p:cNvSpPr>
              <p:nvPr/>
            </p:nvSpPr>
            <p:spPr>
              <a:xfrm rot="16200000">
                <a:off x="4607104" y="4537329"/>
                <a:ext cx="143998" cy="143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/>
              <p:cNvSpPr>
                <a:spLocks noChangeAspect="1"/>
              </p:cNvSpPr>
              <p:nvPr/>
            </p:nvSpPr>
            <p:spPr>
              <a:xfrm rot="16200000">
                <a:off x="4595597" y="4747017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>
                <a:spLocks noChangeAspect="1"/>
              </p:cNvSpPr>
              <p:nvPr/>
            </p:nvSpPr>
            <p:spPr>
              <a:xfrm rot="16200000">
                <a:off x="4238084" y="474859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>
                <a:spLocks noChangeAspect="1"/>
              </p:cNvSpPr>
              <p:nvPr/>
            </p:nvSpPr>
            <p:spPr>
              <a:xfrm rot="16200000">
                <a:off x="4166086" y="454273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Ellipse 45"/>
              <p:cNvSpPr>
                <a:spLocks noChangeAspect="1"/>
              </p:cNvSpPr>
              <p:nvPr/>
            </p:nvSpPr>
            <p:spPr>
              <a:xfrm rot="16200000" flipH="1" flipV="1">
                <a:off x="4494106" y="4671915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/>
              <p:cNvSpPr>
                <a:spLocks noChangeAspect="1"/>
              </p:cNvSpPr>
              <p:nvPr/>
            </p:nvSpPr>
            <p:spPr>
              <a:xfrm rot="16200000">
                <a:off x="4375380" y="4766589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Ellipse 47"/>
              <p:cNvSpPr>
                <a:spLocks noChangeAspect="1"/>
              </p:cNvSpPr>
              <p:nvPr/>
            </p:nvSpPr>
            <p:spPr>
              <a:xfrm rot="16200000">
                <a:off x="4491974" y="45750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>
                <a:spLocks noChangeAspect="1"/>
              </p:cNvSpPr>
              <p:nvPr/>
            </p:nvSpPr>
            <p:spPr>
              <a:xfrm rot="16200000">
                <a:off x="4332900" y="46813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Ellipse 51"/>
              <p:cNvSpPr>
                <a:spLocks noChangeAspect="1"/>
              </p:cNvSpPr>
              <p:nvPr/>
            </p:nvSpPr>
            <p:spPr>
              <a:xfrm rot="16200000">
                <a:off x="4542899" y="4511780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4" name="Groupe 53"/>
            <p:cNvGrpSpPr/>
            <p:nvPr/>
          </p:nvGrpSpPr>
          <p:grpSpPr>
            <a:xfrm>
              <a:off x="2145539" y="3951916"/>
              <a:ext cx="585016" cy="367857"/>
              <a:chOff x="4166086" y="4506730"/>
              <a:chExt cx="585016" cy="367857"/>
            </a:xfrm>
          </p:grpSpPr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 rot="16200000">
                <a:off x="4310082" y="4506730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 rot="16200000">
                <a:off x="4607104" y="4537329"/>
                <a:ext cx="143998" cy="143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 rot="16200000">
                <a:off x="4595597" y="4747017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/>
              <p:cNvSpPr>
                <a:spLocks noChangeAspect="1"/>
              </p:cNvSpPr>
              <p:nvPr/>
            </p:nvSpPr>
            <p:spPr>
              <a:xfrm rot="16200000">
                <a:off x="4238084" y="474859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Ellipse 58"/>
              <p:cNvSpPr>
                <a:spLocks noChangeAspect="1"/>
              </p:cNvSpPr>
              <p:nvPr/>
            </p:nvSpPr>
            <p:spPr>
              <a:xfrm rot="16200000">
                <a:off x="4166086" y="4542730"/>
                <a:ext cx="71998" cy="71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Ellipse 59"/>
              <p:cNvSpPr>
                <a:spLocks noChangeAspect="1"/>
              </p:cNvSpPr>
              <p:nvPr/>
            </p:nvSpPr>
            <p:spPr>
              <a:xfrm rot="16200000" flipH="1" flipV="1">
                <a:off x="4494106" y="4671915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>
                <a:spLocks noChangeAspect="1"/>
              </p:cNvSpPr>
              <p:nvPr/>
            </p:nvSpPr>
            <p:spPr>
              <a:xfrm rot="16200000">
                <a:off x="4375380" y="4766589"/>
                <a:ext cx="107998" cy="107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>
                <a:spLocks noChangeAspect="1"/>
              </p:cNvSpPr>
              <p:nvPr/>
            </p:nvSpPr>
            <p:spPr>
              <a:xfrm rot="16200000">
                <a:off x="4491974" y="45750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>
                <a:spLocks noChangeAspect="1"/>
              </p:cNvSpPr>
              <p:nvPr/>
            </p:nvSpPr>
            <p:spPr>
              <a:xfrm rot="16200000">
                <a:off x="4332900" y="4681328"/>
                <a:ext cx="35998" cy="3599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>
                <a:spLocks noChangeAspect="1"/>
              </p:cNvSpPr>
              <p:nvPr/>
            </p:nvSpPr>
            <p:spPr>
              <a:xfrm rot="16200000">
                <a:off x="4542899" y="4511780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67" name="Connecteur droit avec flèche 66"/>
          <p:cNvCxnSpPr>
            <a:stCxn id="8" idx="2"/>
            <a:endCxn id="39" idx="0"/>
          </p:cNvCxnSpPr>
          <p:nvPr/>
        </p:nvCxnSpPr>
        <p:spPr>
          <a:xfrm flipH="1">
            <a:off x="873061" y="3380098"/>
            <a:ext cx="892383" cy="3480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265393" y="1916832"/>
            <a:ext cx="844725" cy="276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700088" y="897565"/>
            <a:ext cx="367857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202474" y="897565"/>
            <a:ext cx="367857" cy="858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847189" y="223329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289681" y="2233295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0EE2"/>
                </a:solidFill>
              </a:rPr>
              <a:t>T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5850" y="3728100"/>
            <a:ext cx="163442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 Dust tritium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inventory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2DBC-695F-462D-B010-DACF99AA9615}" type="slidenum">
              <a:rPr lang="fr-FR" smtClean="0"/>
              <a:t>9</a:t>
            </a:fld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1265392" y="0"/>
            <a:ext cx="6328268" cy="783000"/>
          </a:xfrm>
          <a:prstGeom prst="rect">
            <a:avLst/>
          </a:prstGeom>
          <a:solidFill>
            <a:srgbClr val="A3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Dust in tokamak:</a:t>
            </a:r>
          </a:p>
          <a:p>
            <a:pPr algn="ctr"/>
            <a:r>
              <a:rPr lang="en-US" sz="2400" b="1" dirty="0" smtClean="0"/>
              <a:t>Scope of this work/outline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31225</TotalTime>
  <Words>2732</Words>
  <Application>Microsoft Office PowerPoint</Application>
  <PresentationFormat>Affichage à l'écran (16:9)</PresentationFormat>
  <Paragraphs>700</Paragraphs>
  <Slides>43</Slides>
  <Notes>42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GRISOLIA Christian 124126</dc:creator>
  <cp:lastModifiedBy>GRISOLIA Christian 124126</cp:lastModifiedBy>
  <cp:revision>740</cp:revision>
  <cp:lastPrinted>2017-10-10T16:10:00Z</cp:lastPrinted>
  <dcterms:created xsi:type="dcterms:W3CDTF">2013-05-02T12:46:01Z</dcterms:created>
  <dcterms:modified xsi:type="dcterms:W3CDTF">2018-10-23T04:53:02Z</dcterms:modified>
</cp:coreProperties>
</file>