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8" r:id="rId8"/>
    <p:sldId id="265" r:id="rId9"/>
    <p:sldId id="263" r:id="rId10"/>
    <p:sldId id="269" r:id="rId11"/>
    <p:sldId id="264" r:id="rId12"/>
    <p:sldId id="266" r:id="rId13"/>
    <p:sldId id="267" r:id="rId14"/>
  </p:sldIdLst>
  <p:sldSz cx="9144000" cy="5143500" type="screen16x9"/>
  <p:notesSz cx="6858000" cy="9144000"/>
  <p:defaultTextStyle>
    <a:defPPr>
      <a:defRPr lang="ja-JP"/>
    </a:defPPr>
    <a:lvl1pPr marL="0" algn="l" defTabSz="45718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45718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45718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45718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740" algn="l" defTabSz="45718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45718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45718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45718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45718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401" autoAdjust="0"/>
  </p:normalViewPr>
  <p:slideViewPr>
    <p:cSldViewPr snapToGrid="0" snapToObjects="1">
      <p:cViewPr>
        <p:scale>
          <a:sx n="100" d="100"/>
          <a:sy n="100" d="100"/>
        </p:scale>
        <p:origin x="-2120" y="-3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1BD01-176E-024C-81C4-83A53A27D3B1}" type="datetimeFigureOut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B9DC5-5065-844F-A3B7-98FA1CE5A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63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082B-9EAB-B649-B254-7EE6AB2E356D}" type="datetimeFigureOut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D7A6A-B0CA-0D47-AC2D-A887DF41CB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967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4571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4571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4571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0" algn="l" defTabSz="4571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4571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4571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4571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4571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1" cy="110251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1AA9-BBF4-AF4A-8941-3E48D32839EE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00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FD15-0393-5F44-9FF0-C11599474243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44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05978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05978"/>
            <a:ext cx="6019799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B78B-AF69-E341-B620-440B77B2732E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57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08F-E72C-E542-BF56-605668D00A74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14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1" cy="1125141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52F3-70D0-274F-8C52-85EEC3137861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86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199" y="1200150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3A50-7CC2-D349-932C-C2464FBF1C0A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33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199" y="1151335"/>
            <a:ext cx="4040189" cy="479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85" indent="0">
              <a:buNone/>
              <a:defRPr sz="1900" b="1"/>
            </a:lvl2pPr>
            <a:lvl3pPr marL="914370" indent="0">
              <a:buNone/>
              <a:defRPr sz="1800" b="1"/>
            </a:lvl3pPr>
            <a:lvl4pPr marL="1371555" indent="0">
              <a:buNone/>
              <a:defRPr sz="1600" b="1"/>
            </a:lvl4pPr>
            <a:lvl5pPr marL="1828740" indent="0">
              <a:buNone/>
              <a:defRPr sz="1600" b="1"/>
            </a:lvl5pPr>
            <a:lvl6pPr marL="2285926" indent="0">
              <a:buNone/>
              <a:defRPr sz="1600" b="1"/>
            </a:lvl6pPr>
            <a:lvl7pPr marL="2743111" indent="0">
              <a:buNone/>
              <a:defRPr sz="1600" b="1"/>
            </a:lvl7pPr>
            <a:lvl8pPr marL="3200296" indent="0">
              <a:buNone/>
              <a:defRPr sz="1600" b="1"/>
            </a:lvl8pPr>
            <a:lvl9pPr marL="3657481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199" y="1631157"/>
            <a:ext cx="4040189" cy="2963466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85" indent="0">
              <a:buNone/>
              <a:defRPr sz="1900" b="1"/>
            </a:lvl2pPr>
            <a:lvl3pPr marL="914370" indent="0">
              <a:buNone/>
              <a:defRPr sz="1800" b="1"/>
            </a:lvl3pPr>
            <a:lvl4pPr marL="1371555" indent="0">
              <a:buNone/>
              <a:defRPr sz="1600" b="1"/>
            </a:lvl4pPr>
            <a:lvl5pPr marL="1828740" indent="0">
              <a:buNone/>
              <a:defRPr sz="1600" b="1"/>
            </a:lvl5pPr>
            <a:lvl6pPr marL="2285926" indent="0">
              <a:buNone/>
              <a:defRPr sz="1600" b="1"/>
            </a:lvl6pPr>
            <a:lvl7pPr marL="2743111" indent="0">
              <a:buNone/>
              <a:defRPr sz="1600" b="1"/>
            </a:lvl7pPr>
            <a:lvl8pPr marL="3200296" indent="0">
              <a:buNone/>
              <a:defRPr sz="1600" b="1"/>
            </a:lvl8pPr>
            <a:lvl9pPr marL="3657481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6E6-16EB-1A40-A12E-759AF4BF9CE6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91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ECD6-D4EC-144C-8E8A-3D23364E197D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24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9B1-0D06-4849-AAAE-0A6143EA2271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01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2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2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5" indent="0">
              <a:buNone/>
              <a:defRPr sz="1200"/>
            </a:lvl2pPr>
            <a:lvl3pPr marL="914370" indent="0">
              <a:buNone/>
              <a:defRPr sz="1100"/>
            </a:lvl3pPr>
            <a:lvl4pPr marL="1371555" indent="0">
              <a:buNone/>
              <a:defRPr sz="900"/>
            </a:lvl4pPr>
            <a:lvl5pPr marL="1828740" indent="0">
              <a:buNone/>
              <a:defRPr sz="900"/>
            </a:lvl5pPr>
            <a:lvl6pPr marL="2285926" indent="0">
              <a:buNone/>
              <a:defRPr sz="900"/>
            </a:lvl6pPr>
            <a:lvl7pPr marL="2743111" indent="0">
              <a:buNone/>
              <a:defRPr sz="900"/>
            </a:lvl7pPr>
            <a:lvl8pPr marL="3200296" indent="0">
              <a:buNone/>
              <a:defRPr sz="900"/>
            </a:lvl8pPr>
            <a:lvl9pPr marL="3657481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4A0-7114-AE44-9833-FFF737BAE47D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28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70" indent="0">
              <a:buNone/>
              <a:defRPr sz="2500"/>
            </a:lvl3pPr>
            <a:lvl4pPr marL="1371555" indent="0">
              <a:buNone/>
              <a:defRPr sz="1900"/>
            </a:lvl4pPr>
            <a:lvl5pPr marL="1828740" indent="0">
              <a:buNone/>
              <a:defRPr sz="1900"/>
            </a:lvl5pPr>
            <a:lvl6pPr marL="2285926" indent="0">
              <a:buNone/>
              <a:defRPr sz="1900"/>
            </a:lvl6pPr>
            <a:lvl7pPr marL="2743111" indent="0">
              <a:buNone/>
              <a:defRPr sz="1900"/>
            </a:lvl7pPr>
            <a:lvl8pPr marL="3200296" indent="0">
              <a:buNone/>
              <a:defRPr sz="1900"/>
            </a:lvl8pPr>
            <a:lvl9pPr marL="3657481" indent="0">
              <a:buNone/>
              <a:defRPr sz="19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5" indent="0">
              <a:buNone/>
              <a:defRPr sz="1200"/>
            </a:lvl2pPr>
            <a:lvl3pPr marL="914370" indent="0">
              <a:buNone/>
              <a:defRPr sz="1100"/>
            </a:lvl3pPr>
            <a:lvl4pPr marL="1371555" indent="0">
              <a:buNone/>
              <a:defRPr sz="900"/>
            </a:lvl4pPr>
            <a:lvl5pPr marL="1828740" indent="0">
              <a:buNone/>
              <a:defRPr sz="900"/>
            </a:lvl5pPr>
            <a:lvl6pPr marL="2285926" indent="0">
              <a:buNone/>
              <a:defRPr sz="900"/>
            </a:lvl6pPr>
            <a:lvl7pPr marL="2743111" indent="0">
              <a:buNone/>
              <a:defRPr sz="900"/>
            </a:lvl7pPr>
            <a:lvl8pPr marL="3200296" indent="0">
              <a:buNone/>
              <a:defRPr sz="900"/>
            </a:lvl8pPr>
            <a:lvl9pPr marL="3657481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982B-852E-4E46-8833-003E1F3241ED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4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B5A9-415A-A041-959E-BED822E500A5}" type="datetime1">
              <a:rPr kumimoji="1" lang="ja-JP" altLang="en-US" smtClean="0"/>
              <a:t>18/10/25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C5D1-B72D-684B-8C7D-183054D4A8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28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85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457185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6" indent="-285741" algn="l" defTabSz="457185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2" algn="l" defTabSz="457185" rtl="0" eaLnBrk="1" latinLnBrk="0" hangingPunct="1">
        <a:spcBef>
          <a:spcPct val="20000"/>
        </a:spcBef>
        <a:buFont typeface="Arial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7" indent="-228592" algn="l" defTabSz="457185" rtl="0" eaLnBrk="1" latinLnBrk="0" hangingPunct="1">
        <a:spcBef>
          <a:spcPct val="20000"/>
        </a:spcBef>
        <a:buFont typeface="Arial"/>
        <a:buChar char="–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2" algn="l" defTabSz="457185" rtl="0" eaLnBrk="1" latinLnBrk="0" hangingPunct="1">
        <a:spcBef>
          <a:spcPct val="20000"/>
        </a:spcBef>
        <a:buFont typeface="Arial"/>
        <a:buChar char="»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2" algn="l" defTabSz="457185" rtl="0" eaLnBrk="1" latinLnBrk="0" hangingPunct="1">
        <a:spcBef>
          <a:spcPct val="20000"/>
        </a:spcBef>
        <a:buFont typeface="Arial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2" algn="l" defTabSz="457185" rtl="0" eaLnBrk="1" latinLnBrk="0" hangingPunct="1">
        <a:spcBef>
          <a:spcPct val="20000"/>
        </a:spcBef>
        <a:buFont typeface="Arial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8" indent="-228592" algn="l" defTabSz="457185" rtl="0" eaLnBrk="1" latinLnBrk="0" hangingPunct="1">
        <a:spcBef>
          <a:spcPct val="20000"/>
        </a:spcBef>
        <a:buFont typeface="Arial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3" indent="-228592" algn="l" defTabSz="457185" rtl="0" eaLnBrk="1" latinLnBrk="0" hangingPunct="1">
        <a:spcBef>
          <a:spcPct val="20000"/>
        </a:spcBef>
        <a:buFont typeface="Arial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4571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4571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4571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0" algn="l" defTabSz="4571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4571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4571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4571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4571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200" b="1" dirty="0">
                <a:latin typeface="Times"/>
                <a:cs typeface="Times"/>
              </a:rPr>
              <a:t>Impact of High Field &amp; High Confinement on L-mode-Edge Negative</a:t>
            </a:r>
            <a:br>
              <a:rPr lang="en-US" altLang="ja-JP" sz="3200" b="1" dirty="0">
                <a:latin typeface="Times"/>
                <a:cs typeface="Times"/>
              </a:rPr>
            </a:br>
            <a:r>
              <a:rPr lang="en-US" altLang="ja-JP" sz="3200" b="1" dirty="0" err="1">
                <a:latin typeface="Times"/>
                <a:cs typeface="Times"/>
              </a:rPr>
              <a:t>Triangularity</a:t>
            </a:r>
            <a:r>
              <a:rPr lang="en-US" altLang="ja-JP" sz="3200" b="1" dirty="0">
                <a:latin typeface="Times"/>
                <a:cs typeface="Times"/>
              </a:rPr>
              <a:t> Tokamak (NTT) Reactor</a:t>
            </a:r>
            <a:endParaRPr lang="ja-JP" altLang="en-US" sz="3200" b="1" dirty="0">
              <a:latin typeface="Times"/>
              <a:cs typeface="Times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98483" y="3275942"/>
            <a:ext cx="6638451" cy="92162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2500" b="1" dirty="0">
                <a:solidFill>
                  <a:schemeClr val="tx1"/>
                </a:solidFill>
                <a:latin typeface="Times"/>
                <a:cs typeface="Times"/>
              </a:rPr>
              <a:t>M. Kikuchi, T. </a:t>
            </a:r>
            <a:r>
              <a:rPr lang="en-US" altLang="ja-JP" sz="2500" b="1" dirty="0" err="1">
                <a:solidFill>
                  <a:schemeClr val="tx1"/>
                </a:solidFill>
                <a:latin typeface="Times"/>
                <a:cs typeface="Times"/>
              </a:rPr>
              <a:t>Takizuka</a:t>
            </a:r>
            <a:r>
              <a:rPr lang="en-US" altLang="ja-JP" sz="2500" b="1" dirty="0">
                <a:solidFill>
                  <a:schemeClr val="tx1"/>
                </a:solidFill>
                <a:latin typeface="Times"/>
                <a:cs typeface="Times"/>
              </a:rPr>
              <a:t>, S. </a:t>
            </a:r>
            <a:r>
              <a:rPr lang="en-US" altLang="ja-JP" sz="2500" b="1" dirty="0" err="1">
                <a:solidFill>
                  <a:schemeClr val="tx1"/>
                </a:solidFill>
                <a:latin typeface="Times"/>
                <a:cs typeface="Times"/>
              </a:rPr>
              <a:t>Medvedev</a:t>
            </a:r>
            <a:r>
              <a:rPr lang="en-US" altLang="ja-JP" sz="2500" b="1" dirty="0">
                <a:solidFill>
                  <a:schemeClr val="tx1"/>
                </a:solidFill>
                <a:latin typeface="Times"/>
                <a:cs typeface="Times"/>
              </a:rPr>
              <a:t>, T. Ando, D. Chen, J.X. Li, M. Austin, O. </a:t>
            </a:r>
            <a:r>
              <a:rPr lang="en-US" altLang="ja-JP" sz="2500" b="1" dirty="0" err="1">
                <a:solidFill>
                  <a:schemeClr val="tx1"/>
                </a:solidFill>
                <a:latin typeface="Times"/>
                <a:cs typeface="Times"/>
              </a:rPr>
              <a:t>Sauter</a:t>
            </a:r>
            <a:r>
              <a:rPr lang="en-US" altLang="ja-JP" sz="2500" b="1" dirty="0">
                <a:solidFill>
                  <a:schemeClr val="tx1"/>
                </a:solidFill>
                <a:latin typeface="Times"/>
                <a:cs typeface="Times"/>
              </a:rPr>
              <a:t>, L. Villard, A. Merle, Y. </a:t>
            </a:r>
            <a:r>
              <a:rPr lang="en-US" altLang="ja-JP" sz="2500" b="1" dirty="0" err="1">
                <a:solidFill>
                  <a:schemeClr val="tx1"/>
                </a:solidFill>
                <a:latin typeface="Times"/>
                <a:cs typeface="Times"/>
              </a:rPr>
              <a:t>Kishimoto</a:t>
            </a:r>
            <a:r>
              <a:rPr lang="en-US" altLang="ja-JP" sz="2500" b="1" dirty="0">
                <a:solidFill>
                  <a:schemeClr val="tx1"/>
                </a:solidFill>
                <a:latin typeface="Times"/>
                <a:cs typeface="Times"/>
              </a:rPr>
              <a:t>, K. </a:t>
            </a:r>
            <a:r>
              <a:rPr lang="en-US" altLang="ja-JP" sz="2500" b="1" dirty="0" err="1">
                <a:solidFill>
                  <a:schemeClr val="tx1"/>
                </a:solidFill>
                <a:latin typeface="Times"/>
                <a:cs typeface="Times"/>
              </a:rPr>
              <a:t>Imadera</a:t>
            </a:r>
            <a:endParaRPr lang="ja-JP" altLang="en-US" sz="2500" b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3100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77467" y="869062"/>
            <a:ext cx="2306146" cy="27558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4" y="783786"/>
            <a:ext cx="2917100" cy="34214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79514" y="787475"/>
            <a:ext cx="376947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a)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77469" y="869062"/>
            <a:ext cx="389909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b)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576" y="300332"/>
            <a:ext cx="9063761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400" b="1" dirty="0" smtClean="0">
                <a:latin typeface="Times"/>
                <a:cs typeface="Times"/>
              </a:rPr>
              <a:t>9. </a:t>
            </a:r>
            <a:r>
              <a:rPr lang="en-US" altLang="ja-JP" sz="2400" b="1" dirty="0">
                <a:latin typeface="Times"/>
                <a:cs typeface="Times"/>
              </a:rPr>
              <a:t>Reactor Configurations in NTT with Race-track shaped TF coils </a:t>
            </a:r>
            <a:endParaRPr lang="ja-JP" altLang="en-US" sz="2400" b="1" dirty="0">
              <a:latin typeface="Times"/>
              <a:cs typeface="Times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66936" y="707586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936" y="4232121"/>
            <a:ext cx="4292601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kumimoji="1" lang="en-US" altLang="ja-JP" sz="1600" b="1" dirty="0" smtClean="0">
                <a:latin typeface="Times"/>
                <a:cs typeface="Times"/>
              </a:rPr>
              <a:t>IAEA FEC 2016 S. </a:t>
            </a:r>
            <a:r>
              <a:rPr kumimoji="1" lang="en-US" altLang="ja-JP" sz="1600" b="1" dirty="0" err="1" smtClean="0">
                <a:latin typeface="Times"/>
                <a:cs typeface="Times"/>
              </a:rPr>
              <a:t>Medvedev</a:t>
            </a:r>
            <a:r>
              <a:rPr kumimoji="1" lang="en-US" altLang="ja-JP" sz="1600" b="1" dirty="0" smtClean="0">
                <a:latin typeface="Times"/>
                <a:cs typeface="Times"/>
              </a:rPr>
              <a:t>, M. Kikuchi, et al. </a:t>
            </a:r>
            <a:r>
              <a:rPr lang="en-US" altLang="ja-JP" sz="1600" b="1" dirty="0" err="1" smtClean="0">
                <a:latin typeface="Times"/>
                <a:cs typeface="Times"/>
              </a:rPr>
              <a:t>R</a:t>
            </a:r>
            <a:r>
              <a:rPr lang="en-US" altLang="ja-JP" sz="1600" b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1600" b="1" dirty="0" smtClean="0">
                <a:latin typeface="Times"/>
                <a:cs typeface="Times"/>
              </a:rPr>
              <a:t>=9m, </a:t>
            </a:r>
            <a:r>
              <a:rPr lang="en-US" altLang="ja-JP" sz="1600" b="1" dirty="0" err="1" smtClean="0">
                <a:latin typeface="Times"/>
                <a:cs typeface="Times"/>
              </a:rPr>
              <a:t>I</a:t>
            </a:r>
            <a:r>
              <a:rPr lang="en-US" altLang="ja-JP" sz="1600" b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1600" b="1" dirty="0" smtClean="0">
                <a:latin typeface="Times"/>
                <a:cs typeface="Times"/>
              </a:rPr>
              <a:t>=21MA, 3GW fusion power at </a:t>
            </a:r>
            <a:r>
              <a:rPr lang="en-US" altLang="ja-JP" sz="1600" b="1" dirty="0" err="1" smtClean="0">
                <a:latin typeface="Symbol" charset="2"/>
                <a:cs typeface="Symbol" charset="2"/>
              </a:rPr>
              <a:t>b</a:t>
            </a:r>
            <a:r>
              <a:rPr lang="en-US" altLang="ja-JP" sz="1600" b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1600" b="1" dirty="0" smtClean="0">
                <a:latin typeface="Times"/>
                <a:cs typeface="Times"/>
              </a:rPr>
              <a:t>=2.1, </a:t>
            </a:r>
            <a:r>
              <a:rPr lang="en-US" altLang="ja-JP" sz="1600" b="1" dirty="0" err="1" smtClean="0">
                <a:latin typeface="Times"/>
                <a:cs typeface="Times"/>
              </a:rPr>
              <a:t>B</a:t>
            </a:r>
            <a:r>
              <a:rPr lang="en-US" altLang="ja-JP" sz="1600" b="1" baseline="-25000" dirty="0" err="1" smtClean="0">
                <a:latin typeface="Times"/>
                <a:cs typeface="Times"/>
              </a:rPr>
              <a:t>max</a:t>
            </a:r>
            <a:r>
              <a:rPr lang="en-US" altLang="ja-JP" sz="1600" b="1" dirty="0" smtClean="0">
                <a:latin typeface="Times"/>
                <a:cs typeface="Times"/>
              </a:rPr>
              <a:t>=13.6T, H</a:t>
            </a:r>
            <a:r>
              <a:rPr lang="en-US" altLang="ja-JP" sz="1600" b="1" baseline="-25000" dirty="0" smtClean="0">
                <a:latin typeface="Times"/>
                <a:cs typeface="Times"/>
              </a:rPr>
              <a:t>H</a:t>
            </a:r>
            <a:r>
              <a:rPr lang="en-US" altLang="ja-JP" sz="1600" b="1" dirty="0" smtClean="0">
                <a:latin typeface="Times"/>
                <a:cs typeface="Times"/>
              </a:rPr>
              <a:t>=1.12</a:t>
            </a:r>
            <a:endParaRPr kumimoji="1" lang="ja-JP" altLang="en-US" sz="1600" b="1" dirty="0">
              <a:latin typeface="Times"/>
              <a:cs typeface="Times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445003" y="1885950"/>
            <a:ext cx="897467" cy="6604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37669" y="3943173"/>
            <a:ext cx="3869267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kumimoji="1" lang="en-US" altLang="ja-JP" sz="1600" b="1" dirty="0" smtClean="0">
                <a:latin typeface="Times"/>
                <a:cs typeface="Times"/>
              </a:rPr>
              <a:t>Significant size reduction is possible by enhanced confinement H</a:t>
            </a:r>
            <a:r>
              <a:rPr kumimoji="1" lang="en-US" altLang="ja-JP" sz="1600" b="1" baseline="-25000" dirty="0" smtClean="0">
                <a:latin typeface="Times"/>
                <a:cs typeface="Times"/>
              </a:rPr>
              <a:t>H</a:t>
            </a:r>
            <a:r>
              <a:rPr kumimoji="1" lang="en-US" altLang="ja-JP" sz="1600" b="1" dirty="0" smtClean="0">
                <a:latin typeface="Times"/>
                <a:cs typeface="Times"/>
              </a:rPr>
              <a:t>=1.5.</a:t>
            </a:r>
          </a:p>
          <a:p>
            <a:r>
              <a:rPr lang="en-US" altLang="ja-JP" sz="1600" b="1" dirty="0" err="1" smtClean="0">
                <a:latin typeface="Times"/>
                <a:cs typeface="Times"/>
              </a:rPr>
              <a:t>R</a:t>
            </a:r>
            <a:r>
              <a:rPr lang="en-US" altLang="ja-JP" sz="1600" b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1600" b="1" dirty="0" smtClean="0">
                <a:latin typeface="Times"/>
                <a:cs typeface="Times"/>
              </a:rPr>
              <a:t>=7m, </a:t>
            </a:r>
            <a:r>
              <a:rPr lang="en-US" altLang="ja-JP" sz="1600" b="1" dirty="0" err="1" smtClean="0">
                <a:latin typeface="Times"/>
                <a:cs typeface="Times"/>
              </a:rPr>
              <a:t>I</a:t>
            </a:r>
            <a:r>
              <a:rPr lang="en-US" altLang="ja-JP" sz="1600" b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1600" b="1" dirty="0" smtClean="0">
                <a:latin typeface="Times"/>
                <a:cs typeface="Times"/>
              </a:rPr>
              <a:t>=15.4MA, 2GW fusion power at </a:t>
            </a:r>
            <a:r>
              <a:rPr lang="en-US" altLang="ja-JP" sz="1600" b="1" dirty="0" err="1">
                <a:latin typeface="Symbol" charset="2"/>
                <a:cs typeface="Symbol" charset="2"/>
              </a:rPr>
              <a:t>b</a:t>
            </a:r>
            <a:r>
              <a:rPr lang="en-US" altLang="ja-JP" sz="1600" b="1" baseline="-25000" dirty="0" err="1">
                <a:latin typeface="Times"/>
                <a:cs typeface="Times"/>
              </a:rPr>
              <a:t>N</a:t>
            </a:r>
            <a:r>
              <a:rPr lang="en-US" altLang="ja-JP" sz="1600" b="1" dirty="0">
                <a:latin typeface="Times"/>
                <a:cs typeface="Times"/>
              </a:rPr>
              <a:t>=</a:t>
            </a:r>
            <a:r>
              <a:rPr lang="en-US" altLang="ja-JP" sz="1600" b="1" dirty="0" smtClean="0">
                <a:latin typeface="Times"/>
                <a:cs typeface="Times"/>
              </a:rPr>
              <a:t>2.7, </a:t>
            </a:r>
            <a:r>
              <a:rPr lang="en-US" altLang="ja-JP" sz="1600" b="1" dirty="0" err="1">
                <a:latin typeface="Times"/>
                <a:cs typeface="Times"/>
              </a:rPr>
              <a:t>B</a:t>
            </a:r>
            <a:r>
              <a:rPr lang="en-US" altLang="ja-JP" sz="1600" b="1" baseline="-25000" dirty="0" err="1">
                <a:latin typeface="Times"/>
                <a:cs typeface="Times"/>
              </a:rPr>
              <a:t>max</a:t>
            </a:r>
            <a:r>
              <a:rPr lang="en-US" altLang="ja-JP" sz="1600" b="1" dirty="0">
                <a:latin typeface="Times"/>
                <a:cs typeface="Times"/>
              </a:rPr>
              <a:t>=</a:t>
            </a:r>
            <a:r>
              <a:rPr lang="en-US" altLang="ja-JP" sz="1600" b="1" dirty="0" smtClean="0">
                <a:latin typeface="Times"/>
                <a:cs typeface="Times"/>
              </a:rPr>
              <a:t>13.5T</a:t>
            </a:r>
            <a:endParaRPr kumimoji="1" lang="ja-JP" altLang="en-US" sz="1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0790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5576" y="300332"/>
            <a:ext cx="9063761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500" b="1" dirty="0" smtClean="0">
                <a:latin typeface="Times"/>
                <a:cs typeface="Times"/>
              </a:rPr>
              <a:t>10. </a:t>
            </a:r>
            <a:r>
              <a:rPr lang="en-US" altLang="ja-JP" sz="2500" b="1" dirty="0">
                <a:latin typeface="Times"/>
                <a:cs typeface="Times"/>
              </a:rPr>
              <a:t>Flux Tube Expansion </a:t>
            </a:r>
            <a:r>
              <a:rPr lang="en-US" altLang="ja-JP" sz="2500" b="1" dirty="0" err="1">
                <a:latin typeface="Times"/>
                <a:cs typeface="Times"/>
              </a:rPr>
              <a:t>Divertor</a:t>
            </a:r>
            <a:r>
              <a:rPr lang="en-US" altLang="ja-JP" sz="2500" b="1" dirty="0">
                <a:latin typeface="Times"/>
                <a:cs typeface="Times"/>
              </a:rPr>
              <a:t> in NTT</a:t>
            </a:r>
            <a:endParaRPr lang="ja-JP" altLang="en-US" sz="2500" b="1" dirty="0">
              <a:latin typeface="Times"/>
              <a:cs typeface="Times"/>
            </a:endParaRPr>
          </a:p>
        </p:txBody>
      </p:sp>
      <p:sp>
        <p:nvSpPr>
          <p:cNvPr id="64" name="Rectangle 78"/>
          <p:cNvSpPr>
            <a:spLocks noChangeArrowheads="1"/>
          </p:cNvSpPr>
          <p:nvPr/>
        </p:nvSpPr>
        <p:spPr bwMode="auto">
          <a:xfrm>
            <a:off x="66936" y="707586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77" y="4011399"/>
            <a:ext cx="6660794" cy="107721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285741" indent="-285741">
              <a:buFontTx/>
              <a:buChar char="-"/>
            </a:pPr>
            <a:r>
              <a:rPr kumimoji="1" lang="en-US" altLang="ja-JP" sz="1600" b="1" dirty="0" smtClean="0">
                <a:latin typeface="Times"/>
                <a:cs typeface="Times"/>
              </a:rPr>
              <a:t>FTE coil current to expand flux tube to satisfy a=1-1.5</a:t>
            </a:r>
            <a:r>
              <a:rPr kumimoji="1" lang="en-US" altLang="ja-JP" sz="1600" b="1" baseline="30000" dirty="0" smtClean="0">
                <a:latin typeface="Times"/>
                <a:cs typeface="Times"/>
              </a:rPr>
              <a:t>o </a:t>
            </a:r>
            <a:r>
              <a:rPr kumimoji="1" lang="en-US" altLang="ja-JP" sz="1600" b="1" dirty="0" smtClean="0">
                <a:latin typeface="Times"/>
                <a:cs typeface="Times"/>
              </a:rPr>
              <a:t>is only 2.5MA</a:t>
            </a:r>
          </a:p>
          <a:p>
            <a:pPr marL="285741" indent="-285741">
              <a:buFontTx/>
              <a:buChar char="-"/>
            </a:pPr>
            <a:r>
              <a:rPr lang="en-US" altLang="ja-JP" sz="1600" b="1" dirty="0" smtClean="0">
                <a:latin typeface="Times"/>
                <a:cs typeface="Times"/>
              </a:rPr>
              <a:t>Active control of flux expansion for both legs are possible.</a:t>
            </a:r>
          </a:p>
          <a:p>
            <a:pPr marL="285741" indent="-285741">
              <a:buFontTx/>
              <a:buChar char="-"/>
            </a:pPr>
            <a:r>
              <a:rPr kumimoji="1" lang="en-US" altLang="ja-JP" sz="1600" b="1" dirty="0" smtClean="0">
                <a:latin typeface="Times"/>
                <a:cs typeface="Times"/>
              </a:rPr>
              <a:t>Coils can be sector coils by </a:t>
            </a:r>
            <a:r>
              <a:rPr kumimoji="1" lang="en-US" altLang="ja-JP" sz="1600" b="1" dirty="0" err="1" smtClean="0">
                <a:latin typeface="Times"/>
                <a:cs typeface="Times"/>
              </a:rPr>
              <a:t>NbTi</a:t>
            </a:r>
            <a:r>
              <a:rPr kumimoji="1" lang="en-US" altLang="ja-JP" sz="1600" b="1" dirty="0" smtClean="0">
                <a:latin typeface="Times"/>
                <a:cs typeface="Times"/>
              </a:rPr>
              <a:t> wires</a:t>
            </a:r>
          </a:p>
          <a:p>
            <a:pPr marL="285741" indent="-285741">
              <a:buFontTx/>
              <a:buChar char="-"/>
            </a:pPr>
            <a:r>
              <a:rPr lang="en-US" altLang="ja-JP" sz="1600" b="1" dirty="0" smtClean="0">
                <a:latin typeface="Times"/>
                <a:cs typeface="Times"/>
              </a:rPr>
              <a:t>L-mode edge ay enable power handling more easier than H-mode edge.</a:t>
            </a:r>
            <a:endParaRPr kumimoji="1" lang="ja-JP" altLang="en-US" sz="1600" b="1" dirty="0">
              <a:latin typeface="Times"/>
              <a:cs typeface="Times"/>
            </a:endParaRPr>
          </a:p>
        </p:txBody>
      </p:sp>
      <p:pic>
        <p:nvPicPr>
          <p:cNvPr id="6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56" y="1119607"/>
            <a:ext cx="2587053" cy="2960385"/>
          </a:xfrm>
          <a:prstGeom prst="rect">
            <a:avLst/>
          </a:prstGeom>
        </p:spPr>
      </p:pic>
      <p:pic>
        <p:nvPicPr>
          <p:cNvPr id="68" name="图片 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873" y="1087726"/>
            <a:ext cx="2599452" cy="2974574"/>
          </a:xfrm>
          <a:prstGeom prst="rect">
            <a:avLst/>
          </a:prstGeom>
        </p:spPr>
      </p:pic>
      <p:pic>
        <p:nvPicPr>
          <p:cNvPr id="69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806" y="1087726"/>
            <a:ext cx="2595463" cy="2970006"/>
          </a:xfrm>
          <a:prstGeom prst="rect">
            <a:avLst/>
          </a:prstGeom>
        </p:spPr>
      </p:pic>
      <p:sp>
        <p:nvSpPr>
          <p:cNvPr id="70" name="正方形/長方形 69"/>
          <p:cNvSpPr/>
          <p:nvPr/>
        </p:nvSpPr>
        <p:spPr>
          <a:xfrm>
            <a:off x="5217619" y="1242056"/>
            <a:ext cx="203200" cy="19183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5475209" y="1893096"/>
            <a:ext cx="155160" cy="16813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456573" y="3207546"/>
            <a:ext cx="202371" cy="19988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5211269" y="3518696"/>
            <a:ext cx="212725" cy="19988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4573924" y="1112925"/>
            <a:ext cx="110296" cy="10058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Times"/>
              <a:cs typeface="Times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399174" y="1722525"/>
            <a:ext cx="110296" cy="12598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3399174" y="1947442"/>
            <a:ext cx="110296" cy="12598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3399174" y="2614192"/>
            <a:ext cx="110296" cy="12598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3399174" y="2855492"/>
            <a:ext cx="110296" cy="12598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3399174" y="3182517"/>
            <a:ext cx="110296" cy="12598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4684219" y="3745000"/>
            <a:ext cx="133349" cy="12598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5472449" y="2283621"/>
            <a:ext cx="155160" cy="16813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5475209" y="2897407"/>
            <a:ext cx="155160" cy="16813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4176219" y="3741825"/>
            <a:ext cx="177800" cy="13233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3776169" y="3632860"/>
            <a:ext cx="152400" cy="12166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3509470" y="3346602"/>
            <a:ext cx="117474" cy="146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3509470" y="1433891"/>
            <a:ext cx="117474" cy="14655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3830144" y="1207160"/>
            <a:ext cx="136525" cy="1079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Times"/>
              <a:cs typeface="Time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3399174" y="2249067"/>
            <a:ext cx="110296" cy="25666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9" name="図形グループ 88"/>
          <p:cNvGrpSpPr/>
          <p:nvPr/>
        </p:nvGrpSpPr>
        <p:grpSpPr>
          <a:xfrm>
            <a:off x="687724" y="1132990"/>
            <a:ext cx="2259770" cy="2761235"/>
            <a:chOff x="3483805" y="2001265"/>
            <a:chExt cx="2259770" cy="2761235"/>
          </a:xfrm>
        </p:grpSpPr>
        <p:sp>
          <p:nvSpPr>
            <p:cNvPr id="90" name="正方形/長方形 89"/>
            <p:cNvSpPr/>
            <p:nvPr/>
          </p:nvSpPr>
          <p:spPr>
            <a:xfrm>
              <a:off x="5302250" y="2130396"/>
              <a:ext cx="203200" cy="19183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559840" y="2781436"/>
              <a:ext cx="155160" cy="1681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5541204" y="4095886"/>
              <a:ext cx="202371" cy="19988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5295900" y="4407036"/>
              <a:ext cx="212725" cy="19988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4658555" y="2001265"/>
              <a:ext cx="110296" cy="10058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3483805" y="2610865"/>
              <a:ext cx="110296" cy="12598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3483805" y="2835782"/>
              <a:ext cx="110296" cy="12598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3483805" y="3502532"/>
              <a:ext cx="110296" cy="12598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483805" y="3743832"/>
              <a:ext cx="110296" cy="12598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3483805" y="4070857"/>
              <a:ext cx="110296" cy="12598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68850" y="4633340"/>
              <a:ext cx="133349" cy="12598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57080" y="3171961"/>
              <a:ext cx="155160" cy="16813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5559840" y="3785747"/>
              <a:ext cx="155160" cy="16813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4260850" y="4630165"/>
              <a:ext cx="177800" cy="13233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3860800" y="4521200"/>
              <a:ext cx="152400" cy="12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3594101" y="4234942"/>
              <a:ext cx="117474" cy="14655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3594101" y="2322231"/>
              <a:ext cx="117474" cy="14655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3914775" y="2095500"/>
              <a:ext cx="136525" cy="1079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3483805" y="3137407"/>
              <a:ext cx="110296" cy="25666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9" name="正方形/長方形 108"/>
          <p:cNvSpPr/>
          <p:nvPr/>
        </p:nvSpPr>
        <p:spPr>
          <a:xfrm>
            <a:off x="8246569" y="3098311"/>
            <a:ext cx="368300" cy="34188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7186119" y="3536942"/>
            <a:ext cx="215900" cy="23764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6291599" y="3518696"/>
            <a:ext cx="221420" cy="26859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7830994" y="2607326"/>
            <a:ext cx="904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Helvetica"/>
                <a:cs typeface="Helvetica"/>
              </a:rPr>
              <a:t>G</a:t>
            </a:r>
            <a:r>
              <a:rPr kumimoji="1" lang="en-US" altLang="ja-JP" sz="1400" baseline="-25000" dirty="0" smtClean="0">
                <a:latin typeface="Helvetica"/>
                <a:cs typeface="Helvetica"/>
              </a:rPr>
              <a:t>FTE</a:t>
            </a:r>
            <a:r>
              <a:rPr kumimoji="1" lang="en-US" altLang="ja-JP" sz="1400" dirty="0" smtClean="0">
                <a:latin typeface="Helvetica"/>
                <a:cs typeface="Helvetica"/>
              </a:rPr>
              <a:t>=4.2</a:t>
            </a:r>
            <a:endParaRPr kumimoji="1" lang="ja-JP" altLang="en-US" sz="1400" dirty="0">
              <a:latin typeface="Helvetica"/>
              <a:cs typeface="Helvetica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372880" y="3148090"/>
            <a:ext cx="904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Helvetica"/>
                <a:cs typeface="Helvetica"/>
              </a:rPr>
              <a:t>G</a:t>
            </a:r>
            <a:r>
              <a:rPr kumimoji="1" lang="en-US" altLang="ja-JP" sz="1400" baseline="-25000" dirty="0" smtClean="0">
                <a:latin typeface="Helvetica"/>
                <a:cs typeface="Helvetica"/>
              </a:rPr>
              <a:t>FTE</a:t>
            </a:r>
            <a:r>
              <a:rPr kumimoji="1" lang="en-US" altLang="ja-JP" sz="1400" dirty="0" smtClean="0">
                <a:latin typeface="Helvetica"/>
                <a:cs typeface="Helvetica"/>
              </a:rPr>
              <a:t>=2.0</a:t>
            </a:r>
            <a:endParaRPr kumimoji="1" lang="ja-JP" altLang="en-US" sz="1400" dirty="0">
              <a:latin typeface="Helvetica"/>
              <a:cs typeface="Helvetica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817568" y="3174678"/>
            <a:ext cx="801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Helvetica"/>
                <a:cs typeface="Helvetica"/>
              </a:rPr>
              <a:t>G</a:t>
            </a:r>
            <a:r>
              <a:rPr kumimoji="1" lang="en-US" altLang="ja-JP" sz="1200" baseline="-25000" dirty="0" smtClean="0">
                <a:latin typeface="Helvetica"/>
                <a:cs typeface="Helvetica"/>
              </a:rPr>
              <a:t>FTE</a:t>
            </a:r>
            <a:r>
              <a:rPr kumimoji="1" lang="en-US" altLang="ja-JP" sz="1200" dirty="0" smtClean="0">
                <a:latin typeface="Helvetica"/>
                <a:cs typeface="Helvetica"/>
              </a:rPr>
              <a:t>=4.2</a:t>
            </a:r>
            <a:endParaRPr kumimoji="1" lang="ja-JP" altLang="en-US" sz="1200" dirty="0">
              <a:latin typeface="Helvetica"/>
              <a:cs typeface="Helvetica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4269921" y="3541326"/>
            <a:ext cx="750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G</a:t>
            </a:r>
            <a:r>
              <a:rPr kumimoji="1" lang="en-US" altLang="ja-JP" sz="1100" baseline="-25000" dirty="0" smtClean="0">
                <a:latin typeface="Helvetica"/>
                <a:cs typeface="Helvetica"/>
              </a:rPr>
              <a:t>FTE</a:t>
            </a:r>
            <a:r>
              <a:rPr kumimoji="1" lang="en-US" altLang="ja-JP" sz="1100" dirty="0" smtClean="0">
                <a:latin typeface="Helvetica"/>
                <a:cs typeface="Helvetica"/>
              </a:rPr>
              <a:t>=2.0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366578" y="1689307"/>
            <a:ext cx="9669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Helvetica"/>
                <a:cs typeface="Helvetica"/>
              </a:rPr>
              <a:t>I</a:t>
            </a:r>
            <a:r>
              <a:rPr kumimoji="1" lang="en-US" altLang="ja-JP" sz="1200" baseline="-25000" dirty="0" smtClean="0">
                <a:latin typeface="Helvetica"/>
                <a:cs typeface="Helvetica"/>
              </a:rPr>
              <a:t>FTE</a:t>
            </a:r>
            <a:r>
              <a:rPr kumimoji="1" lang="en-US" altLang="ja-JP" sz="1200" dirty="0" smtClean="0">
                <a:latin typeface="Helvetica"/>
                <a:cs typeface="Helvetica"/>
              </a:rPr>
              <a:t>=2.5MA</a:t>
            </a:r>
            <a:endParaRPr kumimoji="1" lang="ja-JP" altLang="en-US" sz="1200" dirty="0">
              <a:latin typeface="Helvetica"/>
              <a:cs typeface="Helvetica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190738" y="3051568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Helvetica"/>
                <a:cs typeface="Helvetica"/>
              </a:rPr>
              <a:t>I</a:t>
            </a:r>
            <a:r>
              <a:rPr kumimoji="1" lang="en-US" altLang="ja-JP" sz="1200" baseline="-25000" dirty="0" smtClean="0">
                <a:latin typeface="Helvetica"/>
                <a:cs typeface="Helvetica"/>
              </a:rPr>
              <a:t>FTE</a:t>
            </a:r>
            <a:r>
              <a:rPr kumimoji="1" lang="en-US" altLang="ja-JP" sz="1200" dirty="0" smtClean="0">
                <a:latin typeface="Helvetica"/>
                <a:cs typeface="Helvetica"/>
              </a:rPr>
              <a:t>=2.5MA</a:t>
            </a:r>
            <a:endParaRPr kumimoji="1" lang="ja-JP" altLang="en-US" sz="1200" dirty="0">
              <a:latin typeface="Helvetica"/>
              <a:cs typeface="Helvetica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545556" y="805148"/>
            <a:ext cx="8166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"/>
                <a:cs typeface="Times"/>
              </a:rPr>
              <a:t>15MA equilibrium a) without FTE,             b)  with FTE,           c)Expanded magnetic structure with FTE</a:t>
            </a:r>
            <a:endParaRPr kumimoji="1" lang="ja-JP" altLang="en-US" sz="1400" b="1" dirty="0">
              <a:latin typeface="Times"/>
              <a:cs typeface="Times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6495377" y="4079992"/>
            <a:ext cx="8644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>
                <a:latin typeface="Times"/>
                <a:cs typeface="Times"/>
              </a:rPr>
              <a:t>=2.6</a:t>
            </a:r>
            <a:r>
              <a:rPr kumimoji="1" lang="en-US" altLang="ja-JP" baseline="30000" dirty="0" smtClean="0">
                <a:latin typeface="Times"/>
                <a:cs typeface="Times"/>
              </a:rPr>
              <a:t> o</a:t>
            </a:r>
            <a:endParaRPr kumimoji="1" lang="ja-JP" altLang="en-US" baseline="30000" dirty="0">
              <a:latin typeface="Times"/>
              <a:cs typeface="Times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8279573" y="1578110"/>
            <a:ext cx="8644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>
                <a:latin typeface="Times"/>
                <a:cs typeface="Times"/>
              </a:rPr>
              <a:t>=2.1</a:t>
            </a:r>
            <a:r>
              <a:rPr kumimoji="1" lang="en-US" altLang="ja-JP" baseline="30000" dirty="0" smtClean="0">
                <a:latin typeface="Times"/>
                <a:cs typeface="Times"/>
              </a:rPr>
              <a:t> o</a:t>
            </a:r>
            <a:endParaRPr kumimoji="1" lang="ja-JP" altLang="en-US" baseline="30000" dirty="0">
              <a:latin typeface="Times"/>
              <a:cs typeface="Times"/>
            </a:endParaRPr>
          </a:p>
        </p:txBody>
      </p:sp>
      <p:cxnSp>
        <p:nvCxnSpPr>
          <p:cNvPr id="121" name="直線矢印コネクタ 120"/>
          <p:cNvCxnSpPr>
            <a:stCxn id="119" idx="0"/>
          </p:cNvCxnSpPr>
          <p:nvPr/>
        </p:nvCxnSpPr>
        <p:spPr>
          <a:xfrm flipV="1">
            <a:off x="6927591" y="2760242"/>
            <a:ext cx="133609" cy="13197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>
            <a:stCxn id="120" idx="1"/>
          </p:cNvCxnSpPr>
          <p:nvPr/>
        </p:nvCxnSpPr>
        <p:spPr>
          <a:xfrm flipH="1">
            <a:off x="7924836" y="1762776"/>
            <a:ext cx="354737" cy="4862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5576" y="230534"/>
            <a:ext cx="9063761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400" b="1" dirty="0" smtClean="0">
                <a:latin typeface="Times"/>
                <a:cs typeface="Times"/>
              </a:rPr>
              <a:t>11. </a:t>
            </a:r>
            <a:r>
              <a:rPr lang="en-US" altLang="ja-JP" sz="2400" b="1" dirty="0">
                <a:latin typeface="Times"/>
                <a:cs typeface="Times"/>
              </a:rPr>
              <a:t>Magnet Designs in NTT</a:t>
            </a:r>
            <a:endParaRPr lang="ja-JP" altLang="en-US" sz="2400" b="1" dirty="0">
              <a:latin typeface="Times"/>
              <a:cs typeface="Times"/>
            </a:endParaRPr>
          </a:p>
        </p:txBody>
      </p:sp>
      <p:sp>
        <p:nvSpPr>
          <p:cNvPr id="64" name="Rectangle 78"/>
          <p:cNvSpPr>
            <a:spLocks noChangeArrowheads="1"/>
          </p:cNvSpPr>
          <p:nvPr/>
        </p:nvSpPr>
        <p:spPr bwMode="auto">
          <a:xfrm>
            <a:off x="66936" y="648317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7068" y="783786"/>
            <a:ext cx="552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Times"/>
                <a:cs typeface="Times"/>
              </a:rPr>
              <a:t>Magnet design of NTT is technically feasible (</a:t>
            </a:r>
            <a:r>
              <a:rPr kumimoji="1" lang="en-US" altLang="ja-JP" sz="1600" b="1" dirty="0" err="1" smtClean="0">
                <a:latin typeface="Times"/>
                <a:cs typeface="Times"/>
              </a:rPr>
              <a:t>J</a:t>
            </a:r>
            <a:r>
              <a:rPr kumimoji="1" lang="en-US" altLang="ja-JP" sz="1600" b="1" baseline="-25000" dirty="0" err="1" smtClean="0">
                <a:latin typeface="Times"/>
                <a:cs typeface="Times"/>
              </a:rPr>
              <a:t>c</a:t>
            </a:r>
            <a:r>
              <a:rPr kumimoji="1" lang="en-US" altLang="ja-JP" sz="1600" b="1" dirty="0" smtClean="0">
                <a:latin typeface="Times"/>
                <a:cs typeface="Times"/>
              </a:rPr>
              <a:t>=1000A/mm</a:t>
            </a:r>
            <a:r>
              <a:rPr kumimoji="1" lang="en-US" altLang="ja-JP" sz="1600" b="1" baseline="30000" dirty="0" smtClean="0">
                <a:latin typeface="Times"/>
                <a:cs typeface="Times"/>
              </a:rPr>
              <a:t>2</a:t>
            </a:r>
            <a:r>
              <a:rPr kumimoji="1" lang="en-US" altLang="ja-JP" sz="1600" b="1" dirty="0" smtClean="0">
                <a:latin typeface="Times"/>
                <a:cs typeface="Times"/>
              </a:rPr>
              <a:t>)</a:t>
            </a:r>
            <a:endParaRPr kumimoji="1" lang="ja-JP" altLang="en-US" sz="1600" b="1" dirty="0">
              <a:latin typeface="Times"/>
              <a:cs typeface="Time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6" y="1122340"/>
            <a:ext cx="3173503" cy="159184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6" y="2782465"/>
            <a:ext cx="3239492" cy="1984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068" y="1168396"/>
            <a:ext cx="5806535" cy="3548065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2463800" y="3420533"/>
            <a:ext cx="382566" cy="19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65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5576" y="230534"/>
            <a:ext cx="9063761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500" b="1" dirty="0" smtClean="0">
                <a:latin typeface="Times"/>
                <a:cs typeface="Times"/>
              </a:rPr>
              <a:t>12. </a:t>
            </a:r>
            <a:r>
              <a:rPr lang="en-US" altLang="ja-JP" sz="2500" b="1" dirty="0">
                <a:latin typeface="Times"/>
                <a:cs typeface="Times"/>
              </a:rPr>
              <a:t>Summary</a:t>
            </a:r>
            <a:endParaRPr lang="ja-JP" altLang="en-US" sz="2500" b="1" dirty="0">
              <a:latin typeface="Times"/>
              <a:cs typeface="Times"/>
            </a:endParaRPr>
          </a:p>
        </p:txBody>
      </p:sp>
      <p:sp>
        <p:nvSpPr>
          <p:cNvPr id="64" name="Rectangle 78"/>
          <p:cNvSpPr>
            <a:spLocks noChangeArrowheads="1"/>
          </p:cNvSpPr>
          <p:nvPr/>
        </p:nvSpPr>
        <p:spPr bwMode="auto">
          <a:xfrm>
            <a:off x="66936" y="707586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936" y="971549"/>
            <a:ext cx="9042401" cy="34778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457185" indent="-457185">
              <a:buAutoNum type="arabicPeriod"/>
            </a:pPr>
            <a:r>
              <a:rPr lang="en-US" altLang="ja-JP" sz="2000" b="1" dirty="0">
                <a:latin typeface="Times"/>
                <a:cs typeface="Times"/>
              </a:rPr>
              <a:t>D-shaped H-mode is the standard operation mode in tokamak.</a:t>
            </a:r>
          </a:p>
          <a:p>
            <a:pPr marL="457185" indent="-457185">
              <a:buAutoNum type="arabicPeriod"/>
            </a:pPr>
            <a:r>
              <a:rPr lang="en-US" altLang="ja-JP" sz="2000" b="1" dirty="0">
                <a:latin typeface="Times"/>
                <a:cs typeface="Times"/>
              </a:rPr>
              <a:t>It brings many critical issues (ELM, narrow heat channel, small particle flux, heat and particle exhaust at small R)</a:t>
            </a:r>
          </a:p>
          <a:p>
            <a:pPr marL="457185" indent="-457185">
              <a:buAutoNum type="arabicPeriod"/>
            </a:pPr>
            <a:r>
              <a:rPr lang="en-US" altLang="ja-JP" sz="2000" b="1" dirty="0">
                <a:latin typeface="Times"/>
                <a:cs typeface="Times"/>
              </a:rPr>
              <a:t>Efforts has been made to resolve these issues but still challenging.</a:t>
            </a:r>
          </a:p>
          <a:p>
            <a:pPr marL="457185" indent="-457185">
              <a:buAutoNum type="arabicPeriod"/>
            </a:pPr>
            <a:r>
              <a:rPr lang="en-US" altLang="ja-JP" sz="2000" b="1" dirty="0" err="1">
                <a:latin typeface="Times"/>
                <a:cs typeface="Times"/>
              </a:rPr>
              <a:t>Divertor</a:t>
            </a:r>
            <a:r>
              <a:rPr lang="en-US" altLang="ja-JP" sz="2000" b="1" dirty="0">
                <a:latin typeface="Times"/>
                <a:cs typeface="Times"/>
              </a:rPr>
              <a:t> for Negative </a:t>
            </a:r>
            <a:r>
              <a:rPr lang="en-US" altLang="ja-JP" sz="2000" b="1" dirty="0" err="1">
                <a:latin typeface="Times"/>
                <a:cs typeface="Times"/>
              </a:rPr>
              <a:t>triangularity</a:t>
            </a:r>
            <a:r>
              <a:rPr lang="en-US" altLang="ja-JP" sz="2000" b="1" dirty="0">
                <a:latin typeface="Times"/>
                <a:cs typeface="Times"/>
              </a:rPr>
              <a:t> provides maximum wetted surface with flux tube expansion.</a:t>
            </a:r>
          </a:p>
          <a:p>
            <a:pPr marL="457185" indent="-457185">
              <a:buAutoNum type="arabicPeriod"/>
            </a:pPr>
            <a:r>
              <a:rPr lang="en-US" altLang="ja-JP" sz="2000" b="1" dirty="0">
                <a:latin typeface="Times"/>
                <a:cs typeface="Times"/>
              </a:rPr>
              <a:t>L-mode edge observed in NTT experiments enhances its merit much further.</a:t>
            </a:r>
          </a:p>
          <a:p>
            <a:pPr marL="457185" indent="-457185">
              <a:buAutoNum type="arabicPeriod"/>
            </a:pPr>
            <a:r>
              <a:rPr lang="en-US" altLang="ja-JP" sz="2000" b="1" dirty="0">
                <a:latin typeface="Times"/>
                <a:cs typeface="Times"/>
              </a:rPr>
              <a:t>Low edge pedestal beta limit is safer for ELM damage.</a:t>
            </a:r>
          </a:p>
          <a:p>
            <a:pPr marL="457185" indent="-457185">
              <a:buAutoNum type="arabicPeriod"/>
            </a:pPr>
            <a:r>
              <a:rPr lang="en-US" altLang="ja-JP" sz="2000" b="1" dirty="0">
                <a:latin typeface="Times"/>
                <a:cs typeface="Times"/>
              </a:rPr>
              <a:t>Long-pulse power handling is 1</a:t>
            </a:r>
            <a:r>
              <a:rPr lang="en-US" altLang="ja-JP" sz="2000" b="1" baseline="30000" dirty="0">
                <a:latin typeface="Times"/>
                <a:cs typeface="Times"/>
              </a:rPr>
              <a:t>st</a:t>
            </a:r>
            <a:r>
              <a:rPr lang="en-US" altLang="ja-JP" sz="2000" b="1" dirty="0">
                <a:latin typeface="Times"/>
                <a:cs typeface="Times"/>
              </a:rPr>
              <a:t> priority for 1</a:t>
            </a:r>
            <a:r>
              <a:rPr lang="en-US" altLang="ja-JP" sz="2000" b="1" baseline="30000" dirty="0">
                <a:latin typeface="Times"/>
                <a:cs typeface="Times"/>
              </a:rPr>
              <a:t>st</a:t>
            </a:r>
            <a:r>
              <a:rPr lang="en-US" altLang="ja-JP" sz="2000" b="1" dirty="0">
                <a:latin typeface="Times"/>
                <a:cs typeface="Times"/>
              </a:rPr>
              <a:t> generation tokamak reactor.</a:t>
            </a:r>
          </a:p>
          <a:p>
            <a:pPr marL="457185" indent="-457185">
              <a:buAutoNum type="arabicPeriod"/>
            </a:pPr>
            <a:r>
              <a:rPr lang="en-US" altLang="ja-JP" sz="2000" b="1" dirty="0">
                <a:latin typeface="Times"/>
                <a:cs typeface="Times"/>
              </a:rPr>
              <a:t>L-mode edge NTT may provide possible solution.</a:t>
            </a:r>
          </a:p>
          <a:p>
            <a:pPr marL="457185" indent="-457185">
              <a:buAutoNum type="arabicPeriod"/>
            </a:pPr>
            <a:r>
              <a:rPr lang="en-US" altLang="ja-JP" sz="2000" b="1" dirty="0">
                <a:latin typeface="Times"/>
                <a:cs typeface="Times"/>
              </a:rPr>
              <a:t>We are ready for medium to large test NT tokamak.</a:t>
            </a:r>
            <a:endParaRPr lang="ja-JP" alt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803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1086637" y="2439315"/>
            <a:ext cx="4641062" cy="191767"/>
          </a:xfrm>
          <a:prstGeom prst="rect">
            <a:avLst/>
          </a:prstGeom>
          <a:pattFill prst="pct10">
            <a:fgClr>
              <a:prstClr val="black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7688" y="4643439"/>
            <a:ext cx="569458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latin typeface="Arial Black"/>
                <a:cs typeface="Arial Black"/>
              </a:rPr>
              <a:t>0.1</a:t>
            </a:r>
            <a:endParaRPr kumimoji="1" lang="ja-JP" altLang="en-US" dirty="0">
              <a:latin typeface="Arial Black"/>
              <a:cs typeface="Arial Black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7688" y="3810003"/>
            <a:ext cx="569458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latin typeface="Arial Black"/>
                <a:cs typeface="Arial Black"/>
              </a:rPr>
              <a:t>1.0</a:t>
            </a:r>
            <a:endParaRPr kumimoji="1" lang="ja-JP" altLang="en-US" dirty="0">
              <a:latin typeface="Arial Black"/>
              <a:cs typeface="Arial Black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5963" y="3006331"/>
            <a:ext cx="492589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latin typeface="Arial Black"/>
                <a:cs typeface="Arial Black"/>
              </a:rPr>
              <a:t>10</a:t>
            </a:r>
            <a:endParaRPr kumimoji="1" lang="ja-JP" altLang="en-US" dirty="0">
              <a:latin typeface="Arial Black"/>
              <a:cs typeface="Arial Black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286250" y="2505076"/>
            <a:ext cx="1103312" cy="83517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7319" y="2143128"/>
            <a:ext cx="64655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latin typeface="Arial Black"/>
                <a:cs typeface="Arial Black"/>
              </a:rPr>
              <a:t>100</a:t>
            </a:r>
            <a:endParaRPr kumimoji="1" lang="ja-JP" altLang="en-US" dirty="0">
              <a:latin typeface="Arial Black"/>
              <a:cs typeface="Arial Black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33" y="-22747"/>
            <a:ext cx="6193343" cy="506041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07027" y="1381128"/>
            <a:ext cx="800516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latin typeface="Arial Black"/>
                <a:cs typeface="Arial Black"/>
              </a:rPr>
              <a:t>1000</a:t>
            </a:r>
            <a:endParaRPr kumimoji="1" lang="ja-JP" altLang="en-US" dirty="0">
              <a:latin typeface="Arial Black"/>
              <a:cs typeface="Arial Black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20878" y="4628005"/>
            <a:ext cx="787479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latin typeface="Arial Black"/>
                <a:cs typeface="Arial Black"/>
              </a:rPr>
              <a:t>10</a:t>
            </a:r>
            <a:r>
              <a:rPr kumimoji="1" lang="en-US" altLang="ja-JP" baseline="30000" dirty="0" smtClean="0">
                <a:latin typeface="Arial Black"/>
                <a:cs typeface="Arial Black"/>
              </a:rPr>
              <a:t>-3</a:t>
            </a:r>
            <a:r>
              <a:rPr lang="en-US" altLang="ja-JP" dirty="0" smtClean="0">
                <a:latin typeface="Arial Black"/>
                <a:cs typeface="Arial Black"/>
              </a:rPr>
              <a:t>s</a:t>
            </a:r>
            <a:endParaRPr kumimoji="1" lang="ja-JP" altLang="en-US" baseline="30000" dirty="0">
              <a:latin typeface="Arial Black"/>
              <a:cs typeface="Arial Black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595675" y="1251739"/>
            <a:ext cx="484188" cy="37119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16580" y="4642394"/>
            <a:ext cx="979751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latin typeface="Arial Black"/>
                <a:cs typeface="Arial Black"/>
              </a:rPr>
              <a:t>1 year</a:t>
            </a:r>
            <a:endParaRPr kumimoji="1" lang="ja-JP" altLang="en-US" dirty="0">
              <a:latin typeface="Arial Black"/>
              <a:cs typeface="Arial Black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93786" y="4364741"/>
            <a:ext cx="1103312" cy="14445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1784983" y="1381126"/>
            <a:ext cx="1103312" cy="2166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>
            <a:stCxn id="4" idx="1"/>
            <a:endCxn id="28" idx="6"/>
          </p:cNvCxnSpPr>
          <p:nvPr/>
        </p:nvCxnSpPr>
        <p:spPr>
          <a:xfrm flipH="1">
            <a:off x="5497100" y="4376797"/>
            <a:ext cx="634095" cy="60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6212016" y="3393281"/>
            <a:ext cx="96131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900" dirty="0">
                <a:latin typeface="Arial Black"/>
                <a:cs typeface="Arial Black"/>
              </a:rPr>
              <a:t>Fossil</a:t>
            </a:r>
            <a:endParaRPr lang="ja-JP" altLang="en-US" sz="1900" dirty="0">
              <a:latin typeface="Arial Black"/>
              <a:cs typeface="Arial Black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131194" y="1691696"/>
            <a:ext cx="1132162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900" dirty="0">
                <a:latin typeface="Arial Black"/>
                <a:cs typeface="Arial Black"/>
              </a:rPr>
              <a:t>Fission</a:t>
            </a:r>
            <a:endParaRPr lang="ja-JP" altLang="en-US" sz="1900" dirty="0">
              <a:latin typeface="Arial Black"/>
              <a:cs typeface="Arial Black"/>
            </a:endParaRPr>
          </a:p>
        </p:txBody>
      </p:sp>
      <p:cxnSp>
        <p:nvCxnSpPr>
          <p:cNvPr id="63" name="直線矢印コネクタ 62"/>
          <p:cNvCxnSpPr>
            <a:stCxn id="74" idx="3"/>
            <a:endCxn id="33" idx="2"/>
          </p:cNvCxnSpPr>
          <p:nvPr/>
        </p:nvCxnSpPr>
        <p:spPr>
          <a:xfrm flipV="1">
            <a:off x="4030285" y="3984616"/>
            <a:ext cx="343275" cy="24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円/楕円 64"/>
          <p:cNvSpPr/>
          <p:nvPr/>
        </p:nvSpPr>
        <p:spPr>
          <a:xfrm>
            <a:off x="4286250" y="2910451"/>
            <a:ext cx="1103312" cy="4298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373560" y="3810004"/>
            <a:ext cx="1103312" cy="349224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/>
          <p:cNvCxnSpPr>
            <a:stCxn id="72" idx="0"/>
            <a:endCxn id="34" idx="4"/>
          </p:cNvCxnSpPr>
          <p:nvPr/>
        </p:nvCxnSpPr>
        <p:spPr>
          <a:xfrm flipH="1" flipV="1">
            <a:off x="2336639" y="1597806"/>
            <a:ext cx="509727" cy="14546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72" idx="3"/>
            <a:endCxn id="65" idx="2"/>
          </p:cNvCxnSpPr>
          <p:nvPr/>
        </p:nvCxnSpPr>
        <p:spPr>
          <a:xfrm flipV="1">
            <a:off x="4101869" y="3125352"/>
            <a:ext cx="184381" cy="227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1590862" y="3052496"/>
            <a:ext cx="2511007" cy="600162"/>
          </a:xfrm>
          <a:prstGeom prst="rect">
            <a:avLst/>
          </a:prstGeom>
          <a:solidFill>
            <a:srgbClr val="FFFFFF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900" dirty="0">
                <a:latin typeface="Arial Black"/>
                <a:cs typeface="Arial Black"/>
              </a:rPr>
              <a:t>Fusion </a:t>
            </a:r>
            <a:r>
              <a:rPr lang="en-US" altLang="ja-JP" sz="1900" dirty="0" err="1">
                <a:latin typeface="Arial Black"/>
                <a:cs typeface="Arial Black"/>
              </a:rPr>
              <a:t>Divertor</a:t>
            </a:r>
            <a:endParaRPr lang="en-US" altLang="ja-JP" sz="1400" dirty="0">
              <a:latin typeface="Arial Black"/>
              <a:cs typeface="Arial Black"/>
            </a:endParaRPr>
          </a:p>
          <a:p>
            <a:r>
              <a:rPr lang="en-US" altLang="ja-JP" sz="1400" dirty="0">
                <a:latin typeface="Arial Black"/>
                <a:cs typeface="Arial Black"/>
              </a:rPr>
              <a:t>(with </a:t>
            </a:r>
            <a:r>
              <a:rPr lang="en-US" altLang="ja-JP" sz="1400" dirty="0" err="1">
                <a:latin typeface="Arial Black"/>
                <a:cs typeface="Arial Black"/>
              </a:rPr>
              <a:t>Radiative</a:t>
            </a:r>
            <a:r>
              <a:rPr lang="en-US" altLang="ja-JP" sz="1400" dirty="0">
                <a:latin typeface="Arial Black"/>
                <a:cs typeface="Arial Black"/>
              </a:rPr>
              <a:t> cooling)</a:t>
            </a:r>
            <a:endParaRPr lang="ja-JP" altLang="en-US" sz="1400" dirty="0">
              <a:latin typeface="Arial Black"/>
              <a:cs typeface="Arial Black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308214" y="3770642"/>
            <a:ext cx="2722071" cy="477052"/>
          </a:xfrm>
          <a:prstGeom prst="rect">
            <a:avLst/>
          </a:prstGeom>
          <a:solidFill>
            <a:schemeClr val="bg1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2500" dirty="0">
                <a:latin typeface="Arial Black"/>
                <a:cs typeface="Arial Black"/>
              </a:rPr>
              <a:t>Fusion 1</a:t>
            </a:r>
            <a:r>
              <a:rPr lang="en-US" altLang="ja-JP" sz="2500" baseline="30000" dirty="0">
                <a:latin typeface="Arial Black"/>
                <a:cs typeface="Arial Black"/>
              </a:rPr>
              <a:t>st</a:t>
            </a:r>
            <a:r>
              <a:rPr lang="en-US" altLang="ja-JP" sz="2500" dirty="0">
                <a:latin typeface="Arial Black"/>
                <a:cs typeface="Arial Black"/>
              </a:rPr>
              <a:t> wall</a:t>
            </a:r>
            <a:endParaRPr lang="ja-JP" altLang="en-US" sz="2500" dirty="0">
              <a:latin typeface="Arial Black"/>
              <a:cs typeface="Arial Black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97" y="2002493"/>
            <a:ext cx="2315557" cy="1348205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 rot="16200000">
            <a:off x="-879969" y="3018368"/>
            <a:ext cx="2503881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latin typeface="Arial Black"/>
                <a:cs typeface="Arial Black"/>
              </a:rPr>
              <a:t>Heat Flux (MW/m</a:t>
            </a:r>
            <a:r>
              <a:rPr kumimoji="1" lang="en-US" altLang="ja-JP" baseline="30000" dirty="0" smtClean="0">
                <a:latin typeface="Arial Black"/>
                <a:cs typeface="Arial Black"/>
              </a:rPr>
              <a:t>2</a:t>
            </a:r>
            <a:r>
              <a:rPr kumimoji="1" lang="en-US" altLang="ja-JP" dirty="0" smtClean="0">
                <a:latin typeface="Arial Black"/>
                <a:cs typeface="Arial Black"/>
              </a:rPr>
              <a:t>)</a:t>
            </a:r>
            <a:endParaRPr kumimoji="1" lang="ja-JP" altLang="en-US" dirty="0">
              <a:latin typeface="Arial Black"/>
              <a:cs typeface="Arial Black"/>
            </a:endParaRPr>
          </a:p>
        </p:txBody>
      </p:sp>
      <p:cxnSp>
        <p:nvCxnSpPr>
          <p:cNvPr id="41" name="直線矢印コネクタ 40"/>
          <p:cNvCxnSpPr>
            <a:stCxn id="18" idx="1"/>
            <a:endCxn id="33" idx="7"/>
          </p:cNvCxnSpPr>
          <p:nvPr/>
        </p:nvCxnSpPr>
        <p:spPr>
          <a:xfrm flipH="1">
            <a:off x="5315297" y="2676596"/>
            <a:ext cx="916101" cy="1184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図形グループ 7"/>
          <p:cNvGrpSpPr/>
          <p:nvPr/>
        </p:nvGrpSpPr>
        <p:grpSpPr>
          <a:xfrm>
            <a:off x="6131192" y="3748179"/>
            <a:ext cx="2675507" cy="1204568"/>
            <a:chOff x="6087360" y="5084111"/>
            <a:chExt cx="2004358" cy="129362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7360" y="5140662"/>
              <a:ext cx="1866015" cy="1237070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7953375" y="5627689"/>
              <a:ext cx="138343" cy="396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/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6421906" y="5090463"/>
              <a:ext cx="0" cy="340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>
              <a:off x="6617602" y="5091327"/>
              <a:ext cx="0" cy="340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6834082" y="5084111"/>
              <a:ext cx="0" cy="340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7029778" y="5084975"/>
              <a:ext cx="0" cy="340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>
              <a:off x="7245394" y="5098543"/>
              <a:ext cx="0" cy="340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>
              <a:off x="7441090" y="5099407"/>
              <a:ext cx="0" cy="340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>
              <a:off x="7657570" y="5106623"/>
              <a:ext cx="0" cy="340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/>
          <p:cNvSpPr txBox="1"/>
          <p:nvPr/>
        </p:nvSpPr>
        <p:spPr>
          <a:xfrm>
            <a:off x="4373560" y="2122596"/>
            <a:ext cx="184662" cy="369330"/>
          </a:xfrm>
          <a:prstGeom prst="rect">
            <a:avLst/>
          </a:prstGeom>
          <a:solidFill>
            <a:srgbClr val="FFFFFF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7" name="Rectangle 78"/>
          <p:cNvSpPr>
            <a:spLocks noChangeArrowheads="1"/>
          </p:cNvSpPr>
          <p:nvPr/>
        </p:nvSpPr>
        <p:spPr bwMode="auto">
          <a:xfrm>
            <a:off x="37026" y="601638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29708" y="1691698"/>
            <a:ext cx="1338824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 Black"/>
                <a:cs typeface="Arial Black"/>
              </a:rPr>
              <a:t>~1MW/m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endParaRPr kumimoji="1" lang="ja-JP" altLang="en-US" baseline="30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06954" y="3419593"/>
            <a:ext cx="1569656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 Black"/>
                <a:cs typeface="Arial Black"/>
              </a:rPr>
              <a:t>~0.3MW/m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endParaRPr kumimoji="1" lang="ja-JP" altLang="en-US" baseline="30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026" y="697740"/>
            <a:ext cx="9528416" cy="4770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2500" b="1" dirty="0">
                <a:solidFill>
                  <a:srgbClr val="FF0000"/>
                </a:solidFill>
                <a:latin typeface="Times"/>
                <a:cs typeface="Times"/>
              </a:rPr>
              <a:t>10MW/m</a:t>
            </a:r>
            <a:r>
              <a:rPr lang="en-US" altLang="ja-JP" sz="2500" b="1" baseline="30000" dirty="0">
                <a:solidFill>
                  <a:srgbClr val="FF0000"/>
                </a:solidFill>
                <a:latin typeface="Times"/>
                <a:cs typeface="Times"/>
              </a:rPr>
              <a:t>2</a:t>
            </a:r>
            <a:r>
              <a:rPr lang="en-US" altLang="ja-JP" sz="2500" b="1" dirty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US" altLang="ja-JP" sz="2500" b="1" dirty="0">
                <a:latin typeface="Times"/>
                <a:cs typeface="Times"/>
              </a:rPr>
              <a:t>: short time fusion / </a:t>
            </a:r>
            <a:r>
              <a:rPr lang="en-US" altLang="ja-JP" sz="2500" b="1" dirty="0">
                <a:solidFill>
                  <a:srgbClr val="FF0000"/>
                </a:solidFill>
                <a:latin typeface="Times"/>
                <a:cs typeface="Times"/>
              </a:rPr>
              <a:t>0.3-1MW/m</a:t>
            </a:r>
            <a:r>
              <a:rPr lang="en-US" altLang="ja-JP" sz="2500" b="1" baseline="30000" dirty="0">
                <a:solidFill>
                  <a:srgbClr val="FF0000"/>
                </a:solidFill>
                <a:latin typeface="Times"/>
                <a:cs typeface="Times"/>
              </a:rPr>
              <a:t>2</a:t>
            </a:r>
            <a:r>
              <a:rPr lang="en-US" altLang="en-US" sz="2500" b="1" baseline="30000" dirty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US" altLang="en-US" sz="2500" b="1" dirty="0">
                <a:latin typeface="Times"/>
                <a:cs typeface="Times"/>
              </a:rPr>
              <a:t>: </a:t>
            </a:r>
            <a:r>
              <a:rPr lang="en-US" altLang="en-US" sz="2500" b="1" baseline="30000" dirty="0">
                <a:latin typeface="Times"/>
                <a:cs typeface="Times"/>
              </a:rPr>
              <a:t> </a:t>
            </a:r>
            <a:r>
              <a:rPr lang="en-US" altLang="ja-JP" sz="2500" b="1" dirty="0">
                <a:latin typeface="Times"/>
                <a:cs typeface="Times"/>
              </a:rPr>
              <a:t>Reliable power system</a:t>
            </a:r>
            <a:endParaRPr lang="ja-JP" altLang="en-US" sz="2500" b="1" baseline="30000" dirty="0">
              <a:latin typeface="Times"/>
              <a:cs typeface="Time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421" y="155464"/>
            <a:ext cx="9144195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3200" b="1" dirty="0">
                <a:latin typeface="Times"/>
                <a:cs typeface="Times"/>
              </a:rPr>
              <a:t>1. Motivation</a:t>
            </a:r>
            <a:r>
              <a:rPr lang="en-US" altLang="ja-JP" sz="2500" b="1" dirty="0">
                <a:latin typeface="Times"/>
                <a:cs typeface="Times"/>
              </a:rPr>
              <a:t>: Fusion Power Handling is quite challenging! </a:t>
            </a:r>
            <a:endParaRPr lang="ja-JP" altLang="en-US" sz="2500" b="1" dirty="0">
              <a:latin typeface="Times"/>
              <a:cs typeface="Time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48938" y="4664461"/>
            <a:ext cx="126184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latin typeface="Arial Black"/>
                <a:cs typeface="Arial Black"/>
              </a:rPr>
              <a:t>Duration</a:t>
            </a:r>
            <a:endParaRPr kumimoji="1" lang="ja-JP" altLang="en-US" dirty="0">
              <a:latin typeface="Arial Black"/>
              <a:cs typeface="Arial Black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448940" y="2258202"/>
            <a:ext cx="2281678" cy="307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altLang="ja-JP" sz="1400" dirty="0">
                <a:latin typeface="Arial Black"/>
                <a:cs typeface="Arial Black"/>
              </a:rPr>
              <a:t>w/o </a:t>
            </a:r>
            <a:r>
              <a:rPr lang="en-US" altLang="ja-JP" sz="1400" dirty="0" err="1">
                <a:latin typeface="Arial Black"/>
                <a:cs typeface="Arial Black"/>
              </a:rPr>
              <a:t>Radiative</a:t>
            </a:r>
            <a:r>
              <a:rPr lang="ja-JP" altLang="en-US" sz="1400" dirty="0">
                <a:latin typeface="Arial Black"/>
                <a:cs typeface="Arial Black"/>
              </a:rPr>
              <a:t> </a:t>
            </a:r>
            <a:r>
              <a:rPr lang="en-US" altLang="ja-JP" sz="1400" dirty="0">
                <a:latin typeface="Arial Black"/>
                <a:cs typeface="Arial Black"/>
              </a:rPr>
              <a:t>cooling</a:t>
            </a:r>
            <a:endParaRPr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0849" y="2383431"/>
            <a:ext cx="3185483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Radiation heat flux on the Sun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17467" y="1138754"/>
            <a:ext cx="1969330" cy="646329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Disruption</a:t>
            </a:r>
          </a:p>
          <a:p>
            <a:r>
              <a:rPr lang="en-US" altLang="ja-JP" b="1" dirty="0" smtClean="0">
                <a:latin typeface="Times"/>
                <a:cs typeface="Times"/>
              </a:rPr>
              <a:t>Runaway electron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63211" y="1608927"/>
            <a:ext cx="914936" cy="4770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2500" b="1" dirty="0">
                <a:latin typeface="Times"/>
                <a:cs typeface="Times"/>
              </a:rPr>
              <a:t>ELM</a:t>
            </a:r>
            <a:endParaRPr lang="ja-JP" altLang="en-US" sz="25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3026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021536"/>
            <a:ext cx="7945438" cy="30429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566" y="204220"/>
            <a:ext cx="5545327" cy="42267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2500" b="1" dirty="0">
                <a:latin typeface="Times"/>
                <a:cs typeface="Times"/>
              </a:rPr>
              <a:t>2.</a:t>
            </a:r>
            <a:r>
              <a:rPr lang="ja-JP" altLang="en-US" sz="2500" b="1" dirty="0">
                <a:latin typeface="Times"/>
                <a:cs typeface="Times"/>
              </a:rPr>
              <a:t> </a:t>
            </a:r>
            <a:r>
              <a:rPr lang="en-US" altLang="ja-JP" sz="2500" b="1" dirty="0">
                <a:latin typeface="Times"/>
                <a:cs typeface="Times"/>
              </a:rPr>
              <a:t>Fusion</a:t>
            </a:r>
            <a:r>
              <a:rPr lang="ja-JP" altLang="en-US" sz="2500" b="1" dirty="0">
                <a:latin typeface="Times"/>
                <a:cs typeface="Times"/>
              </a:rPr>
              <a:t> </a:t>
            </a:r>
            <a:r>
              <a:rPr lang="en-US" altLang="ja-JP" sz="2500" b="1" dirty="0">
                <a:latin typeface="Times"/>
                <a:cs typeface="Times"/>
              </a:rPr>
              <a:t>Target</a:t>
            </a:r>
            <a:r>
              <a:rPr lang="ja-JP" altLang="en-US" sz="2500" b="1" dirty="0">
                <a:latin typeface="Times"/>
                <a:cs typeface="Times"/>
              </a:rPr>
              <a:t> </a:t>
            </a:r>
            <a:r>
              <a:rPr lang="en-US" altLang="ja-JP" sz="2500" b="1" dirty="0">
                <a:latin typeface="Times"/>
                <a:cs typeface="Times"/>
              </a:rPr>
              <a:t>to</a:t>
            </a:r>
            <a:r>
              <a:rPr lang="ja-JP" altLang="en-US" sz="2500" b="1" dirty="0">
                <a:latin typeface="Times"/>
                <a:cs typeface="Times"/>
              </a:rPr>
              <a:t> </a:t>
            </a:r>
            <a:r>
              <a:rPr lang="en-US" altLang="ja-JP" sz="2500" b="1" dirty="0">
                <a:latin typeface="Times"/>
                <a:cs typeface="Times"/>
              </a:rPr>
              <a:t>Months</a:t>
            </a:r>
            <a:r>
              <a:rPr lang="ja-JP" altLang="en-US" sz="2500" b="1" dirty="0">
                <a:latin typeface="Times"/>
                <a:cs typeface="Times"/>
              </a:rPr>
              <a:t> </a:t>
            </a:r>
            <a:r>
              <a:rPr lang="en-US" altLang="ja-JP" sz="2500" b="1" dirty="0">
                <a:latin typeface="Times"/>
                <a:cs typeface="Times"/>
              </a:rPr>
              <a:t>of</a:t>
            </a:r>
            <a:r>
              <a:rPr lang="ja-JP" altLang="en-US" sz="2500" b="1" dirty="0">
                <a:latin typeface="Times"/>
                <a:cs typeface="Times"/>
              </a:rPr>
              <a:t> </a:t>
            </a:r>
            <a:r>
              <a:rPr lang="en-US" altLang="ja-JP" sz="2500" b="1" dirty="0">
                <a:latin typeface="Times"/>
                <a:cs typeface="Times"/>
              </a:rPr>
              <a:t>operation</a:t>
            </a:r>
            <a:endParaRPr lang="ja-JP" altLang="en-US" sz="2500" b="1" dirty="0">
              <a:latin typeface="Times"/>
              <a:cs typeface="Times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3079434" y="2558892"/>
            <a:ext cx="4902200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744203" y="2562829"/>
            <a:ext cx="308503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 Black"/>
                <a:cs typeface="Arial Black"/>
              </a:rPr>
              <a:t>7 order difference</a:t>
            </a:r>
            <a:endParaRPr kumimoji="1" lang="ja-JP" alt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7" name="Rectangle 78"/>
          <p:cNvSpPr>
            <a:spLocks noChangeArrowheads="1"/>
          </p:cNvSpPr>
          <p:nvPr/>
        </p:nvSpPr>
        <p:spPr bwMode="auto">
          <a:xfrm>
            <a:off x="55564" y="720085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100" y="956192"/>
            <a:ext cx="8162521" cy="124649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500" b="1" dirty="0">
                <a:latin typeface="Times"/>
                <a:cs typeface="Times"/>
              </a:rPr>
              <a:t>There is 7 order of gap between present-day high performance plasma to DEMO in the power load duration.</a:t>
            </a:r>
          </a:p>
          <a:p>
            <a:r>
              <a:rPr lang="en-US" altLang="ja-JP" sz="2500" b="1" dirty="0">
                <a:latin typeface="Times"/>
                <a:cs typeface="Times"/>
              </a:rPr>
              <a:t>Most critical is </a:t>
            </a:r>
            <a:r>
              <a:rPr lang="en-US" altLang="ja-JP" sz="2500" b="1" dirty="0">
                <a:solidFill>
                  <a:srgbClr val="FF0000"/>
                </a:solidFill>
                <a:latin typeface="Times"/>
                <a:cs typeface="Times"/>
              </a:rPr>
              <a:t>long pulse power handling</a:t>
            </a:r>
            <a:endParaRPr lang="ja-JP" altLang="en-US" sz="25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1758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57141" y="300332"/>
            <a:ext cx="8783564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500" b="1" dirty="0">
                <a:latin typeface="Times"/>
                <a:cs typeface="Times"/>
              </a:rPr>
              <a:t>3. L-mode Edge Negative </a:t>
            </a:r>
            <a:r>
              <a:rPr lang="en-US" altLang="ja-JP" sz="2500" b="1" dirty="0" err="1">
                <a:latin typeface="Times"/>
                <a:cs typeface="Times"/>
              </a:rPr>
              <a:t>Triangularity</a:t>
            </a:r>
            <a:r>
              <a:rPr lang="en-US" altLang="ja-JP" sz="2500" b="1" dirty="0">
                <a:latin typeface="Times"/>
                <a:cs typeface="Times"/>
              </a:rPr>
              <a:t> Tokamak (NTT)</a:t>
            </a:r>
            <a:endParaRPr lang="ja-JP" altLang="en-US" sz="2500" b="1" dirty="0">
              <a:latin typeface="Times"/>
              <a:cs typeface="Times"/>
            </a:endParaRPr>
          </a:p>
        </p:txBody>
      </p:sp>
      <p:sp>
        <p:nvSpPr>
          <p:cNvPr id="14" name="Rectangle 78"/>
          <p:cNvSpPr>
            <a:spLocks noChangeArrowheads="1"/>
          </p:cNvSpPr>
          <p:nvPr/>
        </p:nvSpPr>
        <p:spPr bwMode="auto">
          <a:xfrm>
            <a:off x="66936" y="707586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grpSp>
        <p:nvGrpSpPr>
          <p:cNvPr id="4" name="図形グループ 3"/>
          <p:cNvGrpSpPr/>
          <p:nvPr/>
        </p:nvGrpSpPr>
        <p:grpSpPr>
          <a:xfrm>
            <a:off x="302077" y="1653923"/>
            <a:ext cx="2355257" cy="2943315"/>
            <a:chOff x="3209486" y="953518"/>
            <a:chExt cx="2355256" cy="3924417"/>
          </a:xfrm>
        </p:grpSpPr>
        <p:cxnSp>
          <p:nvCxnSpPr>
            <p:cNvPr id="8" name="直線矢印コネクタ 7"/>
            <p:cNvCxnSpPr/>
            <p:nvPr/>
          </p:nvCxnSpPr>
          <p:spPr>
            <a:xfrm flipH="1" flipV="1">
              <a:off x="3292008" y="1322850"/>
              <a:ext cx="8467" cy="340270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079327" y="1641676"/>
              <a:ext cx="1452162" cy="2256428"/>
            </a:xfrm>
            <a:prstGeom prst="rect">
              <a:avLst/>
            </a:prstGeom>
          </p:spPr>
        </p:pic>
        <p:sp>
          <p:nvSpPr>
            <p:cNvPr id="10" name="フリーフォーム 9"/>
            <p:cNvSpPr/>
            <p:nvPr/>
          </p:nvSpPr>
          <p:spPr>
            <a:xfrm>
              <a:off x="3939708" y="3821048"/>
              <a:ext cx="609600" cy="296333"/>
            </a:xfrm>
            <a:custGeom>
              <a:avLst/>
              <a:gdLst>
                <a:gd name="connsiteX0" fmla="*/ 0 w 609600"/>
                <a:gd name="connsiteY0" fmla="*/ 296333 h 296333"/>
                <a:gd name="connsiteX1" fmla="*/ 194733 w 609600"/>
                <a:gd name="connsiteY1" fmla="*/ 194733 h 296333"/>
                <a:gd name="connsiteX2" fmla="*/ 406400 w 609600"/>
                <a:gd name="connsiteY2" fmla="*/ 84666 h 296333"/>
                <a:gd name="connsiteX3" fmla="*/ 609600 w 609600"/>
                <a:gd name="connsiteY3" fmla="*/ 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296333">
                  <a:moveTo>
                    <a:pt x="0" y="296333"/>
                  </a:moveTo>
                  <a:lnTo>
                    <a:pt x="194733" y="194733"/>
                  </a:lnTo>
                  <a:cubicBezTo>
                    <a:pt x="262466" y="159455"/>
                    <a:pt x="337256" y="117121"/>
                    <a:pt x="406400" y="84666"/>
                  </a:cubicBezTo>
                  <a:cubicBezTo>
                    <a:pt x="475544" y="52211"/>
                    <a:pt x="609600" y="0"/>
                    <a:pt x="609600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 flipH="1">
              <a:off x="4136139" y="3567476"/>
              <a:ext cx="45719" cy="751846"/>
            </a:xfrm>
            <a:custGeom>
              <a:avLst/>
              <a:gdLst>
                <a:gd name="connsiteX0" fmla="*/ 0 w 609600"/>
                <a:gd name="connsiteY0" fmla="*/ 296333 h 296333"/>
                <a:gd name="connsiteX1" fmla="*/ 194733 w 609600"/>
                <a:gd name="connsiteY1" fmla="*/ 194733 h 296333"/>
                <a:gd name="connsiteX2" fmla="*/ 406400 w 609600"/>
                <a:gd name="connsiteY2" fmla="*/ 84666 h 296333"/>
                <a:gd name="connsiteX3" fmla="*/ 609600 w 609600"/>
                <a:gd name="connsiteY3" fmla="*/ 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296333">
                  <a:moveTo>
                    <a:pt x="0" y="296333"/>
                  </a:moveTo>
                  <a:lnTo>
                    <a:pt x="194733" y="194733"/>
                  </a:lnTo>
                  <a:cubicBezTo>
                    <a:pt x="262466" y="159455"/>
                    <a:pt x="337256" y="117121"/>
                    <a:pt x="406400" y="84666"/>
                  </a:cubicBezTo>
                  <a:cubicBezTo>
                    <a:pt x="475544" y="52211"/>
                    <a:pt x="609600" y="0"/>
                    <a:pt x="609600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3292008" y="3821048"/>
              <a:ext cx="575877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3282885" y="3451718"/>
              <a:ext cx="82586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err="1">
                  <a:latin typeface="Times"/>
                  <a:cs typeface="Times"/>
                </a:rPr>
                <a:t>R</a:t>
              </a:r>
              <a:r>
                <a:rPr lang="en-US" altLang="ja-JP" sz="1400" b="1" baseline="-25000" dirty="0" err="1">
                  <a:latin typeface="Times"/>
                  <a:cs typeface="Times"/>
                </a:rPr>
                <a:t>div</a:t>
              </a:r>
              <a:r>
                <a:rPr lang="en-US" altLang="ja-JP" sz="1400" b="1" dirty="0">
                  <a:latin typeface="Times"/>
                  <a:cs typeface="Times"/>
                </a:rPr>
                <a:t>=5m</a:t>
              </a:r>
              <a:endParaRPr lang="ja-JP" altLang="en-US" sz="1400" b="1" dirty="0">
                <a:latin typeface="Times"/>
                <a:cs typeface="Times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3300475" y="4725550"/>
              <a:ext cx="2203304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3209486" y="953518"/>
              <a:ext cx="235525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Times"/>
                  <a:cs typeface="Times"/>
                </a:rPr>
                <a:t>a) D-shaped+ 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Times"/>
                  <a:cs typeface="Times"/>
                </a:rPr>
                <a:t>H-mode</a:t>
              </a:r>
              <a:endParaRPr kumimoji="1" lang="ja-JP" altLang="en-US" b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070556" y="4385493"/>
              <a:ext cx="35137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Times"/>
                  <a:cs typeface="Times"/>
                </a:rPr>
                <a:t>R</a:t>
              </a:r>
              <a:endParaRPr kumimoji="1" lang="ja-JP" altLang="en-US" b="1" dirty="0">
                <a:latin typeface="Times"/>
                <a:cs typeface="Time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30328" y="2803587"/>
              <a:ext cx="712822" cy="4514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>
                  <a:solidFill>
                    <a:srgbClr val="0000FF"/>
                  </a:solidFill>
                  <a:latin typeface="Arial Black"/>
                  <a:cs typeface="Arial Black"/>
                </a:rPr>
                <a:t>I</a:t>
              </a:r>
              <a:r>
                <a:rPr lang="en-US" altLang="ja-JP" sz="1600" baseline="-25000" dirty="0" err="1">
                  <a:solidFill>
                    <a:srgbClr val="0000FF"/>
                  </a:solidFill>
                  <a:latin typeface="Arial Black"/>
                  <a:cs typeface="Arial Black"/>
                </a:rPr>
                <a:t>p</a:t>
              </a:r>
              <a:r>
                <a:rPr lang="en-US" altLang="ja-JP" sz="1600" dirty="0">
                  <a:solidFill>
                    <a:srgbClr val="0000FF"/>
                  </a:solidFill>
                  <a:latin typeface="Arial Black"/>
                  <a:cs typeface="Arial Black"/>
                </a:rPr>
                <a:t>, </a:t>
              </a:r>
              <a:r>
                <a:rPr lang="en-US" altLang="ja-JP" sz="1600" dirty="0" err="1">
                  <a:solidFill>
                    <a:srgbClr val="0000FF"/>
                  </a:solidFill>
                  <a:latin typeface="Arial Black"/>
                  <a:cs typeface="Arial Black"/>
                </a:rPr>
                <a:t>B</a:t>
              </a:r>
              <a:r>
                <a:rPr lang="en-US" altLang="ja-JP" sz="1600" baseline="-25000" dirty="0" err="1">
                  <a:solidFill>
                    <a:srgbClr val="0000FF"/>
                  </a:solidFill>
                  <a:latin typeface="Arial Black"/>
                  <a:cs typeface="Arial Black"/>
                </a:rPr>
                <a:t>t</a:t>
              </a:r>
              <a:endParaRPr lang="ja-JP" altLang="en-US" sz="1600" baseline="-25000" dirty="0">
                <a:solidFill>
                  <a:srgbClr val="0000FF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330328" y="1496614"/>
              <a:ext cx="851531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solidFill>
                    <a:srgbClr val="FF0000"/>
                  </a:solidFill>
                  <a:latin typeface="Times"/>
                  <a:cs typeface="Times"/>
                </a:rPr>
                <a:t>Grad B drift</a:t>
              </a:r>
              <a:endParaRPr lang="ja-JP" altLang="en-US" sz="1400" b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4136139" y="2770553"/>
              <a:ext cx="558096" cy="202310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4694235" y="1964997"/>
              <a:ext cx="0" cy="35346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フリーフォーム 25"/>
            <p:cNvSpPr/>
            <p:nvPr/>
          </p:nvSpPr>
          <p:spPr>
            <a:xfrm>
              <a:off x="3895442" y="1534314"/>
              <a:ext cx="1651365" cy="2763559"/>
            </a:xfrm>
            <a:custGeom>
              <a:avLst/>
              <a:gdLst>
                <a:gd name="connsiteX0" fmla="*/ 0 w 1651365"/>
                <a:gd name="connsiteY0" fmla="*/ 2534959 h 2763559"/>
                <a:gd name="connsiteX1" fmla="*/ 101600 w 1651365"/>
                <a:gd name="connsiteY1" fmla="*/ 2488393 h 2763559"/>
                <a:gd name="connsiteX2" fmla="*/ 165100 w 1651365"/>
                <a:gd name="connsiteY2" fmla="*/ 2433359 h 2763559"/>
                <a:gd name="connsiteX3" fmla="*/ 190500 w 1651365"/>
                <a:gd name="connsiteY3" fmla="*/ 2319059 h 2763559"/>
                <a:gd name="connsiteX4" fmla="*/ 182033 w 1651365"/>
                <a:gd name="connsiteY4" fmla="*/ 2086226 h 2763559"/>
                <a:gd name="connsiteX5" fmla="*/ 182033 w 1651365"/>
                <a:gd name="connsiteY5" fmla="*/ 1747559 h 2763559"/>
                <a:gd name="connsiteX6" fmla="*/ 169333 w 1651365"/>
                <a:gd name="connsiteY6" fmla="*/ 1417359 h 2763559"/>
                <a:gd name="connsiteX7" fmla="*/ 165100 w 1651365"/>
                <a:gd name="connsiteY7" fmla="*/ 1074459 h 2763559"/>
                <a:gd name="connsiteX8" fmla="*/ 160866 w 1651365"/>
                <a:gd name="connsiteY8" fmla="*/ 697693 h 2763559"/>
                <a:gd name="connsiteX9" fmla="*/ 182033 w 1651365"/>
                <a:gd name="connsiteY9" fmla="*/ 397126 h 2763559"/>
                <a:gd name="connsiteX10" fmla="*/ 198966 w 1651365"/>
                <a:gd name="connsiteY10" fmla="*/ 206626 h 2763559"/>
                <a:gd name="connsiteX11" fmla="*/ 245533 w 1651365"/>
                <a:gd name="connsiteY11" fmla="*/ 71159 h 2763559"/>
                <a:gd name="connsiteX12" fmla="*/ 347133 w 1651365"/>
                <a:gd name="connsiteY12" fmla="*/ 11893 h 2763559"/>
                <a:gd name="connsiteX13" fmla="*/ 491066 w 1651365"/>
                <a:gd name="connsiteY13" fmla="*/ 7659 h 2763559"/>
                <a:gd name="connsiteX14" fmla="*/ 690033 w 1651365"/>
                <a:gd name="connsiteY14" fmla="*/ 96559 h 2763559"/>
                <a:gd name="connsiteX15" fmla="*/ 889000 w 1651365"/>
                <a:gd name="connsiteY15" fmla="*/ 219326 h 2763559"/>
                <a:gd name="connsiteX16" fmla="*/ 1083733 w 1651365"/>
                <a:gd name="connsiteY16" fmla="*/ 354793 h 2763559"/>
                <a:gd name="connsiteX17" fmla="*/ 1244600 w 1651365"/>
                <a:gd name="connsiteY17" fmla="*/ 498726 h 2763559"/>
                <a:gd name="connsiteX18" fmla="*/ 1409700 w 1651365"/>
                <a:gd name="connsiteY18" fmla="*/ 676526 h 2763559"/>
                <a:gd name="connsiteX19" fmla="*/ 1519766 w 1651365"/>
                <a:gd name="connsiteY19" fmla="*/ 820459 h 2763559"/>
                <a:gd name="connsiteX20" fmla="*/ 1604433 w 1651365"/>
                <a:gd name="connsiteY20" fmla="*/ 989793 h 2763559"/>
                <a:gd name="connsiteX21" fmla="*/ 1646766 w 1651365"/>
                <a:gd name="connsiteY21" fmla="*/ 1176059 h 2763559"/>
                <a:gd name="connsiteX22" fmla="*/ 1638300 w 1651365"/>
                <a:gd name="connsiteY22" fmla="*/ 1370793 h 2763559"/>
                <a:gd name="connsiteX23" fmla="*/ 1540933 w 1651365"/>
                <a:gd name="connsiteY23" fmla="*/ 1616326 h 2763559"/>
                <a:gd name="connsiteX24" fmla="*/ 1375833 w 1651365"/>
                <a:gd name="connsiteY24" fmla="*/ 1836459 h 2763559"/>
                <a:gd name="connsiteX25" fmla="*/ 1214966 w 1651365"/>
                <a:gd name="connsiteY25" fmla="*/ 1997326 h 2763559"/>
                <a:gd name="connsiteX26" fmla="*/ 956733 w 1651365"/>
                <a:gd name="connsiteY26" fmla="*/ 2196293 h 2763559"/>
                <a:gd name="connsiteX27" fmla="*/ 673100 w 1651365"/>
                <a:gd name="connsiteY27" fmla="*/ 2365626 h 2763559"/>
                <a:gd name="connsiteX28" fmla="*/ 465666 w 1651365"/>
                <a:gd name="connsiteY28" fmla="*/ 2475693 h 2763559"/>
                <a:gd name="connsiteX29" fmla="*/ 385233 w 1651365"/>
                <a:gd name="connsiteY29" fmla="*/ 2530726 h 2763559"/>
                <a:gd name="connsiteX30" fmla="*/ 355600 w 1651365"/>
                <a:gd name="connsiteY30" fmla="*/ 2619626 h 2763559"/>
                <a:gd name="connsiteX31" fmla="*/ 351366 w 1651365"/>
                <a:gd name="connsiteY31" fmla="*/ 2712759 h 2763559"/>
                <a:gd name="connsiteX32" fmla="*/ 355600 w 1651365"/>
                <a:gd name="connsiteY32" fmla="*/ 2763559 h 276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51365" h="2763559">
                  <a:moveTo>
                    <a:pt x="0" y="2534959"/>
                  </a:moveTo>
                  <a:cubicBezTo>
                    <a:pt x="37041" y="2520142"/>
                    <a:pt x="74083" y="2505326"/>
                    <a:pt x="101600" y="2488393"/>
                  </a:cubicBezTo>
                  <a:cubicBezTo>
                    <a:pt x="129117" y="2471460"/>
                    <a:pt x="150283" y="2461581"/>
                    <a:pt x="165100" y="2433359"/>
                  </a:cubicBezTo>
                  <a:cubicBezTo>
                    <a:pt x="179917" y="2405137"/>
                    <a:pt x="187678" y="2376914"/>
                    <a:pt x="190500" y="2319059"/>
                  </a:cubicBezTo>
                  <a:cubicBezTo>
                    <a:pt x="193322" y="2261204"/>
                    <a:pt x="183444" y="2181476"/>
                    <a:pt x="182033" y="2086226"/>
                  </a:cubicBezTo>
                  <a:cubicBezTo>
                    <a:pt x="180622" y="1990976"/>
                    <a:pt x="184150" y="1859037"/>
                    <a:pt x="182033" y="1747559"/>
                  </a:cubicBezTo>
                  <a:cubicBezTo>
                    <a:pt x="179916" y="1636081"/>
                    <a:pt x="172155" y="1529542"/>
                    <a:pt x="169333" y="1417359"/>
                  </a:cubicBezTo>
                  <a:cubicBezTo>
                    <a:pt x="166511" y="1305176"/>
                    <a:pt x="166511" y="1194403"/>
                    <a:pt x="165100" y="1074459"/>
                  </a:cubicBezTo>
                  <a:cubicBezTo>
                    <a:pt x="163689" y="954515"/>
                    <a:pt x="158044" y="810582"/>
                    <a:pt x="160866" y="697693"/>
                  </a:cubicBezTo>
                  <a:cubicBezTo>
                    <a:pt x="163688" y="584804"/>
                    <a:pt x="175683" y="478970"/>
                    <a:pt x="182033" y="397126"/>
                  </a:cubicBezTo>
                  <a:cubicBezTo>
                    <a:pt x="188383" y="315282"/>
                    <a:pt x="188383" y="260954"/>
                    <a:pt x="198966" y="206626"/>
                  </a:cubicBezTo>
                  <a:cubicBezTo>
                    <a:pt x="209549" y="152298"/>
                    <a:pt x="220839" y="103614"/>
                    <a:pt x="245533" y="71159"/>
                  </a:cubicBezTo>
                  <a:cubicBezTo>
                    <a:pt x="270227" y="38704"/>
                    <a:pt x="306211" y="22476"/>
                    <a:pt x="347133" y="11893"/>
                  </a:cubicBezTo>
                  <a:cubicBezTo>
                    <a:pt x="388055" y="1310"/>
                    <a:pt x="433916" y="-6452"/>
                    <a:pt x="491066" y="7659"/>
                  </a:cubicBezTo>
                  <a:cubicBezTo>
                    <a:pt x="548216" y="21770"/>
                    <a:pt x="623711" y="61281"/>
                    <a:pt x="690033" y="96559"/>
                  </a:cubicBezTo>
                  <a:cubicBezTo>
                    <a:pt x="756355" y="131837"/>
                    <a:pt x="823383" y="176287"/>
                    <a:pt x="889000" y="219326"/>
                  </a:cubicBezTo>
                  <a:cubicBezTo>
                    <a:pt x="954617" y="262365"/>
                    <a:pt x="1024466" y="308226"/>
                    <a:pt x="1083733" y="354793"/>
                  </a:cubicBezTo>
                  <a:cubicBezTo>
                    <a:pt x="1143000" y="401360"/>
                    <a:pt x="1190272" y="445104"/>
                    <a:pt x="1244600" y="498726"/>
                  </a:cubicBezTo>
                  <a:cubicBezTo>
                    <a:pt x="1298928" y="552348"/>
                    <a:pt x="1363839" y="622904"/>
                    <a:pt x="1409700" y="676526"/>
                  </a:cubicBezTo>
                  <a:cubicBezTo>
                    <a:pt x="1455561" y="730148"/>
                    <a:pt x="1487311" y="768248"/>
                    <a:pt x="1519766" y="820459"/>
                  </a:cubicBezTo>
                  <a:cubicBezTo>
                    <a:pt x="1552221" y="872670"/>
                    <a:pt x="1583266" y="930526"/>
                    <a:pt x="1604433" y="989793"/>
                  </a:cubicBezTo>
                  <a:cubicBezTo>
                    <a:pt x="1625600" y="1049060"/>
                    <a:pt x="1641122" y="1112559"/>
                    <a:pt x="1646766" y="1176059"/>
                  </a:cubicBezTo>
                  <a:cubicBezTo>
                    <a:pt x="1652410" y="1239559"/>
                    <a:pt x="1655939" y="1297415"/>
                    <a:pt x="1638300" y="1370793"/>
                  </a:cubicBezTo>
                  <a:cubicBezTo>
                    <a:pt x="1620661" y="1444171"/>
                    <a:pt x="1584677" y="1538715"/>
                    <a:pt x="1540933" y="1616326"/>
                  </a:cubicBezTo>
                  <a:cubicBezTo>
                    <a:pt x="1497189" y="1693937"/>
                    <a:pt x="1430161" y="1772959"/>
                    <a:pt x="1375833" y="1836459"/>
                  </a:cubicBezTo>
                  <a:cubicBezTo>
                    <a:pt x="1321505" y="1899959"/>
                    <a:pt x="1284816" y="1937354"/>
                    <a:pt x="1214966" y="1997326"/>
                  </a:cubicBezTo>
                  <a:cubicBezTo>
                    <a:pt x="1145116" y="2057298"/>
                    <a:pt x="1047044" y="2134910"/>
                    <a:pt x="956733" y="2196293"/>
                  </a:cubicBezTo>
                  <a:cubicBezTo>
                    <a:pt x="866422" y="2257676"/>
                    <a:pt x="754945" y="2319059"/>
                    <a:pt x="673100" y="2365626"/>
                  </a:cubicBezTo>
                  <a:cubicBezTo>
                    <a:pt x="591256" y="2412193"/>
                    <a:pt x="513644" y="2448176"/>
                    <a:pt x="465666" y="2475693"/>
                  </a:cubicBezTo>
                  <a:cubicBezTo>
                    <a:pt x="417688" y="2503210"/>
                    <a:pt x="403577" y="2506737"/>
                    <a:pt x="385233" y="2530726"/>
                  </a:cubicBezTo>
                  <a:cubicBezTo>
                    <a:pt x="366889" y="2554715"/>
                    <a:pt x="361245" y="2589287"/>
                    <a:pt x="355600" y="2619626"/>
                  </a:cubicBezTo>
                  <a:cubicBezTo>
                    <a:pt x="349955" y="2649965"/>
                    <a:pt x="351366" y="2688770"/>
                    <a:pt x="351366" y="2712759"/>
                  </a:cubicBezTo>
                  <a:cubicBezTo>
                    <a:pt x="351366" y="2736748"/>
                    <a:pt x="355600" y="2763559"/>
                    <a:pt x="355600" y="2763559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>
              <a:off x="4958936" y="1925595"/>
              <a:ext cx="244606" cy="188474"/>
            </a:xfrm>
            <a:prstGeom prst="straightConnector1">
              <a:avLst/>
            </a:prstGeom>
            <a:ln w="57150" cmpd="sng">
              <a:solidFill>
                <a:srgbClr val="00AD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H="1">
              <a:off x="5203542" y="3142140"/>
              <a:ext cx="205644" cy="262500"/>
            </a:xfrm>
            <a:prstGeom prst="straightConnector1">
              <a:avLst/>
            </a:prstGeom>
            <a:ln w="57150" cmpd="sng">
              <a:solidFill>
                <a:srgbClr val="00AD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4089646" y="2170770"/>
              <a:ext cx="0" cy="378736"/>
            </a:xfrm>
            <a:prstGeom prst="straightConnector1">
              <a:avLst/>
            </a:prstGeom>
            <a:ln w="57150" cmpd="sng">
              <a:solidFill>
                <a:srgbClr val="00AD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V="1">
              <a:off x="4701395" y="3214012"/>
              <a:ext cx="0" cy="35346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4625083" y="4126141"/>
              <a:ext cx="90281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008000"/>
                  </a:solidFill>
                  <a:latin typeface="Times"/>
                  <a:cs typeface="Times"/>
                </a:rPr>
                <a:t>SOL flow</a:t>
              </a:r>
              <a:endParaRPr lang="ja-JP" altLang="en-US" sz="1400" b="1" dirty="0">
                <a:solidFill>
                  <a:srgbClr val="008000"/>
                </a:solidFill>
                <a:latin typeface="Times"/>
                <a:cs typeface="Times"/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 flipV="1">
              <a:off x="3867885" y="3811850"/>
              <a:ext cx="0" cy="48602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テキスト ボックス 60"/>
          <p:cNvSpPr txBox="1"/>
          <p:nvPr/>
        </p:nvSpPr>
        <p:spPr>
          <a:xfrm>
            <a:off x="716800" y="808933"/>
            <a:ext cx="7776484" cy="86177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457185" indent="-457185">
              <a:buAutoNum type="arabicPeriod"/>
            </a:pPr>
            <a:r>
              <a:rPr lang="en-US" altLang="ja-JP" sz="2500" b="1" dirty="0">
                <a:latin typeface="Times"/>
                <a:cs typeface="Times"/>
              </a:rPr>
              <a:t>Geometrical Factor ~2.8  @ Grazing angle ~1</a:t>
            </a:r>
            <a:r>
              <a:rPr lang="en-US" altLang="ja-JP" sz="2500" b="1" baseline="30000" dirty="0">
                <a:latin typeface="Times"/>
                <a:cs typeface="Times"/>
              </a:rPr>
              <a:t>o</a:t>
            </a:r>
          </a:p>
          <a:p>
            <a:pPr marL="457185" indent="-457185">
              <a:buFontTx/>
              <a:buAutoNum type="arabicPeriod"/>
            </a:pPr>
            <a:r>
              <a:rPr lang="en-US" altLang="ja-JP" sz="2500" b="1" dirty="0">
                <a:latin typeface="Times"/>
                <a:cs typeface="Times"/>
              </a:rPr>
              <a:t> H-mode edge </a:t>
            </a:r>
            <a:r>
              <a:rPr lang="en-US" altLang="ja-JP" sz="2500" b="1" dirty="0" smtClean="0">
                <a:latin typeface="Times"/>
                <a:cs typeface="Times"/>
              </a:rPr>
              <a:t>&lt;&lt; </a:t>
            </a:r>
            <a:r>
              <a:rPr lang="en-US" altLang="ja-JP" sz="2500" b="1" dirty="0" smtClean="0">
                <a:latin typeface="Times"/>
                <a:cs typeface="Times"/>
              </a:rPr>
              <a:t> </a:t>
            </a:r>
            <a:r>
              <a:rPr lang="en-US" altLang="ja-JP" sz="2500" b="1" dirty="0">
                <a:solidFill>
                  <a:srgbClr val="FF0000"/>
                </a:solidFill>
                <a:latin typeface="Times"/>
                <a:cs typeface="Times"/>
              </a:rPr>
              <a:t>L-mode </a:t>
            </a:r>
            <a:r>
              <a:rPr lang="en-US" altLang="ja-JP" sz="2500" b="1" dirty="0" smtClean="0">
                <a:solidFill>
                  <a:srgbClr val="FF0000"/>
                </a:solidFill>
                <a:latin typeface="Times"/>
                <a:cs typeface="Times"/>
              </a:rPr>
              <a:t>edge</a:t>
            </a:r>
            <a:r>
              <a:rPr lang="en-US" altLang="ja-JP" sz="2500" b="1" dirty="0" smtClean="0">
                <a:solidFill>
                  <a:srgbClr val="FF0000"/>
                </a:solidFill>
                <a:latin typeface="Times"/>
                <a:cs typeface="Times"/>
              </a:rPr>
              <a:t> (suitable for reactor)</a:t>
            </a:r>
            <a:endParaRPr lang="ja-JP" altLang="en-US" sz="25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2939176" y="1610857"/>
            <a:ext cx="3084922" cy="2916785"/>
            <a:chOff x="5790454" y="961231"/>
            <a:chExt cx="3084921" cy="3889049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4121" y="1687836"/>
              <a:ext cx="1452162" cy="2277937"/>
            </a:xfrm>
            <a:prstGeom prst="rect">
              <a:avLst/>
            </a:prstGeom>
          </p:spPr>
        </p:pic>
        <p:cxnSp>
          <p:nvCxnSpPr>
            <p:cNvPr id="33" name="直線矢印コネクタ 32"/>
            <p:cNvCxnSpPr/>
            <p:nvPr/>
          </p:nvCxnSpPr>
          <p:spPr>
            <a:xfrm flipV="1">
              <a:off x="5912979" y="1373522"/>
              <a:ext cx="0" cy="34027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5912979" y="4754824"/>
              <a:ext cx="2767471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6556097" y="4171551"/>
              <a:ext cx="12875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 smtClean="0">
                  <a:latin typeface="Times"/>
                  <a:cs typeface="Times"/>
                </a:rPr>
                <a:t>R</a:t>
              </a:r>
              <a:r>
                <a:rPr kumimoji="1" lang="en-US" altLang="ja-JP" b="1" baseline="-25000" dirty="0" err="1" smtClean="0">
                  <a:latin typeface="Times"/>
                  <a:cs typeface="Times"/>
                </a:rPr>
                <a:t>div</a:t>
              </a:r>
              <a:r>
                <a:rPr kumimoji="1" lang="en-US" altLang="ja-JP" b="1" dirty="0" smtClean="0">
                  <a:latin typeface="Times"/>
                  <a:cs typeface="Times"/>
                </a:rPr>
                <a:t>=14.5m</a:t>
              </a:r>
              <a:endParaRPr kumimoji="1" lang="ja-JP" altLang="en-US" b="1" dirty="0">
                <a:latin typeface="Times"/>
                <a:cs typeface="Times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790454" y="961231"/>
              <a:ext cx="30846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Times"/>
                  <a:cs typeface="Times"/>
                </a:rPr>
                <a:t>b) Negative </a:t>
              </a:r>
              <a:r>
                <a:rPr kumimoji="1" lang="en-US" altLang="ja-JP" b="1" dirty="0" smtClean="0">
                  <a:latin typeface="Symbol" charset="2"/>
                  <a:cs typeface="Symbol" charset="2"/>
                </a:rPr>
                <a:t>d+</a:t>
              </a:r>
              <a:r>
                <a:rPr lang="en-US" altLang="ja-JP" b="1" dirty="0" smtClean="0">
                  <a:latin typeface="Times"/>
                  <a:cs typeface="Times"/>
                </a:rPr>
                <a:t> </a:t>
              </a:r>
              <a:r>
                <a:rPr lang="en-US" altLang="ja-JP" b="1" dirty="0" smtClean="0">
                  <a:solidFill>
                    <a:srgbClr val="FF0000"/>
                  </a:solidFill>
                  <a:latin typeface="Times"/>
                  <a:cs typeface="Times"/>
                </a:rPr>
                <a:t>L-mode Edge</a:t>
              </a:r>
              <a:endParaRPr kumimoji="1" lang="ja-JP" altLang="en-US" b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cxnSp>
          <p:nvCxnSpPr>
            <p:cNvPr id="43" name="直線矢印コネクタ 42"/>
            <p:cNvCxnSpPr/>
            <p:nvPr/>
          </p:nvCxnSpPr>
          <p:spPr>
            <a:xfrm>
              <a:off x="5912979" y="4518538"/>
              <a:ext cx="2470883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8383862" y="3811850"/>
              <a:ext cx="0" cy="7066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6975348" y="2807888"/>
              <a:ext cx="558096" cy="202310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flipV="1">
              <a:off x="7533444" y="2002332"/>
              <a:ext cx="0" cy="35346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8180242" y="2275838"/>
              <a:ext cx="0" cy="378736"/>
            </a:xfrm>
            <a:prstGeom prst="straightConnector1">
              <a:avLst/>
            </a:prstGeom>
            <a:ln w="38100" cmpd="sng">
              <a:solidFill>
                <a:srgbClr val="00AD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>
              <a:off x="6893569" y="3397048"/>
              <a:ext cx="244606" cy="188474"/>
            </a:xfrm>
            <a:prstGeom prst="straightConnector1">
              <a:avLst/>
            </a:prstGeom>
            <a:ln w="57150" cmpd="sng">
              <a:solidFill>
                <a:srgbClr val="00AD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flipH="1">
              <a:off x="6816443" y="2144588"/>
              <a:ext cx="205644" cy="262500"/>
            </a:xfrm>
            <a:prstGeom prst="straightConnector1">
              <a:avLst/>
            </a:prstGeom>
            <a:ln w="57150" cmpd="sng">
              <a:solidFill>
                <a:srgbClr val="00AD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8523997" y="4357837"/>
              <a:ext cx="351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Times"/>
                  <a:cs typeface="Times"/>
                </a:rPr>
                <a:t>R</a:t>
              </a:r>
              <a:endParaRPr kumimoji="1" lang="ja-JP" altLang="en-US" b="1" dirty="0">
                <a:latin typeface="Times"/>
                <a:cs typeface="Times"/>
              </a:endParaRPr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V="1">
              <a:off x="7551997" y="3300873"/>
              <a:ext cx="0" cy="35346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フリーフォーム 54"/>
            <p:cNvSpPr/>
            <p:nvPr/>
          </p:nvSpPr>
          <p:spPr>
            <a:xfrm flipH="1">
              <a:off x="6559550" y="1527964"/>
              <a:ext cx="1724106" cy="2788960"/>
            </a:xfrm>
            <a:custGeom>
              <a:avLst/>
              <a:gdLst>
                <a:gd name="connsiteX0" fmla="*/ 0 w 1651365"/>
                <a:gd name="connsiteY0" fmla="*/ 2534959 h 2763559"/>
                <a:gd name="connsiteX1" fmla="*/ 101600 w 1651365"/>
                <a:gd name="connsiteY1" fmla="*/ 2488393 h 2763559"/>
                <a:gd name="connsiteX2" fmla="*/ 165100 w 1651365"/>
                <a:gd name="connsiteY2" fmla="*/ 2433359 h 2763559"/>
                <a:gd name="connsiteX3" fmla="*/ 190500 w 1651365"/>
                <a:gd name="connsiteY3" fmla="*/ 2319059 h 2763559"/>
                <a:gd name="connsiteX4" fmla="*/ 182033 w 1651365"/>
                <a:gd name="connsiteY4" fmla="*/ 2086226 h 2763559"/>
                <a:gd name="connsiteX5" fmla="*/ 182033 w 1651365"/>
                <a:gd name="connsiteY5" fmla="*/ 1747559 h 2763559"/>
                <a:gd name="connsiteX6" fmla="*/ 169333 w 1651365"/>
                <a:gd name="connsiteY6" fmla="*/ 1417359 h 2763559"/>
                <a:gd name="connsiteX7" fmla="*/ 165100 w 1651365"/>
                <a:gd name="connsiteY7" fmla="*/ 1074459 h 2763559"/>
                <a:gd name="connsiteX8" fmla="*/ 160866 w 1651365"/>
                <a:gd name="connsiteY8" fmla="*/ 697693 h 2763559"/>
                <a:gd name="connsiteX9" fmla="*/ 182033 w 1651365"/>
                <a:gd name="connsiteY9" fmla="*/ 397126 h 2763559"/>
                <a:gd name="connsiteX10" fmla="*/ 198966 w 1651365"/>
                <a:gd name="connsiteY10" fmla="*/ 206626 h 2763559"/>
                <a:gd name="connsiteX11" fmla="*/ 245533 w 1651365"/>
                <a:gd name="connsiteY11" fmla="*/ 71159 h 2763559"/>
                <a:gd name="connsiteX12" fmla="*/ 347133 w 1651365"/>
                <a:gd name="connsiteY12" fmla="*/ 11893 h 2763559"/>
                <a:gd name="connsiteX13" fmla="*/ 491066 w 1651365"/>
                <a:gd name="connsiteY13" fmla="*/ 7659 h 2763559"/>
                <a:gd name="connsiteX14" fmla="*/ 690033 w 1651365"/>
                <a:gd name="connsiteY14" fmla="*/ 96559 h 2763559"/>
                <a:gd name="connsiteX15" fmla="*/ 889000 w 1651365"/>
                <a:gd name="connsiteY15" fmla="*/ 219326 h 2763559"/>
                <a:gd name="connsiteX16" fmla="*/ 1083733 w 1651365"/>
                <a:gd name="connsiteY16" fmla="*/ 354793 h 2763559"/>
                <a:gd name="connsiteX17" fmla="*/ 1244600 w 1651365"/>
                <a:gd name="connsiteY17" fmla="*/ 498726 h 2763559"/>
                <a:gd name="connsiteX18" fmla="*/ 1409700 w 1651365"/>
                <a:gd name="connsiteY18" fmla="*/ 676526 h 2763559"/>
                <a:gd name="connsiteX19" fmla="*/ 1519766 w 1651365"/>
                <a:gd name="connsiteY19" fmla="*/ 820459 h 2763559"/>
                <a:gd name="connsiteX20" fmla="*/ 1604433 w 1651365"/>
                <a:gd name="connsiteY20" fmla="*/ 989793 h 2763559"/>
                <a:gd name="connsiteX21" fmla="*/ 1646766 w 1651365"/>
                <a:gd name="connsiteY21" fmla="*/ 1176059 h 2763559"/>
                <a:gd name="connsiteX22" fmla="*/ 1638300 w 1651365"/>
                <a:gd name="connsiteY22" fmla="*/ 1370793 h 2763559"/>
                <a:gd name="connsiteX23" fmla="*/ 1540933 w 1651365"/>
                <a:gd name="connsiteY23" fmla="*/ 1616326 h 2763559"/>
                <a:gd name="connsiteX24" fmla="*/ 1375833 w 1651365"/>
                <a:gd name="connsiteY24" fmla="*/ 1836459 h 2763559"/>
                <a:gd name="connsiteX25" fmla="*/ 1214966 w 1651365"/>
                <a:gd name="connsiteY25" fmla="*/ 1997326 h 2763559"/>
                <a:gd name="connsiteX26" fmla="*/ 956733 w 1651365"/>
                <a:gd name="connsiteY26" fmla="*/ 2196293 h 2763559"/>
                <a:gd name="connsiteX27" fmla="*/ 673100 w 1651365"/>
                <a:gd name="connsiteY27" fmla="*/ 2365626 h 2763559"/>
                <a:gd name="connsiteX28" fmla="*/ 465666 w 1651365"/>
                <a:gd name="connsiteY28" fmla="*/ 2475693 h 2763559"/>
                <a:gd name="connsiteX29" fmla="*/ 385233 w 1651365"/>
                <a:gd name="connsiteY29" fmla="*/ 2530726 h 2763559"/>
                <a:gd name="connsiteX30" fmla="*/ 355600 w 1651365"/>
                <a:gd name="connsiteY30" fmla="*/ 2619626 h 2763559"/>
                <a:gd name="connsiteX31" fmla="*/ 351366 w 1651365"/>
                <a:gd name="connsiteY31" fmla="*/ 2712759 h 2763559"/>
                <a:gd name="connsiteX32" fmla="*/ 355600 w 1651365"/>
                <a:gd name="connsiteY32" fmla="*/ 2763559 h 276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51365" h="2763559">
                  <a:moveTo>
                    <a:pt x="0" y="2534959"/>
                  </a:moveTo>
                  <a:cubicBezTo>
                    <a:pt x="37041" y="2520142"/>
                    <a:pt x="74083" y="2505326"/>
                    <a:pt x="101600" y="2488393"/>
                  </a:cubicBezTo>
                  <a:cubicBezTo>
                    <a:pt x="129117" y="2471460"/>
                    <a:pt x="150283" y="2461581"/>
                    <a:pt x="165100" y="2433359"/>
                  </a:cubicBezTo>
                  <a:cubicBezTo>
                    <a:pt x="179917" y="2405137"/>
                    <a:pt x="187678" y="2376914"/>
                    <a:pt x="190500" y="2319059"/>
                  </a:cubicBezTo>
                  <a:cubicBezTo>
                    <a:pt x="193322" y="2261204"/>
                    <a:pt x="183444" y="2181476"/>
                    <a:pt x="182033" y="2086226"/>
                  </a:cubicBezTo>
                  <a:cubicBezTo>
                    <a:pt x="180622" y="1990976"/>
                    <a:pt x="184150" y="1859037"/>
                    <a:pt x="182033" y="1747559"/>
                  </a:cubicBezTo>
                  <a:cubicBezTo>
                    <a:pt x="179916" y="1636081"/>
                    <a:pt x="172155" y="1529542"/>
                    <a:pt x="169333" y="1417359"/>
                  </a:cubicBezTo>
                  <a:cubicBezTo>
                    <a:pt x="166511" y="1305176"/>
                    <a:pt x="166511" y="1194403"/>
                    <a:pt x="165100" y="1074459"/>
                  </a:cubicBezTo>
                  <a:cubicBezTo>
                    <a:pt x="163689" y="954515"/>
                    <a:pt x="158044" y="810582"/>
                    <a:pt x="160866" y="697693"/>
                  </a:cubicBezTo>
                  <a:cubicBezTo>
                    <a:pt x="163688" y="584804"/>
                    <a:pt x="175683" y="478970"/>
                    <a:pt x="182033" y="397126"/>
                  </a:cubicBezTo>
                  <a:cubicBezTo>
                    <a:pt x="188383" y="315282"/>
                    <a:pt x="188383" y="260954"/>
                    <a:pt x="198966" y="206626"/>
                  </a:cubicBezTo>
                  <a:cubicBezTo>
                    <a:pt x="209549" y="152298"/>
                    <a:pt x="220839" y="103614"/>
                    <a:pt x="245533" y="71159"/>
                  </a:cubicBezTo>
                  <a:cubicBezTo>
                    <a:pt x="270227" y="38704"/>
                    <a:pt x="306211" y="22476"/>
                    <a:pt x="347133" y="11893"/>
                  </a:cubicBezTo>
                  <a:cubicBezTo>
                    <a:pt x="388055" y="1310"/>
                    <a:pt x="433916" y="-6452"/>
                    <a:pt x="491066" y="7659"/>
                  </a:cubicBezTo>
                  <a:cubicBezTo>
                    <a:pt x="548216" y="21770"/>
                    <a:pt x="623711" y="61281"/>
                    <a:pt x="690033" y="96559"/>
                  </a:cubicBezTo>
                  <a:cubicBezTo>
                    <a:pt x="756355" y="131837"/>
                    <a:pt x="823383" y="176287"/>
                    <a:pt x="889000" y="219326"/>
                  </a:cubicBezTo>
                  <a:cubicBezTo>
                    <a:pt x="954617" y="262365"/>
                    <a:pt x="1024466" y="308226"/>
                    <a:pt x="1083733" y="354793"/>
                  </a:cubicBezTo>
                  <a:cubicBezTo>
                    <a:pt x="1143000" y="401360"/>
                    <a:pt x="1190272" y="445104"/>
                    <a:pt x="1244600" y="498726"/>
                  </a:cubicBezTo>
                  <a:cubicBezTo>
                    <a:pt x="1298928" y="552348"/>
                    <a:pt x="1363839" y="622904"/>
                    <a:pt x="1409700" y="676526"/>
                  </a:cubicBezTo>
                  <a:cubicBezTo>
                    <a:pt x="1455561" y="730148"/>
                    <a:pt x="1487311" y="768248"/>
                    <a:pt x="1519766" y="820459"/>
                  </a:cubicBezTo>
                  <a:cubicBezTo>
                    <a:pt x="1552221" y="872670"/>
                    <a:pt x="1583266" y="930526"/>
                    <a:pt x="1604433" y="989793"/>
                  </a:cubicBezTo>
                  <a:cubicBezTo>
                    <a:pt x="1625600" y="1049060"/>
                    <a:pt x="1641122" y="1112559"/>
                    <a:pt x="1646766" y="1176059"/>
                  </a:cubicBezTo>
                  <a:cubicBezTo>
                    <a:pt x="1652410" y="1239559"/>
                    <a:pt x="1655939" y="1297415"/>
                    <a:pt x="1638300" y="1370793"/>
                  </a:cubicBezTo>
                  <a:cubicBezTo>
                    <a:pt x="1620661" y="1444171"/>
                    <a:pt x="1584677" y="1538715"/>
                    <a:pt x="1540933" y="1616326"/>
                  </a:cubicBezTo>
                  <a:cubicBezTo>
                    <a:pt x="1497189" y="1693937"/>
                    <a:pt x="1430161" y="1772959"/>
                    <a:pt x="1375833" y="1836459"/>
                  </a:cubicBezTo>
                  <a:cubicBezTo>
                    <a:pt x="1321505" y="1899959"/>
                    <a:pt x="1284816" y="1937354"/>
                    <a:pt x="1214966" y="1997326"/>
                  </a:cubicBezTo>
                  <a:cubicBezTo>
                    <a:pt x="1145116" y="2057298"/>
                    <a:pt x="1047044" y="2134910"/>
                    <a:pt x="956733" y="2196293"/>
                  </a:cubicBezTo>
                  <a:cubicBezTo>
                    <a:pt x="866422" y="2257676"/>
                    <a:pt x="754945" y="2319059"/>
                    <a:pt x="673100" y="2365626"/>
                  </a:cubicBezTo>
                  <a:cubicBezTo>
                    <a:pt x="591256" y="2412193"/>
                    <a:pt x="513644" y="2448176"/>
                    <a:pt x="465666" y="2475693"/>
                  </a:cubicBezTo>
                  <a:cubicBezTo>
                    <a:pt x="417688" y="2503210"/>
                    <a:pt x="403577" y="2506737"/>
                    <a:pt x="385233" y="2530726"/>
                  </a:cubicBezTo>
                  <a:cubicBezTo>
                    <a:pt x="366889" y="2554715"/>
                    <a:pt x="361245" y="2589287"/>
                    <a:pt x="355600" y="2619626"/>
                  </a:cubicBezTo>
                  <a:cubicBezTo>
                    <a:pt x="349955" y="2649965"/>
                    <a:pt x="351366" y="2688770"/>
                    <a:pt x="351366" y="2712759"/>
                  </a:cubicBezTo>
                  <a:cubicBezTo>
                    <a:pt x="351366" y="2736748"/>
                    <a:pt x="355600" y="2763559"/>
                    <a:pt x="355600" y="2763559"/>
                  </a:cubicBezTo>
                </a:path>
              </a:pathLst>
            </a:cu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/>
            <p:cNvSpPr/>
            <p:nvPr/>
          </p:nvSpPr>
          <p:spPr>
            <a:xfrm rot="21192035" flipH="1">
              <a:off x="7758863" y="3907909"/>
              <a:ext cx="609600" cy="296333"/>
            </a:xfrm>
            <a:custGeom>
              <a:avLst/>
              <a:gdLst>
                <a:gd name="connsiteX0" fmla="*/ 0 w 609600"/>
                <a:gd name="connsiteY0" fmla="*/ 296333 h 296333"/>
                <a:gd name="connsiteX1" fmla="*/ 194733 w 609600"/>
                <a:gd name="connsiteY1" fmla="*/ 194733 h 296333"/>
                <a:gd name="connsiteX2" fmla="*/ 406400 w 609600"/>
                <a:gd name="connsiteY2" fmla="*/ 84666 h 296333"/>
                <a:gd name="connsiteX3" fmla="*/ 609600 w 609600"/>
                <a:gd name="connsiteY3" fmla="*/ 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296333">
                  <a:moveTo>
                    <a:pt x="0" y="296333"/>
                  </a:moveTo>
                  <a:lnTo>
                    <a:pt x="194733" y="194733"/>
                  </a:lnTo>
                  <a:cubicBezTo>
                    <a:pt x="262466" y="159455"/>
                    <a:pt x="337256" y="117121"/>
                    <a:pt x="406400" y="84666"/>
                  </a:cubicBezTo>
                  <a:cubicBezTo>
                    <a:pt x="475544" y="52211"/>
                    <a:pt x="609600" y="0"/>
                    <a:pt x="609600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7931150" y="3654337"/>
              <a:ext cx="98425" cy="751846"/>
            </a:xfrm>
            <a:custGeom>
              <a:avLst/>
              <a:gdLst>
                <a:gd name="connsiteX0" fmla="*/ 0 w 609600"/>
                <a:gd name="connsiteY0" fmla="*/ 296333 h 296333"/>
                <a:gd name="connsiteX1" fmla="*/ 194733 w 609600"/>
                <a:gd name="connsiteY1" fmla="*/ 194733 h 296333"/>
                <a:gd name="connsiteX2" fmla="*/ 406400 w 609600"/>
                <a:gd name="connsiteY2" fmla="*/ 84666 h 296333"/>
                <a:gd name="connsiteX3" fmla="*/ 609600 w 609600"/>
                <a:gd name="connsiteY3" fmla="*/ 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296333">
                  <a:moveTo>
                    <a:pt x="0" y="296333"/>
                  </a:moveTo>
                  <a:lnTo>
                    <a:pt x="194733" y="194733"/>
                  </a:lnTo>
                  <a:cubicBezTo>
                    <a:pt x="262466" y="159455"/>
                    <a:pt x="337256" y="117121"/>
                    <a:pt x="406400" y="84666"/>
                  </a:cubicBezTo>
                  <a:cubicBezTo>
                    <a:pt x="475544" y="52211"/>
                    <a:pt x="609600" y="0"/>
                    <a:pt x="609600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/>
            <p:cNvSpPr/>
            <p:nvPr/>
          </p:nvSpPr>
          <p:spPr>
            <a:xfrm>
              <a:off x="8089900" y="3813175"/>
              <a:ext cx="288925" cy="196850"/>
            </a:xfrm>
            <a:custGeom>
              <a:avLst/>
              <a:gdLst>
                <a:gd name="connsiteX0" fmla="*/ 0 w 288925"/>
                <a:gd name="connsiteY0" fmla="*/ 0 h 196850"/>
                <a:gd name="connsiteX1" fmla="*/ 25400 w 288925"/>
                <a:gd name="connsiteY1" fmla="*/ 76200 h 196850"/>
                <a:gd name="connsiteX2" fmla="*/ 73025 w 288925"/>
                <a:gd name="connsiteY2" fmla="*/ 136525 h 196850"/>
                <a:gd name="connsiteX3" fmla="*/ 120650 w 288925"/>
                <a:gd name="connsiteY3" fmla="*/ 158750 h 196850"/>
                <a:gd name="connsiteX4" fmla="*/ 206375 w 288925"/>
                <a:gd name="connsiteY4" fmla="*/ 180975 h 196850"/>
                <a:gd name="connsiteX5" fmla="*/ 288925 w 288925"/>
                <a:gd name="connsiteY5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925" h="196850">
                  <a:moveTo>
                    <a:pt x="0" y="0"/>
                  </a:moveTo>
                  <a:cubicBezTo>
                    <a:pt x="6614" y="26723"/>
                    <a:pt x="13229" y="53446"/>
                    <a:pt x="25400" y="76200"/>
                  </a:cubicBezTo>
                  <a:cubicBezTo>
                    <a:pt x="37571" y="98954"/>
                    <a:pt x="57150" y="122767"/>
                    <a:pt x="73025" y="136525"/>
                  </a:cubicBezTo>
                  <a:cubicBezTo>
                    <a:pt x="88900" y="150283"/>
                    <a:pt x="98425" y="151342"/>
                    <a:pt x="120650" y="158750"/>
                  </a:cubicBezTo>
                  <a:cubicBezTo>
                    <a:pt x="142875" y="166158"/>
                    <a:pt x="178329" y="174625"/>
                    <a:pt x="206375" y="180975"/>
                  </a:cubicBezTo>
                  <a:cubicBezTo>
                    <a:pt x="234421" y="187325"/>
                    <a:pt x="288925" y="196850"/>
                    <a:pt x="288925" y="196850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矢印コネクタ 63"/>
            <p:cNvCxnSpPr/>
            <p:nvPr/>
          </p:nvCxnSpPr>
          <p:spPr>
            <a:xfrm flipH="1">
              <a:off x="8464550" y="3981450"/>
              <a:ext cx="3175" cy="22926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フリーフォーム 64"/>
            <p:cNvSpPr/>
            <p:nvPr/>
          </p:nvSpPr>
          <p:spPr>
            <a:xfrm>
              <a:off x="7762875" y="4029075"/>
              <a:ext cx="88900" cy="328761"/>
            </a:xfrm>
            <a:custGeom>
              <a:avLst/>
              <a:gdLst>
                <a:gd name="connsiteX0" fmla="*/ 0 w 88900"/>
                <a:gd name="connsiteY0" fmla="*/ 0 h 346075"/>
                <a:gd name="connsiteX1" fmla="*/ 57150 w 88900"/>
                <a:gd name="connsiteY1" fmla="*/ 60325 h 346075"/>
                <a:gd name="connsiteX2" fmla="*/ 73025 w 88900"/>
                <a:gd name="connsiteY2" fmla="*/ 130175 h 346075"/>
                <a:gd name="connsiteX3" fmla="*/ 82550 w 88900"/>
                <a:gd name="connsiteY3" fmla="*/ 212725 h 346075"/>
                <a:gd name="connsiteX4" fmla="*/ 85725 w 88900"/>
                <a:gd name="connsiteY4" fmla="*/ 292100 h 346075"/>
                <a:gd name="connsiteX5" fmla="*/ 88900 w 88900"/>
                <a:gd name="connsiteY5" fmla="*/ 346075 h 3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0" h="346075">
                  <a:moveTo>
                    <a:pt x="0" y="0"/>
                  </a:moveTo>
                  <a:cubicBezTo>
                    <a:pt x="22489" y="19314"/>
                    <a:pt x="44979" y="38629"/>
                    <a:pt x="57150" y="60325"/>
                  </a:cubicBezTo>
                  <a:cubicBezTo>
                    <a:pt x="69321" y="82021"/>
                    <a:pt x="68792" y="104775"/>
                    <a:pt x="73025" y="130175"/>
                  </a:cubicBezTo>
                  <a:cubicBezTo>
                    <a:pt x="77258" y="155575"/>
                    <a:pt x="80433" y="185738"/>
                    <a:pt x="82550" y="212725"/>
                  </a:cubicBezTo>
                  <a:cubicBezTo>
                    <a:pt x="84667" y="239713"/>
                    <a:pt x="84667" y="269875"/>
                    <a:pt x="85725" y="292100"/>
                  </a:cubicBezTo>
                  <a:cubicBezTo>
                    <a:pt x="86783" y="314325"/>
                    <a:pt x="88900" y="346075"/>
                    <a:pt x="88900" y="346075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矢印コネクタ 65"/>
            <p:cNvCxnSpPr/>
            <p:nvPr/>
          </p:nvCxnSpPr>
          <p:spPr>
            <a:xfrm>
              <a:off x="7803658" y="4433917"/>
              <a:ext cx="18781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846366" y="14648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0032" y="4590081"/>
            <a:ext cx="1877696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b="1" dirty="0" err="1" smtClean="0">
                <a:latin typeface="Symbol" charset="2"/>
                <a:cs typeface="Symbol" charset="2"/>
              </a:rPr>
              <a:t>G</a:t>
            </a:r>
            <a:r>
              <a:rPr kumimoji="1" lang="en-US" altLang="ja-JP" b="1" baseline="-25000" dirty="0" err="1" smtClean="0">
                <a:latin typeface="Times"/>
                <a:cs typeface="Times"/>
              </a:rPr>
              <a:t>p</a:t>
            </a:r>
            <a:r>
              <a:rPr kumimoji="1" lang="en-US" altLang="ja-JP" b="1" baseline="30000" dirty="0" err="1" smtClean="0">
                <a:latin typeface="Times"/>
                <a:cs typeface="Times"/>
              </a:rPr>
              <a:t>H</a:t>
            </a:r>
            <a:r>
              <a:rPr kumimoji="1" lang="en-US" altLang="ja-JP" b="1" dirty="0" smtClean="0">
                <a:latin typeface="Times"/>
                <a:cs typeface="Times"/>
              </a:rPr>
              <a:t> ~NC level</a:t>
            </a:r>
          </a:p>
          <a:p>
            <a:r>
              <a:rPr lang="en-US" altLang="ja-JP" b="1" dirty="0" smtClean="0">
                <a:latin typeface="Times"/>
                <a:cs typeface="Times"/>
              </a:rPr>
              <a:t>Difficult to pump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704817" y="4590081"/>
            <a:ext cx="1693977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b="1" dirty="0" err="1" smtClean="0">
                <a:latin typeface="Symbol" charset="2"/>
                <a:cs typeface="Symbol" charset="2"/>
              </a:rPr>
              <a:t>G</a:t>
            </a:r>
            <a:r>
              <a:rPr kumimoji="1" lang="en-US" altLang="ja-JP" b="1" baseline="-25000" dirty="0" err="1" smtClean="0">
                <a:latin typeface="Times"/>
                <a:cs typeface="Times"/>
              </a:rPr>
              <a:t>p</a:t>
            </a:r>
            <a:r>
              <a:rPr kumimoji="1" lang="en-US" altLang="ja-JP" b="1" baseline="30000" dirty="0" err="1" smtClean="0">
                <a:latin typeface="Times"/>
                <a:cs typeface="Times"/>
              </a:rPr>
              <a:t>L</a:t>
            </a:r>
            <a:r>
              <a:rPr kumimoji="1" lang="en-US" altLang="ja-JP" b="1" dirty="0" smtClean="0">
                <a:latin typeface="Times"/>
                <a:cs typeface="Times"/>
              </a:rPr>
              <a:t> &gt;&gt;NC level</a:t>
            </a:r>
          </a:p>
          <a:p>
            <a:r>
              <a:rPr lang="en-US" altLang="ja-JP" b="1" dirty="0" smtClean="0">
                <a:latin typeface="Times"/>
                <a:cs typeface="Times"/>
              </a:rPr>
              <a:t>Easier to pump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grpSp>
        <p:nvGrpSpPr>
          <p:cNvPr id="71" name="図形グループ 70"/>
          <p:cNvGrpSpPr/>
          <p:nvPr/>
        </p:nvGrpSpPr>
        <p:grpSpPr>
          <a:xfrm>
            <a:off x="6046305" y="2842768"/>
            <a:ext cx="2531150" cy="1908395"/>
            <a:chOff x="6409649" y="3588044"/>
            <a:chExt cx="2531151" cy="2615026"/>
          </a:xfrm>
        </p:grpSpPr>
        <p:sp>
          <p:nvSpPr>
            <p:cNvPr id="20" name="正方形/長方形 19"/>
            <p:cNvSpPr/>
            <p:nvPr/>
          </p:nvSpPr>
          <p:spPr>
            <a:xfrm>
              <a:off x="6852860" y="3588044"/>
              <a:ext cx="2087844" cy="2167879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 flipV="1">
              <a:off x="8552370" y="5507324"/>
              <a:ext cx="0" cy="2485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フリーフォーム 38"/>
            <p:cNvSpPr/>
            <p:nvPr/>
          </p:nvSpPr>
          <p:spPr>
            <a:xfrm>
              <a:off x="6854825" y="4073950"/>
              <a:ext cx="2085975" cy="1602950"/>
            </a:xfrm>
            <a:custGeom>
              <a:avLst/>
              <a:gdLst>
                <a:gd name="connsiteX0" fmla="*/ 0 w 2085975"/>
                <a:gd name="connsiteY0" fmla="*/ 2750 h 1602950"/>
                <a:gd name="connsiteX1" fmla="*/ 174625 w 2085975"/>
                <a:gd name="connsiteY1" fmla="*/ 2750 h 1602950"/>
                <a:gd name="connsiteX2" fmla="*/ 396875 w 2085975"/>
                <a:gd name="connsiteY2" fmla="*/ 31325 h 1602950"/>
                <a:gd name="connsiteX3" fmla="*/ 577850 w 2085975"/>
                <a:gd name="connsiteY3" fmla="*/ 104350 h 1602950"/>
                <a:gd name="connsiteX4" fmla="*/ 768350 w 2085975"/>
                <a:gd name="connsiteY4" fmla="*/ 193250 h 1602950"/>
                <a:gd name="connsiteX5" fmla="*/ 958850 w 2085975"/>
                <a:gd name="connsiteY5" fmla="*/ 332950 h 1602950"/>
                <a:gd name="connsiteX6" fmla="*/ 1133475 w 2085975"/>
                <a:gd name="connsiteY6" fmla="*/ 510750 h 1602950"/>
                <a:gd name="connsiteX7" fmla="*/ 1289050 w 2085975"/>
                <a:gd name="connsiteY7" fmla="*/ 704425 h 1602950"/>
                <a:gd name="connsiteX8" fmla="*/ 1457325 w 2085975"/>
                <a:gd name="connsiteY8" fmla="*/ 907625 h 1602950"/>
                <a:gd name="connsiteX9" fmla="*/ 1597025 w 2085975"/>
                <a:gd name="connsiteY9" fmla="*/ 1079075 h 1602950"/>
                <a:gd name="connsiteX10" fmla="*/ 1714500 w 2085975"/>
                <a:gd name="connsiteY10" fmla="*/ 1167975 h 1602950"/>
                <a:gd name="connsiteX11" fmla="*/ 1774825 w 2085975"/>
                <a:gd name="connsiteY11" fmla="*/ 1333075 h 1602950"/>
                <a:gd name="connsiteX12" fmla="*/ 1889125 w 2085975"/>
                <a:gd name="connsiteY12" fmla="*/ 1482300 h 1602950"/>
                <a:gd name="connsiteX13" fmla="*/ 1993900 w 2085975"/>
                <a:gd name="connsiteY13" fmla="*/ 1558500 h 1602950"/>
                <a:gd name="connsiteX14" fmla="*/ 2032000 w 2085975"/>
                <a:gd name="connsiteY14" fmla="*/ 1577550 h 1602950"/>
                <a:gd name="connsiteX15" fmla="*/ 2085975 w 2085975"/>
                <a:gd name="connsiteY15" fmla="*/ 1602950 h 160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5975" h="1602950">
                  <a:moveTo>
                    <a:pt x="0" y="2750"/>
                  </a:moveTo>
                  <a:cubicBezTo>
                    <a:pt x="54239" y="368"/>
                    <a:pt x="108479" y="-2013"/>
                    <a:pt x="174625" y="2750"/>
                  </a:cubicBezTo>
                  <a:cubicBezTo>
                    <a:pt x="240771" y="7513"/>
                    <a:pt x="329671" y="14392"/>
                    <a:pt x="396875" y="31325"/>
                  </a:cubicBezTo>
                  <a:cubicBezTo>
                    <a:pt x="464079" y="48258"/>
                    <a:pt x="515938" y="77363"/>
                    <a:pt x="577850" y="104350"/>
                  </a:cubicBezTo>
                  <a:cubicBezTo>
                    <a:pt x="639762" y="131337"/>
                    <a:pt x="704850" y="155150"/>
                    <a:pt x="768350" y="193250"/>
                  </a:cubicBezTo>
                  <a:cubicBezTo>
                    <a:pt x="831850" y="231350"/>
                    <a:pt x="897996" y="280033"/>
                    <a:pt x="958850" y="332950"/>
                  </a:cubicBezTo>
                  <a:cubicBezTo>
                    <a:pt x="1019704" y="385867"/>
                    <a:pt x="1078442" y="448838"/>
                    <a:pt x="1133475" y="510750"/>
                  </a:cubicBezTo>
                  <a:cubicBezTo>
                    <a:pt x="1188508" y="572662"/>
                    <a:pt x="1235075" y="638279"/>
                    <a:pt x="1289050" y="704425"/>
                  </a:cubicBezTo>
                  <a:cubicBezTo>
                    <a:pt x="1343025" y="770571"/>
                    <a:pt x="1457325" y="907625"/>
                    <a:pt x="1457325" y="907625"/>
                  </a:cubicBezTo>
                  <a:cubicBezTo>
                    <a:pt x="1508654" y="970067"/>
                    <a:pt x="1554163" y="1035684"/>
                    <a:pt x="1597025" y="1079075"/>
                  </a:cubicBezTo>
                  <a:cubicBezTo>
                    <a:pt x="1639887" y="1122466"/>
                    <a:pt x="1684867" y="1125642"/>
                    <a:pt x="1714500" y="1167975"/>
                  </a:cubicBezTo>
                  <a:cubicBezTo>
                    <a:pt x="1744133" y="1210308"/>
                    <a:pt x="1745721" y="1280688"/>
                    <a:pt x="1774825" y="1333075"/>
                  </a:cubicBezTo>
                  <a:cubicBezTo>
                    <a:pt x="1803929" y="1385462"/>
                    <a:pt x="1852613" y="1444729"/>
                    <a:pt x="1889125" y="1482300"/>
                  </a:cubicBezTo>
                  <a:cubicBezTo>
                    <a:pt x="1925638" y="1519871"/>
                    <a:pt x="1970088" y="1542625"/>
                    <a:pt x="1993900" y="1558500"/>
                  </a:cubicBezTo>
                  <a:cubicBezTo>
                    <a:pt x="2017713" y="1574375"/>
                    <a:pt x="2016654" y="1570142"/>
                    <a:pt x="2032000" y="1577550"/>
                  </a:cubicBezTo>
                  <a:cubicBezTo>
                    <a:pt x="2047346" y="1584958"/>
                    <a:pt x="2076450" y="1598717"/>
                    <a:pt x="2085975" y="1602950"/>
                  </a:cubicBezTo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6873875" y="4083050"/>
              <a:ext cx="2044700" cy="1603375"/>
            </a:xfrm>
            <a:custGeom>
              <a:avLst/>
              <a:gdLst>
                <a:gd name="connsiteX0" fmla="*/ 0 w 2044700"/>
                <a:gd name="connsiteY0" fmla="*/ 0 h 1603375"/>
                <a:gd name="connsiteX1" fmla="*/ 276225 w 2044700"/>
                <a:gd name="connsiteY1" fmla="*/ 57150 h 1603375"/>
                <a:gd name="connsiteX2" fmla="*/ 488950 w 2044700"/>
                <a:gd name="connsiteY2" fmla="*/ 152400 h 1603375"/>
                <a:gd name="connsiteX3" fmla="*/ 679450 w 2044700"/>
                <a:gd name="connsiteY3" fmla="*/ 234950 h 1603375"/>
                <a:gd name="connsiteX4" fmla="*/ 981075 w 2044700"/>
                <a:gd name="connsiteY4" fmla="*/ 441325 h 1603375"/>
                <a:gd name="connsiteX5" fmla="*/ 1266825 w 2044700"/>
                <a:gd name="connsiteY5" fmla="*/ 612775 h 1603375"/>
                <a:gd name="connsiteX6" fmla="*/ 1470025 w 2044700"/>
                <a:gd name="connsiteY6" fmla="*/ 730250 h 1603375"/>
                <a:gd name="connsiteX7" fmla="*/ 1543050 w 2044700"/>
                <a:gd name="connsiteY7" fmla="*/ 828675 h 1603375"/>
                <a:gd name="connsiteX8" fmla="*/ 1600200 w 2044700"/>
                <a:gd name="connsiteY8" fmla="*/ 990600 h 1603375"/>
                <a:gd name="connsiteX9" fmla="*/ 1628775 w 2044700"/>
                <a:gd name="connsiteY9" fmla="*/ 1196975 h 1603375"/>
                <a:gd name="connsiteX10" fmla="*/ 1673225 w 2044700"/>
                <a:gd name="connsiteY10" fmla="*/ 1444625 h 1603375"/>
                <a:gd name="connsiteX11" fmla="*/ 1695450 w 2044700"/>
                <a:gd name="connsiteY11" fmla="*/ 1517650 h 1603375"/>
                <a:gd name="connsiteX12" fmla="*/ 1838325 w 2044700"/>
                <a:gd name="connsiteY12" fmla="*/ 1562100 h 1603375"/>
                <a:gd name="connsiteX13" fmla="*/ 2044700 w 2044700"/>
                <a:gd name="connsiteY13" fmla="*/ 1603375 h 160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4700" h="1603375">
                  <a:moveTo>
                    <a:pt x="0" y="0"/>
                  </a:moveTo>
                  <a:cubicBezTo>
                    <a:pt x="97366" y="15875"/>
                    <a:pt x="194733" y="31750"/>
                    <a:pt x="276225" y="57150"/>
                  </a:cubicBezTo>
                  <a:cubicBezTo>
                    <a:pt x="357717" y="82550"/>
                    <a:pt x="421746" y="122767"/>
                    <a:pt x="488950" y="152400"/>
                  </a:cubicBezTo>
                  <a:cubicBezTo>
                    <a:pt x="556154" y="182033"/>
                    <a:pt x="597429" y="186796"/>
                    <a:pt x="679450" y="234950"/>
                  </a:cubicBezTo>
                  <a:cubicBezTo>
                    <a:pt x="761471" y="283104"/>
                    <a:pt x="883179" y="378354"/>
                    <a:pt x="981075" y="441325"/>
                  </a:cubicBezTo>
                  <a:cubicBezTo>
                    <a:pt x="1078971" y="504296"/>
                    <a:pt x="1185333" y="564621"/>
                    <a:pt x="1266825" y="612775"/>
                  </a:cubicBezTo>
                  <a:cubicBezTo>
                    <a:pt x="1348317" y="660929"/>
                    <a:pt x="1423988" y="694267"/>
                    <a:pt x="1470025" y="730250"/>
                  </a:cubicBezTo>
                  <a:cubicBezTo>
                    <a:pt x="1516062" y="766233"/>
                    <a:pt x="1521354" y="785283"/>
                    <a:pt x="1543050" y="828675"/>
                  </a:cubicBezTo>
                  <a:cubicBezTo>
                    <a:pt x="1564746" y="872067"/>
                    <a:pt x="1585913" y="929217"/>
                    <a:pt x="1600200" y="990600"/>
                  </a:cubicBezTo>
                  <a:cubicBezTo>
                    <a:pt x="1614487" y="1051983"/>
                    <a:pt x="1616604" y="1121304"/>
                    <a:pt x="1628775" y="1196975"/>
                  </a:cubicBezTo>
                  <a:cubicBezTo>
                    <a:pt x="1640946" y="1272646"/>
                    <a:pt x="1662113" y="1391179"/>
                    <a:pt x="1673225" y="1444625"/>
                  </a:cubicBezTo>
                  <a:cubicBezTo>
                    <a:pt x="1684338" y="1498071"/>
                    <a:pt x="1667933" y="1498071"/>
                    <a:pt x="1695450" y="1517650"/>
                  </a:cubicBezTo>
                  <a:cubicBezTo>
                    <a:pt x="1722967" y="1537229"/>
                    <a:pt x="1780117" y="1547813"/>
                    <a:pt x="1838325" y="1562100"/>
                  </a:cubicBezTo>
                  <a:cubicBezTo>
                    <a:pt x="1896533" y="1576387"/>
                    <a:pt x="2009775" y="1596496"/>
                    <a:pt x="2044700" y="1603375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731125" y="5696984"/>
              <a:ext cx="466794" cy="506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Times"/>
                  <a:cs typeface="Times"/>
                </a:rPr>
                <a:t>r/a</a:t>
              </a:r>
              <a:endParaRPr kumimoji="1" lang="ja-JP" altLang="en-US" b="1" dirty="0">
                <a:latin typeface="Times"/>
                <a:cs typeface="Times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8343899" y="5696980"/>
              <a:ext cx="473206" cy="506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"/>
                  <a:cs typeface="Times"/>
                </a:rPr>
                <a:t>1.0</a:t>
              </a:r>
              <a:endParaRPr kumimoji="1" lang="ja-JP" altLang="en-US" dirty="0">
                <a:latin typeface="Times"/>
                <a:cs typeface="Times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6635412" y="5696980"/>
              <a:ext cx="473206" cy="506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"/>
                  <a:cs typeface="Times"/>
                </a:rPr>
                <a:t>0.0</a:t>
              </a:r>
              <a:endParaRPr kumimoji="1" lang="ja-JP" altLang="en-US" dirty="0">
                <a:latin typeface="Times"/>
                <a:cs typeface="Times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909979" y="4216143"/>
              <a:ext cx="381347" cy="50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Times"/>
                  <a:cs typeface="Times"/>
                </a:rPr>
                <a:t>n</a:t>
              </a:r>
              <a:r>
                <a:rPr kumimoji="1" lang="en-US" altLang="ja-JP" b="1" baseline="-25000" dirty="0" smtClean="0">
                  <a:latin typeface="Times"/>
                  <a:cs typeface="Times"/>
                </a:rPr>
                <a:t>e</a:t>
              </a:r>
              <a:endParaRPr kumimoji="1" lang="ja-JP" altLang="en-US" b="1" baseline="-25000" dirty="0">
                <a:latin typeface="Times"/>
                <a:cs typeface="Times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873875" y="4929361"/>
              <a:ext cx="1508948" cy="463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Times"/>
                  <a:cs typeface="Times"/>
                </a:rPr>
                <a:t>H-mode profile</a:t>
              </a:r>
              <a:endParaRPr lang="ja-JP" altLang="en-US" sz="1600" b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311879" y="3681587"/>
              <a:ext cx="1486205" cy="463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Times"/>
                  <a:cs typeface="Times"/>
                </a:rPr>
                <a:t>L-mode profile</a:t>
              </a:r>
              <a:endParaRPr lang="ja-JP" altLang="en-US" sz="1600" b="1" dirty="0">
                <a:latin typeface="Times"/>
                <a:cs typeface="Times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409649" y="3889285"/>
              <a:ext cx="473206" cy="50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"/>
                  <a:cs typeface="Times"/>
                </a:rPr>
                <a:t>1.0</a:t>
              </a:r>
              <a:endParaRPr kumimoji="1" lang="ja-JP" altLang="en-US" dirty="0">
                <a:latin typeface="Times"/>
                <a:cs typeface="Times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6427040" y="5488297"/>
              <a:ext cx="473206" cy="50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"/>
                  <a:cs typeface="Times"/>
                </a:rPr>
                <a:t>0.0</a:t>
              </a:r>
              <a:endParaRPr kumimoji="1" lang="ja-JP" altLang="en-US" dirty="0">
                <a:latin typeface="Times"/>
                <a:cs typeface="Times"/>
              </a:endParaRPr>
            </a:p>
          </p:txBody>
        </p:sp>
      </p:grpSp>
      <p:sp>
        <p:nvSpPr>
          <p:cNvPr id="72" name="円/楕円 71"/>
          <p:cNvSpPr/>
          <p:nvPr/>
        </p:nvSpPr>
        <p:spPr>
          <a:xfrm>
            <a:off x="8019477" y="3889755"/>
            <a:ext cx="811257" cy="761606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907867" y="3222763"/>
            <a:ext cx="402670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dirty="0" err="1" smtClean="0">
                <a:latin typeface="Symbol" charset="2"/>
                <a:cs typeface="Symbol" charset="2"/>
              </a:rPr>
              <a:t>G</a:t>
            </a:r>
            <a:r>
              <a:rPr kumimoji="1" lang="en-US" altLang="ja-JP" baseline="-25000" dirty="0" err="1" smtClean="0">
                <a:latin typeface="Times"/>
                <a:cs typeface="Times"/>
              </a:rPr>
              <a:t>p</a:t>
            </a:r>
            <a:endParaRPr kumimoji="1" lang="ja-JP" altLang="en-US" baseline="-25000" dirty="0">
              <a:latin typeface="Times"/>
              <a:cs typeface="Times"/>
            </a:endParaRPr>
          </a:p>
        </p:txBody>
      </p:sp>
      <p:sp>
        <p:nvSpPr>
          <p:cNvPr id="74" name="右矢印 73"/>
          <p:cNvSpPr/>
          <p:nvPr/>
        </p:nvSpPr>
        <p:spPr>
          <a:xfrm>
            <a:off x="7980554" y="3557552"/>
            <a:ext cx="208470" cy="156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左矢印 76"/>
          <p:cNvSpPr/>
          <p:nvPr/>
        </p:nvSpPr>
        <p:spPr>
          <a:xfrm rot="20474885">
            <a:off x="5838836" y="2116487"/>
            <a:ext cx="1045819" cy="1746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364308" y="1936712"/>
            <a:ext cx="2576392" cy="369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"/>
                <a:cs typeface="Times"/>
              </a:rPr>
              <a:t>Better stability for TEM</a:t>
            </a:r>
            <a:endParaRPr kumimoji="1" lang="ja-JP" alt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495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2342857" y="2888943"/>
            <a:ext cx="2067689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dirty="0">
                <a:latin typeface="Times"/>
                <a:cs typeface="Times"/>
              </a:rPr>
              <a:t>TCV (</a:t>
            </a:r>
            <a:r>
              <a:rPr lang="en-US" altLang="ja-JP" sz="1400" dirty="0" err="1">
                <a:latin typeface="Times"/>
                <a:cs typeface="Times"/>
              </a:rPr>
              <a:t>a</a:t>
            </a:r>
            <a:r>
              <a:rPr lang="en-US" altLang="ja-JP" sz="1400" baseline="-25000" dirty="0" err="1">
                <a:latin typeface="Times"/>
                <a:cs typeface="Times"/>
              </a:rPr>
              <a:t>p</a:t>
            </a:r>
            <a:r>
              <a:rPr lang="en-US" altLang="ja-JP" sz="1400" dirty="0">
                <a:latin typeface="Times"/>
                <a:cs typeface="Times"/>
              </a:rPr>
              <a:t>=25cm,B</a:t>
            </a:r>
            <a:r>
              <a:rPr lang="en-US" altLang="ja-JP" sz="1400" baseline="-25000" dirty="0">
                <a:latin typeface="Times"/>
                <a:cs typeface="Times"/>
              </a:rPr>
              <a:t>t</a:t>
            </a:r>
            <a:r>
              <a:rPr lang="en-US" altLang="ja-JP" sz="1400" dirty="0">
                <a:latin typeface="Times"/>
                <a:cs typeface="Times"/>
              </a:rPr>
              <a:t>=1.44T) </a:t>
            </a:r>
            <a:endParaRPr lang="ja-JP" altLang="en-US" sz="1400" dirty="0">
              <a:latin typeface="Times"/>
              <a:cs typeface="Time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337496" y="1035422"/>
            <a:ext cx="239170" cy="191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>
              <a:latin typeface="Times"/>
              <a:cs typeface="Time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769546" y="1054087"/>
            <a:ext cx="239170" cy="191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ja-JP" altLang="en-US">
              <a:latin typeface="Times"/>
              <a:cs typeface="Time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22979" y="2916155"/>
            <a:ext cx="1985811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dirty="0">
                <a:latin typeface="Times"/>
                <a:cs typeface="Times"/>
              </a:rPr>
              <a:t>DIII-D (</a:t>
            </a:r>
            <a:r>
              <a:rPr lang="en-US" altLang="ja-JP" sz="1400" dirty="0" err="1">
                <a:latin typeface="Times"/>
                <a:cs typeface="Times"/>
              </a:rPr>
              <a:t>a</a:t>
            </a:r>
            <a:r>
              <a:rPr lang="en-US" altLang="ja-JP" sz="1400" baseline="-25000" dirty="0" err="1">
                <a:latin typeface="Times"/>
                <a:cs typeface="Times"/>
              </a:rPr>
              <a:t>p</a:t>
            </a:r>
            <a:r>
              <a:rPr lang="en-US" altLang="ja-JP" sz="1400" dirty="0">
                <a:latin typeface="Times"/>
                <a:cs typeface="Times"/>
              </a:rPr>
              <a:t>=</a:t>
            </a:r>
            <a:r>
              <a:rPr lang="ja-JP" altLang="ja-JP" sz="1400" dirty="0">
                <a:latin typeface="Times"/>
                <a:cs typeface="Times"/>
              </a:rPr>
              <a:t>5</a:t>
            </a:r>
            <a:r>
              <a:rPr lang="en-US" altLang="ja-JP" sz="1400" dirty="0">
                <a:latin typeface="Times"/>
                <a:cs typeface="Times"/>
              </a:rPr>
              <a:t>9cm,B</a:t>
            </a:r>
            <a:r>
              <a:rPr lang="en-US" altLang="ja-JP" sz="1400" baseline="-25000" dirty="0">
                <a:latin typeface="Times"/>
                <a:cs typeface="Times"/>
              </a:rPr>
              <a:t>t</a:t>
            </a:r>
            <a:r>
              <a:rPr lang="en-US" altLang="ja-JP" sz="1400" dirty="0">
                <a:latin typeface="Times"/>
                <a:cs typeface="Times"/>
              </a:rPr>
              <a:t>=2T) </a:t>
            </a:r>
            <a:endParaRPr lang="ja-JP" altLang="en-US" sz="1400" dirty="0">
              <a:latin typeface="Times"/>
              <a:cs typeface="Time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79" y="834913"/>
            <a:ext cx="1860551" cy="199295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576" y="224129"/>
            <a:ext cx="9619124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400" b="1" dirty="0">
                <a:latin typeface="Times"/>
                <a:cs typeface="Times"/>
              </a:rPr>
              <a:t>4. There are increasing Evidence of L-mode Edge High Confinement</a:t>
            </a:r>
            <a:endParaRPr lang="ja-JP" altLang="en-US" sz="2400" b="1" dirty="0">
              <a:latin typeface="Times"/>
              <a:cs typeface="Times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380204" y="1718002"/>
            <a:ext cx="1843019" cy="1497626"/>
            <a:chOff x="291448" y="1069587"/>
            <a:chExt cx="1843019" cy="199683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448" y="1377364"/>
              <a:ext cx="1843019" cy="1689057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523217" y="1069587"/>
              <a:ext cx="154942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err="1">
                  <a:latin typeface="Times"/>
                  <a:cs typeface="Times"/>
                </a:rPr>
                <a:t>CamenenNF</a:t>
              </a:r>
              <a:r>
                <a:rPr lang="en-US" altLang="ja-JP" sz="1400" b="1" dirty="0">
                  <a:latin typeface="Times"/>
                  <a:cs typeface="Times"/>
                </a:rPr>
                <a:t> 2007</a:t>
              </a:r>
              <a:endParaRPr lang="ja-JP" altLang="en-US" sz="1400" b="1" dirty="0">
                <a:latin typeface="Times"/>
                <a:cs typeface="Times"/>
              </a:endParaRPr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95558" y="3446129"/>
            <a:ext cx="2957234" cy="1382981"/>
            <a:chOff x="298705" y="4892890"/>
            <a:chExt cx="2957234" cy="1843975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705" y="5047808"/>
              <a:ext cx="2957234" cy="1689057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298705" y="4892890"/>
              <a:ext cx="2044149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err="1">
                  <a:latin typeface="Times"/>
                  <a:cs typeface="Times"/>
                </a:rPr>
                <a:t>Kadomtsev</a:t>
              </a:r>
              <a:r>
                <a:rPr lang="en-US" altLang="ja-JP" sz="1400" b="1" dirty="0">
                  <a:latin typeface="Times"/>
                  <a:cs typeface="Times"/>
                </a:rPr>
                <a:t> NF1971</a:t>
              </a:r>
            </a:p>
            <a:p>
              <a:r>
                <a:rPr lang="en-US" altLang="ja-JP" sz="1400" b="1" dirty="0">
                  <a:latin typeface="Times"/>
                  <a:cs typeface="Times"/>
                </a:rPr>
                <a:t>Precession drift reversal</a:t>
              </a:r>
            </a:p>
            <a:p>
              <a:r>
                <a:rPr lang="en-US" altLang="ja-JP" sz="1400" b="1" dirty="0">
                  <a:latin typeface="Times"/>
                  <a:cs typeface="Times"/>
                </a:rPr>
                <a:t>for TEM stability</a:t>
              </a:r>
              <a:endParaRPr lang="ja-JP" altLang="en-US" sz="1400" b="1" dirty="0">
                <a:latin typeface="Times"/>
                <a:cs typeface="Times"/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540867" y="911891"/>
            <a:ext cx="1888778" cy="775796"/>
            <a:chOff x="2146741" y="5947594"/>
            <a:chExt cx="1888778" cy="1034398"/>
          </a:xfrm>
          <a:solidFill>
            <a:srgbClr val="FFFFFF"/>
          </a:solidFill>
        </p:grpSpPr>
        <p:sp>
          <p:nvSpPr>
            <p:cNvPr id="18" name="テキスト ボックス 17"/>
            <p:cNvSpPr txBox="1"/>
            <p:nvPr/>
          </p:nvSpPr>
          <p:spPr>
            <a:xfrm>
              <a:off x="2146741" y="6202288"/>
              <a:ext cx="1826141" cy="779704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>
                  <a:latin typeface="Symbol" charset="2"/>
                  <a:cs typeface="Symbol" charset="2"/>
                </a:rPr>
                <a:t>t</a:t>
              </a:r>
              <a:r>
                <a:rPr lang="en-US" altLang="ja-JP" sz="1600" b="1" baseline="-25000" dirty="0" err="1">
                  <a:latin typeface="Times"/>
                  <a:cs typeface="Times"/>
                </a:rPr>
                <a:t>Ee</a:t>
              </a:r>
              <a:r>
                <a:rPr lang="en-US" altLang="ja-JP" sz="1600" b="1" dirty="0">
                  <a:latin typeface="Times"/>
                  <a:cs typeface="Times"/>
                </a:rPr>
                <a:t> (NTT)~ 2 times</a:t>
              </a:r>
            </a:p>
            <a:p>
              <a:r>
                <a:rPr lang="en-US" altLang="ja-JP" sz="1600" b="1" dirty="0">
                  <a:latin typeface="Times"/>
                  <a:cs typeface="Times"/>
                </a:rPr>
                <a:t>(L-mode Edge)</a:t>
              </a:r>
              <a:endParaRPr lang="ja-JP" altLang="en-US" sz="1600" b="1" dirty="0">
                <a:latin typeface="Times"/>
                <a:cs typeface="Times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231695" y="5947594"/>
              <a:ext cx="1803824" cy="41037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Times"/>
                  <a:cs typeface="Times"/>
                </a:rPr>
                <a:t>Y. </a:t>
              </a:r>
              <a:r>
                <a:rPr lang="en-US" altLang="ja-JP" sz="1400" b="1" dirty="0" err="1">
                  <a:latin typeface="Times"/>
                  <a:cs typeface="Times"/>
                </a:rPr>
                <a:t>Camenen</a:t>
              </a:r>
              <a:r>
                <a:rPr lang="en-US" altLang="ja-JP" sz="1400" b="1" dirty="0">
                  <a:latin typeface="Times"/>
                  <a:cs typeface="Times"/>
                </a:rPr>
                <a:t>, NF2007</a:t>
              </a:r>
              <a:endParaRPr lang="ja-JP" altLang="en-US" sz="1400" b="1" dirty="0">
                <a:latin typeface="Times"/>
                <a:cs typeface="Times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6424204" y="3256071"/>
            <a:ext cx="2846792" cy="160043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1400" b="1" dirty="0">
                <a:latin typeface="Times"/>
                <a:cs typeface="Times"/>
              </a:rPr>
              <a:t>Riva </a:t>
            </a:r>
            <a:r>
              <a:rPr lang="en-US" altLang="ja-JP" sz="1400" b="1" dirty="0" smtClean="0">
                <a:latin typeface="Times"/>
                <a:cs typeface="Times"/>
              </a:rPr>
              <a:t>PPCF2017</a:t>
            </a:r>
            <a:r>
              <a:rPr lang="ja-JP" altLang="en-US" sz="1400" b="1" dirty="0" smtClean="0">
                <a:latin typeface="Times"/>
                <a:cs typeface="Times"/>
              </a:rPr>
              <a:t>：</a:t>
            </a:r>
            <a:endParaRPr lang="en-US" altLang="ja-JP" sz="1400" b="1" dirty="0" smtClean="0">
              <a:latin typeface="Times"/>
              <a:cs typeface="Times"/>
            </a:endParaRPr>
          </a:p>
          <a:p>
            <a:r>
              <a:rPr lang="en-US" altLang="ja-JP" sz="1400" b="1" dirty="0" smtClean="0">
                <a:latin typeface="Times"/>
                <a:cs typeface="Times"/>
              </a:rPr>
              <a:t>Larger </a:t>
            </a:r>
            <a:r>
              <a:rPr lang="en-US" altLang="ja-JP" sz="1400" b="1" dirty="0">
                <a:latin typeface="Times"/>
                <a:cs typeface="Times"/>
              </a:rPr>
              <a:t>magnetic pitch stabilize resistive </a:t>
            </a:r>
            <a:r>
              <a:rPr lang="en-US" altLang="ja-JP" sz="1400" b="1" dirty="0" smtClean="0">
                <a:latin typeface="Times"/>
                <a:cs typeface="Times"/>
              </a:rPr>
              <a:t>ballooning</a:t>
            </a:r>
          </a:p>
          <a:p>
            <a:r>
              <a:rPr lang="en-US" altLang="ja-JP" sz="1400" b="1" dirty="0" smtClean="0">
                <a:latin typeface="Times"/>
                <a:cs typeface="Times"/>
              </a:rPr>
              <a:t>SauterPoP2014: De-stiffening</a:t>
            </a:r>
          </a:p>
          <a:p>
            <a:r>
              <a:rPr lang="en-US" altLang="ja-JP" sz="1400" b="1" dirty="0" smtClean="0">
                <a:latin typeface="Times"/>
                <a:cs typeface="Times"/>
              </a:rPr>
              <a:t>MelroPPCF2015: Higher </a:t>
            </a:r>
            <a:r>
              <a:rPr lang="en-US" altLang="ja-JP" sz="1400" b="1" dirty="0" err="1" smtClean="0">
                <a:latin typeface="Times"/>
                <a:cs typeface="Times"/>
              </a:rPr>
              <a:t>T</a:t>
            </a:r>
            <a:r>
              <a:rPr lang="en-US" altLang="ja-JP" sz="1400" b="1" baseline="-25000" dirty="0" err="1" smtClean="0">
                <a:latin typeface="Times"/>
                <a:cs typeface="Times"/>
              </a:rPr>
              <a:t>crit</a:t>
            </a:r>
            <a:endParaRPr lang="en-US" altLang="ja-JP" sz="1400" b="1" baseline="-25000" dirty="0" smtClean="0">
              <a:latin typeface="Times"/>
              <a:cs typeface="Times"/>
            </a:endParaRPr>
          </a:p>
          <a:p>
            <a:r>
              <a:rPr lang="en-US" altLang="ja-JP" sz="1400" b="1" dirty="0" smtClean="0">
                <a:latin typeface="Times"/>
                <a:cs typeface="Times"/>
              </a:rPr>
              <a:t>Fontana2018: smaller turbulence</a:t>
            </a:r>
          </a:p>
          <a:p>
            <a:r>
              <a:rPr lang="en-US" altLang="ja-JP" sz="1400" b="1" dirty="0" smtClean="0">
                <a:latin typeface="Times"/>
                <a:cs typeface="Times"/>
              </a:rPr>
              <a:t>CodaFEC2018: smaller </a:t>
            </a:r>
            <a:r>
              <a:rPr lang="en-US" altLang="ja-JP" sz="1400" b="1" dirty="0" err="1" smtClean="0">
                <a:latin typeface="Symbol" charset="2"/>
                <a:cs typeface="Symbol" charset="2"/>
              </a:rPr>
              <a:t>l</a:t>
            </a:r>
            <a:r>
              <a:rPr lang="en-US" altLang="ja-JP" sz="1400" b="1" baseline="-25000" dirty="0" err="1" smtClean="0">
                <a:latin typeface="Times"/>
                <a:cs typeface="Times"/>
              </a:rPr>
              <a:t>q</a:t>
            </a:r>
            <a:r>
              <a:rPr lang="en-US" altLang="ja-JP" sz="1400" b="1" dirty="0" smtClean="0">
                <a:latin typeface="Times"/>
                <a:cs typeface="Times"/>
              </a:rPr>
              <a:t>??</a:t>
            </a:r>
            <a:endParaRPr lang="en-US" altLang="ja-JP" sz="1400" b="1" dirty="0">
              <a:latin typeface="Times"/>
              <a:cs typeface="Times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625" y="3215627"/>
            <a:ext cx="3584040" cy="1904241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3747292" y="4338658"/>
            <a:ext cx="82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d=-0.3</a:t>
            </a:r>
            <a:endParaRPr kumimoji="1" lang="ja-JP" altLang="en-US" dirty="0">
              <a:latin typeface="Times"/>
              <a:cs typeface="Time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72945" y="4338658"/>
            <a:ext cx="84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d=+0.3</a:t>
            </a:r>
            <a:endParaRPr kumimoji="1" lang="ja-JP" altLang="en-US" dirty="0">
              <a:latin typeface="Times"/>
              <a:cs typeface="Time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78436" y="3304865"/>
            <a:ext cx="128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More stable</a:t>
            </a:r>
            <a:endParaRPr kumimoji="1" lang="ja-JP" altLang="en-US" dirty="0">
              <a:latin typeface="Times"/>
              <a:cs typeface="Time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878723" y="3315341"/>
            <a:ext cx="15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More unstable</a:t>
            </a:r>
            <a:endParaRPr kumimoji="1" lang="ja-JP" altLang="en-US" dirty="0">
              <a:latin typeface="Times"/>
              <a:cs typeface="Times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5813590" y="646248"/>
            <a:ext cx="1592682" cy="2297952"/>
            <a:chOff x="5813590" y="773253"/>
            <a:chExt cx="1592682" cy="1969329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3590" y="773253"/>
              <a:ext cx="1592682" cy="1969329"/>
            </a:xfrm>
            <a:prstGeom prst="rect">
              <a:avLst/>
            </a:prstGeom>
          </p:spPr>
        </p:pic>
        <p:sp>
          <p:nvSpPr>
            <p:cNvPr id="34" name="正方形/長方形 33"/>
            <p:cNvSpPr/>
            <p:nvPr/>
          </p:nvSpPr>
          <p:spPr>
            <a:xfrm>
              <a:off x="5985932" y="1052356"/>
              <a:ext cx="220132" cy="191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4519916" y="663181"/>
            <a:ext cx="1353738" cy="2347984"/>
            <a:chOff x="4559218" y="741450"/>
            <a:chExt cx="1353738" cy="1915919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9218" y="741450"/>
              <a:ext cx="1353738" cy="1915919"/>
            </a:xfrm>
            <a:prstGeom prst="rect">
              <a:avLst/>
            </a:prstGeom>
          </p:spPr>
        </p:pic>
        <p:sp>
          <p:nvSpPr>
            <p:cNvPr id="40" name="正方形/長方形 39"/>
            <p:cNvSpPr/>
            <p:nvPr/>
          </p:nvSpPr>
          <p:spPr>
            <a:xfrm>
              <a:off x="5393268" y="1050652"/>
              <a:ext cx="220132" cy="191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377" y="1908545"/>
            <a:ext cx="1782502" cy="41910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テキスト ボックス 20"/>
          <p:cNvSpPr txBox="1"/>
          <p:nvPr/>
        </p:nvSpPr>
        <p:spPr>
          <a:xfrm>
            <a:off x="7330613" y="797040"/>
            <a:ext cx="1915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Times"/>
                <a:cs typeface="Times"/>
              </a:rPr>
              <a:t>M. Austin, </a:t>
            </a:r>
            <a:r>
              <a:rPr lang="en-US" altLang="ja-JP" sz="1200" b="1" dirty="0" smtClean="0">
                <a:latin typeface="Times"/>
                <a:cs typeface="Times"/>
              </a:rPr>
              <a:t>EX/P6-6</a:t>
            </a:r>
          </a:p>
          <a:p>
            <a:r>
              <a:rPr lang="en-US" altLang="ja-JP" sz="1200" b="1" dirty="0" smtClean="0">
                <a:latin typeface="Times"/>
                <a:cs typeface="Times"/>
              </a:rPr>
              <a:t>High confinement </a:t>
            </a:r>
            <a:r>
              <a:rPr lang="en-US" altLang="ja-JP" sz="1200" b="1" dirty="0" err="1" smtClean="0">
                <a:latin typeface="Times"/>
                <a:cs typeface="Times"/>
              </a:rPr>
              <a:t>inNegative</a:t>
            </a:r>
            <a:r>
              <a:rPr lang="en-US" altLang="ja-JP" sz="1200" b="1" dirty="0" smtClean="0">
                <a:latin typeface="Times"/>
                <a:cs typeface="Times"/>
              </a:rPr>
              <a:t> </a:t>
            </a:r>
            <a:r>
              <a:rPr lang="en-US" altLang="ja-JP" sz="1200" b="1" dirty="0" err="1" smtClean="0">
                <a:latin typeface="Times"/>
                <a:cs typeface="Times"/>
              </a:rPr>
              <a:t>triangularity</a:t>
            </a:r>
            <a:r>
              <a:rPr lang="en-US" altLang="ja-JP" sz="1200" b="1" dirty="0" smtClean="0">
                <a:latin typeface="Times"/>
                <a:cs typeface="Times"/>
              </a:rPr>
              <a:t> discharges in DIII-D </a:t>
            </a:r>
            <a:endParaRPr lang="ja-JP" altLang="en-US" sz="1200" b="1" dirty="0">
              <a:latin typeface="Times"/>
              <a:cs typeface="Times"/>
            </a:endParaRPr>
          </a:p>
        </p:txBody>
      </p:sp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66936" y="648317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78804" y="2378435"/>
            <a:ext cx="1107996" cy="598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20"/>
              </a:lnSpc>
            </a:pPr>
            <a:r>
              <a:rPr kumimoji="1" lang="en-US" altLang="ja-JP" sz="1100" dirty="0" smtClean="0">
                <a:latin typeface="Times"/>
                <a:cs typeface="Times"/>
              </a:rPr>
              <a:t>n</a:t>
            </a:r>
            <a:r>
              <a:rPr kumimoji="1" lang="en-US" altLang="ja-JP" sz="1100" baseline="-25000" dirty="0" smtClean="0">
                <a:latin typeface="Times"/>
                <a:cs typeface="Times"/>
              </a:rPr>
              <a:t>e</a:t>
            </a:r>
            <a:r>
              <a:rPr kumimoji="1" lang="en-US" altLang="ja-JP" sz="1100" dirty="0" smtClean="0">
                <a:latin typeface="Times"/>
                <a:cs typeface="Times"/>
              </a:rPr>
              <a:t>(0)=6x10</a:t>
            </a:r>
            <a:r>
              <a:rPr kumimoji="1" lang="en-US" altLang="ja-JP" sz="1100" baseline="30000" dirty="0" smtClean="0">
                <a:latin typeface="Times"/>
                <a:cs typeface="Times"/>
              </a:rPr>
              <a:t>19</a:t>
            </a:r>
            <a:r>
              <a:rPr kumimoji="1" lang="en-US" altLang="ja-JP" sz="1100" dirty="0" smtClean="0">
                <a:latin typeface="Times"/>
                <a:cs typeface="Times"/>
              </a:rPr>
              <a:t>m</a:t>
            </a:r>
            <a:r>
              <a:rPr kumimoji="1" lang="en-US" altLang="ja-JP" sz="1100" baseline="30000" dirty="0" smtClean="0">
                <a:latin typeface="Times"/>
                <a:cs typeface="Times"/>
              </a:rPr>
              <a:t>-3</a:t>
            </a:r>
          </a:p>
          <a:p>
            <a:pPr>
              <a:lnSpc>
                <a:spcPts val="1420"/>
              </a:lnSpc>
            </a:pPr>
            <a:r>
              <a:rPr lang="en-US" altLang="ja-JP" sz="1100" dirty="0" err="1" smtClean="0">
                <a:latin typeface="Times"/>
                <a:cs typeface="Times"/>
              </a:rPr>
              <a:t>T</a:t>
            </a:r>
            <a:r>
              <a:rPr lang="en-US" altLang="ja-JP" sz="1100" baseline="-25000" dirty="0" err="1" smtClean="0">
                <a:latin typeface="Times"/>
                <a:cs typeface="Times"/>
              </a:rPr>
              <a:t>e</a:t>
            </a:r>
            <a:r>
              <a:rPr lang="en-US" altLang="ja-JP" sz="1100" dirty="0">
                <a:latin typeface="Times"/>
                <a:cs typeface="Times"/>
              </a:rPr>
              <a:t>(0)</a:t>
            </a:r>
            <a:r>
              <a:rPr lang="en-US" altLang="ja-JP" sz="1100" dirty="0" smtClean="0">
                <a:latin typeface="Times"/>
                <a:cs typeface="Times"/>
              </a:rPr>
              <a:t>=4keV</a:t>
            </a:r>
            <a:endParaRPr lang="en-US" altLang="ja-JP" sz="1100" baseline="30000" dirty="0">
              <a:latin typeface="Times"/>
              <a:cs typeface="Times"/>
            </a:endParaRPr>
          </a:p>
          <a:p>
            <a:pPr>
              <a:lnSpc>
                <a:spcPts val="1420"/>
              </a:lnSpc>
            </a:pPr>
            <a:r>
              <a:rPr kumimoji="1" lang="en-US" altLang="ja-JP" sz="1100" dirty="0" err="1" smtClean="0">
                <a:latin typeface="Times"/>
                <a:cs typeface="Times"/>
              </a:rPr>
              <a:t>P</a:t>
            </a:r>
            <a:r>
              <a:rPr kumimoji="1" lang="en-US" altLang="ja-JP" sz="1100" baseline="-25000" dirty="0" err="1" smtClean="0">
                <a:latin typeface="Times"/>
                <a:cs typeface="Times"/>
              </a:rPr>
              <a:t>heat</a:t>
            </a:r>
            <a:r>
              <a:rPr kumimoji="1" lang="en-US" altLang="ja-JP" sz="1100" dirty="0" smtClean="0">
                <a:latin typeface="Times"/>
                <a:cs typeface="Times"/>
              </a:rPr>
              <a:t>=10.5MW</a:t>
            </a:r>
            <a:endParaRPr kumimoji="1" lang="ja-JP" altLang="en-US" sz="1100" dirty="0">
              <a:latin typeface="Times"/>
              <a:cs typeface="Time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flipH="1">
            <a:off x="5299080" y="997095"/>
            <a:ext cx="32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"/>
                <a:cs typeface="Times"/>
              </a:rPr>
              <a:t>H</a:t>
            </a:r>
            <a:endParaRPr kumimoji="1" lang="ja-JP" altLang="en-US" sz="1400" dirty="0">
              <a:latin typeface="Times"/>
              <a:cs typeface="Time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231475" y="988629"/>
            <a:ext cx="294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"/>
                <a:cs typeface="Times"/>
              </a:rPr>
              <a:t>L</a:t>
            </a:r>
            <a:endParaRPr kumimoji="1" lang="ja-JP" altLang="en-US" sz="1400" dirty="0">
              <a:latin typeface="Times"/>
              <a:cs typeface="Time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15238" y="3877016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FF"/>
                </a:solidFill>
                <a:latin typeface="Times"/>
                <a:cs typeface="Times"/>
              </a:rPr>
              <a:t>Higher </a:t>
            </a:r>
            <a:r>
              <a:rPr kumimoji="1" lang="en-US" altLang="ja-JP" sz="1200" b="1" dirty="0" err="1" smtClean="0">
                <a:solidFill>
                  <a:srgbClr val="0000FF"/>
                </a:solidFill>
                <a:latin typeface="Times"/>
                <a:cs typeface="Times"/>
              </a:rPr>
              <a:t>B</a:t>
            </a:r>
            <a:r>
              <a:rPr kumimoji="1" lang="en-US" altLang="ja-JP" sz="1200" b="1" baseline="-25000" dirty="0" err="1" smtClean="0">
                <a:solidFill>
                  <a:srgbClr val="0000FF"/>
                </a:solidFill>
                <a:latin typeface="Times"/>
                <a:cs typeface="Times"/>
              </a:rPr>
              <a:t>p</a:t>
            </a:r>
            <a:endParaRPr kumimoji="1" lang="ja-JP" altLang="en-US" sz="12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0817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657425" y="2385015"/>
            <a:ext cx="3910431" cy="156638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38715" y="3952485"/>
            <a:ext cx="4278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elvetica"/>
                <a:cs typeface="Helvetica"/>
              </a:rPr>
              <a:t>0                                   0.5                                   1.0</a:t>
            </a:r>
            <a:endParaRPr lang="ja-JP" altLang="en-US" sz="1400" dirty="0">
              <a:latin typeface="Helvetica"/>
              <a:cs typeface="Helvetic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9352" y="3978882"/>
            <a:ext cx="55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y</a:t>
            </a:r>
            <a:r>
              <a:rPr kumimoji="1" lang="en-US" altLang="ja-JP" baseline="30000" dirty="0" smtClean="0">
                <a:latin typeface="Helvetica"/>
                <a:cs typeface="Helvetica"/>
              </a:rPr>
              <a:t>0.5</a:t>
            </a:r>
            <a:endParaRPr kumimoji="1" lang="ja-JP" altLang="en-US" baseline="30000" dirty="0">
              <a:latin typeface="Helvetica"/>
              <a:cs typeface="Helvetic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3124" y="2598324"/>
            <a:ext cx="36432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elvetica"/>
                <a:cs typeface="Helvetica"/>
              </a:rPr>
              <a:t>p’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6599943" y="3843950"/>
            <a:ext cx="2116" cy="1074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 flipV="1">
            <a:off x="6602060" y="2385015"/>
            <a:ext cx="2116" cy="1074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4657425" y="3171550"/>
            <a:ext cx="13711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8430737" y="3178236"/>
            <a:ext cx="13711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4731063" y="2404117"/>
            <a:ext cx="3827906" cy="1542986"/>
          </a:xfrm>
          <a:custGeom>
            <a:avLst/>
            <a:gdLst>
              <a:gd name="connsiteX0" fmla="*/ 4254500 w 4254500"/>
              <a:gd name="connsiteY0" fmla="*/ 0 h 2279650"/>
              <a:gd name="connsiteX1" fmla="*/ 4197350 w 4254500"/>
              <a:gd name="connsiteY1" fmla="*/ 107950 h 2279650"/>
              <a:gd name="connsiteX2" fmla="*/ 4108450 w 4254500"/>
              <a:gd name="connsiteY2" fmla="*/ 190500 h 2279650"/>
              <a:gd name="connsiteX3" fmla="*/ 3917950 w 4254500"/>
              <a:gd name="connsiteY3" fmla="*/ 222250 h 2279650"/>
              <a:gd name="connsiteX4" fmla="*/ 3473450 w 4254500"/>
              <a:gd name="connsiteY4" fmla="*/ 241300 h 2279650"/>
              <a:gd name="connsiteX5" fmla="*/ 2984500 w 4254500"/>
              <a:gd name="connsiteY5" fmla="*/ 279400 h 2279650"/>
              <a:gd name="connsiteX6" fmla="*/ 2514600 w 4254500"/>
              <a:gd name="connsiteY6" fmla="*/ 298450 h 2279650"/>
              <a:gd name="connsiteX7" fmla="*/ 2317750 w 4254500"/>
              <a:gd name="connsiteY7" fmla="*/ 311150 h 2279650"/>
              <a:gd name="connsiteX8" fmla="*/ 2190750 w 4254500"/>
              <a:gd name="connsiteY8" fmla="*/ 355600 h 2279650"/>
              <a:gd name="connsiteX9" fmla="*/ 2114550 w 4254500"/>
              <a:gd name="connsiteY9" fmla="*/ 546100 h 2279650"/>
              <a:gd name="connsiteX10" fmla="*/ 2032000 w 4254500"/>
              <a:gd name="connsiteY10" fmla="*/ 730250 h 2279650"/>
              <a:gd name="connsiteX11" fmla="*/ 1879600 w 4254500"/>
              <a:gd name="connsiteY11" fmla="*/ 1035050 h 2279650"/>
              <a:gd name="connsiteX12" fmla="*/ 1701800 w 4254500"/>
              <a:gd name="connsiteY12" fmla="*/ 1301750 h 2279650"/>
              <a:gd name="connsiteX13" fmla="*/ 1517650 w 4254500"/>
              <a:gd name="connsiteY13" fmla="*/ 1536700 h 2279650"/>
              <a:gd name="connsiteX14" fmla="*/ 1295400 w 4254500"/>
              <a:gd name="connsiteY14" fmla="*/ 1765300 h 2279650"/>
              <a:gd name="connsiteX15" fmla="*/ 1092200 w 4254500"/>
              <a:gd name="connsiteY15" fmla="*/ 1924050 h 2279650"/>
              <a:gd name="connsiteX16" fmla="*/ 800100 w 4254500"/>
              <a:gd name="connsiteY16" fmla="*/ 2089150 h 2279650"/>
              <a:gd name="connsiteX17" fmla="*/ 558800 w 4254500"/>
              <a:gd name="connsiteY17" fmla="*/ 2178050 h 2279650"/>
              <a:gd name="connsiteX18" fmla="*/ 330200 w 4254500"/>
              <a:gd name="connsiteY18" fmla="*/ 2247900 h 2279650"/>
              <a:gd name="connsiteX19" fmla="*/ 177800 w 4254500"/>
              <a:gd name="connsiteY19" fmla="*/ 2266950 h 2279650"/>
              <a:gd name="connsiteX20" fmla="*/ 0 w 4254500"/>
              <a:gd name="connsiteY20" fmla="*/ 227965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54500" h="2279650">
                <a:moveTo>
                  <a:pt x="4254500" y="0"/>
                </a:moveTo>
                <a:cubicBezTo>
                  <a:pt x="4238096" y="38100"/>
                  <a:pt x="4221692" y="76200"/>
                  <a:pt x="4197350" y="107950"/>
                </a:cubicBezTo>
                <a:cubicBezTo>
                  <a:pt x="4173008" y="139700"/>
                  <a:pt x="4155017" y="171450"/>
                  <a:pt x="4108450" y="190500"/>
                </a:cubicBezTo>
                <a:cubicBezTo>
                  <a:pt x="4061883" y="209550"/>
                  <a:pt x="4023783" y="213783"/>
                  <a:pt x="3917950" y="222250"/>
                </a:cubicBezTo>
                <a:cubicBezTo>
                  <a:pt x="3812117" y="230717"/>
                  <a:pt x="3629025" y="231775"/>
                  <a:pt x="3473450" y="241300"/>
                </a:cubicBezTo>
                <a:cubicBezTo>
                  <a:pt x="3317875" y="250825"/>
                  <a:pt x="3144308" y="269875"/>
                  <a:pt x="2984500" y="279400"/>
                </a:cubicBezTo>
                <a:cubicBezTo>
                  <a:pt x="2824692" y="288925"/>
                  <a:pt x="2625725" y="293158"/>
                  <a:pt x="2514600" y="298450"/>
                </a:cubicBezTo>
                <a:cubicBezTo>
                  <a:pt x="2403475" y="303742"/>
                  <a:pt x="2371725" y="301625"/>
                  <a:pt x="2317750" y="311150"/>
                </a:cubicBezTo>
                <a:cubicBezTo>
                  <a:pt x="2263775" y="320675"/>
                  <a:pt x="2224617" y="316442"/>
                  <a:pt x="2190750" y="355600"/>
                </a:cubicBezTo>
                <a:cubicBezTo>
                  <a:pt x="2156883" y="394758"/>
                  <a:pt x="2141008" y="483658"/>
                  <a:pt x="2114550" y="546100"/>
                </a:cubicBezTo>
                <a:cubicBezTo>
                  <a:pt x="2088092" y="608542"/>
                  <a:pt x="2071158" y="648759"/>
                  <a:pt x="2032000" y="730250"/>
                </a:cubicBezTo>
                <a:cubicBezTo>
                  <a:pt x="1992842" y="811741"/>
                  <a:pt x="1934633" y="939800"/>
                  <a:pt x="1879600" y="1035050"/>
                </a:cubicBezTo>
                <a:cubicBezTo>
                  <a:pt x="1824567" y="1130300"/>
                  <a:pt x="1762125" y="1218142"/>
                  <a:pt x="1701800" y="1301750"/>
                </a:cubicBezTo>
                <a:cubicBezTo>
                  <a:pt x="1641475" y="1385358"/>
                  <a:pt x="1585383" y="1459442"/>
                  <a:pt x="1517650" y="1536700"/>
                </a:cubicBezTo>
                <a:cubicBezTo>
                  <a:pt x="1449917" y="1613958"/>
                  <a:pt x="1366308" y="1700742"/>
                  <a:pt x="1295400" y="1765300"/>
                </a:cubicBezTo>
                <a:cubicBezTo>
                  <a:pt x="1224492" y="1829858"/>
                  <a:pt x="1174750" y="1870075"/>
                  <a:pt x="1092200" y="1924050"/>
                </a:cubicBezTo>
                <a:cubicBezTo>
                  <a:pt x="1009650" y="1978025"/>
                  <a:pt x="889000" y="2046817"/>
                  <a:pt x="800100" y="2089150"/>
                </a:cubicBezTo>
                <a:cubicBezTo>
                  <a:pt x="711200" y="2131483"/>
                  <a:pt x="637117" y="2151592"/>
                  <a:pt x="558800" y="2178050"/>
                </a:cubicBezTo>
                <a:cubicBezTo>
                  <a:pt x="480483" y="2204508"/>
                  <a:pt x="393700" y="2233083"/>
                  <a:pt x="330200" y="2247900"/>
                </a:cubicBezTo>
                <a:cubicBezTo>
                  <a:pt x="266700" y="2262717"/>
                  <a:pt x="232833" y="2261658"/>
                  <a:pt x="177800" y="2266950"/>
                </a:cubicBezTo>
                <a:cubicBezTo>
                  <a:pt x="122767" y="2272242"/>
                  <a:pt x="0" y="2279650"/>
                  <a:pt x="0" y="2279650"/>
                </a:cubicBezTo>
              </a:path>
            </a:pathLst>
          </a:cu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8336150" y="2554547"/>
            <a:ext cx="222818" cy="1401151"/>
          </a:xfrm>
          <a:custGeom>
            <a:avLst/>
            <a:gdLst>
              <a:gd name="connsiteX0" fmla="*/ 247650 w 247650"/>
              <a:gd name="connsiteY0" fmla="*/ 2070100 h 2070100"/>
              <a:gd name="connsiteX1" fmla="*/ 222250 w 247650"/>
              <a:gd name="connsiteY1" fmla="*/ 1587500 h 2070100"/>
              <a:gd name="connsiteX2" fmla="*/ 203200 w 247650"/>
              <a:gd name="connsiteY2" fmla="*/ 1143000 h 2070100"/>
              <a:gd name="connsiteX3" fmla="*/ 177800 w 247650"/>
              <a:gd name="connsiteY3" fmla="*/ 692150 h 2070100"/>
              <a:gd name="connsiteX4" fmla="*/ 139700 w 247650"/>
              <a:gd name="connsiteY4" fmla="*/ 387350 h 2070100"/>
              <a:gd name="connsiteX5" fmla="*/ 101600 w 247650"/>
              <a:gd name="connsiteY5" fmla="*/ 215900 h 2070100"/>
              <a:gd name="connsiteX6" fmla="*/ 57150 w 247650"/>
              <a:gd name="connsiteY6" fmla="*/ 76200 h 2070100"/>
              <a:gd name="connsiteX7" fmla="*/ 0 w 247650"/>
              <a:gd name="connsiteY7" fmla="*/ 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" h="2070100">
                <a:moveTo>
                  <a:pt x="247650" y="2070100"/>
                </a:moveTo>
                <a:cubicBezTo>
                  <a:pt x="238654" y="1906058"/>
                  <a:pt x="229658" y="1742017"/>
                  <a:pt x="222250" y="1587500"/>
                </a:cubicBezTo>
                <a:cubicBezTo>
                  <a:pt x="214842" y="1432983"/>
                  <a:pt x="210608" y="1292225"/>
                  <a:pt x="203200" y="1143000"/>
                </a:cubicBezTo>
                <a:cubicBezTo>
                  <a:pt x="195792" y="993775"/>
                  <a:pt x="188383" y="818092"/>
                  <a:pt x="177800" y="692150"/>
                </a:cubicBezTo>
                <a:cubicBezTo>
                  <a:pt x="167217" y="566208"/>
                  <a:pt x="152400" y="466725"/>
                  <a:pt x="139700" y="387350"/>
                </a:cubicBezTo>
                <a:cubicBezTo>
                  <a:pt x="127000" y="307975"/>
                  <a:pt x="115358" y="267758"/>
                  <a:pt x="101600" y="215900"/>
                </a:cubicBezTo>
                <a:cubicBezTo>
                  <a:pt x="87842" y="164042"/>
                  <a:pt x="74083" y="112183"/>
                  <a:pt x="57150" y="76200"/>
                </a:cubicBezTo>
                <a:cubicBezTo>
                  <a:pt x="40217" y="40217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50312" y="2265116"/>
            <a:ext cx="4342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Helvetica"/>
                <a:cs typeface="Helvetica"/>
              </a:rPr>
              <a:t>1.0</a:t>
            </a:r>
          </a:p>
          <a:p>
            <a:endParaRPr lang="en-US" altLang="ja-JP" sz="1400" dirty="0">
              <a:latin typeface="Helvetica"/>
              <a:cs typeface="Helvetica"/>
            </a:endParaRPr>
          </a:p>
          <a:p>
            <a:endParaRPr lang="en-US" altLang="ja-JP" sz="1400" dirty="0">
              <a:latin typeface="Helvetica"/>
              <a:cs typeface="Helvetica"/>
            </a:endParaRPr>
          </a:p>
          <a:p>
            <a:endParaRPr lang="en-US" altLang="ja-JP" sz="1400" dirty="0">
              <a:latin typeface="Helvetica"/>
              <a:cs typeface="Helvetica"/>
            </a:endParaRPr>
          </a:p>
          <a:p>
            <a:r>
              <a:rPr lang="en-US" altLang="ja-JP" sz="1400" dirty="0">
                <a:latin typeface="Helvetica"/>
                <a:cs typeface="Helvetica"/>
              </a:rPr>
              <a:t>0.5</a:t>
            </a:r>
          </a:p>
          <a:p>
            <a:endParaRPr lang="en-US" altLang="ja-JP" sz="1400" dirty="0" smtClean="0">
              <a:latin typeface="Helvetica"/>
              <a:cs typeface="Helvetica"/>
            </a:endParaRPr>
          </a:p>
          <a:p>
            <a:endParaRPr lang="en-US" altLang="ja-JP" sz="1400" dirty="0">
              <a:latin typeface="Helvetica"/>
              <a:cs typeface="Helvetica"/>
            </a:endParaRPr>
          </a:p>
          <a:p>
            <a:r>
              <a:rPr lang="en-US" altLang="ja-JP" sz="1400" dirty="0">
                <a:latin typeface="Helvetica"/>
                <a:cs typeface="Helvetica"/>
              </a:rPr>
              <a:t>0.0</a:t>
            </a:r>
            <a:endParaRPr lang="ja-JP" altLang="en-US" sz="1400" dirty="0">
              <a:latin typeface="Helvetica"/>
              <a:cs typeface="Helvetic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75751" y="3513612"/>
            <a:ext cx="100540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Times"/>
                <a:cs typeface="Times"/>
              </a:rPr>
              <a:t>w/o pedestal</a:t>
            </a:r>
            <a:endParaRPr lang="ja-JP" altLang="en-US" sz="1200" b="1" dirty="0">
              <a:latin typeface="Times"/>
              <a:cs typeface="Times"/>
            </a:endParaRPr>
          </a:p>
        </p:txBody>
      </p:sp>
      <p:cxnSp>
        <p:nvCxnSpPr>
          <p:cNvPr id="46" name="直線矢印コネクタ 45"/>
          <p:cNvCxnSpPr>
            <a:stCxn id="31" idx="3"/>
          </p:cNvCxnSpPr>
          <p:nvPr/>
        </p:nvCxnSpPr>
        <p:spPr>
          <a:xfrm flipV="1">
            <a:off x="8381154" y="3546552"/>
            <a:ext cx="148189" cy="10556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823272" y="2941554"/>
            <a:ext cx="74779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Times"/>
                <a:cs typeface="Times"/>
              </a:rPr>
              <a:t>Mercier limiting region</a:t>
            </a:r>
            <a:endParaRPr lang="ja-JP" altLang="en-US" sz="1200" b="1" dirty="0">
              <a:latin typeface="Times"/>
              <a:cs typeface="Times"/>
            </a:endParaRPr>
          </a:p>
        </p:txBody>
      </p:sp>
      <p:cxnSp>
        <p:nvCxnSpPr>
          <p:cNvPr id="9" name="直線矢印コネクタ 8"/>
          <p:cNvCxnSpPr>
            <a:stCxn id="2" idx="3"/>
            <a:endCxn id="16" idx="12"/>
          </p:cNvCxnSpPr>
          <p:nvPr/>
        </p:nvCxnSpPr>
        <p:spPr>
          <a:xfrm>
            <a:off x="5571069" y="3264720"/>
            <a:ext cx="691156" cy="2048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7" idx="3"/>
          </p:cNvCxnSpPr>
          <p:nvPr/>
        </p:nvCxnSpPr>
        <p:spPr>
          <a:xfrm flipV="1">
            <a:off x="6421110" y="2404119"/>
            <a:ext cx="2098222" cy="18505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33" idx="0"/>
          </p:cNvCxnSpPr>
          <p:nvPr/>
        </p:nvCxnSpPr>
        <p:spPr>
          <a:xfrm flipV="1">
            <a:off x="7375751" y="2588802"/>
            <a:ext cx="322821" cy="34373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823272" y="2450672"/>
            <a:ext cx="159783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Times"/>
                <a:cs typeface="Times"/>
              </a:rPr>
              <a:t>Mercier limiting edge</a:t>
            </a:r>
            <a:endParaRPr lang="ja-JP" altLang="en-US" sz="1200" b="1" dirty="0">
              <a:latin typeface="Times"/>
              <a:cs typeface="Time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76238" y="2932539"/>
            <a:ext cx="119902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Times"/>
                <a:cs typeface="Times"/>
              </a:rPr>
              <a:t>Ballooning limiting region</a:t>
            </a:r>
            <a:endParaRPr lang="ja-JP" altLang="en-US" sz="1200" b="1" dirty="0">
              <a:latin typeface="Times"/>
              <a:cs typeface="Time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23925" y="1974157"/>
            <a:ext cx="4357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Times"/>
                <a:cs typeface="Times"/>
              </a:rPr>
              <a:t>b) Optimized pressure gradient profile in KINX</a:t>
            </a:r>
            <a:endParaRPr lang="ja-JP" altLang="en-US" sz="1600" b="1" dirty="0">
              <a:latin typeface="Times"/>
              <a:cs typeface="Time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38072" y="2000969"/>
            <a:ext cx="274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Times"/>
                <a:cs typeface="Times"/>
              </a:rPr>
              <a:t>a) Optimized pressure profile</a:t>
            </a:r>
            <a:endParaRPr lang="ja-JP" altLang="en-US" sz="1600" b="1" dirty="0">
              <a:latin typeface="Times"/>
              <a:cs typeface="Times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798815" y="2390692"/>
            <a:ext cx="3263259" cy="1590648"/>
          </a:xfrm>
          <a:custGeom>
            <a:avLst/>
            <a:gdLst>
              <a:gd name="connsiteX0" fmla="*/ 0 w 2717800"/>
              <a:gd name="connsiteY0" fmla="*/ 0 h 1820333"/>
              <a:gd name="connsiteX1" fmla="*/ 2717800 w 2717800"/>
              <a:gd name="connsiteY1" fmla="*/ 0 h 1820333"/>
              <a:gd name="connsiteX2" fmla="*/ 2700867 w 2717800"/>
              <a:gd name="connsiteY2" fmla="*/ 1820333 h 1820333"/>
              <a:gd name="connsiteX3" fmla="*/ 16934 w 2717800"/>
              <a:gd name="connsiteY3" fmla="*/ 1811866 h 1820333"/>
              <a:gd name="connsiteX4" fmla="*/ 0 w 2717800"/>
              <a:gd name="connsiteY4" fmla="*/ 0 h 18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1820333">
                <a:moveTo>
                  <a:pt x="0" y="0"/>
                </a:moveTo>
                <a:lnTo>
                  <a:pt x="2717800" y="0"/>
                </a:lnTo>
                <a:lnTo>
                  <a:pt x="2700867" y="1820333"/>
                </a:lnTo>
                <a:lnTo>
                  <a:pt x="16934" y="1811866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2425362" y="3818575"/>
            <a:ext cx="0" cy="162764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フリーフォーム 19"/>
          <p:cNvSpPr/>
          <p:nvPr/>
        </p:nvSpPr>
        <p:spPr>
          <a:xfrm>
            <a:off x="1230868" y="2662569"/>
            <a:ext cx="1992518" cy="1311372"/>
          </a:xfrm>
          <a:custGeom>
            <a:avLst/>
            <a:gdLst>
              <a:gd name="connsiteX0" fmla="*/ 0 w 1659466"/>
              <a:gd name="connsiteY0" fmla="*/ 1483798 h 1500731"/>
              <a:gd name="connsiteX1" fmla="*/ 71966 w 1659466"/>
              <a:gd name="connsiteY1" fmla="*/ 1399131 h 1500731"/>
              <a:gd name="connsiteX2" fmla="*/ 156633 w 1659466"/>
              <a:gd name="connsiteY2" fmla="*/ 1242498 h 1500731"/>
              <a:gd name="connsiteX3" fmla="*/ 266700 w 1659466"/>
              <a:gd name="connsiteY3" fmla="*/ 1009665 h 1500731"/>
              <a:gd name="connsiteX4" fmla="*/ 389466 w 1659466"/>
              <a:gd name="connsiteY4" fmla="*/ 717565 h 1500731"/>
              <a:gd name="connsiteX5" fmla="*/ 486833 w 1659466"/>
              <a:gd name="connsiteY5" fmla="*/ 488965 h 1500731"/>
              <a:gd name="connsiteX6" fmla="*/ 588433 w 1659466"/>
              <a:gd name="connsiteY6" fmla="*/ 222265 h 1500731"/>
              <a:gd name="connsiteX7" fmla="*/ 677333 w 1659466"/>
              <a:gd name="connsiteY7" fmla="*/ 82565 h 1500731"/>
              <a:gd name="connsiteX8" fmla="*/ 778933 w 1659466"/>
              <a:gd name="connsiteY8" fmla="*/ 10598 h 1500731"/>
              <a:gd name="connsiteX9" fmla="*/ 956733 w 1659466"/>
              <a:gd name="connsiteY9" fmla="*/ 2131 h 1500731"/>
              <a:gd name="connsiteX10" fmla="*/ 1159933 w 1659466"/>
              <a:gd name="connsiteY10" fmla="*/ 6365 h 1500731"/>
              <a:gd name="connsiteX11" fmla="*/ 1248833 w 1659466"/>
              <a:gd name="connsiteY11" fmla="*/ 65631 h 1500731"/>
              <a:gd name="connsiteX12" fmla="*/ 1299633 w 1659466"/>
              <a:gd name="connsiteY12" fmla="*/ 120665 h 1500731"/>
              <a:gd name="connsiteX13" fmla="*/ 1367366 w 1659466"/>
              <a:gd name="connsiteY13" fmla="*/ 298465 h 1500731"/>
              <a:gd name="connsiteX14" fmla="*/ 1439333 w 1659466"/>
              <a:gd name="connsiteY14" fmla="*/ 539765 h 1500731"/>
              <a:gd name="connsiteX15" fmla="*/ 1502833 w 1659466"/>
              <a:gd name="connsiteY15" fmla="*/ 776831 h 1500731"/>
              <a:gd name="connsiteX16" fmla="*/ 1562100 w 1659466"/>
              <a:gd name="connsiteY16" fmla="*/ 1039298 h 1500731"/>
              <a:gd name="connsiteX17" fmla="*/ 1617133 w 1659466"/>
              <a:gd name="connsiteY17" fmla="*/ 1301765 h 1500731"/>
              <a:gd name="connsiteX18" fmla="*/ 1659466 w 1659466"/>
              <a:gd name="connsiteY18" fmla="*/ 1500731 h 150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9466" h="1500731">
                <a:moveTo>
                  <a:pt x="0" y="1483798"/>
                </a:moveTo>
                <a:cubicBezTo>
                  <a:pt x="22930" y="1461573"/>
                  <a:pt x="45861" y="1439348"/>
                  <a:pt x="71966" y="1399131"/>
                </a:cubicBezTo>
                <a:cubicBezTo>
                  <a:pt x="98071" y="1358914"/>
                  <a:pt x="124177" y="1307409"/>
                  <a:pt x="156633" y="1242498"/>
                </a:cubicBezTo>
                <a:cubicBezTo>
                  <a:pt x="189089" y="1177587"/>
                  <a:pt x="227895" y="1097154"/>
                  <a:pt x="266700" y="1009665"/>
                </a:cubicBezTo>
                <a:cubicBezTo>
                  <a:pt x="305506" y="922176"/>
                  <a:pt x="352777" y="804348"/>
                  <a:pt x="389466" y="717565"/>
                </a:cubicBezTo>
                <a:cubicBezTo>
                  <a:pt x="426155" y="630782"/>
                  <a:pt x="453672" y="571515"/>
                  <a:pt x="486833" y="488965"/>
                </a:cubicBezTo>
                <a:cubicBezTo>
                  <a:pt x="519994" y="406415"/>
                  <a:pt x="556683" y="289998"/>
                  <a:pt x="588433" y="222265"/>
                </a:cubicBezTo>
                <a:cubicBezTo>
                  <a:pt x="620183" y="154532"/>
                  <a:pt x="645583" y="117843"/>
                  <a:pt x="677333" y="82565"/>
                </a:cubicBezTo>
                <a:cubicBezTo>
                  <a:pt x="709083" y="47287"/>
                  <a:pt x="732366" y="24004"/>
                  <a:pt x="778933" y="10598"/>
                </a:cubicBezTo>
                <a:cubicBezTo>
                  <a:pt x="825500" y="-2808"/>
                  <a:pt x="956733" y="2131"/>
                  <a:pt x="956733" y="2131"/>
                </a:cubicBezTo>
                <a:cubicBezTo>
                  <a:pt x="1020233" y="1426"/>
                  <a:pt x="1111250" y="-4218"/>
                  <a:pt x="1159933" y="6365"/>
                </a:cubicBezTo>
                <a:cubicBezTo>
                  <a:pt x="1208616" y="16948"/>
                  <a:pt x="1225550" y="46581"/>
                  <a:pt x="1248833" y="65631"/>
                </a:cubicBezTo>
                <a:cubicBezTo>
                  <a:pt x="1272116" y="84681"/>
                  <a:pt x="1279878" y="81859"/>
                  <a:pt x="1299633" y="120665"/>
                </a:cubicBezTo>
                <a:cubicBezTo>
                  <a:pt x="1319388" y="159471"/>
                  <a:pt x="1344083" y="228615"/>
                  <a:pt x="1367366" y="298465"/>
                </a:cubicBezTo>
                <a:cubicBezTo>
                  <a:pt x="1390649" y="368315"/>
                  <a:pt x="1416755" y="460037"/>
                  <a:pt x="1439333" y="539765"/>
                </a:cubicBezTo>
                <a:cubicBezTo>
                  <a:pt x="1461911" y="619493"/>
                  <a:pt x="1482372" y="693575"/>
                  <a:pt x="1502833" y="776831"/>
                </a:cubicBezTo>
                <a:cubicBezTo>
                  <a:pt x="1523294" y="860086"/>
                  <a:pt x="1562100" y="1039298"/>
                  <a:pt x="1562100" y="1039298"/>
                </a:cubicBezTo>
                <a:cubicBezTo>
                  <a:pt x="1581150" y="1126787"/>
                  <a:pt x="1600905" y="1224859"/>
                  <a:pt x="1617133" y="1301765"/>
                </a:cubicBezTo>
                <a:cubicBezTo>
                  <a:pt x="1633361" y="1378671"/>
                  <a:pt x="1651705" y="1467570"/>
                  <a:pt x="1659466" y="1500731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6493" y="3929089"/>
            <a:ext cx="3202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elvetica"/>
                <a:cs typeface="Helvetica"/>
              </a:rPr>
              <a:t>0.5</a:t>
            </a:r>
            <a:r>
              <a:rPr lang="ja-JP" altLang="en-US" sz="1400" b="1" dirty="0">
                <a:latin typeface="Helvetica"/>
                <a:cs typeface="Helvetica"/>
              </a:rPr>
              <a:t>         </a:t>
            </a:r>
            <a:r>
              <a:rPr lang="en-US" altLang="ja-JP" sz="1400" b="1" dirty="0">
                <a:latin typeface="Helvetica"/>
                <a:cs typeface="Helvetica"/>
              </a:rPr>
              <a:t>              1.0</a:t>
            </a:r>
            <a:r>
              <a:rPr lang="ja-JP" altLang="en-US" sz="1400" b="1" dirty="0">
                <a:latin typeface="Helvetica"/>
                <a:cs typeface="Helvetica"/>
              </a:rPr>
              <a:t>      </a:t>
            </a:r>
            <a:r>
              <a:rPr lang="en-US" altLang="ja-JP" sz="1400" b="1" dirty="0">
                <a:latin typeface="Helvetica"/>
                <a:cs typeface="Helvetica"/>
              </a:rPr>
              <a:t>     </a:t>
            </a:r>
            <a:r>
              <a:rPr lang="ja-JP" altLang="en-US" sz="1400" b="1" dirty="0">
                <a:latin typeface="Helvetica"/>
                <a:cs typeface="Helvetica"/>
              </a:rPr>
              <a:t> </a:t>
            </a:r>
            <a:r>
              <a:rPr lang="en-US" altLang="ja-JP" sz="1400" b="1" dirty="0">
                <a:latin typeface="Helvetica"/>
                <a:cs typeface="Helvetica"/>
              </a:rPr>
              <a:t>          1.5</a:t>
            </a:r>
            <a:endParaRPr lang="ja-JP" altLang="en-US" sz="1400" b="1" dirty="0">
              <a:latin typeface="Helvetica"/>
              <a:cs typeface="Helvetica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2430446" y="2390692"/>
            <a:ext cx="0" cy="162764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798815" y="3182316"/>
            <a:ext cx="182986" cy="1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3865708" y="3182315"/>
            <a:ext cx="182986" cy="1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933658" y="4097954"/>
            <a:ext cx="566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elvetica"/>
                <a:cs typeface="Helvetica"/>
              </a:rPr>
              <a:t>R/</a:t>
            </a:r>
            <a:r>
              <a:rPr lang="en-US" altLang="ja-JP" sz="1400" b="1" dirty="0" err="1">
                <a:latin typeface="Helvetica"/>
                <a:cs typeface="Helvetica"/>
              </a:rPr>
              <a:t>R</a:t>
            </a:r>
            <a:r>
              <a:rPr lang="en-US" altLang="ja-JP" sz="1400" b="1" baseline="-25000" dirty="0" err="1">
                <a:latin typeface="Helvetica"/>
                <a:cs typeface="Helvetica"/>
              </a:rPr>
              <a:t>p</a:t>
            </a:r>
            <a:endParaRPr lang="ja-JP" altLang="en-US" sz="1400" b="1" baseline="-25000" dirty="0">
              <a:latin typeface="Helvetica"/>
              <a:cs typeface="Helvetica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13195" y="2302206"/>
            <a:ext cx="65204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600" b="1" dirty="0" smtClean="0">
                <a:latin typeface="Helvetica"/>
                <a:cs typeface="Helvetica"/>
              </a:rPr>
              <a:t>0.04</a:t>
            </a:r>
          </a:p>
          <a:p>
            <a:pPr algn="r"/>
            <a:endParaRPr lang="en-US" altLang="ja-JP" sz="1600" b="1" dirty="0" smtClean="0">
              <a:latin typeface="Helvetica"/>
              <a:cs typeface="Helvetica"/>
            </a:endParaRPr>
          </a:p>
          <a:p>
            <a:pPr algn="r"/>
            <a:endParaRPr lang="en-US" altLang="ja-JP" sz="1600" b="1" dirty="0" smtClean="0">
              <a:latin typeface="Helvetica"/>
              <a:cs typeface="Helvetica"/>
            </a:endParaRPr>
          </a:p>
          <a:p>
            <a:pPr algn="r"/>
            <a:r>
              <a:rPr lang="en-US" altLang="ja-JP" sz="1600" b="1" dirty="0" smtClean="0">
                <a:latin typeface="Helvetica"/>
                <a:cs typeface="Helvetica"/>
              </a:rPr>
              <a:t>0.02</a:t>
            </a:r>
          </a:p>
          <a:p>
            <a:pPr algn="r"/>
            <a:endParaRPr lang="en-US" altLang="ja-JP" sz="1600" b="1" dirty="0">
              <a:latin typeface="Helvetica"/>
              <a:cs typeface="Helvetica"/>
            </a:endParaRPr>
          </a:p>
          <a:p>
            <a:pPr algn="r"/>
            <a:endParaRPr lang="en-US" altLang="ja-JP" sz="1600" b="1" dirty="0" smtClean="0">
              <a:latin typeface="Helvetica"/>
              <a:cs typeface="Helvetica"/>
            </a:endParaRPr>
          </a:p>
          <a:p>
            <a:pPr algn="r"/>
            <a:r>
              <a:rPr lang="en-US" altLang="ja-JP" sz="1600" b="1" dirty="0" smtClean="0">
                <a:latin typeface="Helvetica"/>
                <a:cs typeface="Helvetica"/>
              </a:rPr>
              <a:t>0</a:t>
            </a:r>
            <a:r>
              <a:rPr lang="ja-JP" altLang="en-US" sz="1600" b="1" dirty="0" smtClean="0">
                <a:latin typeface="Helvetica"/>
                <a:cs typeface="Helvetica"/>
              </a:rPr>
              <a:t> </a:t>
            </a:r>
            <a:endParaRPr lang="ja-JP" altLang="en-US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76154" y="2673380"/>
            <a:ext cx="325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Helvetica"/>
                <a:cs typeface="Helvetica"/>
              </a:rPr>
              <a:t>p</a:t>
            </a:r>
            <a:endParaRPr lang="ja-JP" altLang="en-US" b="1" dirty="0">
              <a:latin typeface="Helvetica"/>
              <a:cs typeface="Helvetic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576" y="300332"/>
            <a:ext cx="9063761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500" b="1" dirty="0">
                <a:latin typeface="Times"/>
                <a:cs typeface="Times"/>
              </a:rPr>
              <a:t>5. Optimized Pressure Profile in NTT</a:t>
            </a:r>
            <a:endParaRPr lang="ja-JP" altLang="en-US" sz="2500" b="1" dirty="0">
              <a:latin typeface="Times"/>
              <a:cs typeface="Times"/>
            </a:endParaRPr>
          </a:p>
        </p:txBody>
      </p:sp>
      <p:sp>
        <p:nvSpPr>
          <p:cNvPr id="40" name="Rectangle 78"/>
          <p:cNvSpPr>
            <a:spLocks noChangeArrowheads="1"/>
          </p:cNvSpPr>
          <p:nvPr/>
        </p:nvSpPr>
        <p:spPr bwMode="auto">
          <a:xfrm>
            <a:off x="66936" y="707586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613227" y="941950"/>
            <a:ext cx="5327299" cy="96949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900" b="1" dirty="0">
                <a:latin typeface="Times"/>
                <a:cs typeface="Times"/>
              </a:rPr>
              <a:t>NTT is magnetic Hill configuration. </a:t>
            </a:r>
          </a:p>
          <a:p>
            <a:r>
              <a:rPr lang="en-US" altLang="ja-JP" sz="1900" b="1" dirty="0">
                <a:latin typeface="Times"/>
                <a:cs typeface="Times"/>
              </a:rPr>
              <a:t>	- </a:t>
            </a:r>
            <a:r>
              <a:rPr lang="en-US" altLang="ja-JP" sz="1900" b="1" dirty="0">
                <a:solidFill>
                  <a:srgbClr val="FF0000"/>
                </a:solidFill>
                <a:latin typeface="Times"/>
                <a:cs typeface="Times"/>
              </a:rPr>
              <a:t>Central Region </a:t>
            </a:r>
            <a:r>
              <a:rPr lang="en-US" altLang="ja-JP" sz="1900" b="1" dirty="0">
                <a:latin typeface="Times"/>
                <a:cs typeface="Times"/>
              </a:rPr>
              <a:t>limited by </a:t>
            </a:r>
            <a:r>
              <a:rPr lang="en-US" altLang="ja-JP" sz="1900" b="1" dirty="0">
                <a:solidFill>
                  <a:srgbClr val="FF0000"/>
                </a:solidFill>
                <a:latin typeface="Times"/>
                <a:cs typeface="Times"/>
              </a:rPr>
              <a:t>Mercier</a:t>
            </a:r>
            <a:r>
              <a:rPr lang="en-US" altLang="ja-JP" sz="1900" b="1" dirty="0">
                <a:latin typeface="Times"/>
                <a:cs typeface="Times"/>
              </a:rPr>
              <a:t> stability.</a:t>
            </a:r>
          </a:p>
          <a:p>
            <a:r>
              <a:rPr lang="en-US" altLang="ja-JP" sz="1900" b="1" dirty="0">
                <a:latin typeface="Times"/>
                <a:cs typeface="Times"/>
              </a:rPr>
              <a:t>	- </a:t>
            </a:r>
            <a:r>
              <a:rPr lang="en-US" altLang="ja-JP" sz="1900" b="1" dirty="0">
                <a:solidFill>
                  <a:srgbClr val="FF0000"/>
                </a:solidFill>
                <a:latin typeface="Times"/>
                <a:cs typeface="Times"/>
              </a:rPr>
              <a:t>Outer half </a:t>
            </a:r>
            <a:r>
              <a:rPr lang="en-US" altLang="ja-JP" sz="1900" b="1" dirty="0">
                <a:latin typeface="Times"/>
                <a:cs typeface="Times"/>
              </a:rPr>
              <a:t>limited by </a:t>
            </a:r>
            <a:r>
              <a:rPr lang="en-US" altLang="ja-JP" sz="1900" b="1" dirty="0">
                <a:solidFill>
                  <a:srgbClr val="FF0000"/>
                </a:solidFill>
                <a:latin typeface="Times"/>
                <a:cs typeface="Times"/>
              </a:rPr>
              <a:t>Ballooning</a:t>
            </a:r>
            <a:r>
              <a:rPr lang="en-US" altLang="ja-JP" sz="1900" b="1" dirty="0">
                <a:latin typeface="Times"/>
                <a:cs typeface="Times"/>
              </a:rPr>
              <a:t> stability. </a:t>
            </a:r>
            <a:endParaRPr lang="ja-JP" altLang="en-US" sz="1900" b="1" dirty="0">
              <a:latin typeface="Times"/>
              <a:cs typeface="Time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022600" y="4421735"/>
            <a:ext cx="2662428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2000" b="1" dirty="0" err="1">
                <a:latin typeface="Symbol" charset="2"/>
                <a:cs typeface="Symbol" charset="2"/>
              </a:rPr>
              <a:t>b</a:t>
            </a:r>
            <a:r>
              <a:rPr lang="en-US" altLang="ja-JP" sz="2000" b="1" baseline="-25000" dirty="0" err="1">
                <a:latin typeface="Times"/>
                <a:cs typeface="Times"/>
              </a:rPr>
              <a:t>N</a:t>
            </a:r>
            <a:r>
              <a:rPr lang="en-US" altLang="ja-JP" sz="2000" b="1" dirty="0">
                <a:latin typeface="Times"/>
                <a:cs typeface="Times"/>
              </a:rPr>
              <a:t> (stability limit) ~3.3 </a:t>
            </a:r>
            <a:endParaRPr lang="ja-JP" altLang="en-US" sz="2000" b="1" dirty="0">
              <a:latin typeface="Times"/>
              <a:cs typeface="Time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053658" y="4764110"/>
            <a:ext cx="5203125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Within this limit, reactor design is possible </a:t>
            </a:r>
            <a:r>
              <a:rPr kumimoji="1" lang="en-US" altLang="ja-JP" b="1" dirty="0" err="1" smtClean="0">
                <a:latin typeface="Symbol" charset="2"/>
                <a:cs typeface="Symbol" charset="2"/>
              </a:rPr>
              <a:t>b</a:t>
            </a:r>
            <a:r>
              <a:rPr kumimoji="1" lang="en-US" altLang="ja-JP" b="1" baseline="-25000" dirty="0" err="1" smtClean="0">
                <a:latin typeface="Times"/>
                <a:cs typeface="Times"/>
              </a:rPr>
              <a:t>N</a:t>
            </a:r>
            <a:r>
              <a:rPr kumimoji="1" lang="en-US" altLang="ja-JP" b="1" dirty="0" smtClean="0">
                <a:latin typeface="Times"/>
                <a:cs typeface="Times"/>
              </a:rPr>
              <a:t>=2.3.</a:t>
            </a:r>
            <a:endParaRPr kumimoji="1" lang="ja-JP" altLang="en-US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0662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TT_fit_d_scan_beta_ped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03" y="1953062"/>
            <a:ext cx="6074490" cy="303724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576" y="300332"/>
            <a:ext cx="9063761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500" b="1" dirty="0">
                <a:latin typeface="Times"/>
                <a:cs typeface="Times"/>
              </a:rPr>
              <a:t>6. Reducing risk for large ELM energy loss</a:t>
            </a:r>
            <a:endParaRPr lang="ja-JP" altLang="en-US" sz="2500" b="1" dirty="0">
              <a:latin typeface="Times"/>
              <a:cs typeface="Times"/>
            </a:endParaRPr>
          </a:p>
        </p:txBody>
      </p:sp>
      <p:sp>
        <p:nvSpPr>
          <p:cNvPr id="40" name="Rectangle 78"/>
          <p:cNvSpPr>
            <a:spLocks noChangeArrowheads="1"/>
          </p:cNvSpPr>
          <p:nvPr/>
        </p:nvSpPr>
        <p:spPr bwMode="auto">
          <a:xfrm>
            <a:off x="66936" y="707586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9005" y="850412"/>
            <a:ext cx="8045557" cy="126188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900" b="1" dirty="0">
                <a:latin typeface="Times"/>
                <a:cs typeface="Times"/>
              </a:rPr>
              <a:t>Large pedestal pressure is the source of risk of huge ELM energy loss</a:t>
            </a:r>
          </a:p>
          <a:p>
            <a:r>
              <a:rPr lang="en-US" altLang="ja-JP" sz="1900" b="1" dirty="0">
                <a:latin typeface="Times"/>
                <a:cs typeface="Times"/>
              </a:rPr>
              <a:t>NTT tends to stay at L-mode edge but still has risk to be H-mode and ELM.</a:t>
            </a:r>
          </a:p>
          <a:p>
            <a:r>
              <a:rPr lang="en-US" altLang="ja-JP" sz="1900" b="1" dirty="0">
                <a:latin typeface="Times"/>
                <a:cs typeface="Times"/>
              </a:rPr>
              <a:t>NTT edge pedestal pressure limit is at least 4 times smaller than D-shaped.</a:t>
            </a:r>
          </a:p>
          <a:p>
            <a:r>
              <a:rPr lang="en-US" altLang="ja-JP" sz="1900" b="1" dirty="0">
                <a:latin typeface="Times"/>
                <a:cs typeface="Times"/>
              </a:rPr>
              <a:t>Thus reducing risk of large ELM energy loss.</a:t>
            </a:r>
            <a:endParaRPr lang="ja-JP" altLang="en-US" sz="19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0914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21" y="1408911"/>
            <a:ext cx="2917100" cy="342144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279906" y="885691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"/>
                <a:cs typeface="Times"/>
              </a:rPr>
              <a:t>IAEA FEC 2016 S. </a:t>
            </a:r>
            <a:r>
              <a:rPr kumimoji="1" lang="en-US" altLang="ja-JP" sz="1400" b="1" dirty="0" err="1" smtClean="0">
                <a:latin typeface="Times"/>
                <a:cs typeface="Times"/>
              </a:rPr>
              <a:t>Medvedev</a:t>
            </a:r>
            <a:r>
              <a:rPr kumimoji="1" lang="en-US" altLang="ja-JP" sz="1400" b="1" dirty="0" smtClean="0">
                <a:latin typeface="Times"/>
                <a:cs typeface="Times"/>
              </a:rPr>
              <a:t>, M. Kikuchi, et al. </a:t>
            </a:r>
            <a:r>
              <a:rPr lang="en-US" altLang="ja-JP" sz="1400" b="1" dirty="0" err="1" smtClean="0">
                <a:latin typeface="Times"/>
                <a:cs typeface="Times"/>
              </a:rPr>
              <a:t>R</a:t>
            </a:r>
            <a:r>
              <a:rPr lang="en-US" altLang="ja-JP" sz="1400" b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1400" b="1" dirty="0" smtClean="0">
                <a:latin typeface="Times"/>
                <a:cs typeface="Times"/>
              </a:rPr>
              <a:t>=9m, </a:t>
            </a:r>
            <a:r>
              <a:rPr lang="en-US" altLang="ja-JP" sz="1400" b="1" dirty="0" err="1" smtClean="0">
                <a:latin typeface="Times"/>
                <a:cs typeface="Times"/>
              </a:rPr>
              <a:t>I</a:t>
            </a:r>
            <a:r>
              <a:rPr lang="en-US" altLang="ja-JP" sz="1400" b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1400" b="1" dirty="0" smtClean="0">
                <a:latin typeface="Times"/>
                <a:cs typeface="Times"/>
              </a:rPr>
              <a:t>=21MA, 3GW fusion power at </a:t>
            </a:r>
            <a:r>
              <a:rPr lang="en-US" altLang="ja-JP" sz="1400" b="1" dirty="0" err="1" smtClean="0">
                <a:latin typeface="Symbol" charset="2"/>
                <a:cs typeface="Symbol" charset="2"/>
              </a:rPr>
              <a:t>b</a:t>
            </a:r>
            <a:r>
              <a:rPr lang="en-US" altLang="ja-JP" sz="1400" b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1400" b="1" dirty="0" smtClean="0">
                <a:latin typeface="Times"/>
                <a:cs typeface="Times"/>
              </a:rPr>
              <a:t>=2.1, </a:t>
            </a:r>
            <a:r>
              <a:rPr lang="en-US" altLang="ja-JP" sz="1400" b="1" dirty="0" err="1" smtClean="0">
                <a:latin typeface="Times"/>
                <a:cs typeface="Times"/>
              </a:rPr>
              <a:t>B</a:t>
            </a:r>
            <a:r>
              <a:rPr lang="en-US" altLang="ja-JP" sz="1400" b="1" baseline="-25000" dirty="0" err="1" smtClean="0">
                <a:latin typeface="Times"/>
                <a:cs typeface="Times"/>
              </a:rPr>
              <a:t>max</a:t>
            </a:r>
            <a:r>
              <a:rPr lang="en-US" altLang="ja-JP" sz="1400" b="1" dirty="0" smtClean="0">
                <a:latin typeface="Times"/>
                <a:cs typeface="Times"/>
              </a:rPr>
              <a:t>=13.6T, H</a:t>
            </a:r>
            <a:r>
              <a:rPr lang="en-US" altLang="ja-JP" sz="1400" b="1" baseline="-25000" dirty="0" smtClean="0">
                <a:latin typeface="Times"/>
                <a:cs typeface="Times"/>
              </a:rPr>
              <a:t>H</a:t>
            </a:r>
            <a:r>
              <a:rPr lang="en-US" altLang="ja-JP" sz="1400" b="1" dirty="0" smtClean="0">
                <a:latin typeface="Times"/>
                <a:cs typeface="Times"/>
              </a:rPr>
              <a:t>=1.12</a:t>
            </a:r>
            <a:endParaRPr kumimoji="1" lang="ja-JP" altLang="en-US" sz="1400" b="1" dirty="0">
              <a:latin typeface="Times"/>
              <a:cs typeface="Time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576" y="300332"/>
            <a:ext cx="9063761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400" b="1" dirty="0" smtClean="0">
                <a:latin typeface="Times"/>
                <a:cs typeface="Times"/>
              </a:rPr>
              <a:t>7. Double and Single Null NTT in FEC 2014 and 2016</a:t>
            </a:r>
            <a:endParaRPr lang="ja-JP" altLang="en-US" sz="2400" b="1" dirty="0">
              <a:latin typeface="Times"/>
              <a:cs typeface="Times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66936" y="707586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90321" y="2658534"/>
            <a:ext cx="63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charset="2"/>
                <a:cs typeface="Symbol" charset="2"/>
              </a:rPr>
              <a:t>k</a:t>
            </a:r>
            <a:r>
              <a:rPr kumimoji="1" lang="en-US" altLang="ja-JP" baseline="-25000" dirty="0" err="1" smtClean="0">
                <a:latin typeface="Times"/>
                <a:cs typeface="Times"/>
              </a:rPr>
              <a:t>x</a:t>
            </a:r>
            <a:r>
              <a:rPr kumimoji="1" lang="en-US" altLang="ja-JP" dirty="0" smtClean="0">
                <a:latin typeface="Times"/>
                <a:cs typeface="Times"/>
              </a:rPr>
              <a:t>=2</a:t>
            </a:r>
          </a:p>
          <a:p>
            <a:r>
              <a:rPr lang="en-US" altLang="ja-JP" dirty="0" smtClean="0">
                <a:latin typeface="Times"/>
                <a:cs typeface="Times"/>
              </a:rPr>
              <a:t>OK</a:t>
            </a:r>
            <a:endParaRPr kumimoji="1" lang="ja-JP" altLang="en-US" dirty="0">
              <a:latin typeface="Times"/>
              <a:cs typeface="Times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36" y="1854199"/>
            <a:ext cx="2036527" cy="250613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77002" y="914535"/>
            <a:ext cx="3937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"/>
                <a:cs typeface="Times"/>
              </a:rPr>
              <a:t>IAEA FEC 2014 S. </a:t>
            </a:r>
            <a:r>
              <a:rPr kumimoji="1" lang="en-US" altLang="ja-JP" sz="1400" b="1" dirty="0" err="1" smtClean="0">
                <a:latin typeface="Times"/>
                <a:cs typeface="Times"/>
              </a:rPr>
              <a:t>Medvedev</a:t>
            </a:r>
            <a:r>
              <a:rPr kumimoji="1" lang="en-US" altLang="ja-JP" sz="1400" b="1" dirty="0" smtClean="0">
                <a:latin typeface="Times"/>
                <a:cs typeface="Times"/>
              </a:rPr>
              <a:t>, M. Kikuchi, et al. </a:t>
            </a:r>
            <a:r>
              <a:rPr lang="pt-BR" altLang="ja-JP" sz="1400" b="1" dirty="0" err="1" smtClean="0">
                <a:latin typeface="Times"/>
                <a:cs typeface="Times"/>
              </a:rPr>
              <a:t>R</a:t>
            </a:r>
            <a:r>
              <a:rPr lang="pt-BR" altLang="ja-JP" sz="1400" b="1" baseline="-25000" dirty="0" err="1" smtClean="0">
                <a:latin typeface="Times"/>
                <a:cs typeface="Times"/>
              </a:rPr>
              <a:t>p</a:t>
            </a:r>
            <a:r>
              <a:rPr lang="pt-BR" altLang="ja-JP" sz="1400" b="1" dirty="0" smtClean="0">
                <a:latin typeface="Times"/>
                <a:cs typeface="Times"/>
              </a:rPr>
              <a:t>=</a:t>
            </a:r>
            <a:r>
              <a:rPr lang="pt-BR" altLang="ja-JP" sz="1400" b="1" dirty="0">
                <a:latin typeface="Times"/>
                <a:cs typeface="Times"/>
              </a:rPr>
              <a:t>7m, a=2.7m (A=2.6), </a:t>
            </a:r>
            <a:r>
              <a:rPr lang="pt-BR" altLang="ja-JP" sz="1400" b="1" dirty="0" err="1" smtClean="0">
                <a:latin typeface="Times"/>
                <a:cs typeface="Times"/>
              </a:rPr>
              <a:t>I</a:t>
            </a:r>
            <a:r>
              <a:rPr lang="pt-BR" altLang="ja-JP" sz="1400" b="1" baseline="-25000" dirty="0" err="1" smtClean="0">
                <a:latin typeface="Times"/>
                <a:cs typeface="Times"/>
              </a:rPr>
              <a:t>p</a:t>
            </a:r>
            <a:r>
              <a:rPr lang="pt-BR" altLang="ja-JP" sz="1400" b="1" dirty="0" smtClean="0">
                <a:latin typeface="Times"/>
                <a:cs typeface="Times"/>
              </a:rPr>
              <a:t>=15MA, </a:t>
            </a:r>
            <a:r>
              <a:rPr lang="pt-BR" altLang="ja-JP" sz="1400" b="1" dirty="0" err="1" smtClean="0">
                <a:latin typeface="Times"/>
                <a:cs typeface="Times"/>
              </a:rPr>
              <a:t>B</a:t>
            </a:r>
            <a:r>
              <a:rPr lang="pt-BR" altLang="ja-JP" sz="1400" b="1" baseline="-25000" dirty="0" err="1" smtClean="0">
                <a:latin typeface="Times"/>
                <a:cs typeface="Times"/>
              </a:rPr>
              <a:t>t</a:t>
            </a:r>
            <a:r>
              <a:rPr lang="pt-BR" altLang="ja-JP" sz="1400" b="1" dirty="0" smtClean="0">
                <a:latin typeface="Times"/>
                <a:cs typeface="Times"/>
              </a:rPr>
              <a:t>=6.2T,  </a:t>
            </a:r>
            <a:r>
              <a:rPr lang="pt-BR" altLang="ja-JP" sz="1400" b="1" i="1" dirty="0" err="1" smtClean="0">
                <a:latin typeface="Symbol" charset="2"/>
                <a:cs typeface="Symbol" charset="2"/>
              </a:rPr>
              <a:t>k</a:t>
            </a:r>
            <a:r>
              <a:rPr lang="pt-BR" altLang="ja-JP" sz="1400" b="1" baseline="-25000" dirty="0" err="1" smtClean="0">
                <a:latin typeface="Times"/>
                <a:cs typeface="Times"/>
              </a:rPr>
              <a:t>x</a:t>
            </a:r>
            <a:r>
              <a:rPr lang="pt-BR" altLang="ja-JP" sz="1400" b="1" dirty="0" smtClean="0">
                <a:latin typeface="Times"/>
                <a:cs typeface="Times"/>
              </a:rPr>
              <a:t>=1.5,</a:t>
            </a:r>
            <a:r>
              <a:rPr lang="pt-BR" altLang="ja-JP" sz="1400" b="1" dirty="0" smtClean="0">
                <a:latin typeface="Symbol" charset="2"/>
                <a:cs typeface="Symbol" charset="2"/>
              </a:rPr>
              <a:t>d</a:t>
            </a:r>
            <a:r>
              <a:rPr lang="pt-BR" altLang="ja-JP" sz="1400" b="1" baseline="-25000" dirty="0" smtClean="0">
                <a:latin typeface="Times"/>
                <a:cs typeface="Times"/>
              </a:rPr>
              <a:t>x</a:t>
            </a:r>
            <a:r>
              <a:rPr lang="pt-BR" altLang="ja-JP" sz="1400" b="1" dirty="0" smtClean="0">
                <a:latin typeface="Times"/>
                <a:cs typeface="Times"/>
              </a:rPr>
              <a:t>=-0.9, </a:t>
            </a:r>
            <a:r>
              <a:rPr lang="pt-BR" altLang="ja-JP" sz="1400" b="1" dirty="0" err="1" smtClean="0">
                <a:latin typeface="Symbol" charset="2"/>
                <a:cs typeface="Symbol" charset="2"/>
              </a:rPr>
              <a:t>b</a:t>
            </a:r>
            <a:r>
              <a:rPr lang="pt-BR" altLang="ja-JP" sz="1400" b="1" baseline="-25000" dirty="0" err="1" smtClean="0">
                <a:latin typeface="Times"/>
                <a:cs typeface="Times"/>
              </a:rPr>
              <a:t>N</a:t>
            </a:r>
            <a:r>
              <a:rPr lang="pt-BR" altLang="ja-JP" sz="1400" b="1" baseline="30000" dirty="0" smtClean="0">
                <a:latin typeface="Times"/>
                <a:cs typeface="Times"/>
              </a:rPr>
              <a:t> </a:t>
            </a:r>
            <a:r>
              <a:rPr lang="pt-BR" altLang="ja-JP" sz="1400" b="1" baseline="30000" dirty="0" err="1" smtClean="0">
                <a:latin typeface="Times"/>
                <a:cs typeface="Times"/>
              </a:rPr>
              <a:t>lim</a:t>
            </a:r>
            <a:r>
              <a:rPr lang="pt-BR" altLang="ja-JP" sz="1400" b="1" dirty="0" smtClean="0">
                <a:latin typeface="Times"/>
                <a:cs typeface="Times"/>
              </a:rPr>
              <a:t>&gt;3, </a:t>
            </a:r>
            <a:r>
              <a:rPr lang="pt-BR" altLang="ja-JP" sz="1400" b="1" dirty="0" err="1" smtClean="0">
                <a:latin typeface="Symbol" charset="2"/>
                <a:cs typeface="Symbol" charset="2"/>
              </a:rPr>
              <a:t>g</a:t>
            </a:r>
            <a:r>
              <a:rPr lang="pt-BR" altLang="ja-JP" sz="1400" b="1" baseline="-25000" dirty="0" err="1" smtClean="0">
                <a:latin typeface="Times"/>
                <a:cs typeface="Times"/>
              </a:rPr>
              <a:t>n</a:t>
            </a:r>
            <a:r>
              <a:rPr lang="pt-BR" altLang="ja-JP" sz="1400" b="1" baseline="-25000" dirty="0" smtClean="0">
                <a:latin typeface="Times"/>
                <a:cs typeface="Times"/>
              </a:rPr>
              <a:t>=0</a:t>
            </a:r>
            <a:r>
              <a:rPr lang="pt-BR" altLang="ja-JP" sz="1400" b="1" dirty="0" smtClean="0">
                <a:latin typeface="Times"/>
                <a:cs typeface="Times"/>
              </a:rPr>
              <a:t>=95/</a:t>
            </a:r>
            <a:r>
              <a:rPr lang="pt-BR" altLang="ja-JP" sz="1400" b="1" dirty="0" err="1" smtClean="0">
                <a:latin typeface="Times"/>
                <a:cs typeface="Times"/>
              </a:rPr>
              <a:t>s</a:t>
            </a:r>
            <a:endParaRPr lang="pt-BR" altLang="ja-JP" sz="14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0673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C5D1-B72D-684B-8C7D-183054D4A8A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6366" y="40047"/>
            <a:ext cx="637643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400" b="1" i="1" dirty="0">
                <a:latin typeface="Times"/>
                <a:cs typeface="Times"/>
              </a:rPr>
              <a:t>IAEA-CN/258/FIP/3-4 , 27th IAEA Fusion Energy Conference, Ahmedabad, India</a:t>
            </a:r>
            <a:endParaRPr lang="ja-JP" altLang="en-US" sz="1400" b="1" i="1" dirty="0">
              <a:latin typeface="Times"/>
              <a:cs typeface="Time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576" y="300332"/>
            <a:ext cx="9063761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ja-JP" sz="2500" b="1" dirty="0" smtClean="0">
                <a:latin typeface="Times"/>
                <a:cs typeface="Times"/>
              </a:rPr>
              <a:t>8. </a:t>
            </a:r>
            <a:r>
              <a:rPr lang="en-US" altLang="ja-JP" sz="2500" b="1" dirty="0">
                <a:latin typeface="Times"/>
                <a:cs typeface="Times"/>
              </a:rPr>
              <a:t>Parameter scan of </a:t>
            </a:r>
            <a:r>
              <a:rPr lang="en-US" altLang="ja-JP" sz="2500" b="1" dirty="0" smtClean="0">
                <a:latin typeface="Times"/>
                <a:cs typeface="Times"/>
              </a:rPr>
              <a:t>SN-NTT </a:t>
            </a:r>
            <a:r>
              <a:rPr lang="en-US" altLang="ja-JP" sz="2500" b="1" dirty="0" smtClean="0">
                <a:latin typeface="Times"/>
                <a:cs typeface="Times"/>
              </a:rPr>
              <a:t>Configuration</a:t>
            </a:r>
            <a:r>
              <a:rPr lang="en-US" altLang="ja-JP" sz="2500" b="1" dirty="0" smtClean="0">
                <a:latin typeface="Times"/>
                <a:cs typeface="Times"/>
              </a:rPr>
              <a:t> for compact reactor</a:t>
            </a:r>
            <a:endParaRPr lang="ja-JP" altLang="en-US" sz="2500" b="1" dirty="0">
              <a:latin typeface="Times"/>
              <a:cs typeface="Times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66936" y="707586"/>
            <a:ext cx="9042400" cy="762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52135" y="843412"/>
            <a:ext cx="4859866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A=3, </a:t>
            </a:r>
            <a:r>
              <a:rPr kumimoji="1" lang="en-US" altLang="ja-JP" b="1" dirty="0" err="1" smtClean="0">
                <a:latin typeface="Times"/>
                <a:cs typeface="Times"/>
              </a:rPr>
              <a:t>H</a:t>
            </a:r>
            <a:r>
              <a:rPr kumimoji="1" lang="en-US" altLang="ja-JP" b="1" baseline="-25000" dirty="0" err="1" smtClean="0">
                <a:latin typeface="Times"/>
                <a:cs typeface="Times"/>
              </a:rPr>
              <a:t>H</a:t>
            </a:r>
            <a:r>
              <a:rPr kumimoji="1" lang="en-US" altLang="ja-JP" b="1" dirty="0" err="1" smtClean="0">
                <a:latin typeface="Times"/>
                <a:cs typeface="Times"/>
              </a:rPr>
              <a:t>I</a:t>
            </a:r>
            <a:r>
              <a:rPr kumimoji="1" lang="en-US" altLang="ja-JP" b="1" baseline="-25000" dirty="0" err="1" smtClean="0">
                <a:latin typeface="Times"/>
                <a:cs typeface="Times"/>
              </a:rPr>
              <a:t>p</a:t>
            </a:r>
            <a:r>
              <a:rPr kumimoji="1" lang="en-US" altLang="ja-JP" b="1" dirty="0" err="1" smtClean="0">
                <a:latin typeface="Times"/>
                <a:cs typeface="Times"/>
              </a:rPr>
              <a:t>A</a:t>
            </a:r>
            <a:r>
              <a:rPr kumimoji="1" lang="en-US" altLang="ja-JP" b="1" dirty="0" smtClean="0">
                <a:latin typeface="Times"/>
                <a:cs typeface="Times"/>
              </a:rPr>
              <a:t>= 69.3MA : Given </a:t>
            </a:r>
          </a:p>
          <a:p>
            <a:r>
              <a:rPr kumimoji="1" lang="en-US" altLang="ja-JP" b="1" dirty="0" smtClean="0">
                <a:latin typeface="Times"/>
                <a:cs typeface="Times"/>
              </a:rPr>
              <a:t>	- Solid line 	: H</a:t>
            </a:r>
            <a:r>
              <a:rPr kumimoji="1" lang="en-US" altLang="ja-JP" b="1" baseline="-25000" dirty="0" smtClean="0">
                <a:latin typeface="Times"/>
                <a:cs typeface="Times"/>
              </a:rPr>
              <a:t>H</a:t>
            </a:r>
            <a:r>
              <a:rPr kumimoji="1" lang="en-US" altLang="ja-JP" b="1" dirty="0" smtClean="0">
                <a:latin typeface="Times"/>
                <a:cs typeface="Times"/>
              </a:rPr>
              <a:t>=1.2 fixed,  </a:t>
            </a:r>
          </a:p>
          <a:p>
            <a:r>
              <a:rPr lang="en-US" altLang="ja-JP" b="1" dirty="0" smtClean="0">
                <a:latin typeface="Times"/>
                <a:cs typeface="Times"/>
              </a:rPr>
              <a:t>	- Broken line	: H</a:t>
            </a:r>
            <a:r>
              <a:rPr lang="en-US" altLang="ja-JP" b="1" baseline="-25000" dirty="0" smtClean="0">
                <a:latin typeface="Times"/>
                <a:cs typeface="Times"/>
              </a:rPr>
              <a:t>H</a:t>
            </a:r>
            <a:r>
              <a:rPr lang="en-US" altLang="ja-JP" b="1" dirty="0" smtClean="0">
                <a:latin typeface="Times"/>
                <a:cs typeface="Times"/>
              </a:rPr>
              <a:t> varied (1.1-1.5) with </a:t>
            </a:r>
            <a:r>
              <a:rPr lang="en-US" altLang="ja-JP" b="1" dirty="0" err="1" smtClean="0">
                <a:latin typeface="Times"/>
                <a:cs typeface="Times"/>
              </a:rPr>
              <a:t>R</a:t>
            </a:r>
            <a:r>
              <a:rPr lang="en-US" altLang="ja-JP" b="1" baseline="-25000" dirty="0" err="1" smtClean="0">
                <a:latin typeface="Times"/>
                <a:cs typeface="Times"/>
              </a:rPr>
              <a:t>p</a:t>
            </a:r>
            <a:endParaRPr kumimoji="1" lang="ja-JP" altLang="en-US" b="1" baseline="-25000" dirty="0">
              <a:latin typeface="Times"/>
              <a:cs typeface="Times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64" y="1766740"/>
            <a:ext cx="9144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6341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1328</Words>
  <Application>Microsoft Macintosh PowerPoint</Application>
  <PresentationFormat>画面に合わせる (16:9)</PresentationFormat>
  <Paragraphs>189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ホワイト</vt:lpstr>
      <vt:lpstr>Impact of High Field &amp; High Confinement on L-mode-Edge Negative Triangularity Tokamak (NTT) Reactor</vt:lpstr>
      <vt:lpstr>PowerPoint プレゼンテーション</vt:lpstr>
      <vt:lpstr>2. Fusion Target to Months of operation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JAEA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菊池 満</dc:creator>
  <cp:lastModifiedBy>菊池 満</cp:lastModifiedBy>
  <cp:revision>135</cp:revision>
  <cp:lastPrinted>2018-10-24T00:55:45Z</cp:lastPrinted>
  <dcterms:created xsi:type="dcterms:W3CDTF">2018-10-13T08:35:14Z</dcterms:created>
  <dcterms:modified xsi:type="dcterms:W3CDTF">2018-10-25T00:52:43Z</dcterms:modified>
</cp:coreProperties>
</file>