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132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F184FB-7C62-471E-BC9C-99DB9F8B2E30}" type="datetimeFigureOut">
              <a:rPr lang="en-IN" smtClean="0"/>
              <a:t>27-09-2018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B8EAA9-8733-4698-91E3-A0C4D684B256}" type="slidenum">
              <a:rPr lang="en-IN" smtClean="0"/>
              <a:t>‹#›</a:t>
            </a:fld>
            <a:endParaRPr lang="en-IN"/>
          </a:p>
        </p:txBody>
      </p:sp>
    </p:spTree>
    <p:extLst>
      <p:ext uri="{BB962C8B-B14F-4D97-AF65-F5344CB8AC3E}">
        <p14:creationId xmlns:p14="http://schemas.microsoft.com/office/powerpoint/2010/main" val="2279388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F184FB-7C62-471E-BC9C-99DB9F8B2E30}" type="datetimeFigureOut">
              <a:rPr lang="en-IN" smtClean="0"/>
              <a:t>27-09-2018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B8EAA9-8733-4698-91E3-A0C4D684B256}" type="slidenum">
              <a:rPr lang="en-IN" smtClean="0"/>
              <a:t>‹#›</a:t>
            </a:fld>
            <a:endParaRPr lang="en-IN"/>
          </a:p>
        </p:txBody>
      </p:sp>
    </p:spTree>
    <p:extLst>
      <p:ext uri="{BB962C8B-B14F-4D97-AF65-F5344CB8AC3E}">
        <p14:creationId xmlns:p14="http://schemas.microsoft.com/office/powerpoint/2010/main" val="1372032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F184FB-7C62-471E-BC9C-99DB9F8B2E30}" type="datetimeFigureOut">
              <a:rPr lang="en-IN" smtClean="0"/>
              <a:t>27-09-2018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B8EAA9-8733-4698-91E3-A0C4D684B256}" type="slidenum">
              <a:rPr lang="en-IN" smtClean="0"/>
              <a:t>‹#›</a:t>
            </a:fld>
            <a:endParaRPr lang="en-IN"/>
          </a:p>
        </p:txBody>
      </p:sp>
    </p:spTree>
    <p:extLst>
      <p:ext uri="{BB962C8B-B14F-4D97-AF65-F5344CB8AC3E}">
        <p14:creationId xmlns:p14="http://schemas.microsoft.com/office/powerpoint/2010/main" val="2205406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F184FB-7C62-471E-BC9C-99DB9F8B2E30}" type="datetimeFigureOut">
              <a:rPr lang="en-IN" smtClean="0"/>
              <a:t>27-09-2018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B8EAA9-8733-4698-91E3-A0C4D684B256}" type="slidenum">
              <a:rPr lang="en-IN" smtClean="0"/>
              <a:t>‹#›</a:t>
            </a:fld>
            <a:endParaRPr lang="en-IN"/>
          </a:p>
        </p:txBody>
      </p:sp>
    </p:spTree>
    <p:extLst>
      <p:ext uri="{BB962C8B-B14F-4D97-AF65-F5344CB8AC3E}">
        <p14:creationId xmlns:p14="http://schemas.microsoft.com/office/powerpoint/2010/main" val="68192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F184FB-7C62-471E-BC9C-99DB9F8B2E30}" type="datetimeFigureOut">
              <a:rPr lang="en-IN" smtClean="0"/>
              <a:t>27-09-2018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B8EAA9-8733-4698-91E3-A0C4D684B256}" type="slidenum">
              <a:rPr lang="en-IN" smtClean="0"/>
              <a:t>‹#›</a:t>
            </a:fld>
            <a:endParaRPr lang="en-IN"/>
          </a:p>
        </p:txBody>
      </p:sp>
    </p:spTree>
    <p:extLst>
      <p:ext uri="{BB962C8B-B14F-4D97-AF65-F5344CB8AC3E}">
        <p14:creationId xmlns:p14="http://schemas.microsoft.com/office/powerpoint/2010/main" val="443470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F184FB-7C62-471E-BC9C-99DB9F8B2E30}" type="datetimeFigureOut">
              <a:rPr lang="en-IN" smtClean="0"/>
              <a:t>27-09-2018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B8EAA9-8733-4698-91E3-A0C4D684B256}" type="slidenum">
              <a:rPr lang="en-IN" smtClean="0"/>
              <a:t>‹#›</a:t>
            </a:fld>
            <a:endParaRPr lang="en-IN"/>
          </a:p>
        </p:txBody>
      </p:sp>
    </p:spTree>
    <p:extLst>
      <p:ext uri="{BB962C8B-B14F-4D97-AF65-F5344CB8AC3E}">
        <p14:creationId xmlns:p14="http://schemas.microsoft.com/office/powerpoint/2010/main" val="3141360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F184FB-7C62-471E-BC9C-99DB9F8B2E30}" type="datetimeFigureOut">
              <a:rPr lang="en-IN" smtClean="0"/>
              <a:t>27-09-2018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BB8EAA9-8733-4698-91E3-A0C4D684B256}" type="slidenum">
              <a:rPr lang="en-IN" smtClean="0"/>
              <a:t>‹#›</a:t>
            </a:fld>
            <a:endParaRPr lang="en-IN"/>
          </a:p>
        </p:txBody>
      </p:sp>
    </p:spTree>
    <p:extLst>
      <p:ext uri="{BB962C8B-B14F-4D97-AF65-F5344CB8AC3E}">
        <p14:creationId xmlns:p14="http://schemas.microsoft.com/office/powerpoint/2010/main" val="3868392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F184FB-7C62-471E-BC9C-99DB9F8B2E30}" type="datetimeFigureOut">
              <a:rPr lang="en-IN" smtClean="0"/>
              <a:t>27-09-2018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BB8EAA9-8733-4698-91E3-A0C4D684B256}" type="slidenum">
              <a:rPr lang="en-IN" smtClean="0"/>
              <a:t>‹#›</a:t>
            </a:fld>
            <a:endParaRPr lang="en-IN"/>
          </a:p>
        </p:txBody>
      </p:sp>
    </p:spTree>
    <p:extLst>
      <p:ext uri="{BB962C8B-B14F-4D97-AF65-F5344CB8AC3E}">
        <p14:creationId xmlns:p14="http://schemas.microsoft.com/office/powerpoint/2010/main" val="1202369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184FB-7C62-471E-BC9C-99DB9F8B2E30}" type="datetimeFigureOut">
              <a:rPr lang="en-IN" smtClean="0"/>
              <a:t>27-09-2018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BB8EAA9-8733-4698-91E3-A0C4D684B256}" type="slidenum">
              <a:rPr lang="en-IN" smtClean="0"/>
              <a:t>‹#›</a:t>
            </a:fld>
            <a:endParaRPr lang="en-IN"/>
          </a:p>
        </p:txBody>
      </p:sp>
    </p:spTree>
    <p:extLst>
      <p:ext uri="{BB962C8B-B14F-4D97-AF65-F5344CB8AC3E}">
        <p14:creationId xmlns:p14="http://schemas.microsoft.com/office/powerpoint/2010/main" val="471246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184FB-7C62-471E-BC9C-99DB9F8B2E30}" type="datetimeFigureOut">
              <a:rPr lang="en-IN" smtClean="0"/>
              <a:t>27-09-2018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B8EAA9-8733-4698-91E3-A0C4D684B256}" type="slidenum">
              <a:rPr lang="en-IN" smtClean="0"/>
              <a:t>‹#›</a:t>
            </a:fld>
            <a:endParaRPr lang="en-IN"/>
          </a:p>
        </p:txBody>
      </p:sp>
    </p:spTree>
    <p:extLst>
      <p:ext uri="{BB962C8B-B14F-4D97-AF65-F5344CB8AC3E}">
        <p14:creationId xmlns:p14="http://schemas.microsoft.com/office/powerpoint/2010/main" val="2255976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184FB-7C62-471E-BC9C-99DB9F8B2E30}" type="datetimeFigureOut">
              <a:rPr lang="en-IN" smtClean="0"/>
              <a:t>27-09-2018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B8EAA9-8733-4698-91E3-A0C4D684B256}" type="slidenum">
              <a:rPr lang="en-IN" smtClean="0"/>
              <a:t>‹#›</a:t>
            </a:fld>
            <a:endParaRPr lang="en-IN"/>
          </a:p>
        </p:txBody>
      </p:sp>
    </p:spTree>
    <p:extLst>
      <p:ext uri="{BB962C8B-B14F-4D97-AF65-F5344CB8AC3E}">
        <p14:creationId xmlns:p14="http://schemas.microsoft.com/office/powerpoint/2010/main" val="1616588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184FB-7C62-471E-BC9C-99DB9F8B2E30}" type="datetimeFigureOut">
              <a:rPr lang="en-IN" smtClean="0"/>
              <a:t>27-09-2018</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B8EAA9-8733-4698-91E3-A0C4D684B256}" type="slidenum">
              <a:rPr lang="en-IN" smtClean="0"/>
              <a:t>‹#›</a:t>
            </a:fld>
            <a:endParaRPr lang="en-IN"/>
          </a:p>
        </p:txBody>
      </p:sp>
    </p:spTree>
    <p:extLst>
      <p:ext uri="{BB962C8B-B14F-4D97-AF65-F5344CB8AC3E}">
        <p14:creationId xmlns:p14="http://schemas.microsoft.com/office/powerpoint/2010/main" val="936824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0799" y="338404"/>
            <a:ext cx="8368852" cy="830997"/>
          </a:xfrm>
          <a:prstGeom prst="rect">
            <a:avLst/>
          </a:prstGeom>
          <a:noFill/>
          <a:ln w="28575">
            <a:solidFill>
              <a:schemeClr val="bg2">
                <a:lumMod val="25000"/>
              </a:schemeClr>
            </a:solidFill>
          </a:ln>
        </p:spPr>
        <p:txBody>
          <a:bodyPr wrap="square" rtlCol="0">
            <a:spAutoFit/>
          </a:bodyPr>
          <a:lstStyle/>
          <a:p>
            <a:pPr algn="ctr"/>
            <a:r>
              <a:rPr lang="en-US" sz="1600" b="1" cap="all" dirty="0" smtClean="0">
                <a:solidFill>
                  <a:schemeClr val="accent5"/>
                </a:solidFill>
                <a:latin typeface="Times New Roman" panose="02020603050405020304" pitchFamily="18" charset="0"/>
                <a:cs typeface="Times New Roman" panose="02020603050405020304" pitchFamily="18" charset="0"/>
              </a:rPr>
              <a:t>Design Validation of ITER XRCS Survey Spectrometer with Nuclear Code RCC-MR </a:t>
            </a:r>
            <a:endParaRPr lang="en-IN" sz="1600" b="1" dirty="0">
              <a:solidFill>
                <a:schemeClr val="accent5"/>
              </a:solidFill>
              <a:latin typeface="Times New Roman" panose="02020603050405020304" pitchFamily="18" charset="0"/>
              <a:cs typeface="Times New Roman" panose="02020603050405020304" pitchFamily="18" charset="0"/>
            </a:endParaRPr>
          </a:p>
          <a:p>
            <a:pPr algn="ctr"/>
            <a:r>
              <a:rPr lang="en-IN" sz="1600" b="1" dirty="0" smtClean="0">
                <a:solidFill>
                  <a:schemeClr val="accent5"/>
                </a:solidFill>
                <a:latin typeface="Times New Roman" panose="02020603050405020304" pitchFamily="18" charset="0"/>
                <a:cs typeface="Times New Roman" panose="02020603050405020304" pitchFamily="18" charset="0"/>
              </a:rPr>
              <a:t>(IAEA CN-258/FIP/P1-36)</a:t>
            </a:r>
            <a:endParaRPr lang="en-IN" sz="1600" b="1" dirty="0">
              <a:solidFill>
                <a:schemeClr val="accent5"/>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260799" y="1301578"/>
            <a:ext cx="8368852" cy="4401205"/>
          </a:xfrm>
          <a:prstGeom prst="rect">
            <a:avLst/>
          </a:prstGeom>
          <a:noFill/>
          <a:ln w="28575">
            <a:solidFill>
              <a:schemeClr val="tx1"/>
            </a:solidFill>
          </a:ln>
        </p:spPr>
        <p:txBody>
          <a:bodyPr wrap="square" rtlCol="0">
            <a:spAutoFit/>
          </a:bodyPr>
          <a:lstStyle/>
          <a:p>
            <a:pPr lvl="0" algn="just"/>
            <a:r>
              <a:rPr lang="en-IN" sz="2400" b="1" dirty="0" smtClean="0">
                <a:latin typeface="Times New Roman" panose="02020603050405020304" pitchFamily="18" charset="0"/>
                <a:cs typeface="Times New Roman" panose="02020603050405020304" pitchFamily="18" charset="0"/>
              </a:rPr>
              <a:t>Summary</a:t>
            </a:r>
            <a:r>
              <a:rPr lang="en-IN" sz="2400" b="1"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The paper describes the results obtained from structural damage analysis of XRCS Survey system, and their compliance with relevant design rules given in the French Nuclear code RCC-MR validating the </a:t>
            </a:r>
            <a:r>
              <a:rPr lang="en-US" sz="1600" dirty="0" smtClean="0">
                <a:latin typeface="Times New Roman" panose="02020603050405020304" pitchFamily="18" charset="0"/>
                <a:cs typeface="Times New Roman" panose="02020603050405020304" pitchFamily="18" charset="0"/>
              </a:rPr>
              <a:t>design</a:t>
            </a:r>
            <a:r>
              <a:rPr lang="en-US" sz="1600" smtClean="0">
                <a:latin typeface="Times New Roman" panose="02020603050405020304" pitchFamily="18" charset="0"/>
                <a:cs typeface="Times New Roman" panose="02020603050405020304" pitchFamily="18" charset="0"/>
              </a:rPr>
              <a:t>.</a:t>
            </a:r>
            <a:r>
              <a:rPr lang="en-US" sz="1600">
                <a:latin typeface="Times New Roman" panose="02020603050405020304" pitchFamily="18" charset="0"/>
                <a:cs typeface="Times New Roman" panose="02020603050405020304" pitchFamily="18" charset="0"/>
              </a:rPr>
              <a:t> </a:t>
            </a:r>
            <a:endParaRPr lang="en-US" sz="1600" smtClean="0">
              <a:latin typeface="Times New Roman" panose="02020603050405020304" pitchFamily="18" charset="0"/>
              <a:cs typeface="Times New Roman" panose="02020603050405020304" pitchFamily="18" charset="0"/>
            </a:endParaRPr>
          </a:p>
          <a:p>
            <a:pPr lvl="0" algn="just"/>
            <a:endParaRPr lang="en-US" sz="1600" dirty="0" smtClean="0">
              <a:latin typeface="Times New Roman" panose="02020603050405020304" pitchFamily="18" charset="0"/>
              <a:cs typeface="Times New Roman" panose="02020603050405020304" pitchFamily="18" charset="0"/>
            </a:endParaRPr>
          </a:p>
          <a:p>
            <a:pPr lvl="0" algn="just"/>
            <a:r>
              <a:rPr lang="en-US" sz="1600" dirty="0" smtClean="0">
                <a:latin typeface="Times New Roman" panose="02020603050405020304" pitchFamily="18" charset="0"/>
                <a:cs typeface="Times New Roman" panose="02020603050405020304" pitchFamily="18" charset="0"/>
              </a:rPr>
              <a:t>1.   Effect </a:t>
            </a:r>
            <a:r>
              <a:rPr lang="en-US" sz="1600" dirty="0">
                <a:latin typeface="Times New Roman" panose="02020603050405020304" pitchFamily="18" charset="0"/>
                <a:cs typeface="Times New Roman" panose="02020603050405020304" pitchFamily="18" charset="0"/>
              </a:rPr>
              <a:t>of different loads and load combination on XRCS Survey system has been analyzed using Finite element analysis method and validated using RCC-MR design codes criterion. Load case combining the following loads (DW+EM+VV ICE IV) found as worst case and maximum stress results are up-to 142Mpa were found. Maximum stress is found in safe range as per RCC-MR codes</a:t>
            </a:r>
          </a:p>
          <a:p>
            <a:pPr lvl="0" algn="just"/>
            <a:endParaRPr lang="en-US" sz="1600" dirty="0">
              <a:latin typeface="Times New Roman" panose="02020603050405020304" pitchFamily="18" charset="0"/>
              <a:cs typeface="Times New Roman" panose="02020603050405020304" pitchFamily="18" charset="0"/>
            </a:endParaRPr>
          </a:p>
          <a:p>
            <a:pPr lvl="0" algn="just"/>
            <a:r>
              <a:rPr lang="en-US" sz="1600" dirty="0" smtClean="0">
                <a:latin typeface="Times New Roman" panose="02020603050405020304" pitchFamily="18" charset="0"/>
                <a:cs typeface="Times New Roman" panose="02020603050405020304" pitchFamily="18" charset="0"/>
              </a:rPr>
              <a:t>2.   Stresses </a:t>
            </a:r>
            <a:r>
              <a:rPr lang="en-US" sz="1600" dirty="0">
                <a:latin typeface="Times New Roman" panose="02020603050405020304" pitchFamily="18" charset="0"/>
                <a:cs typeface="Times New Roman" panose="02020603050405020304" pitchFamily="18" charset="0"/>
              </a:rPr>
              <a:t>and displacements caused by Thermal loads acting on the sight tube will the affect the temperature of Spectrometer assembly. Deformation of 23 mm has been assessed, it is also under the allowable limit. This input will be used for double wall bellow design used as a moment compensator for XRCS-Survey Sight tube.</a:t>
            </a:r>
          </a:p>
          <a:p>
            <a:pPr lvl="0" algn="just"/>
            <a:endParaRPr lang="en-US" sz="1600" dirty="0">
              <a:latin typeface="Times New Roman" panose="02020603050405020304" pitchFamily="18" charset="0"/>
              <a:cs typeface="Times New Roman" panose="02020603050405020304" pitchFamily="18" charset="0"/>
            </a:endParaRPr>
          </a:p>
          <a:p>
            <a:pPr lvl="0" algn="just"/>
            <a:r>
              <a:rPr lang="en-US" sz="1600" dirty="0" smtClean="0">
                <a:latin typeface="Times New Roman" panose="02020603050405020304" pitchFamily="18" charset="0"/>
                <a:cs typeface="Times New Roman" panose="02020603050405020304" pitchFamily="18" charset="0"/>
              </a:rPr>
              <a:t>3.   Structural </a:t>
            </a:r>
            <a:r>
              <a:rPr lang="en-US" sz="1600" dirty="0">
                <a:latin typeface="Times New Roman" panose="02020603050405020304" pitchFamily="18" charset="0"/>
                <a:cs typeface="Times New Roman" panose="02020603050405020304" pitchFamily="18" charset="0"/>
              </a:rPr>
              <a:t>Integrity of ITER XRCS- Survey is being analyzed using RCC-MR recommendations, considering ITER load combinations. In this study P, type and S, type damage has been assessed and it is found the XRCS Survey design is under the allowable </a:t>
            </a:r>
            <a:r>
              <a:rPr lang="en-US" sz="1600" dirty="0" smtClean="0">
                <a:latin typeface="Times New Roman" panose="02020603050405020304" pitchFamily="18" charset="0"/>
                <a:cs typeface="Times New Roman" panose="02020603050405020304" pitchFamily="18" charset="0"/>
              </a:rPr>
              <a:t>safety margins</a:t>
            </a:r>
            <a:r>
              <a:rPr lang="en-US"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125405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TotalTime>
  <Words>223</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Vinit</dc:creator>
  <cp:lastModifiedBy>Ravi</cp:lastModifiedBy>
  <cp:revision>17</cp:revision>
  <dcterms:created xsi:type="dcterms:W3CDTF">2018-09-27T08:39:57Z</dcterms:created>
  <dcterms:modified xsi:type="dcterms:W3CDTF">2018-09-27T13:12:02Z</dcterms:modified>
</cp:coreProperties>
</file>