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406" r:id="rId2"/>
    <p:sldId id="405" r:id="rId3"/>
  </p:sldIdLst>
  <p:sldSz cx="9144000" cy="5715000" type="screen16x1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orient="horz" pos="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4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es Neumeyer" initials="US" lastIdx="12" clrIdx="0"/>
  <p:cmAuthor id="1" name="Stephen W. Langish" initials="SWL" lastIdx="1" clrIdx="1"/>
  <p:cmAuthor id="2" name="Richard J. Hawryluk" initials="RJH" lastIdx="4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D9D9D9"/>
    <a:srgbClr val="FFA466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9306" autoAdjust="0"/>
  </p:normalViewPr>
  <p:slideViewPr>
    <p:cSldViewPr snapToGrid="0">
      <p:cViewPr>
        <p:scale>
          <a:sx n="100" d="100"/>
          <a:sy n="100" d="100"/>
        </p:scale>
        <p:origin x="-1097" y="-531"/>
      </p:cViewPr>
      <p:guideLst>
        <p:guide orient="horz" pos="2154"/>
        <p:guide orient="horz" pos="3004"/>
        <p:guide orient="horz" pos="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774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30C069B7-8793-EA46-9E41-D624F9824C94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0292AA02-C53E-F342-B05C-3E18A964F7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47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E86692B0-D8B0-40AD-903E-8E444ED69D18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690563"/>
            <a:ext cx="553402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4" rIns="92307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7" tIns="46154" rIns="92307" bIns="461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FC564DD7-C63C-46AC-A92D-D66A4590EC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67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DO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87507"/>
            <a:ext cx="7543800" cy="2161646"/>
          </a:xfrm>
        </p:spPr>
        <p:txBody>
          <a:bodyPr anchor="ctr"/>
          <a:lstStyle>
            <a:lvl1pPr>
              <a:lnSpc>
                <a:spcPct val="80000"/>
              </a:lnSpc>
              <a:defRPr sz="4400" b="1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10003"/>
            <a:ext cx="7543800" cy="253999"/>
          </a:xfrm>
        </p:spPr>
        <p:txBody>
          <a:bodyPr tIns="0" bIns="0"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3749146"/>
            <a:ext cx="81686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071114"/>
            <a:ext cx="7543800" cy="246887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2000">
                <a:solidFill>
                  <a:srgbClr val="5ABFD9"/>
                </a:solidFill>
              </a:defRPr>
            </a:lvl1pPr>
            <a:lvl2pPr algn="l">
              <a:defRPr sz="1800">
                <a:solidFill>
                  <a:srgbClr val="5ABFD9"/>
                </a:solidFill>
              </a:defRPr>
            </a:lvl2pPr>
            <a:lvl3pPr algn="l">
              <a:defRPr sz="1600">
                <a:solidFill>
                  <a:srgbClr val="5ABFD9"/>
                </a:solidFill>
              </a:defRPr>
            </a:lvl3pPr>
            <a:lvl4pPr algn="l">
              <a:defRPr sz="1400">
                <a:solidFill>
                  <a:srgbClr val="5ABFD9"/>
                </a:solidFill>
              </a:defRPr>
            </a:lvl4pPr>
            <a:lvl5pPr algn="l">
              <a:defRPr sz="1200">
                <a:solidFill>
                  <a:srgbClr val="5ABFD9"/>
                </a:solidFill>
              </a:defRPr>
            </a:lvl5pPr>
          </a:lstStyle>
          <a:p>
            <a:pPr lvl="0"/>
            <a:r>
              <a:rPr lang="en-US" dirty="0"/>
              <a:t>November 9,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7867" y="4954964"/>
            <a:ext cx="533400" cy="267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7867" y="4954964"/>
            <a:ext cx="533400" cy="267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81000" y="889000"/>
            <a:ext cx="8433064" cy="12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866"/>
            <a:ext cx="9144000" cy="723634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52400" y="1079500"/>
            <a:ext cx="88392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  <a:lvl2pPr>
              <a:defRPr sz="2000">
                <a:solidFill>
                  <a:srgbClr val="0066CC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52500"/>
            <a:ext cx="81686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0" y="5524500"/>
            <a:ext cx="548640" cy="190500"/>
          </a:xfrm>
          <a:prstGeom prst="bracketPair">
            <a:avLst>
              <a:gd name="adj" fmla="val 17949"/>
            </a:avLst>
          </a:prstGeom>
          <a:noFill/>
          <a:ln w="19050">
            <a:noFill/>
          </a:ln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10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A58D50E-4A1C-D745-8EB4-193C227A261C}" type="slidenum">
              <a:rPr lang="en-US" sz="1000" b="1" smtClean="0"/>
              <a:pPr algn="r"/>
              <a:t>‹#›</a:t>
            </a:fld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53119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866"/>
            <a:ext cx="9144000" cy="723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"/>
            <a:ext cx="9144000" cy="2288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7760" y="5524500"/>
            <a:ext cx="396240" cy="190500"/>
          </a:xfrm>
          <a:prstGeom prst="bracketPair">
            <a:avLst>
              <a:gd name="adj" fmla="val 17949"/>
            </a:avLst>
          </a:prstGeom>
          <a:noFill/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58D50E-4A1C-D745-8EB4-193C227A261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952500"/>
            <a:ext cx="816864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02109" y="5434053"/>
            <a:ext cx="5175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27</a:t>
            </a:r>
            <a:r>
              <a:rPr lang="en-US" sz="1200" baseline="30000" dirty="0" smtClean="0">
                <a:solidFill>
                  <a:schemeClr val="accent6"/>
                </a:solidFill>
                <a:latin typeface="+mn-lt"/>
              </a:rPr>
              <a:t>th</a:t>
            </a:r>
            <a:r>
              <a:rPr lang="en-US" sz="1200" baseline="0" dirty="0" smtClean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IAEA Fusion Energy Conference</a:t>
            </a:r>
            <a:r>
              <a:rPr lang="en-US" sz="1200" baseline="0" dirty="0" smtClean="0">
                <a:solidFill>
                  <a:schemeClr val="accent6"/>
                </a:solidFill>
                <a:latin typeface="+mn-lt"/>
              </a:rPr>
              <a:t> - </a:t>
            </a:r>
            <a:r>
              <a:rPr lang="en-US" sz="1200" dirty="0" smtClean="0">
                <a:solidFill>
                  <a:schemeClr val="accent6"/>
                </a:solidFill>
                <a:latin typeface="+mn-lt"/>
              </a:rPr>
              <a:t>October 22–27, 2018 in Ahmedabad, India</a:t>
            </a:r>
            <a:endParaRPr lang="en-US" sz="1200" dirty="0">
              <a:solidFill>
                <a:schemeClr val="accent6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20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accent6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"/>
            <a:ext cx="9144000" cy="7620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Summary slide for OV/P-6, </a:t>
            </a:r>
            <a:r>
              <a:rPr lang="en-US" sz="2200" dirty="0" smtClean="0"/>
              <a:t>“Fusion Energy Development Applications Utilizing the Spherical Tokamak and Associated Research Needs and Tools” by J.E. Menard, et al.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84088"/>
            <a:ext cx="8839200" cy="4508500"/>
          </a:xfrm>
        </p:spPr>
        <p:txBody>
          <a:bodyPr>
            <a:normAutofit fontScale="92500" lnSpcReduction="20000"/>
          </a:bodyPr>
          <a:lstStyle/>
          <a:p>
            <a:pPr marL="233363" indent="-233363"/>
            <a:r>
              <a:rPr lang="en-US" sz="2400" dirty="0" smtClean="0"/>
              <a:t>International ST research and facility representatives have identified research goals and performance targets for a range of fusion energy development applications ranging from plasma-material-interface science facilities to power reactors</a:t>
            </a:r>
          </a:p>
          <a:p>
            <a:pPr marL="233363" indent="-233363"/>
            <a:r>
              <a:rPr lang="en-US" sz="2400" dirty="0" smtClean="0"/>
              <a:t>Team is also surveying present/near-term ST facility capabilities to support long-term fusion application development, and identifying key gaps between present/planned capabilities and next-steps</a:t>
            </a:r>
          </a:p>
          <a:p>
            <a:pPr marL="233363" indent="-233363"/>
            <a:r>
              <a:rPr lang="en-US" sz="2400" dirty="0" smtClean="0"/>
              <a:t>Potential gaps assessed include:</a:t>
            </a:r>
          </a:p>
          <a:p>
            <a:pPr marL="633413" lvl="1" indent="-233363"/>
            <a:r>
              <a:rPr lang="en-US" sz="2000" dirty="0" smtClean="0"/>
              <a:t>Non-inductive current start-up/ramp-up and sustainment</a:t>
            </a:r>
          </a:p>
          <a:p>
            <a:pPr marL="633413" lvl="1" indent="-233363"/>
            <a:r>
              <a:rPr lang="en-US" sz="2000" dirty="0"/>
              <a:t>C</a:t>
            </a:r>
            <a:r>
              <a:rPr lang="en-US" sz="2000" dirty="0" smtClean="0"/>
              <a:t>ore and edge stability</a:t>
            </a:r>
          </a:p>
          <a:p>
            <a:pPr marL="633413" lvl="1" indent="-233363"/>
            <a:r>
              <a:rPr lang="en-US" sz="2000" dirty="0" smtClean="0"/>
              <a:t>Transport / energy confinement</a:t>
            </a:r>
          </a:p>
          <a:p>
            <a:pPr marL="633413" lvl="1" indent="-233363"/>
            <a:r>
              <a:rPr lang="en-US" sz="2000" dirty="0" smtClean="0"/>
              <a:t>Core-edge integration</a:t>
            </a:r>
          </a:p>
          <a:p>
            <a:pPr marL="633413" lvl="1" indent="-233363"/>
            <a:r>
              <a:rPr lang="en-US" sz="2000" dirty="0" smtClean="0"/>
              <a:t>Plasma-wall interactions and </a:t>
            </a:r>
            <a:r>
              <a:rPr lang="en-US" sz="2000" dirty="0"/>
              <a:t>power </a:t>
            </a:r>
            <a:r>
              <a:rPr lang="en-US" sz="2000" dirty="0" smtClean="0"/>
              <a:t>exhaust</a:t>
            </a:r>
          </a:p>
          <a:p>
            <a:pPr marL="633413" lvl="1" indent="-233363"/>
            <a:r>
              <a:rPr lang="en-US" sz="2000" dirty="0" smtClean="0"/>
              <a:t>Long-pulse actuators for heating, current drive and control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See next slide for additional detail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087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OV/P-6: </a:t>
            </a:r>
            <a:r>
              <a:rPr lang="en-US" sz="2800" dirty="0" smtClean="0"/>
              <a:t>Summary </a:t>
            </a:r>
            <a:r>
              <a:rPr lang="en-US" sz="2800" dirty="0" smtClean="0"/>
              <a:t>of research needs to support </a:t>
            </a:r>
            <a:r>
              <a:rPr lang="en-US" sz="2800" dirty="0" smtClean="0"/>
              <a:t>next-step 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9500"/>
            <a:ext cx="9144000" cy="43815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MHD stability,  access to low </a:t>
            </a:r>
            <a:r>
              <a:rPr lang="en-US" sz="2800" dirty="0" smtClean="0">
                <a:latin typeface="Symbol" panose="05050102010706020507" pitchFamily="18" charset="2"/>
              </a:rPr>
              <a:t>n</a:t>
            </a:r>
            <a:r>
              <a:rPr lang="en-US" sz="2800" dirty="0" smtClean="0"/>
              <a:t>* covered by near-term STs</a:t>
            </a:r>
          </a:p>
          <a:p>
            <a:r>
              <a:rPr lang="en-US" sz="2800" dirty="0" smtClean="0"/>
              <a:t>NSTX-U plans access to high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BS</a:t>
            </a:r>
            <a:r>
              <a:rPr lang="en-US" sz="2800" dirty="0"/>
              <a:t> </a:t>
            </a:r>
            <a:r>
              <a:rPr lang="en-US" sz="2800" dirty="0" smtClean="0"/>
              <a:t>and full non-inductive</a:t>
            </a:r>
            <a:endParaRPr lang="en-US" sz="2800" dirty="0"/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Need to extend to 70-95% bootstrap fraction for reactor-relevant scenarios</a:t>
            </a:r>
          </a:p>
          <a:p>
            <a:r>
              <a:rPr lang="en-US" sz="2800" dirty="0" smtClean="0"/>
              <a:t>Near-term STs limited to 1/</a:t>
            </a:r>
            <a:r>
              <a:rPr lang="en-US" sz="2800" dirty="0" err="1" smtClean="0">
                <a:latin typeface="Symbol" panose="05050102010706020507" pitchFamily="18" charset="2"/>
              </a:rPr>
              <a:t>r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*  </a:t>
            </a:r>
            <a:r>
              <a:rPr lang="en-US" sz="2800" dirty="0" smtClean="0"/>
              <a:t>≤ </a:t>
            </a:r>
            <a:r>
              <a:rPr lang="en-US" sz="2800" dirty="0" smtClean="0">
                <a:sym typeface="Symbol"/>
              </a:rPr>
              <a:t> </a:t>
            </a:r>
            <a:r>
              <a:rPr lang="en-US" sz="2800" dirty="0" smtClean="0"/>
              <a:t>50-120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Need to extend to 200-300 with new facility (?) and/or leverage tokamak results</a:t>
            </a:r>
          </a:p>
          <a:p>
            <a:r>
              <a:rPr lang="en-US" sz="2800" dirty="0" smtClean="0"/>
              <a:t>Full performance ST-40 could test ST </a:t>
            </a:r>
            <a:r>
              <a:rPr lang="en-US" sz="2800" dirty="0" err="1" smtClean="0">
                <a:latin typeface="Symbol" panose="05050102010706020507" pitchFamily="18" charset="2"/>
              </a:rPr>
              <a:t>l</a:t>
            </a:r>
            <a:r>
              <a:rPr lang="en-US" sz="2800" baseline="-25000" dirty="0" err="1" smtClean="0"/>
              <a:t>q</a:t>
            </a:r>
            <a:r>
              <a:rPr lang="en-US" sz="2800" dirty="0" smtClean="0"/>
              <a:t> scaling to high B</a:t>
            </a:r>
            <a:r>
              <a:rPr lang="en-US" sz="2800" baseline="-25000" dirty="0" smtClean="0"/>
              <a:t>P</a:t>
            </a:r>
          </a:p>
          <a:p>
            <a:r>
              <a:rPr lang="en-US" sz="2800" dirty="0" smtClean="0"/>
              <a:t>Very high q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800" dirty="0" smtClean="0"/>
              <a:t> in next-steps requires </a:t>
            </a:r>
            <a:r>
              <a:rPr lang="en-US" sz="2800" dirty="0" err="1" smtClean="0"/>
              <a:t>divertor</a:t>
            </a:r>
            <a:r>
              <a:rPr lang="en-US" sz="2800" dirty="0" smtClean="0"/>
              <a:t> innovation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</a:rPr>
              <a:t>MAST-U Super-X capability and/or liquid metals (LTX-</a:t>
            </a:r>
            <a:r>
              <a:rPr lang="en-US" sz="2200" dirty="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2200" dirty="0" smtClean="0">
                <a:solidFill>
                  <a:srgbClr val="FF0000"/>
                </a:solidFill>
              </a:rPr>
              <a:t>, long-term NSTX-U)</a:t>
            </a:r>
          </a:p>
          <a:p>
            <a:r>
              <a:rPr lang="en-US" sz="2800" dirty="0" smtClean="0"/>
              <a:t>Very compact ST reactors (R=3-4m) generate high neutron wall loading and require innovations in blankets and first-wall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4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PL_slideshow_template_PPPL-DOE-Princeton (1)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PPPL_slideshow_template_PPPL-DOE-Princeton (1)</Template>
  <TotalTime>64579</TotalTime>
  <Words>237</Words>
  <Application>Microsoft Office PowerPoint</Application>
  <PresentationFormat>On-screen Show (16:10)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PPPL_slideshow_template_PPPL-DOE-Princeton (1)</vt:lpstr>
      <vt:lpstr>Summary slide for OV/P-6, “Fusion Energy Development Applications Utilizing the Spherical Tokamak and Associated Research Needs and Tools” by J.E. Menard, et al.</vt:lpstr>
      <vt:lpstr>OV/P-6: Summary of research needs to support next-step STs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E. Feder</dc:creator>
  <cp:keywords>NSTX-U Recovery Project</cp:keywords>
  <cp:lastModifiedBy>Jonathan E. Menard</cp:lastModifiedBy>
  <cp:revision>1192</cp:revision>
  <cp:lastPrinted>2018-07-19T19:42:55Z</cp:lastPrinted>
  <dcterms:created xsi:type="dcterms:W3CDTF">2017-08-09T15:24:22Z</dcterms:created>
  <dcterms:modified xsi:type="dcterms:W3CDTF">2018-10-19T18:01:51Z</dcterms:modified>
</cp:coreProperties>
</file>