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A31"/>
    <a:srgbClr val="FFFF66"/>
    <a:srgbClr val="FF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94EA1-1506-4E56-AE96-05547D5D1967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1324B-66DF-45D0-84E5-B39E69B4D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75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324B-66DF-45D0-84E5-B39E69B4D6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06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B00D-EB6C-4573-848A-39DD94C42059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CA2D-C30B-4461-B85E-B4786C59A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51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B00D-EB6C-4573-848A-39DD94C42059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CA2D-C30B-4461-B85E-B4786C59A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13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B00D-EB6C-4573-848A-39DD94C42059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CA2D-C30B-4461-B85E-B4786C59A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45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B00D-EB6C-4573-848A-39DD94C42059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CA2D-C30B-4461-B85E-B4786C59A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46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B00D-EB6C-4573-848A-39DD94C42059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CA2D-C30B-4461-B85E-B4786C59A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24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B00D-EB6C-4573-848A-39DD94C42059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CA2D-C30B-4461-B85E-B4786C59A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1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B00D-EB6C-4573-848A-39DD94C42059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CA2D-C30B-4461-B85E-B4786C59A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86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B00D-EB6C-4573-848A-39DD94C42059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CA2D-C30B-4461-B85E-B4786C59A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0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B00D-EB6C-4573-848A-39DD94C42059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CA2D-C30B-4461-B85E-B4786C59A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61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B00D-EB6C-4573-848A-39DD94C42059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CA2D-C30B-4461-B85E-B4786C59A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32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B00D-EB6C-4573-848A-39DD94C42059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CA2D-C30B-4461-B85E-B4786C59A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39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7B00D-EB6C-4573-848A-39DD94C42059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4CA2D-C30B-4461-B85E-B4786C59A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19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PROGRESS IN THE ITER INTEGRATED MODELLING PROGRAMME</a:t>
            </a:r>
            <a:br>
              <a:rPr lang="en-GB" sz="2600" b="1" dirty="0" smtClean="0"/>
            </a:br>
            <a:r>
              <a:rPr lang="en-GB" sz="2600" b="1" dirty="0" smtClean="0"/>
              <a:t>AND THE ITER SCENARIO DATABASE</a:t>
            </a:r>
            <a:endParaRPr lang="en-GB" sz="2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36887" y="5092540"/>
            <a:ext cx="8270226" cy="1410426"/>
          </a:xfrm>
          <a:prstGeom prst="roundRect">
            <a:avLst/>
          </a:prstGeom>
          <a:gradFill>
            <a:gsLst>
              <a:gs pos="0">
                <a:schemeClr val="bg1"/>
              </a:gs>
              <a:gs pos="100000">
                <a:srgbClr val="FDBA31"/>
              </a:gs>
            </a:gsLst>
            <a:lin ang="5400000" scaled="0"/>
          </a:gradFill>
          <a:ln>
            <a:solidFill>
              <a:srgbClr val="FDBA3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Creation of </a:t>
            </a:r>
            <a:r>
              <a:rPr lang="en-US" sz="2400" dirty="0" smtClean="0">
                <a:solidFill>
                  <a:srgbClr val="C00000"/>
                </a:solidFill>
              </a:rPr>
              <a:t>ITER Scenario Database </a:t>
            </a:r>
            <a:r>
              <a:rPr lang="en-US" sz="2400" dirty="0" smtClean="0"/>
              <a:t>containing scenarios representing all stages of ITER Research Plan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/>
              <a:t>Robust point of traceable access to ITER simulations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/>
              <a:t>Destined to become single point of access for all ITER scenario data</a:t>
            </a:r>
            <a:endParaRPr lang="en-GB" sz="2000" i="1" dirty="0"/>
          </a:p>
        </p:txBody>
      </p:sp>
      <p:sp>
        <p:nvSpPr>
          <p:cNvPr id="11" name="Rounded Rectangle 10"/>
          <p:cNvSpPr/>
          <p:nvPr/>
        </p:nvSpPr>
        <p:spPr>
          <a:xfrm>
            <a:off x="436887" y="2575805"/>
            <a:ext cx="8270226" cy="2334111"/>
          </a:xfrm>
          <a:prstGeom prst="roundRect">
            <a:avLst/>
          </a:prstGeom>
          <a:gradFill>
            <a:gsLst>
              <a:gs pos="0">
                <a:schemeClr val="bg1"/>
              </a:gs>
              <a:gs pos="100000">
                <a:srgbClr val="FDBA31"/>
              </a:gs>
            </a:gsLst>
            <a:lin ang="5400000" scaled="0"/>
          </a:gradFill>
          <a:ln>
            <a:solidFill>
              <a:srgbClr val="FDBA3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IMAS workflow </a:t>
            </a:r>
            <a:r>
              <a:rPr lang="en-US" sz="2400" dirty="0">
                <a:solidFill>
                  <a:prstClr val="black"/>
                </a:solidFill>
              </a:rPr>
              <a:t>based around DINA and JINTRAC codes </a:t>
            </a:r>
            <a:r>
              <a:rPr lang="en-US" sz="2400" dirty="0">
                <a:solidFill>
                  <a:srgbClr val="C00000"/>
                </a:solidFill>
              </a:rPr>
              <a:t>couples core + edge + SOL </a:t>
            </a:r>
            <a:r>
              <a:rPr lang="en-US" sz="2400" dirty="0">
                <a:solidFill>
                  <a:prstClr val="black"/>
                </a:solidFill>
              </a:rPr>
              <a:t>transport to assess, </a:t>
            </a:r>
            <a:r>
              <a:rPr lang="en-US" sz="2400" dirty="0">
                <a:solidFill>
                  <a:srgbClr val="C00000"/>
                </a:solidFill>
              </a:rPr>
              <a:t>for first time, </a:t>
            </a:r>
            <a:r>
              <a:rPr lang="en-US" sz="2400" dirty="0">
                <a:solidFill>
                  <a:prstClr val="black"/>
                </a:solidFill>
              </a:rPr>
              <a:t>complete </a:t>
            </a:r>
            <a:r>
              <a:rPr lang="en-US" sz="2400" dirty="0">
                <a:solidFill>
                  <a:srgbClr val="C00000"/>
                </a:solidFill>
              </a:rPr>
              <a:t>ITER 15 MA / 5.3 T Q=10 DT baseline scenario </a:t>
            </a:r>
            <a:r>
              <a:rPr lang="en-US" sz="2400" dirty="0">
                <a:solidFill>
                  <a:prstClr val="black"/>
                </a:solidFill>
              </a:rPr>
              <a:t>from early ramp-up (X-point formation) to late ramp-down (X-point to limiter transition) </a:t>
            </a:r>
            <a:r>
              <a:rPr lang="en-US" sz="2400" dirty="0">
                <a:solidFill>
                  <a:srgbClr val="C00000"/>
                </a:solidFill>
              </a:rPr>
              <a:t>respecting PF engineering limitations and </a:t>
            </a:r>
            <a:r>
              <a:rPr lang="en-US" sz="2400" dirty="0" err="1">
                <a:solidFill>
                  <a:srgbClr val="C00000"/>
                </a:solidFill>
              </a:rPr>
              <a:t>divertor</a:t>
            </a:r>
            <a:r>
              <a:rPr lang="en-US" sz="2400" dirty="0">
                <a:solidFill>
                  <a:srgbClr val="C00000"/>
                </a:solidFill>
              </a:rPr>
              <a:t> power fluxes</a:t>
            </a:r>
            <a:r>
              <a:rPr lang="en-US" sz="2400" dirty="0">
                <a:solidFill>
                  <a:prstClr val="black"/>
                </a:solidFill>
              </a:rPr>
              <a:t> [</a:t>
            </a:r>
            <a:r>
              <a:rPr lang="en-US" sz="2400" dirty="0">
                <a:solidFill>
                  <a:prstClr val="black"/>
                </a:solidFill>
                <a:sym typeface="Wingdings" panose="05000000000000000000" pitchFamily="2" charset="2"/>
              </a:rPr>
              <a:t> EX/P7-25</a:t>
            </a:r>
            <a:r>
              <a:rPr lang="en-US" sz="2400" dirty="0">
                <a:solidFill>
                  <a:prstClr val="black"/>
                </a:solidFill>
              </a:rPr>
              <a:t>]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36887" y="881012"/>
            <a:ext cx="8270226" cy="1512168"/>
          </a:xfrm>
          <a:prstGeom prst="roundRect">
            <a:avLst/>
          </a:prstGeom>
          <a:gradFill>
            <a:gsLst>
              <a:gs pos="0">
                <a:schemeClr val="bg1"/>
              </a:gs>
              <a:gs pos="100000">
                <a:srgbClr val="FDBA31"/>
              </a:gs>
            </a:gsLst>
            <a:lin ang="5400000" scaled="0"/>
          </a:gradFill>
          <a:ln>
            <a:solidFill>
              <a:srgbClr val="FDBA3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>
                <a:solidFill>
                  <a:srgbClr val="C00000"/>
                </a:solidFill>
              </a:rPr>
              <a:t>ITER Integrated Modelling &amp; Analysis Suite </a:t>
            </a:r>
            <a:r>
              <a:rPr lang="en-US" sz="2400" dirty="0">
                <a:solidFill>
                  <a:prstClr val="black"/>
                </a:solidFill>
              </a:rPr>
              <a:t>(IMAS) </a:t>
            </a:r>
            <a:r>
              <a:rPr lang="en-GB" sz="2400" dirty="0">
                <a:solidFill>
                  <a:prstClr val="black"/>
                </a:solidFill>
              </a:rPr>
              <a:t>continues to </a:t>
            </a:r>
            <a:r>
              <a:rPr lang="en-GB" sz="2400" dirty="0">
                <a:solidFill>
                  <a:srgbClr val="C00000"/>
                </a:solidFill>
              </a:rPr>
              <a:t>mature and strengthen its capabilities </a:t>
            </a:r>
            <a:r>
              <a:rPr lang="en-GB" sz="2400" dirty="0">
                <a:solidFill>
                  <a:prstClr val="black"/>
                </a:solidFill>
              </a:rPr>
              <a:t>through collaboration with developers within the ITER </a:t>
            </a:r>
            <a:r>
              <a:rPr lang="en-GB" sz="2400" dirty="0" smtClean="0">
                <a:solidFill>
                  <a:prstClr val="black"/>
                </a:solidFill>
              </a:rPr>
              <a:t>Members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Data Dictionary extended as required to address new Use Cases</a:t>
            </a:r>
            <a:endParaRPr lang="en-GB" sz="2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494100"/>
            <a:ext cx="1832361" cy="3584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S.D. Pinches </a:t>
            </a:r>
            <a:r>
              <a:rPr lang="en-US" i="1" dirty="0" smtClean="0"/>
              <a:t>et al.</a:t>
            </a:r>
            <a:endParaRPr lang="en-GB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8186585" y="6494666"/>
            <a:ext cx="954107" cy="3584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TH/P6-7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84437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144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PROGRESS IN THE ITER INTEGRATED MODELLING PROGRAMME AND THE ITER SCENARIO DATABASE</vt:lpstr>
    </vt:vector>
  </TitlesOfParts>
  <Company>ITER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IN THE ITER INTEGRATED MODELLING PROGRAMME AND THE ITER SCENARIO DATABASE</dc:title>
  <dc:creator>Pinches Simon</dc:creator>
  <cp:lastModifiedBy>Pinches Simon</cp:lastModifiedBy>
  <cp:revision>10</cp:revision>
  <cp:lastPrinted>2018-09-27T15:47:12Z</cp:lastPrinted>
  <dcterms:created xsi:type="dcterms:W3CDTF">2018-09-27T14:01:52Z</dcterms:created>
  <dcterms:modified xsi:type="dcterms:W3CDTF">2018-09-27T15:59:46Z</dcterms:modified>
</cp:coreProperties>
</file>