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6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5BF3C7-285E-4AEE-9365-96B3886EE884}" type="datetimeFigureOut">
              <a:rPr lang="en-IN" smtClean="0"/>
              <a:t>27-09-2018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7F05E8-E750-4152-A59C-7E39D954F00F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86698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F05E8-E750-4152-A59C-7E39D954F00F}" type="slidenum">
              <a:rPr lang="en-IN" smtClean="0"/>
              <a:t>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94011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CD2A-D09B-4070-B843-28C6241FBAF6}" type="datetimeFigureOut">
              <a:rPr lang="en-IN" smtClean="0"/>
              <a:t>27-09-2018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8184-7134-48C1-B948-BCDA7045EA3F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551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CD2A-D09B-4070-B843-28C6241FBAF6}" type="datetimeFigureOut">
              <a:rPr lang="en-IN" smtClean="0"/>
              <a:t>27-09-2018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8184-7134-48C1-B948-BCDA7045EA3F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5755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CD2A-D09B-4070-B843-28C6241FBAF6}" type="datetimeFigureOut">
              <a:rPr lang="en-IN" smtClean="0"/>
              <a:t>27-09-2018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8184-7134-48C1-B948-BCDA7045EA3F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73006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CD2A-D09B-4070-B843-28C6241FBAF6}" type="datetimeFigureOut">
              <a:rPr lang="en-IN" smtClean="0"/>
              <a:t>27-09-2018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8184-7134-48C1-B948-BCDA7045EA3F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77391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CD2A-D09B-4070-B843-28C6241FBAF6}" type="datetimeFigureOut">
              <a:rPr lang="en-IN" smtClean="0"/>
              <a:t>27-09-2018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8184-7134-48C1-B948-BCDA7045EA3F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06441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CD2A-D09B-4070-B843-28C6241FBAF6}" type="datetimeFigureOut">
              <a:rPr lang="en-IN" smtClean="0"/>
              <a:t>27-09-2018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8184-7134-48C1-B948-BCDA7045EA3F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09635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CD2A-D09B-4070-B843-28C6241FBAF6}" type="datetimeFigureOut">
              <a:rPr lang="en-IN" smtClean="0"/>
              <a:t>27-09-2018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8184-7134-48C1-B948-BCDA7045EA3F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94140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CD2A-D09B-4070-B843-28C6241FBAF6}" type="datetimeFigureOut">
              <a:rPr lang="en-IN" smtClean="0"/>
              <a:t>27-09-2018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8184-7134-48C1-B948-BCDA7045EA3F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53413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CD2A-D09B-4070-B843-28C6241FBAF6}" type="datetimeFigureOut">
              <a:rPr lang="en-IN" smtClean="0"/>
              <a:t>27-09-2018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8184-7134-48C1-B948-BCDA7045EA3F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98760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CD2A-D09B-4070-B843-28C6241FBAF6}" type="datetimeFigureOut">
              <a:rPr lang="en-IN" smtClean="0"/>
              <a:t>27-09-2018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8184-7134-48C1-B948-BCDA7045EA3F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41824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CD2A-D09B-4070-B843-28C6241FBAF6}" type="datetimeFigureOut">
              <a:rPr lang="en-IN" smtClean="0"/>
              <a:t>27-09-2018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8184-7134-48C1-B948-BCDA7045EA3F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71022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3CD2A-D09B-4070-B843-28C6241FBAF6}" type="datetimeFigureOut">
              <a:rPr lang="en-IN" smtClean="0"/>
              <a:t>27-09-2018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28184-7134-48C1-B948-BCDA7045EA3F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6399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6044" y="436621"/>
            <a:ext cx="8319911" cy="1109955"/>
          </a:xfrm>
        </p:spPr>
        <p:txBody>
          <a:bodyPr anchor="t">
            <a:normAutofit fontScale="90000"/>
          </a:bodyPr>
          <a:lstStyle/>
          <a:p>
            <a:r>
              <a:rPr lang="en-GB" sz="22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OF IRON IMPURITY BEHAVIOUR USING</a:t>
            </a:r>
            <a:r>
              <a:rPr lang="en-IN" sz="22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2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2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VUV SPECTROSCOPY IN ADITYA AND ADITYA-U </a:t>
            </a:r>
            <a:r>
              <a:rPr lang="en-GB" sz="22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TOKAMAK</a:t>
            </a:r>
            <a:br>
              <a:rPr lang="en-GB" sz="22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2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2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S. PATEL et al. (EX/P4-3)</a:t>
            </a:r>
            <a:r>
              <a:rPr lang="en-IN" b="1" dirty="0"/>
              <a:t/>
            </a:r>
            <a:br>
              <a:rPr lang="en-IN" b="1" dirty="0"/>
            </a:br>
            <a:r>
              <a:rPr lang="en-IN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85421" y="1864900"/>
                <a:ext cx="11390489" cy="3908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GB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VUV </a:t>
                </a:r>
                <a:r>
                  <a:rPr lang="en-GB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spectral lines at 28.41 nm (3p</a:t>
                </a:r>
                <a:r>
                  <a:rPr lang="en-GB" sz="20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en-GB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3s</a:t>
                </a:r>
                <a:r>
                  <a:rPr lang="en-GB" sz="20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GB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20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GB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GB" sz="20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GB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- 3s 3p </a:t>
                </a:r>
                <a:r>
                  <a:rPr lang="en-GB" sz="20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GB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GB" sz="20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GB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from </a:t>
                </a:r>
                <a:r>
                  <a:rPr lang="en-GB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Fe XV, </a:t>
                </a:r>
                <a:r>
                  <a:rPr lang="en-GB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33.54 nm (2p</a:t>
                </a:r>
                <a:r>
                  <a:rPr lang="en-GB" sz="20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en-GB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3s</a:t>
                </a:r>
                <a:r>
                  <a:rPr lang="en-GB" sz="20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GB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20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GB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GB" sz="20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1/2</a:t>
                </a:r>
                <a:r>
                  <a:rPr lang="en-GB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- 2p</a:t>
                </a:r>
                <a:r>
                  <a:rPr lang="en-GB" sz="20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en-GB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3p </a:t>
                </a:r>
                <a:r>
                  <a:rPr lang="en-GB" sz="20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GB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GB" sz="20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3/2</a:t>
                </a:r>
                <a:r>
                  <a:rPr lang="en-GB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and 36.08 nm (2p</a:t>
                </a:r>
                <a:r>
                  <a:rPr lang="en-GB" sz="20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en-GB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3s</a:t>
                </a:r>
                <a:r>
                  <a:rPr lang="en-GB" sz="20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GB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20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GB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GB" sz="20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1/2</a:t>
                </a:r>
                <a:r>
                  <a:rPr lang="en-GB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- 2p</a:t>
                </a:r>
                <a:r>
                  <a:rPr lang="en-GB" sz="20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en-GB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3p </a:t>
                </a:r>
                <a:r>
                  <a:rPr lang="en-GB" sz="20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GB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GB" sz="20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1/2</a:t>
                </a:r>
                <a:r>
                  <a:rPr lang="en-GB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from </a:t>
                </a:r>
                <a:r>
                  <a:rPr lang="en-GB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Fe XVI are measured from Aditya and Aditya-U tokamak ohmic discharge. </a:t>
                </a:r>
              </a:p>
              <a:p>
                <a:endParaRPr lang="en-IN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IN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Ratio of spectral line emission,</a:t>
                </a:r>
                <a:r>
                  <a:rPr lang="en-GB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𝐼</m:t>
                    </m:r>
                    <m:f>
                      <m:fPr>
                        <m:type m:val="lin"/>
                        <m:ctrlPr>
                          <a:rPr lang="en-IN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IN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𝜆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=28.4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𝑛𝑚</m:t>
                            </m:r>
                          </m:e>
                        </m:d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𝐼</m:t>
                        </m:r>
                      </m:den>
                    </m:f>
                    <m:d>
                      <m:dPr>
                        <m:ctrlPr>
                          <a:rPr lang="en-IN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𝜆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=33.5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𝑛𝑚</m:t>
                        </m:r>
                      </m:e>
                    </m:d>
                  </m:oMath>
                </a14:m>
                <a:r>
                  <a:rPr lang="en-GB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IN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2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  <m:d>
                          <m:dPr>
                            <m:ctrlPr>
                              <a:rPr lang="en-IN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 smtClean="0">
                                <a:latin typeface="Cambria Math" panose="02040503050406030204" pitchFamily="18" charset="0"/>
                              </a:rPr>
                              <m:t>𝜆</m:t>
                            </m:r>
                            <m:r>
                              <a:rPr lang="en-GB" sz="2000" i="1" smtClean="0">
                                <a:latin typeface="Cambria Math" panose="02040503050406030204" pitchFamily="18" charset="0"/>
                              </a:rPr>
                              <m:t>=28.4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𝑛𝑚</m:t>
                            </m:r>
                          </m:e>
                        </m:d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𝐼</m:t>
                        </m:r>
                      </m:den>
                    </m:f>
                    <m:d>
                      <m:dPr>
                        <m:ctrlPr>
                          <a:rPr lang="en-IN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𝜆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=36.05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𝑛𝑚</m:t>
                        </m:r>
                      </m:e>
                    </m:d>
                  </m:oMath>
                </a14:m>
                <a:r>
                  <a:rPr lang="en-GB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two different plasma discharges, one with plasma density equal to </a:t>
                </a:r>
                <a14:m>
                  <m:oMath xmlns:m="http://schemas.openxmlformats.org/officeDocument/2006/math">
                    <m:r>
                      <a:rPr lang="en-IN" sz="2000" b="0" i="1" smtClean="0">
                        <a:latin typeface="Cambria Math" panose="02040503050406030204" pitchFamily="18" charset="0"/>
                      </a:rPr>
                      <m:t>1.0×</m:t>
                    </m:r>
                    <m:sSup>
                      <m:sSupPr>
                        <m:ctrlPr>
                          <a:rPr lang="en-IN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sz="20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IN" sz="20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sup>
                    </m:sSup>
                    <m:r>
                      <a:rPr lang="en-IN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sz="2000" b="0" i="1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IN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IN" sz="20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en-IN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other with relatively high electron density </a:t>
                </a:r>
                <a14:m>
                  <m:oMath xmlns:m="http://schemas.openxmlformats.org/officeDocument/2006/math">
                    <m:r>
                      <a:rPr lang="en-IN" sz="2000" b="0" i="1" smtClean="0">
                        <a:latin typeface="Cambria Math" panose="02040503050406030204" pitchFamily="18" charset="0"/>
                      </a:rPr>
                      <m:t>2.5×</m:t>
                    </m:r>
                    <m:sSup>
                      <m:sSupPr>
                        <m:ctrlPr>
                          <a:rPr lang="en-IN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sz="20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IN" sz="20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sup>
                    </m:sSup>
                    <m:r>
                      <a:rPr lang="en-IN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sz="2000" b="0" i="1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IN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IN" sz="20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en-IN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modelled using one dimensional impurity transport code.  </a:t>
                </a:r>
              </a:p>
              <a:p>
                <a:endParaRPr lang="en-IN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IN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Diffusion coefficient in the edge region is found to be 10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IN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IN" sz="20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IN" sz="2000" b="0" i="1" smtClean="0">
                        <a:latin typeface="Cambria Math" panose="02040503050406030204" pitchFamily="18" charset="0"/>
                      </a:rPr>
                      <m:t>𝑠𝑒𝑐</m:t>
                    </m:r>
                  </m:oMath>
                </a14:m>
                <a:r>
                  <a:rPr lang="en-IN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while in the plasma core it is 0.1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IN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IN" sz="20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IN" sz="2000" b="0" i="1" smtClean="0">
                        <a:latin typeface="Cambria Math" panose="02040503050406030204" pitchFamily="18" charset="0"/>
                      </a:rPr>
                      <m:t>𝑠𝑒𝑐</m:t>
                    </m:r>
                  </m:oMath>
                </a14:m>
                <a:r>
                  <a:rPr lang="en-IN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This values are compared with the Ion Temperature Gradient (ITG) driven anomalous transport, considering radially localized and density of independent resonant helical modes, and neo-classical transport in Pfirsch-Schluter regime respectively.</a:t>
                </a:r>
                <a:endParaRPr lang="en-IN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21" y="1864900"/>
                <a:ext cx="11390489" cy="3908762"/>
              </a:xfrm>
              <a:prstGeom prst="rect">
                <a:avLst/>
              </a:prstGeom>
              <a:blipFill rotWithShape="0">
                <a:blip r:embed="rId3"/>
                <a:stretch>
                  <a:fillRect l="-482" t="-936" r="-535" b="-187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681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69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Times New Roman</vt:lpstr>
      <vt:lpstr>Office Theme</vt:lpstr>
      <vt:lpstr>STUDY OF IRON IMPURITY BEHAVIOUR USING VUV SPECTROSCOPY IN ADITYA AND ADITYA-U TOKAMAK  S. PATEL et al. (EX/P4-3)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OF IRON IMPURITY BEHAVIOUR USING VUV SPECTROSCOPY IN ADITYA AND ADITYA-U TOKAMAK </dc:title>
  <dc:creator>aditya</dc:creator>
  <cp:lastModifiedBy>aditya</cp:lastModifiedBy>
  <cp:revision>26</cp:revision>
  <dcterms:created xsi:type="dcterms:W3CDTF">2018-09-27T09:23:05Z</dcterms:created>
  <dcterms:modified xsi:type="dcterms:W3CDTF">2018-09-27T13:34:18Z</dcterms:modified>
</cp:coreProperties>
</file>