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67" r:id="rId2"/>
  </p:sldIdLst>
  <p:sldSz cx="9906000" cy="6858000" type="A4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4EFB2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3" autoAdjust="0"/>
    <p:restoredTop sz="96974" autoAdjust="0"/>
  </p:normalViewPr>
  <p:slideViewPr>
    <p:cSldViewPr>
      <p:cViewPr varScale="1">
        <p:scale>
          <a:sx n="115" d="100"/>
          <a:sy n="115" d="100"/>
        </p:scale>
        <p:origin x="1488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F21D2-6362-4246-9C4C-83A603020E2E}" type="datetimeFigureOut">
              <a:rPr lang="ko-KR" altLang="en-US" smtClean="0"/>
              <a:pPr/>
              <a:t>2018-09-26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68350"/>
            <a:ext cx="554196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12F83-3572-43EC-9D8B-8A55C745AA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30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81050" y="768350"/>
            <a:ext cx="554196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2F83-3572-43EC-9D8B-8A55C745AAD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94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419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41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707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707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419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41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108394"/>
            <a:ext cx="8915400" cy="504056"/>
          </a:xfr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04056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Line 25"/>
          <p:cNvSpPr>
            <a:spLocks noChangeShapeType="1"/>
          </p:cNvSpPr>
          <p:nvPr userDrawn="1"/>
        </p:nvSpPr>
        <p:spPr bwMode="auto">
          <a:xfrm flipH="1">
            <a:off x="0" y="692696"/>
            <a:ext cx="99060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6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419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41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419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41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419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41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419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41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419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41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11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419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41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419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41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908720"/>
            <a:ext cx="89154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0" name="Rectangle 15"/>
          <p:cNvSpPr txBox="1">
            <a:spLocks noChangeArrowheads="1"/>
          </p:cNvSpPr>
          <p:nvPr userDrawn="1"/>
        </p:nvSpPr>
        <p:spPr>
          <a:xfrm>
            <a:off x="9516144" y="6525344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fld id="{0B78C4E6-212A-4F26-B320-9AD138350506}" type="slidenum">
              <a:rPr kumimoji="1" lang="en-US" altLang="ko-KR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1" lang="en-US" altLang="ko-KR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800" b="1" kern="1200" baseline="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" y="52937"/>
            <a:ext cx="9806940" cy="618934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000" dirty="0">
                <a:solidFill>
                  <a:srgbClr val="FF0000"/>
                </a:solidFill>
                <a:effectLst/>
              </a:rPr>
              <a:t>(TH/8-1, Jae-Min Kwon et al</a:t>
            </a:r>
            <a:r>
              <a:rPr lang="en-US" altLang="ko-KR" sz="2000" dirty="0" smtClean="0">
                <a:solidFill>
                  <a:srgbClr val="FF0000"/>
                </a:solidFill>
                <a:effectLst/>
              </a:rPr>
              <a:t>.)  </a:t>
            </a:r>
            <a:r>
              <a:rPr lang="en-US" altLang="ko-KR" sz="2000" dirty="0" smtClean="0">
                <a:solidFill>
                  <a:srgbClr val="0070C0"/>
                </a:solidFill>
                <a:effectLst/>
              </a:rPr>
              <a:t>Gyrokinetic XGC1 Simulation Study of Magnetic Island Effects on Neoclassical and Turbulence Physics in a KSTAR Plasma</a:t>
            </a:r>
            <a:endParaRPr lang="ko-KR" altLang="en-US" sz="2000" dirty="0">
              <a:solidFill>
                <a:srgbClr val="0070C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내용 개체 틀 2"/>
              <p:cNvSpPr txBox="1">
                <a:spLocks/>
              </p:cNvSpPr>
              <p:nvPr/>
            </p:nvSpPr>
            <p:spPr>
              <a:xfrm>
                <a:off x="81857" y="4107494"/>
                <a:ext cx="4606900" cy="5572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900" b="1" i="1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(a) Perturbed equilibrium potential by magnetic island, (b) Contour plot of TEM and ITG excited near the magnetic island, and (c) Comparison of the TEM, ITG growth rates with the </a:t>
                </a:r>
                <a14:m>
                  <m:oMath xmlns:m="http://schemas.openxmlformats.org/officeDocument/2006/math">
                    <m:r>
                      <a:rPr lang="en-US" altLang="ko-KR" sz="9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</m:t>
                    </m:r>
                    <m:r>
                      <a:rPr lang="en-US" altLang="ko-KR" sz="9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ko-KR" sz="9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altLang="ko-KR" sz="900" b="1" i="1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shearing rate of the equilibrium potential.</a:t>
                </a:r>
              </a:p>
            </p:txBody>
          </p:sp>
        </mc:Choice>
        <mc:Fallback xmlns="">
          <p:sp>
            <p:nvSpPr>
              <p:cNvPr id="138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7" y="4107494"/>
                <a:ext cx="4606900" cy="5572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내용 개체 틀 2"/>
              <p:cNvSpPr txBox="1">
                <a:spLocks/>
              </p:cNvSpPr>
              <p:nvPr/>
            </p:nvSpPr>
            <p:spPr>
              <a:xfrm>
                <a:off x="159663" y="4714588"/>
                <a:ext cx="9609406" cy="16030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 smtClean="0">
                    <a:cs typeface="Arial" panose="020B0604020202020204" pitchFamily="34" charset="0"/>
                  </a:rPr>
                  <a:t>Global XGC1 neoclassical simulation of perturbed equilibrium potential by (2,1) magnetic island</a:t>
                </a:r>
              </a:p>
              <a:p>
                <a:pPr lvl="1"/>
                <a:r>
                  <a:rPr lang="en-US" altLang="ko-KR" sz="1100" dirty="0" smtClean="0">
                    <a:cs typeface="Arial" panose="020B0604020202020204" pitchFamily="34" charset="0"/>
                  </a:rPr>
                  <a:t>(2,1) mode structure of perturbed electrostatic potential </a:t>
                </a:r>
                <a:r>
                  <a:rPr lang="en-US" altLang="ko-KR" sz="1100" dirty="0" smtClean="0">
                    <a:cs typeface="Arial" panose="020B0604020202020204" pitchFamily="34" charset="0"/>
                    <a:sym typeface="Wingdings" panose="05000000000000000000" pitchFamily="2" charset="2"/>
                  </a:rPr>
                  <a:t> Strong </a:t>
                </a:r>
                <a14:m>
                  <m:oMath xmlns:m="http://schemas.openxmlformats.org/officeDocument/2006/math">
                    <m:r>
                      <a:rPr lang="en-US" altLang="ko-K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altLang="ko-KR" sz="1100" dirty="0" smtClean="0">
                    <a:cs typeface="Arial" panose="020B0604020202020204" pitchFamily="34" charset="0"/>
                    <a:sym typeface="Wingdings" panose="05000000000000000000" pitchFamily="2" charset="2"/>
                  </a:rPr>
                  <a:t> shearing near the O-point of magnetic island  </a:t>
                </a:r>
              </a:p>
              <a:p>
                <a:pPr lvl="1"/>
                <a:r>
                  <a:rPr lang="en-US" altLang="ko-KR" sz="1100" dirty="0" smtClean="0">
                    <a:cs typeface="Arial" panose="020B0604020202020204" pitchFamily="34" charset="0"/>
                    <a:sym typeface="Wingdings" panose="05000000000000000000" pitchFamily="2" charset="2"/>
                  </a:rPr>
                  <a:t>Stabilization of ambient TEM and ITG by strong </a:t>
                </a:r>
                <a14:m>
                  <m:oMath xmlns:m="http://schemas.openxmlformats.org/officeDocument/2006/math">
                    <m:r>
                      <a:rPr lang="en-US" altLang="ko-K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altLang="ko-KR" sz="1100" dirty="0" smtClean="0">
                    <a:cs typeface="Arial" panose="020B0604020202020204" pitchFamily="34" charset="0"/>
                  </a:rPr>
                  <a:t> shearing near </a:t>
                </a:r>
                <a:r>
                  <a:rPr lang="en-US" altLang="ko-KR" sz="1100" dirty="0" smtClean="0">
                    <a:cs typeface="Arial" panose="020B0604020202020204" pitchFamily="34" charset="0"/>
                  </a:rPr>
                  <a:t>O-point </a:t>
                </a:r>
                <a:r>
                  <a:rPr lang="en-US" altLang="ko-KR" sz="1100" dirty="0" smtClean="0">
                    <a:cs typeface="Arial" panose="020B0604020202020204" pitchFamily="34" charset="0"/>
                    <a:sym typeface="Wingdings" panose="05000000000000000000" pitchFamily="2" charset="2"/>
                  </a:rPr>
                  <a:t> Consistent with experimental observation in KSTAR</a:t>
                </a:r>
                <a:endParaRPr lang="en-US" altLang="ko-KR" sz="1100" dirty="0" smtClean="0">
                  <a:cs typeface="Arial" panose="020B0604020202020204" pitchFamily="34" charset="0"/>
                </a:endParaRPr>
              </a:p>
              <a:p>
                <a:r>
                  <a:rPr lang="en-US" altLang="ko-KR" sz="1200" dirty="0" smtClean="0">
                    <a:cs typeface="Arial" panose="020B0604020202020204" pitchFamily="34" charset="0"/>
                  </a:rPr>
                  <a:t>Global XGC1 nonlinear turbulence simulation with (2,1) magnetic island and self-consistent neoclassical and turbulence physics</a:t>
                </a:r>
              </a:p>
              <a:p>
                <a:pPr lvl="1"/>
                <a:r>
                  <a:rPr lang="en-US" altLang="ko-KR" sz="1100" dirty="0" smtClean="0">
                    <a:cs typeface="Arial" panose="020B0604020202020204" pitchFamily="34" charset="0"/>
                  </a:rPr>
                  <a:t>Difference turbulence evolution patterns near O-point and X-point of magnetic island </a:t>
                </a:r>
                <a:r>
                  <a:rPr lang="en-US" altLang="ko-KR" sz="1100" dirty="0" smtClean="0">
                    <a:cs typeface="Arial" panose="020B0604020202020204" pitchFamily="34" charset="0"/>
                    <a:sym typeface="Wingdings" panose="05000000000000000000" pitchFamily="2" charset="2"/>
                  </a:rPr>
                  <a:t> In O-point region, turbulence spreading is blocked. In X-point region, turbulence spreads through the island</a:t>
                </a:r>
              </a:p>
              <a:p>
                <a:pPr lvl="1"/>
                <a:r>
                  <a:rPr lang="en-US" altLang="ko-KR" sz="1100" dirty="0" smtClean="0">
                    <a:cs typeface="Arial" panose="020B0604020202020204" pitchFamily="34" charset="0"/>
                    <a:sym typeface="Wingdings" panose="05000000000000000000" pitchFamily="2" charset="2"/>
                  </a:rPr>
                  <a:t>Different flow structure near O-point and X-point of magnetic island  In O-point region, equilibrium flow dominates the flow dynamics. In X-point region, turbulence driven zonal flow becomes important.</a:t>
                </a:r>
                <a:endParaRPr lang="en-US" altLang="ko-KR" sz="1100" dirty="0" smtClean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3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63" y="4714588"/>
                <a:ext cx="9609406" cy="1603045"/>
              </a:xfrm>
              <a:prstGeom prst="rect">
                <a:avLst/>
              </a:prstGeom>
              <a:blipFill>
                <a:blip r:embed="rId4"/>
                <a:stretch>
                  <a:fillRect t="-380" b="-45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8" name="TextBox 197"/>
          <p:cNvSpPr txBox="1"/>
          <p:nvPr/>
        </p:nvSpPr>
        <p:spPr>
          <a:xfrm>
            <a:off x="128464" y="6481948"/>
            <a:ext cx="69797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i="1" dirty="0" smtClean="0"/>
              <a:t>Ref: M.J</a:t>
            </a:r>
            <a:r>
              <a:rPr lang="en-US" altLang="ko-KR" sz="1050" i="1" dirty="0"/>
              <a:t>. Choi et al, </a:t>
            </a:r>
            <a:r>
              <a:rPr lang="en-US" altLang="ko-KR" sz="1050" i="1" dirty="0" err="1"/>
              <a:t>Nucl</a:t>
            </a:r>
            <a:r>
              <a:rPr lang="en-US" altLang="ko-KR" sz="1050" i="1" dirty="0"/>
              <a:t>. Fusion Lett. 57, 126058 (</a:t>
            </a:r>
            <a:r>
              <a:rPr lang="en-US" altLang="ko-KR" sz="1050" i="1" dirty="0" smtClean="0"/>
              <a:t>2017);  Jae-Min Kwon et al, Phys. Plasmas 25, 052506 (2018)</a:t>
            </a:r>
            <a:endParaRPr lang="ko-KR" altLang="en-US" sz="1050" i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" y="827651"/>
            <a:ext cx="4544961" cy="332142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8487" y="2385853"/>
            <a:ext cx="4992306" cy="1733127"/>
          </a:xfrm>
          <a:prstGeom prst="rect">
            <a:avLst/>
          </a:prstGeom>
        </p:spPr>
      </p:pic>
      <p:sp>
        <p:nvSpPr>
          <p:cNvPr id="90" name="내용 개체 틀 2"/>
          <p:cNvSpPr txBox="1">
            <a:spLocks/>
          </p:cNvSpPr>
          <p:nvPr/>
        </p:nvSpPr>
        <p:spPr>
          <a:xfrm>
            <a:off x="4808984" y="4150887"/>
            <a:ext cx="4904966" cy="396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900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Turbulence </a:t>
            </a:r>
            <a:r>
              <a:rPr lang="en-US" altLang="ko-KR" sz="900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evolution near </a:t>
            </a:r>
            <a:r>
              <a:rPr lang="en-US" altLang="ko-KR" sz="900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en-US" altLang="ko-KR" sz="900" b="1" i="1" dirty="0" smtClean="0">
                <a:cs typeface="Arial" panose="020B0604020202020204" pitchFamily="34" charset="0"/>
              </a:rPr>
              <a:t>a) </a:t>
            </a:r>
            <a:r>
              <a:rPr lang="en-US" altLang="ko-KR" sz="900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O-point </a:t>
            </a:r>
            <a:r>
              <a:rPr lang="en-US" altLang="ko-KR" sz="900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of magnetic island and (b) </a:t>
            </a:r>
            <a:r>
              <a:rPr lang="en-US" altLang="ko-KR" sz="900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X-point </a:t>
            </a:r>
            <a:r>
              <a:rPr lang="en-US" altLang="ko-KR" sz="900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of magnetic island.  The blacked dashed lines represent the separatrix of the magnetic island.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435195" y="3792493"/>
            <a:ext cx="414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(b)</a:t>
            </a:r>
            <a:endParaRPr lang="ko-KR" altLang="en-US" sz="1400" b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023" y="734261"/>
            <a:ext cx="5002430" cy="1576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68758" y="1980226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(a)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842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18219</TotalTime>
  <Words>281</Words>
  <Application>Microsoft Office PowerPoint</Application>
  <PresentationFormat>A4 용지(210x297mm)</PresentationFormat>
  <Paragraphs>13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HY견고딕</vt:lpstr>
      <vt:lpstr>맑은 고딕</vt:lpstr>
      <vt:lpstr>Arial</vt:lpstr>
      <vt:lpstr>Cambria Math</vt:lpstr>
      <vt:lpstr>Wingdings</vt:lpstr>
      <vt:lpstr>Office 테마</vt:lpstr>
      <vt:lpstr>(TH/8-1, Jae-Min Kwon et al.)  Gyrokinetic XGC1 Simulation Study of Magnetic Island Effects on Neoclassical and Turbulence Physics in a KSTAR Plasma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Unified Presentation of</dc:title>
  <dc:creator>Microsoft Corporation</dc:creator>
  <cp:lastModifiedBy>권재민</cp:lastModifiedBy>
  <cp:revision>1482</cp:revision>
  <cp:lastPrinted>2017-10-18T15:10:49Z</cp:lastPrinted>
  <dcterms:created xsi:type="dcterms:W3CDTF">2006-10-05T04:04:58Z</dcterms:created>
  <dcterms:modified xsi:type="dcterms:W3CDTF">2018-09-26T11:38:22Z</dcterms:modified>
</cp:coreProperties>
</file>