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2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233" autoAdjust="0"/>
    <p:restoredTop sz="99313" autoAdjust="0"/>
  </p:normalViewPr>
  <p:slideViewPr>
    <p:cSldViewPr>
      <p:cViewPr>
        <p:scale>
          <a:sx n="100" d="100"/>
          <a:sy n="100" d="100"/>
        </p:scale>
        <p:origin x="-11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758160-3600-C142-B843-C9CB7CE00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11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B5EE-E219-9F43-BD14-BC9E413FACF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62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9FA64-522D-6949-BEE7-6F5B8E01D9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57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A529-E769-8C4E-8FA0-9484E4E2EB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38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68A8-BD1F-E642-A01B-3B5EF1C5BF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1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77489-52CD-2949-8902-0F0131396D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6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E95A-9008-F04D-B42D-141AB07625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35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23164-3AC5-6C45-A8AB-40B3201DB53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0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8CECC-1459-BC45-890F-0E1E0A7839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8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7AC0A-0553-0E4C-8849-A06606E99F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7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C88A-2688-4B45-B6E8-511AD5FF468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42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F8C3F-D1E4-654F-BB9A-1A3EA52199F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44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67468B-2178-3946-83CB-340C030789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95536" y="232792"/>
            <a:ext cx="8331075" cy="27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95536" y="980728"/>
            <a:ext cx="8331075" cy="14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403648" y="188640"/>
            <a:ext cx="4437717" cy="81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de-DE" dirty="0" smtClean="0">
                <a:latin typeface="Arial" charset="0"/>
                <a:cs typeface="+mn-cs"/>
              </a:rPr>
              <a:t>Ion </a:t>
            </a:r>
            <a:r>
              <a:rPr lang="de-DE" dirty="0" err="1" smtClean="0">
                <a:latin typeface="Arial" charset="0"/>
                <a:cs typeface="+mn-cs"/>
              </a:rPr>
              <a:t>and</a:t>
            </a:r>
            <a:r>
              <a:rPr lang="de-DE" dirty="0" smtClean="0">
                <a:latin typeface="Arial" charset="0"/>
                <a:cs typeface="+mn-cs"/>
              </a:rPr>
              <a:t> </a:t>
            </a:r>
            <a:r>
              <a:rPr lang="de-DE" dirty="0" err="1" smtClean="0">
                <a:latin typeface="Arial" charset="0"/>
                <a:cs typeface="+mn-cs"/>
              </a:rPr>
              <a:t>electron</a:t>
            </a:r>
            <a:r>
              <a:rPr lang="de-DE" dirty="0" smtClean="0">
                <a:latin typeface="Arial" charset="0"/>
                <a:cs typeface="+mn-cs"/>
              </a:rPr>
              <a:t> </a:t>
            </a:r>
            <a:r>
              <a:rPr lang="de-DE" dirty="0" err="1" smtClean="0">
                <a:latin typeface="Arial" charset="0"/>
                <a:cs typeface="+mn-cs"/>
              </a:rPr>
              <a:t>heat</a:t>
            </a:r>
            <a:r>
              <a:rPr lang="de-DE" dirty="0" smtClean="0">
                <a:latin typeface="Arial" charset="0"/>
                <a:cs typeface="+mn-cs"/>
              </a:rPr>
              <a:t> </a:t>
            </a:r>
            <a:r>
              <a:rPr lang="de-DE" dirty="0" err="1" smtClean="0">
                <a:latin typeface="Arial" charset="0"/>
                <a:cs typeface="+mn-cs"/>
              </a:rPr>
              <a:t>flux</a:t>
            </a:r>
            <a:r>
              <a:rPr lang="de-DE" dirty="0">
                <a:latin typeface="Arial" charset="0"/>
                <a:cs typeface="+mn-cs"/>
              </a:rPr>
              <a:t> </a:t>
            </a:r>
            <a:r>
              <a:rPr lang="de-DE" dirty="0" err="1" smtClean="0">
                <a:latin typeface="Arial" charset="0"/>
                <a:cs typeface="+mn-cs"/>
              </a:rPr>
              <a:t>study</a:t>
            </a:r>
            <a:endParaRPr lang="de-DE" dirty="0" smtClean="0"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de-DE" dirty="0" smtClean="0">
                <a:latin typeface="Arial" charset="0"/>
                <a:cs typeface="+mn-cs"/>
              </a:rPr>
              <a:t> in ASDEX Upgrade</a:t>
            </a:r>
            <a:endParaRPr lang="de-DE" dirty="0" smtClean="0">
              <a:latin typeface="Helvetica" charset="0"/>
              <a:cs typeface="+mn-cs"/>
            </a:endParaRPr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3348"/>
            <a:ext cx="76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99592" y="1628800"/>
            <a:ext cx="3773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Variation of experimental i</a:t>
            </a:r>
            <a:r>
              <a:rPr lang="en-GB" sz="1800" dirty="0" smtClean="0">
                <a:latin typeface="Arial" charset="0"/>
                <a:cs typeface="+mn-cs"/>
              </a:rPr>
              <a:t>on heat </a:t>
            </a:r>
          </a:p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flux exhibits threshold </a:t>
            </a:r>
            <a:r>
              <a:rPr lang="en-GB" sz="1800" dirty="0" smtClean="0">
                <a:latin typeface="Arial" charset="0"/>
                <a:cs typeface="+mn-cs"/>
              </a:rPr>
              <a:t>and stiffness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545560" y="260648"/>
            <a:ext cx="24909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Arial" charset="0"/>
                <a:cs typeface="+mn-cs"/>
              </a:rPr>
              <a:t>Max-Planck-</a:t>
            </a:r>
            <a:r>
              <a:rPr lang="en-US" sz="2000" dirty="0" err="1">
                <a:latin typeface="Arial" charset="0"/>
                <a:cs typeface="+mn-cs"/>
              </a:rPr>
              <a:t>Institut</a:t>
            </a:r>
            <a:endParaRPr lang="en-US" sz="2000" dirty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2000" dirty="0" err="1">
                <a:latin typeface="Arial" charset="0"/>
                <a:cs typeface="+mn-cs"/>
              </a:rPr>
              <a:t>für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dirty="0" err="1">
                <a:latin typeface="Arial" charset="0"/>
                <a:cs typeface="+mn-cs"/>
              </a:rPr>
              <a:t>Plasmaphysik</a:t>
            </a:r>
            <a:endParaRPr lang="en-US" sz="2000" dirty="0">
              <a:latin typeface="Arial" charset="0"/>
              <a:cs typeface="+mn-cs"/>
            </a:endParaRPr>
          </a:p>
        </p:txBody>
      </p:sp>
      <p:pic>
        <p:nvPicPr>
          <p:cNvPr id="2" name="Picture 1" descr="aug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7948"/>
            <a:ext cx="810000" cy="7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116482"/>
            <a:ext cx="3688837" cy="3574824"/>
          </a:xfrm>
          <a:prstGeom prst="rect">
            <a:avLst/>
          </a:prstGeom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70040" y="5572866"/>
            <a:ext cx="4106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Agrees with gyro-kinetic calculations:</a:t>
            </a:r>
          </a:p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 - ITG-driven heat flux </a:t>
            </a:r>
          </a:p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- stiffer at high </a:t>
            </a:r>
            <a:r>
              <a:rPr lang="en-GB" sz="1800" dirty="0" err="1" smtClean="0">
                <a:latin typeface="Arial" charset="0"/>
                <a:cs typeface="+mn-cs"/>
              </a:rPr>
              <a:t>T</a:t>
            </a:r>
            <a:r>
              <a:rPr lang="en-GB" sz="1800" baseline="-25000" dirty="0" err="1" smtClean="0">
                <a:latin typeface="Arial" charset="0"/>
                <a:cs typeface="+mn-cs"/>
              </a:rPr>
              <a:t>e</a:t>
            </a:r>
            <a:r>
              <a:rPr lang="en-GB" sz="1800" dirty="0" smtClean="0">
                <a:latin typeface="Arial" charset="0"/>
                <a:cs typeface="+mn-cs"/>
              </a:rPr>
              <a:t>/T</a:t>
            </a:r>
            <a:r>
              <a:rPr lang="en-GB" sz="1800" baseline="-25000" dirty="0" smtClean="0">
                <a:latin typeface="Arial" charset="0"/>
                <a:cs typeface="+mn-cs"/>
              </a:rPr>
              <a:t>i </a:t>
            </a:r>
            <a:r>
              <a:rPr lang="en-GB" sz="1800" dirty="0" smtClean="0">
                <a:latin typeface="Arial" charset="0"/>
                <a:cs typeface="+mn-cs"/>
              </a:rPr>
              <a:t>, fast ions stabilize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88024" y="1484784"/>
            <a:ext cx="72008" cy="46805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102315" y="1641574"/>
            <a:ext cx="3572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ITG insufficient =&gt; ETG required</a:t>
            </a:r>
          </a:p>
          <a:p>
            <a:pPr>
              <a:buClr>
                <a:srgbClr val="FF0000"/>
              </a:buClr>
              <a:defRPr/>
            </a:pPr>
            <a:r>
              <a:rPr lang="en-GB" sz="1800" dirty="0" smtClean="0">
                <a:latin typeface="Arial" charset="0"/>
                <a:cs typeface="+mn-cs"/>
              </a:rPr>
              <a:t> to drive high electron heat fluxes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98072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EX/P8-3  F</a:t>
            </a:r>
            <a:r>
              <a:rPr lang="en-US" sz="1200" dirty="0">
                <a:latin typeface="Arial"/>
                <a:cs typeface="Arial"/>
              </a:rPr>
              <a:t>. Ryter, C. </a:t>
            </a:r>
            <a:r>
              <a:rPr lang="en-US" sz="1200" dirty="0" err="1">
                <a:latin typeface="Arial"/>
                <a:cs typeface="Arial"/>
              </a:rPr>
              <a:t>Angioni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M.Dunne</a:t>
            </a:r>
            <a:r>
              <a:rPr lang="en-US" sz="1200" dirty="0">
                <a:latin typeface="Arial"/>
                <a:cs typeface="Arial"/>
              </a:rPr>
              <a:t>, R. Fischer, B. </a:t>
            </a:r>
            <a:r>
              <a:rPr lang="en-US" sz="1200" dirty="0" err="1">
                <a:latin typeface="Arial"/>
                <a:cs typeface="Arial"/>
              </a:rPr>
              <a:t>Kurzan</a:t>
            </a:r>
            <a:r>
              <a:rPr lang="en-US" sz="1200" dirty="0">
                <a:latin typeface="Arial"/>
                <a:cs typeface="Arial"/>
              </a:rPr>
              <a:t>, A. </a:t>
            </a:r>
            <a:r>
              <a:rPr lang="en-US" sz="1200" dirty="0" err="1">
                <a:latin typeface="Arial"/>
                <a:cs typeface="Arial"/>
              </a:rPr>
              <a:t>Lebschy</a:t>
            </a:r>
            <a:r>
              <a:rPr lang="en-US" sz="1200" dirty="0" smtClean="0">
                <a:latin typeface="Arial"/>
                <a:cs typeface="Arial"/>
              </a:rPr>
              <a:t>, R.M</a:t>
            </a:r>
            <a:r>
              <a:rPr lang="en-US" sz="1200" dirty="0">
                <a:latin typeface="Arial"/>
                <a:cs typeface="Arial"/>
              </a:rPr>
              <a:t>. McDermott</a:t>
            </a:r>
            <a:r>
              <a:rPr lang="en-US" sz="1200" dirty="0" smtClean="0">
                <a:latin typeface="Arial"/>
                <a:cs typeface="Arial"/>
              </a:rPr>
              <a:t>, </a:t>
            </a:r>
            <a:r>
              <a:rPr lang="en-US" sz="1200" dirty="0">
                <a:latin typeface="Arial"/>
                <a:cs typeface="Arial"/>
              </a:rPr>
              <a:t>W. </a:t>
            </a:r>
            <a:r>
              <a:rPr lang="en-US" sz="1200" dirty="0" err="1">
                <a:latin typeface="Arial"/>
                <a:cs typeface="Arial"/>
              </a:rPr>
              <a:t>Suttrop</a:t>
            </a:r>
            <a:r>
              <a:rPr lang="en-US" sz="1200" dirty="0">
                <a:latin typeface="Arial"/>
                <a:cs typeface="Arial"/>
              </a:rPr>
              <a:t>, G. </a:t>
            </a:r>
            <a:r>
              <a:rPr lang="en-US" sz="1200" dirty="0" err="1">
                <a:latin typeface="Arial"/>
                <a:cs typeface="Arial"/>
              </a:rPr>
              <a:t>Tardini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smtClean="0">
                <a:latin typeface="Arial"/>
                <a:cs typeface="Arial"/>
              </a:rPr>
              <a:t>E. </a:t>
            </a:r>
            <a:r>
              <a:rPr lang="en-US" sz="1200" dirty="0" err="1" smtClean="0">
                <a:latin typeface="Arial"/>
                <a:cs typeface="Arial"/>
              </a:rPr>
              <a:t>Viezzer</a:t>
            </a:r>
            <a:r>
              <a:rPr lang="en-US" sz="1200" dirty="0" smtClean="0">
                <a:latin typeface="Arial"/>
                <a:cs typeface="Arial"/>
              </a:rPr>
              <a:t>, M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 smtClean="0">
                <a:latin typeface="Arial"/>
                <a:cs typeface="Arial"/>
              </a:rPr>
              <a:t>Willensdorfer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>
                <a:latin typeface="Arial"/>
                <a:cs typeface="Arial"/>
              </a:rPr>
              <a:t>the ASDEX Upgrade Team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935044" y="1403484"/>
            <a:ext cx="1556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GB" sz="1800" b="1" dirty="0" smtClean="0">
                <a:solidFill>
                  <a:srgbClr val="3366FF"/>
                </a:solidFill>
                <a:latin typeface="Arial" charset="0"/>
                <a:cs typeface="+mn-cs"/>
              </a:rPr>
              <a:t>Ion heat flux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796136" y="1403484"/>
            <a:ext cx="21339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GB" sz="1800" b="1" dirty="0" smtClean="0">
                <a:solidFill>
                  <a:srgbClr val="3366FF"/>
                </a:solidFill>
                <a:latin typeface="Arial" charset="0"/>
                <a:cs typeface="+mn-cs"/>
              </a:rPr>
              <a:t>Electron heat flux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056" y="2204864"/>
            <a:ext cx="3597338" cy="39529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59632" y="2780928"/>
            <a:ext cx="939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US" sz="160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/T</a:t>
            </a:r>
            <a:r>
              <a:rPr lang="en-US" sz="1600" baseline="-2500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 ≈ 2</a:t>
            </a:r>
            <a:endParaRPr lang="en-US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5816" y="3882534"/>
            <a:ext cx="1053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T</a:t>
            </a:r>
            <a:r>
              <a:rPr lang="en-US" sz="1600" baseline="-25000" dirty="0" err="1" smtClean="0">
                <a:latin typeface="Arial"/>
                <a:cs typeface="Arial"/>
              </a:rPr>
              <a:t>e</a:t>
            </a:r>
            <a:r>
              <a:rPr lang="en-US" sz="1600" dirty="0" smtClean="0">
                <a:latin typeface="Arial"/>
                <a:cs typeface="Arial"/>
              </a:rPr>
              <a:t>/T</a:t>
            </a:r>
            <a:r>
              <a:rPr lang="en-US" sz="1600" baseline="-25000" dirty="0" smtClean="0"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≈1.3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62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132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Ryter</dc:creator>
  <cp:lastModifiedBy>Francois Ryter</cp:lastModifiedBy>
  <cp:revision>105</cp:revision>
  <cp:lastPrinted>2018-09-26T15:51:40Z</cp:lastPrinted>
  <dcterms:created xsi:type="dcterms:W3CDTF">2001-11-14T15:13:09Z</dcterms:created>
  <dcterms:modified xsi:type="dcterms:W3CDTF">2018-09-26T15:57:08Z</dcterms:modified>
</cp:coreProperties>
</file>