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49" r:id="rId2"/>
    <p:sldMasterId id="2147484140" r:id="rId3"/>
  </p:sldMasterIdLst>
  <p:notesMasterIdLst>
    <p:notesMasterId r:id="rId24"/>
  </p:notesMasterIdLst>
  <p:sldIdLst>
    <p:sldId id="355" r:id="rId4"/>
    <p:sldId id="549" r:id="rId5"/>
    <p:sldId id="563" r:id="rId6"/>
    <p:sldId id="529" r:id="rId7"/>
    <p:sldId id="536" r:id="rId8"/>
    <p:sldId id="567" r:id="rId9"/>
    <p:sldId id="568" r:id="rId10"/>
    <p:sldId id="530" r:id="rId11"/>
    <p:sldId id="532" r:id="rId12"/>
    <p:sldId id="531" r:id="rId13"/>
    <p:sldId id="533" r:id="rId14"/>
    <p:sldId id="569" r:id="rId15"/>
    <p:sldId id="537" r:id="rId16"/>
    <p:sldId id="540" r:id="rId17"/>
    <p:sldId id="547" r:id="rId18"/>
    <p:sldId id="546" r:id="rId19"/>
    <p:sldId id="544" r:id="rId20"/>
    <p:sldId id="565" r:id="rId21"/>
    <p:sldId id="571" r:id="rId22"/>
    <p:sldId id="570" r:id="rId23"/>
  </p:sldIdLst>
  <p:sldSz cx="12192000" cy="6858000"/>
  <p:notesSz cx="6805613"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EFF"/>
    <a:srgbClr val="CCFFFF"/>
    <a:srgbClr val="FFCCFF"/>
    <a:srgbClr val="FFFFCC"/>
    <a:srgbClr val="F43E1A"/>
    <a:srgbClr val="FF9933"/>
    <a:srgbClr val="33814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3" autoAdjust="0"/>
    <p:restoredTop sz="94575" autoAdjust="0"/>
  </p:normalViewPr>
  <p:slideViewPr>
    <p:cSldViewPr>
      <p:cViewPr varScale="1">
        <p:scale>
          <a:sx n="69" d="100"/>
          <a:sy n="69" d="100"/>
        </p:scale>
        <p:origin x="149"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t" anchorCtr="0" compatLnSpc="1">
            <a:prstTxWarp prst="textNoShape">
              <a:avLst/>
            </a:prstTxWarp>
          </a:bodyPr>
          <a:lstStyle>
            <a:lvl1pPr defTabSz="957263" eaLnBrk="1" hangingPunct="1">
              <a:defRPr sz="1300" b="1">
                <a:latin typeface="Times New Roman" pitchFamily="18" charset="0"/>
              </a:defRPr>
            </a:lvl1pPr>
          </a:lstStyle>
          <a:p>
            <a:pPr>
              <a:defRPr/>
            </a:pPr>
            <a:endParaRPr lang="en-US" altLang="ja-JP"/>
          </a:p>
        </p:txBody>
      </p:sp>
      <p:sp>
        <p:nvSpPr>
          <p:cNvPr id="60419"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t" anchorCtr="0" compatLnSpc="1">
            <a:prstTxWarp prst="textNoShape">
              <a:avLst/>
            </a:prstTxWarp>
          </a:bodyPr>
          <a:lstStyle>
            <a:lvl1pPr algn="r" defTabSz="957263" eaLnBrk="1" hangingPunct="1">
              <a:defRPr sz="1300" b="1">
                <a:latin typeface="Times New Roman" pitchFamily="18" charset="0"/>
              </a:defRPr>
            </a:lvl1pPr>
          </a:lstStyle>
          <a:p>
            <a:pPr>
              <a:defRPr/>
            </a:pPr>
            <a:endParaRPr lang="en-US" altLang="ja-JP"/>
          </a:p>
        </p:txBody>
      </p:sp>
      <p:sp>
        <p:nvSpPr>
          <p:cNvPr id="61444" name="Rectangle 4"/>
          <p:cNvSpPr>
            <a:spLocks noGrp="1" noRot="1" noChangeAspect="1" noChangeArrowheads="1" noTextEdit="1"/>
          </p:cNvSpPr>
          <p:nvPr>
            <p:ph type="sldImg" idx="2"/>
          </p:nvPr>
        </p:nvSpPr>
        <p:spPr bwMode="auto">
          <a:xfrm>
            <a:off x="88900" y="744538"/>
            <a:ext cx="6629400"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908050" y="4721225"/>
            <a:ext cx="49895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0422" name="Rectangle 6"/>
          <p:cNvSpPr>
            <a:spLocks noGrp="1" noChangeArrowheads="1"/>
          </p:cNvSpPr>
          <p:nvPr>
            <p:ph type="ftr" sz="quarter" idx="4"/>
          </p:nvPr>
        </p:nvSpPr>
        <p:spPr bwMode="auto">
          <a:xfrm>
            <a:off x="0" y="944245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b" anchorCtr="0" compatLnSpc="1">
            <a:prstTxWarp prst="textNoShape">
              <a:avLst/>
            </a:prstTxWarp>
          </a:bodyPr>
          <a:lstStyle>
            <a:lvl1pPr defTabSz="957263" eaLnBrk="1" hangingPunct="1">
              <a:defRPr sz="1300" b="1">
                <a:latin typeface="Times New Roman" pitchFamily="18" charset="0"/>
              </a:defRPr>
            </a:lvl1pPr>
          </a:lstStyle>
          <a:p>
            <a:pPr>
              <a:defRPr/>
            </a:pPr>
            <a:endParaRPr lang="en-US" altLang="ja-JP"/>
          </a:p>
        </p:txBody>
      </p:sp>
      <p:sp>
        <p:nvSpPr>
          <p:cNvPr id="60423" name="Rectangle 7"/>
          <p:cNvSpPr>
            <a:spLocks noGrp="1" noChangeArrowheads="1"/>
          </p:cNvSpPr>
          <p:nvPr>
            <p:ph type="sldNum" sz="quarter" idx="5"/>
          </p:nvPr>
        </p:nvSpPr>
        <p:spPr bwMode="auto">
          <a:xfrm>
            <a:off x="3856038" y="944245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79" tIns="47839" rIns="95679" bIns="47839" numCol="1" anchor="b" anchorCtr="0" compatLnSpc="1">
            <a:prstTxWarp prst="textNoShape">
              <a:avLst/>
            </a:prstTxWarp>
          </a:bodyPr>
          <a:lstStyle>
            <a:lvl1pPr algn="r" defTabSz="957263" eaLnBrk="1" hangingPunct="1">
              <a:defRPr sz="1300" b="1">
                <a:latin typeface="Times New Roman" panose="02020603050405020304" pitchFamily="18" charset="0"/>
              </a:defRPr>
            </a:lvl1pPr>
          </a:lstStyle>
          <a:p>
            <a:pPr>
              <a:defRPr/>
            </a:pPr>
            <a:fld id="{59730F73-EDDC-4C2E-841B-7A7AB349CCF1}" type="slidenum">
              <a:rPr lang="en-US" altLang="ja-JP"/>
              <a:pPr>
                <a:defRPr/>
              </a:pPr>
              <a:t>‹#›</a:t>
            </a:fld>
            <a:endParaRPr lang="en-US" altLang="ja-JP"/>
          </a:p>
        </p:txBody>
      </p:sp>
    </p:spTree>
    <p:extLst>
      <p:ext uri="{BB962C8B-B14F-4D97-AF65-F5344CB8AC3E}">
        <p14:creationId xmlns:p14="http://schemas.microsoft.com/office/powerpoint/2010/main" val="1264803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72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72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5B81AAA4-AB51-4E1B-9FE4-A55BE2073175}" type="slidenum">
              <a:rPr lang="en-US" altLang="ja-JP" sz="1300" smtClean="0">
                <a:ea typeface="ＭＳ Ｐゴシック" panose="020B0600070205080204" pitchFamily="50" charset="-128"/>
              </a:rPr>
              <a:pPr>
                <a:spcBef>
                  <a:spcPct val="0"/>
                </a:spcBef>
              </a:pPr>
              <a:t>1</a:t>
            </a:fld>
            <a:endParaRPr lang="en-US" altLang="ja-JP" sz="1300" smtClean="0">
              <a:ea typeface="ＭＳ Ｐゴシック" panose="020B0600070205080204" pitchFamily="50" charset="-128"/>
            </a:endParaRPr>
          </a:p>
        </p:txBody>
      </p:sp>
      <p:sp>
        <p:nvSpPr>
          <p:cNvPr id="63491" name="Rectangle 2"/>
          <p:cNvSpPr>
            <a:spLocks noGrp="1" noRot="1" noChangeAspect="1" noChangeArrowheads="1" noTextEdit="1"/>
          </p:cNvSpPr>
          <p:nvPr>
            <p:ph type="sldImg"/>
          </p:nvPr>
        </p:nvSpPr>
        <p:spPr>
          <a:xfrm>
            <a:off x="93663" y="746125"/>
            <a:ext cx="6621462" cy="3725863"/>
          </a:xfrm>
          <a:ln/>
        </p:spPr>
      </p:sp>
      <p:sp>
        <p:nvSpPr>
          <p:cNvPr id="63492" name="Rectangle 3"/>
          <p:cNvSpPr>
            <a:spLocks noGrp="1" noChangeArrowheads="1"/>
          </p:cNvSpPr>
          <p:nvPr>
            <p:ph type="body" idx="1"/>
          </p:nvPr>
        </p:nvSpPr>
        <p:spPr>
          <a:xfrm>
            <a:off x="908050" y="4721225"/>
            <a:ext cx="4989513" cy="4471988"/>
          </a:xfrm>
          <a:noFill/>
        </p:spPr>
        <p:txBody>
          <a:bodyPr/>
          <a:lstStyle/>
          <a:p>
            <a:pPr eaLnBrk="1" hangingPunct="1"/>
            <a:endParaRPr lang="ja-JP" altLang="ja-JP" smtClean="0"/>
          </a:p>
        </p:txBody>
      </p:sp>
    </p:spTree>
    <p:extLst>
      <p:ext uri="{BB962C8B-B14F-4D97-AF65-F5344CB8AC3E}">
        <p14:creationId xmlns:p14="http://schemas.microsoft.com/office/powerpoint/2010/main" val="43048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F0A4355-33A0-466F-9909-E317D3CD71F4}" type="slidenum">
              <a:rPr lang="en-US" altLang="ja-JP" smtClean="0">
                <a:latin typeface="Times" panose="02020603050405020304" pitchFamily="18" charset="0"/>
                <a:ea typeface="Osaka" charset="-128"/>
              </a:rPr>
              <a:pPr>
                <a:spcBef>
                  <a:spcPct val="0"/>
                </a:spcBef>
              </a:pPr>
              <a:t>18</a:t>
            </a:fld>
            <a:endParaRPr lang="en-US" altLang="ja-JP" smtClean="0">
              <a:latin typeface="Times" panose="02020603050405020304" pitchFamily="18" charset="0"/>
              <a:ea typeface="Osaka" charset="-128"/>
            </a:endParaRPr>
          </a:p>
        </p:txBody>
      </p:sp>
      <p:sp>
        <p:nvSpPr>
          <p:cNvPr id="7171" name="Rectangle 2"/>
          <p:cNvSpPr>
            <a:spLocks noGrp="1" noRot="1" noChangeAspect="1" noChangeArrowheads="1" noTextEdit="1"/>
          </p:cNvSpPr>
          <p:nvPr>
            <p:ph type="sldImg"/>
          </p:nvPr>
        </p:nvSpPr>
        <p:spPr>
          <a:xfrm>
            <a:off x="93663" y="746125"/>
            <a:ext cx="6624637" cy="3727450"/>
          </a:xfrm>
          <a:ln/>
        </p:spPr>
      </p:sp>
      <p:sp>
        <p:nvSpPr>
          <p:cNvPr id="7172"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70555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E054422-DEC1-4B92-86B2-8784DAED04FB}" type="slidenum">
              <a:rPr lang="en-US" altLang="ja-JP" smtClean="0">
                <a:latin typeface="Times" panose="02020603050405020304" pitchFamily="18" charset="0"/>
                <a:ea typeface="Osaka" charset="-128"/>
              </a:rPr>
              <a:pPr>
                <a:spcBef>
                  <a:spcPct val="0"/>
                </a:spcBef>
              </a:pPr>
              <a:t>2</a:t>
            </a:fld>
            <a:endParaRPr lang="en-US" altLang="ja-JP" smtClean="0">
              <a:latin typeface="Times" panose="02020603050405020304" pitchFamily="18" charset="0"/>
              <a:ea typeface="Osaka" charset="-128"/>
            </a:endParaRPr>
          </a:p>
        </p:txBody>
      </p:sp>
      <p:sp>
        <p:nvSpPr>
          <p:cNvPr id="96259" name="Rectangle 2"/>
          <p:cNvSpPr>
            <a:spLocks noGrp="1" noRot="1" noChangeAspect="1" noChangeArrowheads="1" noTextEdit="1"/>
          </p:cNvSpPr>
          <p:nvPr>
            <p:ph type="sldImg"/>
          </p:nvPr>
        </p:nvSpPr>
        <p:spPr>
          <a:xfrm>
            <a:off x="93663" y="746125"/>
            <a:ext cx="6624637" cy="3727450"/>
          </a:xfrm>
          <a:ln/>
        </p:spPr>
      </p:sp>
      <p:sp>
        <p:nvSpPr>
          <p:cNvPr id="96260"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408732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E054422-DEC1-4B92-86B2-8784DAED04FB}" type="slidenum">
              <a:rPr lang="en-US" altLang="ja-JP" smtClean="0">
                <a:latin typeface="Times" panose="02020603050405020304" pitchFamily="18" charset="0"/>
                <a:ea typeface="Osaka" charset="-128"/>
              </a:rPr>
              <a:pPr>
                <a:spcBef>
                  <a:spcPct val="0"/>
                </a:spcBef>
              </a:pPr>
              <a:t>3</a:t>
            </a:fld>
            <a:endParaRPr lang="en-US" altLang="ja-JP" smtClean="0">
              <a:latin typeface="Times" panose="02020603050405020304" pitchFamily="18" charset="0"/>
              <a:ea typeface="Osaka" charset="-128"/>
            </a:endParaRPr>
          </a:p>
        </p:txBody>
      </p:sp>
      <p:sp>
        <p:nvSpPr>
          <p:cNvPr id="96259" name="Rectangle 2"/>
          <p:cNvSpPr>
            <a:spLocks noGrp="1" noRot="1" noChangeAspect="1" noChangeArrowheads="1" noTextEdit="1"/>
          </p:cNvSpPr>
          <p:nvPr>
            <p:ph type="sldImg"/>
          </p:nvPr>
        </p:nvSpPr>
        <p:spPr>
          <a:xfrm>
            <a:off x="93663" y="746125"/>
            <a:ext cx="6624637" cy="3727450"/>
          </a:xfrm>
          <a:ln/>
        </p:spPr>
      </p:sp>
      <p:sp>
        <p:nvSpPr>
          <p:cNvPr id="96260"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54639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8ED2DA7-8BA8-4FFA-A733-B9AB7EAD97CC}" type="slidenum">
              <a:rPr lang="en-US" altLang="ja-JP" sz="1300" smtClean="0">
                <a:solidFill>
                  <a:srgbClr val="000000"/>
                </a:solidFill>
                <a:ea typeface="ＭＳ Ｐゴシック" panose="020B0600070205080204" pitchFamily="50" charset="-128"/>
              </a:rPr>
              <a:pPr>
                <a:spcBef>
                  <a:spcPct val="0"/>
                </a:spcBef>
              </a:pPr>
              <a:t>8</a:t>
            </a:fld>
            <a:endParaRPr lang="en-US" altLang="ja-JP" sz="1300" smtClean="0">
              <a:solidFill>
                <a:srgbClr val="000000"/>
              </a:solidFill>
              <a:ea typeface="ＭＳ Ｐゴシック" panose="020B0600070205080204" pitchFamily="50" charset="-128"/>
            </a:endParaRPr>
          </a:p>
        </p:txBody>
      </p:sp>
      <p:sp>
        <p:nvSpPr>
          <p:cNvPr id="68611" name="Rectangle 2"/>
          <p:cNvSpPr>
            <a:spLocks noGrp="1" noRot="1" noChangeAspect="1" noChangeArrowheads="1" noTextEdit="1"/>
          </p:cNvSpPr>
          <p:nvPr>
            <p:ph type="sldImg"/>
          </p:nvPr>
        </p:nvSpPr>
        <p:spPr>
          <a:xfrm>
            <a:off x="92075" y="746125"/>
            <a:ext cx="6621463" cy="3725863"/>
          </a:xfrm>
          <a:ln/>
        </p:spPr>
      </p:sp>
      <p:sp>
        <p:nvSpPr>
          <p:cNvPr id="68612" name="Rectangle 3"/>
          <p:cNvSpPr>
            <a:spLocks noGrp="1" noChangeArrowheads="1"/>
          </p:cNvSpPr>
          <p:nvPr>
            <p:ph type="body" idx="1"/>
          </p:nvPr>
        </p:nvSpPr>
        <p:spPr>
          <a:noFill/>
        </p:spPr>
        <p:txBody>
          <a:bodyPr/>
          <a:lstStyle/>
          <a:p>
            <a:pPr eaLnBrk="1" hangingPunct="1"/>
            <a:r>
              <a:rPr lang="ja-JP" altLang="en-US" smtClean="0"/>
              <a:t>こちらが、それぞれセルロース、リグニンの代表的な元素組成の</a:t>
            </a:r>
            <a:r>
              <a:rPr lang="en-US" altLang="ja-JP" smtClean="0"/>
              <a:t>CHO</a:t>
            </a:r>
            <a:r>
              <a:rPr lang="ja-JP" altLang="en-US" smtClean="0"/>
              <a:t>比から想定される水蒸気と反応した理想的なガス化を示す式です。</a:t>
            </a:r>
          </a:p>
          <a:p>
            <a:pPr eaLnBrk="1" hangingPunct="1"/>
            <a:r>
              <a:rPr lang="ja-JP" altLang="en-US" smtClean="0"/>
              <a:t>一方、このときに起こると考えられる代表的な平行反応には。これらの反応式が示すように</a:t>
            </a:r>
            <a:r>
              <a:rPr kumimoji="0" lang="ja-JP" altLang="en-US" smtClean="0"/>
              <a:t>メタンを生成する反応や、一酸化炭素と水蒸気から水素と二酸化炭素を生成するシフト反応があります。簡略化のために炭素２個以上の反応は考慮していません。</a:t>
            </a:r>
          </a:p>
          <a:p>
            <a:pPr eaLnBrk="1" hangingPunct="1"/>
            <a:endParaRPr lang="ja-JP" altLang="en-US" smtClean="0"/>
          </a:p>
          <a:p>
            <a:pPr eaLnBrk="1" hangingPunct="1"/>
            <a:r>
              <a:rPr lang="ja-JP" altLang="en-US" smtClean="0"/>
              <a:t>こちらが本研究で用いる、パラメータである水素生成率、炭素分解率の定義式です。水素生成率は、全ての反応が理想的に上式で起こったときの水素生成量を</a:t>
            </a:r>
            <a:r>
              <a:rPr lang="en-US" altLang="ja-JP" smtClean="0"/>
              <a:t>100%</a:t>
            </a:r>
            <a:r>
              <a:rPr lang="ja-JP" altLang="en-US" smtClean="0"/>
              <a:t>とし、実際の生成量より求めます。炭素分解率は、バイオマスのもつ炭素原子数が一酸化炭素、二酸化炭素、メタンの炭素ガスにどれぐらい分解されたかを示します。</a:t>
            </a:r>
          </a:p>
          <a:p>
            <a:pPr eaLnBrk="1" hangingPunct="1"/>
            <a:endParaRPr lang="ja-JP" altLang="en-US" smtClean="0"/>
          </a:p>
          <a:p>
            <a:pPr eaLnBrk="1" hangingPunct="1"/>
            <a:r>
              <a:rPr kumimoji="0" lang="en-US" altLang="ja-JP" smtClean="0"/>
              <a:t>(0:55)</a:t>
            </a:r>
          </a:p>
        </p:txBody>
      </p:sp>
    </p:spTree>
    <p:extLst>
      <p:ext uri="{BB962C8B-B14F-4D97-AF65-F5344CB8AC3E}">
        <p14:creationId xmlns:p14="http://schemas.microsoft.com/office/powerpoint/2010/main" val="110675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89510C50-BA61-4E3C-9D7F-F3EA95F85F79}" type="slidenum">
              <a:rPr lang="en-US" altLang="ja-JP" smtClean="0">
                <a:solidFill>
                  <a:srgbClr val="000000"/>
                </a:solidFill>
                <a:latin typeface="Times" panose="02020603050405020304" pitchFamily="18" charset="0"/>
                <a:ea typeface="Osaka" charset="-128"/>
              </a:rPr>
              <a:pPr>
                <a:spcBef>
                  <a:spcPct val="0"/>
                </a:spcBef>
              </a:pPr>
              <a:t>10</a:t>
            </a:fld>
            <a:endParaRPr lang="en-US" altLang="ja-JP" smtClean="0">
              <a:solidFill>
                <a:srgbClr val="000000"/>
              </a:solidFill>
              <a:latin typeface="Times" panose="02020603050405020304" pitchFamily="18" charset="0"/>
              <a:ea typeface="Osaka" charset="-128"/>
            </a:endParaRPr>
          </a:p>
        </p:txBody>
      </p:sp>
      <p:sp>
        <p:nvSpPr>
          <p:cNvPr id="71683" name="Rectangle 2"/>
          <p:cNvSpPr>
            <a:spLocks noGrp="1" noRot="1" noChangeAspect="1" noChangeArrowheads="1" noTextEdit="1"/>
          </p:cNvSpPr>
          <p:nvPr>
            <p:ph type="sldImg"/>
          </p:nvPr>
        </p:nvSpPr>
        <p:spPr>
          <a:xfrm>
            <a:off x="88900" y="746125"/>
            <a:ext cx="6616700" cy="3722688"/>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In order to satisfy these criteria, we proposed the non-nuclear hybrid of Fuel production from biomass with fusion energy.</a:t>
            </a:r>
          </a:p>
          <a:p>
            <a:pPr eaLnBrk="1" hangingPunct="1"/>
            <a:r>
              <a:rPr lang="en-US" altLang="ja-JP" smtClean="0"/>
              <a:t>Dr. Konishi presented this concept 2 days ago.</a:t>
            </a:r>
          </a:p>
          <a:p>
            <a:pPr eaLnBrk="1" hangingPunct="1"/>
            <a:endParaRPr lang="en-US" altLang="ja-JP" smtClean="0"/>
          </a:p>
          <a:p>
            <a:pPr eaLnBrk="1" hangingPunct="1"/>
            <a:r>
              <a:rPr lang="en-US" altLang="ja-JP" smtClean="0"/>
              <a:t>The feature of hybrid enables small DEMO reactor with a low plasma large Q. </a:t>
            </a:r>
          </a:p>
          <a:p>
            <a:pPr eaLnBrk="1" hangingPunct="1"/>
            <a:r>
              <a:rPr lang="en-US" altLang="ja-JP" smtClean="0"/>
              <a:t>Driven and pulsed operation is acceptable because it does not supply electricity to grid.</a:t>
            </a:r>
          </a:p>
          <a:p>
            <a:pPr eaLnBrk="1" hangingPunct="1"/>
            <a:endParaRPr lang="en-US" altLang="ja-JP" smtClean="0"/>
          </a:p>
          <a:p>
            <a:pPr eaLnBrk="1" hangingPunct="1"/>
            <a:r>
              <a:rPr lang="en-US" altLang="ja-JP" smtClean="0"/>
              <a:t>Fuel production from biomass requires high temperature blanket for biomass gasification.</a:t>
            </a:r>
          </a:p>
        </p:txBody>
      </p:sp>
    </p:spTree>
    <p:extLst>
      <p:ext uri="{BB962C8B-B14F-4D97-AF65-F5344CB8AC3E}">
        <p14:creationId xmlns:p14="http://schemas.microsoft.com/office/powerpoint/2010/main" val="340876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2EB57C03-C030-4190-9D4B-1B6A10F45072}" type="slidenum">
              <a:rPr lang="en-US" altLang="ja-JP" sz="1300" smtClean="0">
                <a:solidFill>
                  <a:srgbClr val="000000"/>
                </a:solidFill>
                <a:ea typeface="ＭＳ Ｐゴシック" panose="020B0600070205080204" pitchFamily="50" charset="-128"/>
              </a:rPr>
              <a:pPr>
                <a:spcBef>
                  <a:spcPct val="0"/>
                </a:spcBef>
              </a:pPr>
              <a:t>14</a:t>
            </a:fld>
            <a:endParaRPr lang="en-US" altLang="ja-JP" sz="1300" smtClean="0">
              <a:solidFill>
                <a:srgbClr val="000000"/>
              </a:solidFill>
              <a:ea typeface="ＭＳ Ｐゴシック" panose="020B0600070205080204" pitchFamily="50" charset="-128"/>
            </a:endParaRPr>
          </a:p>
        </p:txBody>
      </p:sp>
      <p:sp>
        <p:nvSpPr>
          <p:cNvPr id="82947" name="Rectangle 2"/>
          <p:cNvSpPr>
            <a:spLocks noGrp="1" noRot="1" noChangeAspect="1" noChangeArrowheads="1" noTextEdit="1"/>
          </p:cNvSpPr>
          <p:nvPr>
            <p:ph type="sldImg"/>
          </p:nvPr>
        </p:nvSpPr>
        <p:spPr>
          <a:xfrm>
            <a:off x="92075" y="746125"/>
            <a:ext cx="6621463" cy="3725863"/>
          </a:xfrm>
          <a:ln/>
        </p:spPr>
      </p:sp>
      <p:sp>
        <p:nvSpPr>
          <p:cNvPr id="82948" name="Rectangle 3"/>
          <p:cNvSpPr>
            <a:spLocks noGrp="1" noChangeArrowheads="1"/>
          </p:cNvSpPr>
          <p:nvPr>
            <p:ph type="body" idx="1"/>
          </p:nvPr>
        </p:nvSpPr>
        <p:spPr>
          <a:noFill/>
        </p:spPr>
        <p:txBody>
          <a:bodyPr/>
          <a:lstStyle/>
          <a:p>
            <a:pPr eaLnBrk="1" hangingPunct="1"/>
            <a:r>
              <a:rPr lang="ja-JP" altLang="en-US" smtClean="0"/>
              <a:t>こちらが、それぞれセルロース、リグニンの代表的な元素組成の</a:t>
            </a:r>
            <a:r>
              <a:rPr lang="en-US" altLang="ja-JP" smtClean="0"/>
              <a:t>CHO</a:t>
            </a:r>
            <a:r>
              <a:rPr lang="ja-JP" altLang="en-US" smtClean="0"/>
              <a:t>比から想定される水蒸気と反応した理想的なガス化を示す式です。</a:t>
            </a:r>
          </a:p>
          <a:p>
            <a:pPr eaLnBrk="1" hangingPunct="1"/>
            <a:r>
              <a:rPr lang="ja-JP" altLang="en-US" smtClean="0"/>
              <a:t>一方、このときに起こると考えられる代表的な平行反応には。これらの反応式が示すように</a:t>
            </a:r>
            <a:r>
              <a:rPr kumimoji="0" lang="ja-JP" altLang="en-US" smtClean="0"/>
              <a:t>メタンを生成する反応や、一酸化炭素と水蒸気から水素と二酸化炭素を生成するシフト反応があります。簡略化のために炭素２個以上の反応は考慮していません。</a:t>
            </a:r>
          </a:p>
          <a:p>
            <a:pPr eaLnBrk="1" hangingPunct="1"/>
            <a:endParaRPr lang="ja-JP" altLang="en-US" smtClean="0"/>
          </a:p>
          <a:p>
            <a:pPr eaLnBrk="1" hangingPunct="1"/>
            <a:r>
              <a:rPr lang="ja-JP" altLang="en-US" smtClean="0"/>
              <a:t>こちらが本研究で用いる、パラメータである水素生成率、炭素分解率の定義式です。水素生成率は、全ての反応が理想的に上式で起こったときの水素生成量を</a:t>
            </a:r>
            <a:r>
              <a:rPr lang="en-US" altLang="ja-JP" smtClean="0"/>
              <a:t>100%</a:t>
            </a:r>
            <a:r>
              <a:rPr lang="ja-JP" altLang="en-US" smtClean="0"/>
              <a:t>とし、実際の生成量より求めます。炭素分解率は、バイオマスのもつ炭素原子数が一酸化炭素、二酸化炭素、メタンの炭素ガスにどれぐらい分解されたかを示します。</a:t>
            </a:r>
          </a:p>
          <a:p>
            <a:pPr eaLnBrk="1" hangingPunct="1"/>
            <a:endParaRPr lang="ja-JP" altLang="en-US" smtClean="0"/>
          </a:p>
          <a:p>
            <a:pPr eaLnBrk="1" hangingPunct="1"/>
            <a:r>
              <a:rPr kumimoji="0" lang="en-US" altLang="ja-JP" smtClean="0"/>
              <a:t>(0:55)</a:t>
            </a:r>
          </a:p>
        </p:txBody>
      </p:sp>
    </p:spTree>
    <p:extLst>
      <p:ext uri="{BB962C8B-B14F-4D97-AF65-F5344CB8AC3E}">
        <p14:creationId xmlns:p14="http://schemas.microsoft.com/office/powerpoint/2010/main" val="15537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525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525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92E870F5-1EF8-4198-8392-09B632BD838E}" type="slidenum">
              <a:rPr lang="en-US" altLang="ja-JP" sz="1300" smtClean="0">
                <a:solidFill>
                  <a:srgbClr val="000000"/>
                </a:solidFill>
                <a:ea typeface="ＭＳ Ｐゴシック" panose="020B0600070205080204" pitchFamily="50" charset="-128"/>
              </a:rPr>
              <a:pPr>
                <a:spcBef>
                  <a:spcPct val="0"/>
                </a:spcBef>
              </a:pPr>
              <a:t>15</a:t>
            </a:fld>
            <a:endParaRPr lang="en-US" altLang="ja-JP" sz="1300" smtClean="0">
              <a:solidFill>
                <a:srgbClr val="000000"/>
              </a:solidFill>
              <a:ea typeface="ＭＳ Ｐゴシック" panose="020B0600070205080204" pitchFamily="50" charset="-128"/>
            </a:endParaRPr>
          </a:p>
        </p:txBody>
      </p:sp>
      <p:sp>
        <p:nvSpPr>
          <p:cNvPr id="90115" name="Rectangle 2"/>
          <p:cNvSpPr>
            <a:spLocks noGrp="1" noRot="1" noChangeAspect="1" noChangeArrowheads="1" noTextEdit="1"/>
          </p:cNvSpPr>
          <p:nvPr>
            <p:ph type="sldImg"/>
          </p:nvPr>
        </p:nvSpPr>
        <p:spPr>
          <a:xfrm>
            <a:off x="92075" y="746125"/>
            <a:ext cx="6621463" cy="3725863"/>
          </a:xfrm>
          <a:ln/>
        </p:spPr>
      </p:sp>
      <p:sp>
        <p:nvSpPr>
          <p:cNvPr id="90116" name="Rectangle 3"/>
          <p:cNvSpPr>
            <a:spLocks noGrp="1" noChangeArrowheads="1"/>
          </p:cNvSpPr>
          <p:nvPr>
            <p:ph type="body" idx="1"/>
          </p:nvPr>
        </p:nvSpPr>
        <p:spPr>
          <a:noFill/>
        </p:spPr>
        <p:txBody>
          <a:bodyPr/>
          <a:lstStyle/>
          <a:p>
            <a:pPr eaLnBrk="1" hangingPunct="1"/>
            <a:r>
              <a:rPr lang="ja-JP" altLang="en-US" smtClean="0"/>
              <a:t>こちらが、それぞれセルロース、リグニンの代表的な元素組成の</a:t>
            </a:r>
            <a:r>
              <a:rPr lang="en-US" altLang="ja-JP" smtClean="0"/>
              <a:t>CHO</a:t>
            </a:r>
            <a:r>
              <a:rPr lang="ja-JP" altLang="en-US" smtClean="0"/>
              <a:t>比から想定される水蒸気と反応した理想的なガス化を示す式です。</a:t>
            </a:r>
          </a:p>
          <a:p>
            <a:pPr eaLnBrk="1" hangingPunct="1"/>
            <a:r>
              <a:rPr lang="ja-JP" altLang="en-US" smtClean="0"/>
              <a:t>一方、このときに起こると考えられる代表的な平行反応には。これらの反応式が示すように</a:t>
            </a:r>
            <a:r>
              <a:rPr kumimoji="0" lang="ja-JP" altLang="en-US" smtClean="0"/>
              <a:t>メタンを生成する反応や、一酸化炭素と水蒸気から水素と二酸化炭素を生成するシフト反応があります。簡略化のために炭素２個以上の反応は考慮していません。</a:t>
            </a:r>
          </a:p>
          <a:p>
            <a:pPr eaLnBrk="1" hangingPunct="1"/>
            <a:endParaRPr lang="ja-JP" altLang="en-US" smtClean="0"/>
          </a:p>
          <a:p>
            <a:pPr eaLnBrk="1" hangingPunct="1"/>
            <a:r>
              <a:rPr lang="ja-JP" altLang="en-US" smtClean="0"/>
              <a:t>こちらが本研究で用いる、パラメータである水素生成率、炭素分解率の定義式です。水素生成率は、全ての反応が理想的に上式で起こったときの水素生成量を</a:t>
            </a:r>
            <a:r>
              <a:rPr lang="en-US" altLang="ja-JP" smtClean="0"/>
              <a:t>100%</a:t>
            </a:r>
            <a:r>
              <a:rPr lang="ja-JP" altLang="en-US" smtClean="0"/>
              <a:t>とし、実際の生成量より求めます。炭素分解率は、バイオマスのもつ炭素原子数が一酸化炭素、二酸化炭素、メタンの炭素ガスにどれぐらい分解されたかを示します。</a:t>
            </a:r>
          </a:p>
          <a:p>
            <a:pPr eaLnBrk="1" hangingPunct="1"/>
            <a:endParaRPr lang="ja-JP" altLang="en-US" smtClean="0"/>
          </a:p>
          <a:p>
            <a:pPr eaLnBrk="1" hangingPunct="1"/>
            <a:r>
              <a:rPr kumimoji="0" lang="en-US" altLang="ja-JP" smtClean="0"/>
              <a:t>(0:55)</a:t>
            </a:r>
          </a:p>
        </p:txBody>
      </p:sp>
    </p:spTree>
    <p:extLst>
      <p:ext uri="{BB962C8B-B14F-4D97-AF65-F5344CB8AC3E}">
        <p14:creationId xmlns:p14="http://schemas.microsoft.com/office/powerpoint/2010/main" val="213210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8614127-3E75-47F4-855C-2FF7489A8B00}" type="slidenum">
              <a:rPr lang="en-US" altLang="ja-JP" sz="1300" smtClean="0">
                <a:latin typeface="Arial" panose="020B0604020202020204" pitchFamily="34" charset="0"/>
                <a:ea typeface="ＭＳ Ｐゴシック" panose="020B0600070205080204" pitchFamily="50" charset="-128"/>
              </a:rPr>
              <a:pPr>
                <a:spcBef>
                  <a:spcPct val="0"/>
                </a:spcBef>
              </a:pPr>
              <a:t>16</a:t>
            </a:fld>
            <a:endParaRPr lang="en-US" altLang="ja-JP" sz="1300" smtClean="0">
              <a:latin typeface="Arial" panose="020B0604020202020204" pitchFamily="34" charset="0"/>
              <a:ea typeface="ＭＳ Ｐゴシック" panose="020B0600070205080204" pitchFamily="50" charset="-128"/>
            </a:endParaRPr>
          </a:p>
        </p:txBody>
      </p:sp>
      <p:sp>
        <p:nvSpPr>
          <p:cNvPr id="88067" name="Rectangle 2"/>
          <p:cNvSpPr>
            <a:spLocks noGrp="1" noRot="1" noChangeAspect="1" noChangeArrowheads="1" noTextEdit="1"/>
          </p:cNvSpPr>
          <p:nvPr>
            <p:ph type="sldImg"/>
          </p:nvPr>
        </p:nvSpPr>
        <p:spPr>
          <a:xfrm>
            <a:off x="139700" y="768350"/>
            <a:ext cx="6819900" cy="3836988"/>
          </a:xfrm>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smtClean="0"/>
              <a:t>以上のセルロース、リグニンの吸熱分解実験の結果を用いて、産業廃棄物である木くずの年間排出量</a:t>
            </a:r>
            <a:r>
              <a:rPr kumimoji="0" lang="en-US" altLang="ja-JP" smtClean="0"/>
              <a:t>596</a:t>
            </a:r>
            <a:r>
              <a:rPr kumimoji="0" lang="ja-JP" altLang="en-US" smtClean="0"/>
              <a:t>万トンを処理することを目的に、熱交換型反応器の概要設計を行いました。木くずはセルロース７０％、リグニン３０％でなるものとしました。</a:t>
            </a:r>
          </a:p>
          <a:p>
            <a:r>
              <a:rPr kumimoji="0" lang="ja-JP" altLang="en-US" smtClean="0"/>
              <a:t>設計時に用いるガス化パラメータとして、吸熱量と反応時間がありますが、これらについて本研究のデータを用いました。</a:t>
            </a:r>
          </a:p>
          <a:p>
            <a:r>
              <a:rPr kumimoji="0" lang="ja-JP" altLang="en-US" smtClean="0"/>
              <a:t>コチラの図は、実験で得られたパラメータをもとに必要な物質収支、熱供給量、反応時間を満たすように設計した装置の概念です。</a:t>
            </a:r>
          </a:p>
          <a:p>
            <a:r>
              <a:rPr kumimoji="0" lang="ja-JP" altLang="en-US" smtClean="0"/>
              <a:t>バイオマスは細かく粉砕して反応器上部より投入し、水蒸気も同じ流路を上から下に流通します。</a:t>
            </a:r>
          </a:p>
          <a:p>
            <a:r>
              <a:rPr kumimoji="0" lang="ja-JP" altLang="en-US" smtClean="0"/>
              <a:t>一方、伝熱管に反応器下部から上部へと熱媒体を向流で流し、バイオマスへと熱伝達を行い、ガス化を行います。高温ガス炉、または高温の核融合炉を想定して熱媒体はヘリウムと仮定し、伝熱管材料は</a:t>
            </a:r>
            <a:r>
              <a:rPr kumimoji="0" lang="en-US" altLang="ja-JP" smtClean="0"/>
              <a:t>SiC</a:t>
            </a:r>
            <a:r>
              <a:rPr kumimoji="0" lang="ja-JP" altLang="en-US" smtClean="0"/>
              <a:t>複合材としました。</a:t>
            </a:r>
          </a:p>
          <a:p>
            <a:r>
              <a:rPr kumimoji="0" lang="ja-JP" altLang="en-US" smtClean="0"/>
              <a:t>こちらが反応器断面の一部になります。このように内径１７ｍｍ、外径２０ｍｍの伝熱管が密に配置され全長は１０ｍ、総本数は</a:t>
            </a:r>
            <a:r>
              <a:rPr kumimoji="0" lang="en-US" altLang="ja-JP" smtClean="0"/>
              <a:t>29500</a:t>
            </a:r>
            <a:r>
              <a:rPr kumimoji="0" lang="ja-JP" altLang="en-US" smtClean="0"/>
              <a:t>本となっています。反応熱による吸熱量が大きいために設計上は熱供給が一番厳しい条件になりました。</a:t>
            </a:r>
          </a:p>
        </p:txBody>
      </p:sp>
    </p:spTree>
    <p:extLst>
      <p:ext uri="{BB962C8B-B14F-4D97-AF65-F5344CB8AC3E}">
        <p14:creationId xmlns:p14="http://schemas.microsoft.com/office/powerpoint/2010/main" val="82580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12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E054422-DEC1-4B92-86B2-8784DAED04FB}" type="slidenum">
              <a:rPr lang="en-US" altLang="ja-JP" smtClean="0">
                <a:latin typeface="Times" panose="02020603050405020304" pitchFamily="18" charset="0"/>
                <a:ea typeface="Osaka" charset="-128"/>
              </a:rPr>
              <a:pPr>
                <a:spcBef>
                  <a:spcPct val="0"/>
                </a:spcBef>
              </a:pPr>
              <a:t>17</a:t>
            </a:fld>
            <a:endParaRPr lang="en-US" altLang="ja-JP" smtClean="0">
              <a:latin typeface="Times" panose="02020603050405020304" pitchFamily="18" charset="0"/>
              <a:ea typeface="Osaka" charset="-128"/>
            </a:endParaRPr>
          </a:p>
        </p:txBody>
      </p:sp>
      <p:sp>
        <p:nvSpPr>
          <p:cNvPr id="96259" name="Rectangle 2"/>
          <p:cNvSpPr>
            <a:spLocks noGrp="1" noRot="1" noChangeAspect="1" noChangeArrowheads="1" noTextEdit="1"/>
          </p:cNvSpPr>
          <p:nvPr>
            <p:ph type="sldImg"/>
          </p:nvPr>
        </p:nvSpPr>
        <p:spPr>
          <a:xfrm>
            <a:off x="93663" y="746125"/>
            <a:ext cx="6624637" cy="3727450"/>
          </a:xfrm>
          <a:ln/>
        </p:spPr>
      </p:sp>
      <p:sp>
        <p:nvSpPr>
          <p:cNvPr id="96260" name="Rectangle 3"/>
          <p:cNvSpPr>
            <a:spLocks noGrp="1" noChangeArrowheads="1"/>
          </p:cNvSpPr>
          <p:nvPr>
            <p:ph type="body" idx="1"/>
          </p:nvPr>
        </p:nvSpPr>
        <p:spPr>
          <a:xfrm>
            <a:off x="906463" y="4721225"/>
            <a:ext cx="4992687"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116213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6CDD4A-C17E-40EB-891C-55340E884ED5}" type="slidenum">
              <a:rPr lang="en-US" altLang="ja-JP"/>
              <a:pPr>
                <a:defRPr/>
              </a:pPr>
              <a:t>‹#›</a:t>
            </a:fld>
            <a:endParaRPr lang="en-US" altLang="ja-JP"/>
          </a:p>
        </p:txBody>
      </p:sp>
    </p:spTree>
    <p:extLst>
      <p:ext uri="{BB962C8B-B14F-4D97-AF65-F5344CB8AC3E}">
        <p14:creationId xmlns:p14="http://schemas.microsoft.com/office/powerpoint/2010/main" val="147110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71A89CA-1B80-44E2-83AC-7DEADB8356F5}" type="slidenum">
              <a:rPr lang="en-US" altLang="ja-JP"/>
              <a:pPr>
                <a:defRPr/>
              </a:pPr>
              <a:t>‹#›</a:t>
            </a:fld>
            <a:endParaRPr lang="en-US" altLang="ja-JP"/>
          </a:p>
        </p:txBody>
      </p:sp>
    </p:spTree>
    <p:extLst>
      <p:ext uri="{BB962C8B-B14F-4D97-AF65-F5344CB8AC3E}">
        <p14:creationId xmlns:p14="http://schemas.microsoft.com/office/powerpoint/2010/main" val="39359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C5A1AD-E77D-4A78-AE1E-1EF492506091}" type="slidenum">
              <a:rPr lang="en-US" altLang="ja-JP"/>
              <a:pPr>
                <a:defRPr/>
              </a:pPr>
              <a:t>‹#›</a:t>
            </a:fld>
            <a:endParaRPr lang="en-US" altLang="ja-JP"/>
          </a:p>
        </p:txBody>
      </p:sp>
    </p:spTree>
    <p:extLst>
      <p:ext uri="{BB962C8B-B14F-4D97-AF65-F5344CB8AC3E}">
        <p14:creationId xmlns:p14="http://schemas.microsoft.com/office/powerpoint/2010/main" val="119261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4639"/>
            <a:ext cx="109728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F8B0BB0-0E9A-4D7C-A9BB-6DD10AFC899B}" type="slidenum">
              <a:rPr lang="en-US" altLang="ja-JP"/>
              <a:pPr>
                <a:defRPr/>
              </a:pPr>
              <a:t>‹#›</a:t>
            </a:fld>
            <a:endParaRPr lang="en-US" altLang="ja-JP"/>
          </a:p>
        </p:txBody>
      </p:sp>
    </p:spTree>
    <p:extLst>
      <p:ext uri="{BB962C8B-B14F-4D97-AF65-F5344CB8AC3E}">
        <p14:creationId xmlns:p14="http://schemas.microsoft.com/office/powerpoint/2010/main" val="428662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14C9BBD-F495-4BE5-8C7F-91204461234A}" type="slidenum">
              <a:rPr lang="en-US" altLang="ja-JP"/>
              <a:pPr>
                <a:defRPr/>
              </a:pPr>
              <a:t>‹#›</a:t>
            </a:fld>
            <a:endParaRPr lang="en-US" altLang="ja-JP"/>
          </a:p>
        </p:txBody>
      </p:sp>
    </p:spTree>
    <p:extLst>
      <p:ext uri="{BB962C8B-B14F-4D97-AF65-F5344CB8AC3E}">
        <p14:creationId xmlns:p14="http://schemas.microsoft.com/office/powerpoint/2010/main" val="305754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DAD4E5-0CB3-4E9D-8679-64008B2A3A2E}" type="slidenum">
              <a:rPr lang="en-US" altLang="ja-JP"/>
              <a:pPr>
                <a:defRPr/>
              </a:pPr>
              <a:t>‹#›</a:t>
            </a:fld>
            <a:endParaRPr lang="en-US" altLang="ja-JP"/>
          </a:p>
        </p:txBody>
      </p:sp>
    </p:spTree>
    <p:extLst>
      <p:ext uri="{BB962C8B-B14F-4D97-AF65-F5344CB8AC3E}">
        <p14:creationId xmlns:p14="http://schemas.microsoft.com/office/powerpoint/2010/main" val="976405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3974E0F-5E38-47B0-8604-79700801C25C}" type="slidenum">
              <a:rPr lang="en-US" altLang="ja-JP"/>
              <a:pPr>
                <a:defRPr/>
              </a:pPr>
              <a:t>‹#›</a:t>
            </a:fld>
            <a:endParaRPr lang="en-US" altLang="ja-JP"/>
          </a:p>
        </p:txBody>
      </p:sp>
    </p:spTree>
    <p:extLst>
      <p:ext uri="{BB962C8B-B14F-4D97-AF65-F5344CB8AC3E}">
        <p14:creationId xmlns:p14="http://schemas.microsoft.com/office/powerpoint/2010/main" val="101420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87C2745-AFC7-4E61-9081-A92C7C848302}" type="slidenum">
              <a:rPr lang="en-US" altLang="ja-JP"/>
              <a:pPr>
                <a:defRPr/>
              </a:pPr>
              <a:t>‹#›</a:t>
            </a:fld>
            <a:endParaRPr lang="en-US" altLang="ja-JP"/>
          </a:p>
        </p:txBody>
      </p:sp>
    </p:spTree>
    <p:extLst>
      <p:ext uri="{BB962C8B-B14F-4D97-AF65-F5344CB8AC3E}">
        <p14:creationId xmlns:p14="http://schemas.microsoft.com/office/powerpoint/2010/main" val="187332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4B99063-1769-449E-9E31-3769D8CB701A}" type="slidenum">
              <a:rPr lang="en-US" altLang="ja-JP"/>
              <a:pPr>
                <a:defRPr/>
              </a:pPr>
              <a:t>‹#›</a:t>
            </a:fld>
            <a:endParaRPr lang="en-US" altLang="ja-JP"/>
          </a:p>
        </p:txBody>
      </p:sp>
    </p:spTree>
    <p:extLst>
      <p:ext uri="{BB962C8B-B14F-4D97-AF65-F5344CB8AC3E}">
        <p14:creationId xmlns:p14="http://schemas.microsoft.com/office/powerpoint/2010/main" val="57225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E495D3E-E7E5-4C65-9AD5-0882C2D39499}" type="slidenum">
              <a:rPr lang="en-US" altLang="ja-JP"/>
              <a:pPr>
                <a:defRPr/>
              </a:pPr>
              <a:t>‹#›</a:t>
            </a:fld>
            <a:endParaRPr lang="en-US" altLang="ja-JP"/>
          </a:p>
        </p:txBody>
      </p:sp>
    </p:spTree>
    <p:extLst>
      <p:ext uri="{BB962C8B-B14F-4D97-AF65-F5344CB8AC3E}">
        <p14:creationId xmlns:p14="http://schemas.microsoft.com/office/powerpoint/2010/main" val="75901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430428F-368D-4F51-BD07-36972CF4DFF2}" type="slidenum">
              <a:rPr lang="en-US" altLang="ja-JP"/>
              <a:pPr>
                <a:defRPr/>
              </a:pPr>
              <a:t>‹#›</a:t>
            </a:fld>
            <a:endParaRPr lang="en-US" altLang="ja-JP"/>
          </a:p>
        </p:txBody>
      </p:sp>
    </p:spTree>
    <p:extLst>
      <p:ext uri="{BB962C8B-B14F-4D97-AF65-F5344CB8AC3E}">
        <p14:creationId xmlns:p14="http://schemas.microsoft.com/office/powerpoint/2010/main" val="1139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09F628-20D5-412B-8773-F7B30D6C02B9}" type="slidenum">
              <a:rPr lang="en-US" altLang="ja-JP"/>
              <a:pPr>
                <a:defRPr/>
              </a:pPr>
              <a:t>‹#›</a:t>
            </a:fld>
            <a:endParaRPr lang="en-US" altLang="ja-JP"/>
          </a:p>
        </p:txBody>
      </p:sp>
    </p:spTree>
    <p:extLst>
      <p:ext uri="{BB962C8B-B14F-4D97-AF65-F5344CB8AC3E}">
        <p14:creationId xmlns:p14="http://schemas.microsoft.com/office/powerpoint/2010/main" val="2077785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70FB622-E09B-4C91-B1B5-89D9289667F2}" type="slidenum">
              <a:rPr lang="en-US" altLang="ja-JP"/>
              <a:pPr>
                <a:defRPr/>
              </a:pPr>
              <a:t>‹#›</a:t>
            </a:fld>
            <a:endParaRPr lang="en-US" altLang="ja-JP"/>
          </a:p>
        </p:txBody>
      </p:sp>
    </p:spTree>
    <p:extLst>
      <p:ext uri="{BB962C8B-B14F-4D97-AF65-F5344CB8AC3E}">
        <p14:creationId xmlns:p14="http://schemas.microsoft.com/office/powerpoint/2010/main" val="2666826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AEC7714-9CD4-49EF-82A4-60E8B2B4F45F}" type="slidenum">
              <a:rPr lang="en-US" altLang="ja-JP"/>
              <a:pPr>
                <a:defRPr/>
              </a:pPr>
              <a:t>‹#›</a:t>
            </a:fld>
            <a:endParaRPr lang="en-US" altLang="ja-JP"/>
          </a:p>
        </p:txBody>
      </p:sp>
    </p:spTree>
    <p:extLst>
      <p:ext uri="{BB962C8B-B14F-4D97-AF65-F5344CB8AC3E}">
        <p14:creationId xmlns:p14="http://schemas.microsoft.com/office/powerpoint/2010/main" val="398099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39FD4E3-9195-40BC-B235-5461D61E40B0}" type="slidenum">
              <a:rPr lang="en-US" altLang="ja-JP"/>
              <a:pPr>
                <a:defRPr/>
              </a:pPr>
              <a:t>‹#›</a:t>
            </a:fld>
            <a:endParaRPr lang="en-US" altLang="ja-JP"/>
          </a:p>
        </p:txBody>
      </p:sp>
    </p:spTree>
    <p:extLst>
      <p:ext uri="{BB962C8B-B14F-4D97-AF65-F5344CB8AC3E}">
        <p14:creationId xmlns:p14="http://schemas.microsoft.com/office/powerpoint/2010/main" val="39316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93DD04-A9C7-4428-8C74-113CC67CAA8C}" type="slidenum">
              <a:rPr lang="en-US" altLang="ja-JP"/>
              <a:pPr>
                <a:defRPr/>
              </a:pPr>
              <a:t>‹#›</a:t>
            </a:fld>
            <a:endParaRPr lang="en-US" altLang="ja-JP"/>
          </a:p>
        </p:txBody>
      </p:sp>
    </p:spTree>
    <p:extLst>
      <p:ext uri="{BB962C8B-B14F-4D97-AF65-F5344CB8AC3E}">
        <p14:creationId xmlns:p14="http://schemas.microsoft.com/office/powerpoint/2010/main" val="1657658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4639"/>
            <a:ext cx="109728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222A196-2215-4B83-A63F-AF1B93F4B411}" type="slidenum">
              <a:rPr lang="en-US" altLang="ja-JP"/>
              <a:pPr>
                <a:defRPr/>
              </a:pPr>
              <a:t>‹#›</a:t>
            </a:fld>
            <a:endParaRPr lang="en-US" altLang="ja-JP"/>
          </a:p>
        </p:txBody>
      </p:sp>
    </p:spTree>
    <p:extLst>
      <p:ext uri="{BB962C8B-B14F-4D97-AF65-F5344CB8AC3E}">
        <p14:creationId xmlns:p14="http://schemas.microsoft.com/office/powerpoint/2010/main" val="1054559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274638"/>
            <a:ext cx="109728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609600" y="1600200"/>
            <a:ext cx="53848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609600" y="3938589"/>
            <a:ext cx="53848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6197600" y="3938589"/>
            <a:ext cx="53848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AA8E090-595D-49F4-A5DC-051F928F184C}" type="slidenum">
              <a:rPr lang="en-US" altLang="ja-JP"/>
              <a:pPr>
                <a:defRPr/>
              </a:pPr>
              <a:t>‹#›</a:t>
            </a:fld>
            <a:endParaRPr lang="en-US" altLang="ja-JP"/>
          </a:p>
        </p:txBody>
      </p:sp>
    </p:spTree>
    <p:extLst>
      <p:ext uri="{BB962C8B-B14F-4D97-AF65-F5344CB8AC3E}">
        <p14:creationId xmlns:p14="http://schemas.microsoft.com/office/powerpoint/2010/main" val="2608076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09600" y="1600201"/>
            <a:ext cx="109728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B44A545-AB0E-49BF-84C2-C8B3FC178517}" type="slidenum">
              <a:rPr lang="en-US" altLang="ja-JP"/>
              <a:pPr>
                <a:defRPr/>
              </a:pPr>
              <a:t>‹#›</a:t>
            </a:fld>
            <a:endParaRPr lang="en-US" altLang="ja-JP"/>
          </a:p>
        </p:txBody>
      </p:sp>
    </p:spTree>
    <p:extLst>
      <p:ext uri="{BB962C8B-B14F-4D97-AF65-F5344CB8AC3E}">
        <p14:creationId xmlns:p14="http://schemas.microsoft.com/office/powerpoint/2010/main" val="3799775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6197600" y="3938589"/>
            <a:ext cx="53848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7103D789-18BB-4412-88DA-5134B2BEC602}" type="slidenum">
              <a:rPr lang="en-US" altLang="ja-JP"/>
              <a:pPr>
                <a:defRPr/>
              </a:pPr>
              <a:t>‹#›</a:t>
            </a:fld>
            <a:endParaRPr lang="en-US" altLang="ja-JP"/>
          </a:p>
        </p:txBody>
      </p:sp>
    </p:spTree>
    <p:extLst>
      <p:ext uri="{BB962C8B-B14F-4D97-AF65-F5344CB8AC3E}">
        <p14:creationId xmlns:p14="http://schemas.microsoft.com/office/powerpoint/2010/main" val="320810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3362" name="Rectangle 2"/>
          <p:cNvSpPr>
            <a:spLocks noGrp="1" noRot="1" noChangeArrowheads="1"/>
          </p:cNvSpPr>
          <p:nvPr>
            <p:ph type="ctrTitle"/>
          </p:nvPr>
        </p:nvSpPr>
        <p:spPr>
          <a:xfrm>
            <a:off x="914400" y="1981200"/>
            <a:ext cx="10363200" cy="1600200"/>
          </a:xfrm>
        </p:spPr>
        <p:txBody>
          <a:bodyPr/>
          <a:lstStyle>
            <a:lvl1pPr>
              <a:defRPr/>
            </a:lvl1pPr>
          </a:lstStyle>
          <a:p>
            <a:r>
              <a:rPr lang="ja-JP" altLang="en-US"/>
              <a:t>マスタ タイトルの書式設定</a:t>
            </a:r>
          </a:p>
        </p:txBody>
      </p:sp>
      <p:sp>
        <p:nvSpPr>
          <p:cNvPr id="14336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45A8A3E-A9B6-4C98-91A1-AF03B4511987}" type="slidenum">
              <a:rPr lang="en-US" altLang="ja-JP"/>
              <a:pPr>
                <a:defRPr/>
              </a:pPr>
              <a:t>‹#›</a:t>
            </a:fld>
            <a:endParaRPr lang="en-US" altLang="ja-JP"/>
          </a:p>
        </p:txBody>
      </p:sp>
    </p:spTree>
    <p:extLst>
      <p:ext uri="{BB962C8B-B14F-4D97-AF65-F5344CB8AC3E}">
        <p14:creationId xmlns:p14="http://schemas.microsoft.com/office/powerpoint/2010/main" val="3531960970"/>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E1EEB46-9CE7-4269-A7DF-0E325DD5E829}" type="slidenum">
              <a:rPr lang="en-US" altLang="ja-JP"/>
              <a:pPr>
                <a:defRPr/>
              </a:pPr>
              <a:t>‹#›</a:t>
            </a:fld>
            <a:endParaRPr lang="en-US" altLang="ja-JP"/>
          </a:p>
        </p:txBody>
      </p:sp>
    </p:spTree>
    <p:extLst>
      <p:ext uri="{BB962C8B-B14F-4D97-AF65-F5344CB8AC3E}">
        <p14:creationId xmlns:p14="http://schemas.microsoft.com/office/powerpoint/2010/main" val="144563370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35FD0E-4807-4E76-96BC-6CDBC974FACA}" type="slidenum">
              <a:rPr lang="en-US" altLang="ja-JP"/>
              <a:pPr>
                <a:defRPr/>
              </a:pPr>
              <a:t>‹#›</a:t>
            </a:fld>
            <a:endParaRPr lang="en-US" altLang="ja-JP"/>
          </a:p>
        </p:txBody>
      </p:sp>
    </p:spTree>
    <p:extLst>
      <p:ext uri="{BB962C8B-B14F-4D97-AF65-F5344CB8AC3E}">
        <p14:creationId xmlns:p14="http://schemas.microsoft.com/office/powerpoint/2010/main" val="64409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3CE72BF-2C9A-4FAE-964F-DE773CAAD807}" type="slidenum">
              <a:rPr lang="en-US" altLang="ja-JP"/>
              <a:pPr>
                <a:defRPr/>
              </a:pPr>
              <a:t>‹#›</a:t>
            </a:fld>
            <a:endParaRPr lang="en-US" altLang="ja-JP"/>
          </a:p>
        </p:txBody>
      </p:sp>
    </p:spTree>
    <p:extLst>
      <p:ext uri="{BB962C8B-B14F-4D97-AF65-F5344CB8AC3E}">
        <p14:creationId xmlns:p14="http://schemas.microsoft.com/office/powerpoint/2010/main" val="2680114166"/>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13AC287-D254-4CC7-985C-BEB0C8CE59D4}" type="slidenum">
              <a:rPr lang="en-US" altLang="ja-JP"/>
              <a:pPr>
                <a:defRPr/>
              </a:pPr>
              <a:t>‹#›</a:t>
            </a:fld>
            <a:endParaRPr lang="en-US" altLang="ja-JP"/>
          </a:p>
        </p:txBody>
      </p:sp>
    </p:spTree>
    <p:extLst>
      <p:ext uri="{BB962C8B-B14F-4D97-AF65-F5344CB8AC3E}">
        <p14:creationId xmlns:p14="http://schemas.microsoft.com/office/powerpoint/2010/main" val="2346477363"/>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EF5B2D97-71C0-4E23-ACC8-CF0F26B852A6}" type="slidenum">
              <a:rPr lang="en-US" altLang="ja-JP"/>
              <a:pPr>
                <a:defRPr/>
              </a:pPr>
              <a:t>‹#›</a:t>
            </a:fld>
            <a:endParaRPr lang="en-US" altLang="ja-JP"/>
          </a:p>
        </p:txBody>
      </p:sp>
    </p:spTree>
    <p:extLst>
      <p:ext uri="{BB962C8B-B14F-4D97-AF65-F5344CB8AC3E}">
        <p14:creationId xmlns:p14="http://schemas.microsoft.com/office/powerpoint/2010/main" val="3192191812"/>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1A118C9-C972-44E1-87B2-64DF611646DD}" type="slidenum">
              <a:rPr lang="en-US" altLang="ja-JP"/>
              <a:pPr>
                <a:defRPr/>
              </a:pPr>
              <a:t>‹#›</a:t>
            </a:fld>
            <a:endParaRPr lang="en-US" altLang="ja-JP"/>
          </a:p>
        </p:txBody>
      </p:sp>
    </p:spTree>
    <p:extLst>
      <p:ext uri="{BB962C8B-B14F-4D97-AF65-F5344CB8AC3E}">
        <p14:creationId xmlns:p14="http://schemas.microsoft.com/office/powerpoint/2010/main" val="384212611"/>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627F3559-FC3B-4592-9CE3-2AE9DFD03DDB}" type="slidenum">
              <a:rPr lang="en-US" altLang="ja-JP"/>
              <a:pPr>
                <a:defRPr/>
              </a:pPr>
              <a:t>‹#›</a:t>
            </a:fld>
            <a:endParaRPr lang="en-US" altLang="ja-JP"/>
          </a:p>
        </p:txBody>
      </p:sp>
    </p:spTree>
    <p:extLst>
      <p:ext uri="{BB962C8B-B14F-4D97-AF65-F5344CB8AC3E}">
        <p14:creationId xmlns:p14="http://schemas.microsoft.com/office/powerpoint/2010/main" val="2705130502"/>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E3991C0-2FE4-4FDD-8E85-94A2451B3724}" type="slidenum">
              <a:rPr lang="en-US" altLang="ja-JP"/>
              <a:pPr>
                <a:defRPr/>
              </a:pPr>
              <a:t>‹#›</a:t>
            </a:fld>
            <a:endParaRPr lang="en-US" altLang="ja-JP"/>
          </a:p>
        </p:txBody>
      </p:sp>
    </p:spTree>
    <p:extLst>
      <p:ext uri="{BB962C8B-B14F-4D97-AF65-F5344CB8AC3E}">
        <p14:creationId xmlns:p14="http://schemas.microsoft.com/office/powerpoint/2010/main" val="511491392"/>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CA5A278-4D88-4E5B-9387-348AECD6EC0A}" type="slidenum">
              <a:rPr lang="en-US" altLang="ja-JP"/>
              <a:pPr>
                <a:defRPr/>
              </a:pPr>
              <a:t>‹#›</a:t>
            </a:fld>
            <a:endParaRPr lang="en-US" altLang="ja-JP"/>
          </a:p>
        </p:txBody>
      </p:sp>
    </p:spTree>
    <p:extLst>
      <p:ext uri="{BB962C8B-B14F-4D97-AF65-F5344CB8AC3E}">
        <p14:creationId xmlns:p14="http://schemas.microsoft.com/office/powerpoint/2010/main" val="3639955423"/>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89880B9-C8A6-4D5F-AB9F-111081F28622}" type="slidenum">
              <a:rPr lang="en-US" altLang="ja-JP"/>
              <a:pPr>
                <a:defRPr/>
              </a:pPr>
              <a:t>‹#›</a:t>
            </a:fld>
            <a:endParaRPr lang="en-US" altLang="ja-JP"/>
          </a:p>
        </p:txBody>
      </p:sp>
    </p:spTree>
    <p:extLst>
      <p:ext uri="{BB962C8B-B14F-4D97-AF65-F5344CB8AC3E}">
        <p14:creationId xmlns:p14="http://schemas.microsoft.com/office/powerpoint/2010/main" val="3649531802"/>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42918" y="228601"/>
            <a:ext cx="2846916" cy="58705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02167" y="228601"/>
            <a:ext cx="8337551" cy="58705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8BDF22-6697-40D7-B6CB-C581010AF9B3}" type="slidenum">
              <a:rPr lang="en-US" altLang="ja-JP"/>
              <a:pPr>
                <a:defRPr/>
              </a:pPr>
              <a:t>‹#›</a:t>
            </a:fld>
            <a:endParaRPr lang="en-US" altLang="ja-JP"/>
          </a:p>
        </p:txBody>
      </p:sp>
    </p:spTree>
    <p:extLst>
      <p:ext uri="{BB962C8B-B14F-4D97-AF65-F5344CB8AC3E}">
        <p14:creationId xmlns:p14="http://schemas.microsoft.com/office/powerpoint/2010/main" val="443746032"/>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4639"/>
            <a:ext cx="109728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eaLnBrk="0" hangingPunct="0">
              <a:defRPr>
                <a:solidFill>
                  <a:srgbClr val="FFFFFF"/>
                </a:solidFill>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solidFill>
                  <a:srgbClr val="FFFFFF"/>
                </a:solidFill>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solidFill>
                  <a:srgbClr val="FFFFFF"/>
                </a:solidFill>
              </a:defRPr>
            </a:lvl1pPr>
          </a:lstStyle>
          <a:p>
            <a:pPr>
              <a:defRPr/>
            </a:pPr>
            <a:fld id="{F3EE9EC5-CADB-42E1-8344-E605A724FE70}" type="slidenum">
              <a:rPr lang="en-US" altLang="ja-JP"/>
              <a:pPr>
                <a:defRPr/>
              </a:pPr>
              <a:t>‹#›</a:t>
            </a:fld>
            <a:endParaRPr lang="en-US" altLang="ja-JP"/>
          </a:p>
        </p:txBody>
      </p:sp>
    </p:spTree>
    <p:extLst>
      <p:ext uri="{BB962C8B-B14F-4D97-AF65-F5344CB8AC3E}">
        <p14:creationId xmlns:p14="http://schemas.microsoft.com/office/powerpoint/2010/main" val="286720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B3E64A8-E1D9-4B7F-B529-6018C84DE160}" type="slidenum">
              <a:rPr lang="en-US" altLang="ja-JP"/>
              <a:pPr>
                <a:defRPr/>
              </a:pPr>
              <a:t>‹#›</a:t>
            </a:fld>
            <a:endParaRPr lang="en-US" altLang="ja-JP"/>
          </a:p>
        </p:txBody>
      </p:sp>
    </p:spTree>
    <p:extLst>
      <p:ext uri="{BB962C8B-B14F-4D97-AF65-F5344CB8AC3E}">
        <p14:creationId xmlns:p14="http://schemas.microsoft.com/office/powerpoint/2010/main" val="316197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E912770-D3FA-40CB-BEB2-A43BD1F0404B}" type="slidenum">
              <a:rPr lang="en-US" altLang="ja-JP"/>
              <a:pPr>
                <a:defRPr/>
              </a:pPr>
              <a:t>‹#›</a:t>
            </a:fld>
            <a:endParaRPr lang="en-US" altLang="ja-JP"/>
          </a:p>
        </p:txBody>
      </p:sp>
    </p:spTree>
    <p:extLst>
      <p:ext uri="{BB962C8B-B14F-4D97-AF65-F5344CB8AC3E}">
        <p14:creationId xmlns:p14="http://schemas.microsoft.com/office/powerpoint/2010/main" val="1571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1A17379-1A59-4257-B316-6EC24693D3D5}" type="slidenum">
              <a:rPr lang="en-US" altLang="ja-JP"/>
              <a:pPr>
                <a:defRPr/>
              </a:pPr>
              <a:t>‹#›</a:t>
            </a:fld>
            <a:endParaRPr lang="en-US" altLang="ja-JP"/>
          </a:p>
        </p:txBody>
      </p:sp>
    </p:spTree>
    <p:extLst>
      <p:ext uri="{BB962C8B-B14F-4D97-AF65-F5344CB8AC3E}">
        <p14:creationId xmlns:p14="http://schemas.microsoft.com/office/powerpoint/2010/main" val="32206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4868F2F-8514-4E67-9453-0A27262D7D45}" type="slidenum">
              <a:rPr lang="en-US" altLang="ja-JP"/>
              <a:pPr>
                <a:defRPr/>
              </a:pPr>
              <a:t>‹#›</a:t>
            </a:fld>
            <a:endParaRPr lang="en-US" altLang="ja-JP"/>
          </a:p>
        </p:txBody>
      </p:sp>
    </p:spTree>
    <p:extLst>
      <p:ext uri="{BB962C8B-B14F-4D97-AF65-F5344CB8AC3E}">
        <p14:creationId xmlns:p14="http://schemas.microsoft.com/office/powerpoint/2010/main" val="117093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4E0019-C272-4442-982A-EB4031B9477A}" type="slidenum">
              <a:rPr lang="en-US" altLang="ja-JP"/>
              <a:pPr>
                <a:defRPr/>
              </a:pPr>
              <a:t>‹#›</a:t>
            </a:fld>
            <a:endParaRPr lang="en-US" altLang="ja-JP"/>
          </a:p>
        </p:txBody>
      </p:sp>
    </p:spTree>
    <p:extLst>
      <p:ext uri="{BB962C8B-B14F-4D97-AF65-F5344CB8AC3E}">
        <p14:creationId xmlns:p14="http://schemas.microsoft.com/office/powerpoint/2010/main" val="267373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F3F2E16-7AFB-4915-B1BA-BCD4DE219B31}" type="slidenum">
              <a:rPr lang="en-US" altLang="ja-JP"/>
              <a:pPr>
                <a:defRPr/>
              </a:pPr>
              <a:t>‹#›</a:t>
            </a:fld>
            <a:endParaRPr lang="en-US" altLang="ja-JP"/>
          </a:p>
        </p:txBody>
      </p:sp>
    </p:spTree>
    <p:extLst>
      <p:ext uri="{BB962C8B-B14F-4D97-AF65-F5344CB8AC3E}">
        <p14:creationId xmlns:p14="http://schemas.microsoft.com/office/powerpoint/2010/main" val="167364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01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2201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2201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87F3D0-6D2E-4C94-9017-3FBE84EEF43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32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ltLang="ja-JP"/>
          </a:p>
        </p:txBody>
      </p:sp>
      <p:sp>
        <p:nvSpPr>
          <p:cNvPr id="22323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ltLang="ja-JP"/>
          </a:p>
        </p:txBody>
      </p:sp>
      <p:sp>
        <p:nvSpPr>
          <p:cNvPr id="22323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428ED4E-F4EC-414F-BBB6-3CD36B3B33C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bwMode="auto">
          <a:xfrm>
            <a:off x="402167" y="228601"/>
            <a:ext cx="11347451"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42339" name="Rectangle 3"/>
          <p:cNvSpPr>
            <a:spLocks noGrp="1" noRot="1" noChangeArrowheads="1"/>
          </p:cNvSpPr>
          <p:nvPr>
            <p:ph type="body" idx="1"/>
          </p:nvPr>
        </p:nvSpPr>
        <p:spPr bwMode="auto">
          <a:xfrm>
            <a:off x="402167" y="1676401"/>
            <a:ext cx="11387667"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2340" name="Rectangle 4"/>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u="none">
                <a:solidFill>
                  <a:srgbClr val="FFFFFF"/>
                </a:solidFill>
                <a:effectLst>
                  <a:outerShdw blurRad="38100" dist="38100" dir="2700000" algn="tl">
                    <a:srgbClr val="C0C0C0"/>
                  </a:outerShdw>
                </a:effectLst>
                <a:latin typeface="Arial" pitchFamily="34" charset="0"/>
                <a:ea typeface="+mn-ea"/>
              </a:defRPr>
            </a:lvl1pPr>
          </a:lstStyle>
          <a:p>
            <a:pPr>
              <a:defRPr/>
            </a:pPr>
            <a:endParaRPr lang="en-US" altLang="ja-JP"/>
          </a:p>
        </p:txBody>
      </p:sp>
      <p:sp>
        <p:nvSpPr>
          <p:cNvPr id="14234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u="none">
                <a:solidFill>
                  <a:srgbClr val="FFFFFF"/>
                </a:solidFill>
                <a:effectLst>
                  <a:outerShdw blurRad="38100" dist="38100" dir="2700000" algn="tl">
                    <a:srgbClr val="C0C0C0"/>
                  </a:outerShdw>
                </a:effectLst>
                <a:latin typeface="Arial" pitchFamily="34" charset="0"/>
                <a:ea typeface="+mn-ea"/>
              </a:defRPr>
            </a:lvl1pPr>
          </a:lstStyle>
          <a:p>
            <a:pPr>
              <a:defRPr/>
            </a:pPr>
            <a:endParaRPr lang="en-US" altLang="ja-JP"/>
          </a:p>
        </p:txBody>
      </p:sp>
      <p:sp>
        <p:nvSpPr>
          <p:cNvPr id="142342" name="Rectangle 6"/>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u="none">
                <a:solidFill>
                  <a:srgbClr val="FFFFFF"/>
                </a:solidFill>
                <a:effectLst>
                  <a:outerShdw blurRad="38100" dist="38100" dir="2700000" algn="tl">
                    <a:srgbClr val="C0C0C0"/>
                  </a:outerShdw>
                </a:effectLst>
                <a:ea typeface="ＭＳ Ｐゴシック" panose="020B0600070205080204" pitchFamily="50" charset="-128"/>
              </a:defRPr>
            </a:lvl1pPr>
          </a:lstStyle>
          <a:p>
            <a:pPr>
              <a:defRPr/>
            </a:pPr>
            <a:fld id="{AA7CCE2F-C272-4019-955B-72928C2597AB}"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C0C0C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19.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39.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oleObject" Target="../embeddings/oleObject13.bin"/><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3" Type="http://schemas.openxmlformats.org/officeDocument/2006/relationships/notesSlide" Target="../notesSlides/notesSlide8.xml"/><Relationship Id="rId7" Type="http://schemas.openxmlformats.org/officeDocument/2006/relationships/image" Target="../media/image21.jpeg"/><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png"/><Relationship Id="rId11" Type="http://schemas.openxmlformats.org/officeDocument/2006/relationships/image" Target="../media/image25.w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23.wmf"/><Relationship Id="rId1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wmf"/><Relationship Id="rId7"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wmf"/><Relationship Id="rId10" Type="http://schemas.openxmlformats.org/officeDocument/2006/relationships/image" Target="../media/image9.emf"/><Relationship Id="rId4" Type="http://schemas.openxmlformats.org/officeDocument/2006/relationships/image" Target="../media/image6.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4.xml"/><Relationship Id="rId7" Type="http://schemas.openxmlformats.org/officeDocument/2006/relationships/image" Target="../media/image17.jpeg"/><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jpeg"/><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9.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0" y="0"/>
            <a:ext cx="121920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96688" y="4615209"/>
            <a:ext cx="5924845"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8000"/>
              </a:lnSpc>
              <a:spcBef>
                <a:spcPct val="0"/>
              </a:spcBef>
              <a:buFontTx/>
              <a:buNone/>
            </a:pPr>
            <a:r>
              <a:rPr lang="en-US" altLang="ja-JP" sz="2400" dirty="0" smtClean="0">
                <a:solidFill>
                  <a:srgbClr val="FFFFCC"/>
                </a:solidFill>
                <a:latin typeface="Arial Narrow" panose="020B0606020202030204" pitchFamily="34" charset="0"/>
                <a:ea typeface="ＭＳ 明朝" panose="02020609040205080304" pitchFamily="17" charset="-128"/>
              </a:rPr>
              <a:t>Institute </a:t>
            </a:r>
            <a:r>
              <a:rPr lang="en-US" altLang="ja-JP" sz="2400" dirty="0">
                <a:solidFill>
                  <a:srgbClr val="FFFFCC"/>
                </a:solidFill>
                <a:latin typeface="Arial Narrow" panose="020B0606020202030204" pitchFamily="34" charset="0"/>
                <a:ea typeface="ＭＳ 明朝" panose="02020609040205080304" pitchFamily="17" charset="-128"/>
              </a:rPr>
              <a:t>of Advanced Energy, Kyoto </a:t>
            </a:r>
            <a:r>
              <a:rPr lang="en-US" altLang="ja-JP" sz="2400" dirty="0" smtClean="0">
                <a:solidFill>
                  <a:srgbClr val="FFFFCC"/>
                </a:solidFill>
                <a:latin typeface="Arial Narrow" panose="020B0606020202030204" pitchFamily="34" charset="0"/>
                <a:ea typeface="ＭＳ 明朝" panose="02020609040205080304" pitchFamily="17" charset="-128"/>
              </a:rPr>
              <a:t>University</a:t>
            </a:r>
            <a:endParaRPr lang="en-US" altLang="ja-JP" sz="2400" dirty="0">
              <a:solidFill>
                <a:srgbClr val="FFFFCC"/>
              </a:solidFill>
              <a:latin typeface="Arial Narrow" panose="020B0606020202030204" pitchFamily="34" charset="0"/>
              <a:ea typeface="ＭＳ 明朝" panose="02020609040205080304" pitchFamily="17" charset="-128"/>
            </a:endParaRPr>
          </a:p>
        </p:txBody>
      </p:sp>
      <p:sp>
        <p:nvSpPr>
          <p:cNvPr id="62468" name="Rectangle 4"/>
          <p:cNvSpPr>
            <a:spLocks noChangeArrowheads="1"/>
          </p:cNvSpPr>
          <p:nvPr/>
        </p:nvSpPr>
        <p:spPr bwMode="auto">
          <a:xfrm>
            <a:off x="1415480" y="468916"/>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800"/>
              </a:lnSpc>
              <a:spcBef>
                <a:spcPct val="0"/>
              </a:spcBef>
              <a:buFontTx/>
              <a:buNone/>
            </a:pPr>
            <a:r>
              <a:rPr lang="en-US" altLang="ja-JP" sz="4800" dirty="0">
                <a:solidFill>
                  <a:srgbClr val="00B0F0"/>
                </a:solidFill>
                <a:latin typeface="Impact" panose="020B0806030902050204" pitchFamily="34" charset="0"/>
                <a:ea typeface="Osaka" charset="-128"/>
              </a:rPr>
              <a:t>Sustainable Future Energy Scenarios and </a:t>
            </a:r>
            <a:r>
              <a:rPr lang="en-US" altLang="ja-JP" sz="4800" dirty="0" smtClean="0">
                <a:solidFill>
                  <a:srgbClr val="00B0F0"/>
                </a:solidFill>
                <a:latin typeface="Impact" panose="020B0806030902050204" pitchFamily="34" charset="0"/>
                <a:ea typeface="Osaka" charset="-128"/>
              </a:rPr>
              <a:t>Possibility of  Fusion</a:t>
            </a:r>
            <a:endParaRPr lang="en-US" altLang="ja-JP" sz="4800" dirty="0">
              <a:solidFill>
                <a:srgbClr val="00B0F0"/>
              </a:solidFill>
              <a:latin typeface="Impact" panose="020B0806030902050204" pitchFamily="34" charset="0"/>
              <a:ea typeface="Osaka" charset="-128"/>
            </a:endParaRPr>
          </a:p>
        </p:txBody>
      </p:sp>
      <p:sp>
        <p:nvSpPr>
          <p:cNvPr id="62469" name="Rectangle 3"/>
          <p:cNvSpPr>
            <a:spLocks noChangeArrowheads="1"/>
          </p:cNvSpPr>
          <p:nvPr/>
        </p:nvSpPr>
        <p:spPr bwMode="auto">
          <a:xfrm>
            <a:off x="2877015" y="5196100"/>
            <a:ext cx="9072736" cy="18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128000"/>
              </a:lnSpc>
              <a:spcBef>
                <a:spcPct val="0"/>
              </a:spcBef>
              <a:buFontTx/>
              <a:buNone/>
            </a:pPr>
            <a:r>
              <a:rPr lang="en-US" altLang="ja-JP" sz="2400" dirty="0" smtClean="0">
                <a:solidFill>
                  <a:srgbClr val="FFFFCC"/>
                </a:solidFill>
                <a:latin typeface="Arial Narrow" panose="020B0606020202030204" pitchFamily="34" charset="0"/>
                <a:ea typeface="ＭＳ 明朝" panose="02020609040205080304" pitchFamily="17" charset="-128"/>
              </a:rPr>
              <a:t>Oct.26, </a:t>
            </a:r>
            <a:r>
              <a:rPr lang="en-US" altLang="ja-JP" sz="2400" dirty="0">
                <a:solidFill>
                  <a:srgbClr val="FFFFCC"/>
                </a:solidFill>
                <a:latin typeface="Arial Narrow" panose="020B0606020202030204" pitchFamily="34" charset="0"/>
                <a:ea typeface="ＭＳ 明朝" panose="02020609040205080304" pitchFamily="17" charset="-128"/>
              </a:rPr>
              <a:t>2018</a:t>
            </a:r>
          </a:p>
          <a:p>
            <a:pPr algn="r" eaLnBrk="1" hangingPunct="1">
              <a:lnSpc>
                <a:spcPct val="128000"/>
              </a:lnSpc>
              <a:spcBef>
                <a:spcPct val="0"/>
              </a:spcBef>
              <a:buFontTx/>
              <a:buNone/>
            </a:pPr>
            <a:r>
              <a:rPr lang="en-US" altLang="ja-JP" sz="2400" dirty="0">
                <a:solidFill>
                  <a:srgbClr val="FFFFCC"/>
                </a:solidFill>
                <a:latin typeface="Arial Narrow" panose="020B0606020202030204" pitchFamily="34" charset="0"/>
                <a:ea typeface="ＭＳ 明朝" panose="02020609040205080304" pitchFamily="17" charset="-128"/>
              </a:rPr>
              <a:t>Mahatma </a:t>
            </a:r>
            <a:r>
              <a:rPr lang="en-US" altLang="ja-JP" sz="2400" dirty="0" err="1">
                <a:solidFill>
                  <a:srgbClr val="FFFFCC"/>
                </a:solidFill>
                <a:latin typeface="Arial Narrow" panose="020B0606020202030204" pitchFamily="34" charset="0"/>
                <a:ea typeface="ＭＳ 明朝" panose="02020609040205080304" pitchFamily="17" charset="-128"/>
              </a:rPr>
              <a:t>Mandir</a:t>
            </a:r>
            <a:r>
              <a:rPr lang="en-US" altLang="ja-JP" sz="2400" dirty="0">
                <a:solidFill>
                  <a:srgbClr val="FFFFCC"/>
                </a:solidFill>
                <a:latin typeface="Arial Narrow" panose="020B0606020202030204" pitchFamily="34" charset="0"/>
                <a:ea typeface="ＭＳ 明朝" panose="02020609040205080304" pitchFamily="17" charset="-128"/>
              </a:rPr>
              <a:t> Convention and Exhibition </a:t>
            </a:r>
            <a:r>
              <a:rPr lang="en-US" altLang="ja-JP" sz="2400" dirty="0" smtClean="0">
                <a:solidFill>
                  <a:srgbClr val="FFFFCC"/>
                </a:solidFill>
                <a:latin typeface="Arial Narrow" panose="020B0606020202030204" pitchFamily="34" charset="0"/>
                <a:ea typeface="ＭＳ 明朝" panose="02020609040205080304" pitchFamily="17" charset="-128"/>
              </a:rPr>
              <a:t>Center, Gujarat, India</a:t>
            </a:r>
          </a:p>
          <a:p>
            <a:pPr algn="r" eaLnBrk="1" hangingPunct="1">
              <a:lnSpc>
                <a:spcPct val="128000"/>
              </a:lnSpc>
              <a:spcBef>
                <a:spcPct val="0"/>
              </a:spcBef>
              <a:buFontTx/>
              <a:buNone/>
            </a:pPr>
            <a:r>
              <a:rPr lang="en-US" altLang="ja-JP" sz="2400" dirty="0" smtClean="0">
                <a:solidFill>
                  <a:srgbClr val="FFFFCC"/>
                </a:solidFill>
                <a:latin typeface="Arial Narrow" panose="020B0606020202030204" pitchFamily="34" charset="0"/>
                <a:ea typeface="ＭＳ 明朝" panose="02020609040205080304" pitchFamily="17" charset="-128"/>
              </a:rPr>
              <a:t>27</a:t>
            </a:r>
            <a:r>
              <a:rPr lang="en-US" altLang="ja-JP" sz="2400" baseline="30000" dirty="0" smtClean="0">
                <a:solidFill>
                  <a:srgbClr val="FFFFCC"/>
                </a:solidFill>
                <a:latin typeface="Arial Narrow" panose="020B0606020202030204" pitchFamily="34" charset="0"/>
                <a:ea typeface="ＭＳ 明朝" panose="02020609040205080304" pitchFamily="17" charset="-128"/>
              </a:rPr>
              <a:t>th</a:t>
            </a:r>
            <a:r>
              <a:rPr lang="en-US" altLang="ja-JP" sz="2400" dirty="0" smtClean="0">
                <a:solidFill>
                  <a:srgbClr val="FFFFCC"/>
                </a:solidFill>
                <a:latin typeface="Arial Narrow" panose="020B0606020202030204" pitchFamily="34" charset="0"/>
                <a:ea typeface="ＭＳ 明朝" panose="02020609040205080304" pitchFamily="17" charset="-128"/>
              </a:rPr>
              <a:t> IAEA Fusion Energy Conference</a:t>
            </a:r>
            <a:endParaRPr lang="ja-JP" altLang="ja-JP" sz="2400" dirty="0">
              <a:solidFill>
                <a:srgbClr val="FFFFCC"/>
              </a:solidFill>
              <a:latin typeface="Arial Narrow" panose="020B0606020202030204" pitchFamily="34" charset="0"/>
              <a:ea typeface="ＭＳ 明朝" panose="02020609040205080304" pitchFamily="17" charset="-128"/>
            </a:endParaRPr>
          </a:p>
          <a:p>
            <a:pPr algn="r">
              <a:spcBef>
                <a:spcPct val="0"/>
              </a:spcBef>
              <a:buFontTx/>
              <a:buNone/>
            </a:pPr>
            <a:endParaRPr lang="en-US" altLang="ja-JP" sz="2400" dirty="0">
              <a:solidFill>
                <a:srgbClr val="FFFFCC"/>
              </a:solidFill>
              <a:latin typeface="Arial Narrow" panose="020B0606020202030204" pitchFamily="34" charset="0"/>
              <a:ea typeface="Osaka" charset="-128"/>
            </a:endParaRPr>
          </a:p>
        </p:txBody>
      </p:sp>
      <p:sp>
        <p:nvSpPr>
          <p:cNvPr id="2" name="正方形/長方形 1"/>
          <p:cNvSpPr/>
          <p:nvPr/>
        </p:nvSpPr>
        <p:spPr>
          <a:xfrm>
            <a:off x="407368" y="1716489"/>
            <a:ext cx="11665296" cy="2928879"/>
          </a:xfrm>
          <a:prstGeom prst="rect">
            <a:avLst/>
          </a:prstGeom>
        </p:spPr>
        <p:txBody>
          <a:bodyPr wrap="square">
            <a:spAutoFit/>
          </a:bodyPr>
          <a:lstStyle/>
          <a:p>
            <a:pPr eaLnBrk="1" hangingPunct="1">
              <a:lnSpc>
                <a:spcPct val="128000"/>
              </a:lnSpc>
            </a:pPr>
            <a:r>
              <a:rPr lang="en-US" altLang="ja-JP" sz="2400" dirty="0" smtClean="0">
                <a:solidFill>
                  <a:srgbClr val="FFFFCC"/>
                </a:solidFill>
                <a:latin typeface="Arial Narrow" panose="020B0606020202030204" pitchFamily="34" charset="0"/>
                <a:ea typeface="ＭＳ 明朝" panose="02020609040205080304" pitchFamily="17" charset="-128"/>
              </a:rPr>
              <a:t>Satoshi </a:t>
            </a:r>
            <a:r>
              <a:rPr lang="en-US" altLang="ja-JP" sz="2400" dirty="0" err="1" smtClean="0">
                <a:solidFill>
                  <a:srgbClr val="FFFFCC"/>
                </a:solidFill>
                <a:latin typeface="Arial Narrow" panose="020B0606020202030204" pitchFamily="34" charset="0"/>
                <a:ea typeface="ＭＳ 明朝" panose="02020609040205080304" pitchFamily="17" charset="-128"/>
              </a:rPr>
              <a:t>Konishi</a:t>
            </a:r>
            <a:r>
              <a:rPr lang="ja-JP" altLang="en-US" sz="2400" dirty="0" smtClean="0">
                <a:solidFill>
                  <a:srgbClr val="FFFFCC"/>
                </a:solidFill>
                <a:latin typeface="Arial Narrow" panose="020B0606020202030204" pitchFamily="34" charset="0"/>
                <a:ea typeface="ＭＳ 明朝" panose="02020609040205080304" pitchFamily="17" charset="-128"/>
              </a:rPr>
              <a:t>：</a:t>
            </a:r>
            <a:r>
              <a:rPr lang="en-US" altLang="ja-JP" sz="2400" dirty="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SEE/3-1Ra  FUTURE </a:t>
            </a:r>
            <a:r>
              <a:rPr lang="en-US" altLang="ja-JP" sz="2400" dirty="0">
                <a:solidFill>
                  <a:srgbClr val="FFFFCC"/>
                </a:solidFill>
                <a:latin typeface="Arial Narrow" panose="020B0606020202030204" pitchFamily="34" charset="0"/>
                <a:ea typeface="ＭＳ 明朝" panose="02020609040205080304" pitchFamily="17" charset="-128"/>
              </a:rPr>
              <a:t>POSSIBILITY OF </a:t>
            </a:r>
            <a:r>
              <a:rPr lang="en-US" altLang="ja-JP" sz="2400" dirty="0" smtClean="0">
                <a:solidFill>
                  <a:srgbClr val="FFFFCC"/>
                </a:solidFill>
                <a:latin typeface="Arial Narrow" panose="020B0606020202030204" pitchFamily="34" charset="0"/>
                <a:ea typeface="ＭＳ 明朝" panose="02020609040205080304" pitchFamily="17" charset="-128"/>
              </a:rPr>
              <a:t>CARBON</a:t>
            </a:r>
            <a:r>
              <a:rPr lang="ja-JP" altLang="en-US" sz="2400" dirty="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SEQUESTRATION </a:t>
            </a:r>
            <a:r>
              <a:rPr lang="en-US" altLang="ja-JP" sz="2400" dirty="0">
                <a:solidFill>
                  <a:srgbClr val="FFFFCC"/>
                </a:solidFill>
                <a:latin typeface="Arial Narrow" panose="020B0606020202030204" pitchFamily="34" charset="0"/>
                <a:ea typeface="ＭＳ 明朝" panose="02020609040205080304" pitchFamily="17" charset="-128"/>
              </a:rPr>
              <a:t>BY </a:t>
            </a:r>
            <a:r>
              <a:rPr lang="ja-JP" altLang="en-US"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00B0F0"/>
                </a:solidFill>
                <a:latin typeface="Arial Narrow" panose="020B0606020202030204" pitchFamily="34" charset="0"/>
                <a:ea typeface="ＭＳ 明朝" panose="02020609040205080304" pitchFamily="17" charset="-128"/>
              </a:rPr>
              <a:t>“</a:t>
            </a:r>
            <a:r>
              <a:rPr lang="en-US" altLang="ja-JP" sz="2400" dirty="0" smtClean="0">
                <a:solidFill>
                  <a:srgbClr val="00B0F0"/>
                </a:solidFill>
                <a:latin typeface="Arial Narrow" panose="020B0606020202030204" pitchFamily="34" charset="0"/>
                <a:ea typeface="ＭＳ 明朝" panose="02020609040205080304" pitchFamily="17" charset="-128"/>
              </a:rPr>
              <a:t>Emission Credit”</a:t>
            </a:r>
            <a:r>
              <a:rPr lang="en-US" altLang="ja-JP" sz="2400" dirty="0">
                <a:solidFill>
                  <a:srgbClr val="00B0F0"/>
                </a:solidFill>
                <a:latin typeface="Arial Narrow" panose="020B0606020202030204" pitchFamily="34" charset="0"/>
                <a:ea typeface="ＭＳ 明朝" panose="02020609040205080304" pitchFamily="17" charset="-128"/>
              </a:rPr>
              <a:t> </a:t>
            </a:r>
            <a:r>
              <a:rPr lang="en-US" altLang="ja-JP" sz="2400" dirty="0" smtClean="0">
                <a:solidFill>
                  <a:srgbClr val="00B0F0"/>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BIOMASS </a:t>
            </a:r>
            <a:r>
              <a:rPr lang="en-US" altLang="ja-JP" sz="2400" dirty="0">
                <a:solidFill>
                  <a:srgbClr val="FFFFCC"/>
                </a:solidFill>
                <a:latin typeface="Arial Narrow" panose="020B0606020202030204" pitchFamily="34" charset="0"/>
                <a:ea typeface="ＭＳ 明朝" panose="02020609040205080304" pitchFamily="17" charset="-128"/>
              </a:rPr>
              <a:t>FUSION </a:t>
            </a:r>
            <a:r>
              <a:rPr lang="en-US" altLang="ja-JP" sz="2400" dirty="0" smtClean="0">
                <a:solidFill>
                  <a:srgbClr val="FFFFCC"/>
                </a:solidFill>
                <a:latin typeface="Arial Narrow" panose="020B0606020202030204" pitchFamily="34" charset="0"/>
                <a:ea typeface="ＭＳ 明朝" panose="02020609040205080304" pitchFamily="17" charset="-128"/>
              </a:rPr>
              <a:t> HYBRID </a:t>
            </a:r>
            <a:r>
              <a:rPr lang="en-US" altLang="ja-JP" sz="2400" dirty="0" smtClean="0">
                <a:solidFill>
                  <a:srgbClr val="FFFFCC"/>
                </a:solidFill>
                <a:latin typeface="Arial Narrow" panose="020B0606020202030204" pitchFamily="34" charset="0"/>
                <a:ea typeface="ＭＳ 明朝" panose="02020609040205080304" pitchFamily="17" charset="-128"/>
              </a:rPr>
              <a:t>SYSTEMS</a:t>
            </a:r>
          </a:p>
          <a:p>
            <a:pPr eaLnBrk="1" hangingPunct="1">
              <a:lnSpc>
                <a:spcPct val="128000"/>
              </a:lnSpc>
            </a:pPr>
            <a:r>
              <a:rPr lang="en-US" altLang="ja-JP" sz="2400" dirty="0" err="1" smtClean="0">
                <a:solidFill>
                  <a:srgbClr val="FFFFCC"/>
                </a:solidFill>
                <a:latin typeface="Arial Narrow" panose="020B0606020202030204" pitchFamily="34" charset="0"/>
                <a:ea typeface="ＭＳ 明朝" panose="02020609040205080304" pitchFamily="17" charset="-128"/>
              </a:rPr>
              <a:t>Shutaro</a:t>
            </a:r>
            <a:r>
              <a:rPr lang="ja-JP" altLang="en-US"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Takeda</a:t>
            </a:r>
            <a:r>
              <a:rPr lang="ja-JP" altLang="en-US"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a:t>
            </a:r>
            <a:r>
              <a:rPr lang="ja-JP" altLang="en-US"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SEE/3-1Rb  	ECONOMIC </a:t>
            </a:r>
            <a:r>
              <a:rPr lang="en-US" altLang="ja-JP" sz="2400" dirty="0">
                <a:solidFill>
                  <a:srgbClr val="FFFFCC"/>
                </a:solidFill>
                <a:latin typeface="Arial Narrow" panose="020B0606020202030204" pitchFamily="34" charset="0"/>
                <a:ea typeface="ＭＳ 明朝" panose="02020609040205080304" pitchFamily="17" charset="-128"/>
              </a:rPr>
              <a:t>PERFORMANCE OF FUSION POWER </a:t>
            </a:r>
            <a:r>
              <a:rPr lang="en-US" altLang="ja-JP" sz="2400" dirty="0" smtClean="0">
                <a:solidFill>
                  <a:srgbClr val="FFFFCC"/>
                </a:solidFill>
                <a:latin typeface="Arial Narrow" panose="020B0606020202030204" pitchFamily="34" charset="0"/>
                <a:ea typeface="ＭＳ 明朝" panose="02020609040205080304" pitchFamily="17" charset="-128"/>
              </a:rPr>
              <a:t>PLANT ON </a:t>
            </a:r>
            <a:r>
              <a:rPr lang="en-US" altLang="ja-JP"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	</a:t>
            </a:r>
            <a:r>
              <a:rPr lang="en-US" altLang="ja-JP" sz="2400" dirty="0">
                <a:solidFill>
                  <a:srgbClr val="00B0F0"/>
                </a:solidFill>
                <a:latin typeface="Arial Narrow" panose="020B0606020202030204" pitchFamily="34" charset="0"/>
                <a:ea typeface="ＭＳ 明朝" panose="02020609040205080304" pitchFamily="17" charset="-128"/>
              </a:rPr>
              <a:t> </a:t>
            </a:r>
            <a:r>
              <a:rPr lang="en-US" altLang="ja-JP" sz="2400" dirty="0" smtClean="0">
                <a:solidFill>
                  <a:srgbClr val="00B0F0"/>
                </a:solidFill>
                <a:latin typeface="Arial Narrow" panose="020B0606020202030204" pitchFamily="34" charset="0"/>
                <a:ea typeface="ＭＳ 明朝" panose="02020609040205080304" pitchFamily="17" charset="-128"/>
              </a:rPr>
              <a:t>“Future Electricity” </a:t>
            </a:r>
            <a:r>
              <a:rPr lang="en-US" altLang="ja-JP" sz="2400" dirty="0" smtClean="0">
                <a:solidFill>
                  <a:srgbClr val="00B0F0"/>
                </a:solidFill>
                <a:latin typeface="Arial Narrow" panose="020B0606020202030204" pitchFamily="34" charset="0"/>
                <a:ea typeface="ＭＳ 明朝" panose="02020609040205080304" pitchFamily="17" charset="-128"/>
              </a:rPr>
              <a:t>	</a:t>
            </a:r>
            <a:r>
              <a:rPr lang="en-US" altLang="ja-JP" sz="2400" dirty="0">
                <a:solidFill>
                  <a:srgbClr val="FFFFCC"/>
                </a:solidFill>
                <a:latin typeface="Arial Narrow" panose="020B0606020202030204" pitchFamily="34" charset="0"/>
                <a:ea typeface="ＭＳ 明朝" panose="02020609040205080304" pitchFamily="17" charset="-128"/>
              </a:rPr>
              <a:t> FUTURE </a:t>
            </a:r>
            <a:r>
              <a:rPr lang="en-US" altLang="ja-JP" sz="2400" dirty="0" smtClean="0">
                <a:solidFill>
                  <a:srgbClr val="FFFFCC"/>
                </a:solidFill>
                <a:latin typeface="Arial Narrow" panose="020B0606020202030204" pitchFamily="34" charset="0"/>
                <a:ea typeface="ＭＳ 明朝" panose="02020609040205080304" pitchFamily="17" charset="-128"/>
              </a:rPr>
              <a:t>DEREGULATED ELECTRICITY MARKET</a:t>
            </a:r>
          </a:p>
          <a:p>
            <a:pPr eaLnBrk="1" hangingPunct="1">
              <a:lnSpc>
                <a:spcPct val="128000"/>
              </a:lnSpc>
            </a:pPr>
            <a:r>
              <a:rPr lang="en-US" altLang="ja-JP" sz="2400" dirty="0">
                <a:solidFill>
                  <a:srgbClr val="FFFFCC"/>
                </a:solidFill>
                <a:latin typeface="Arial Narrow" panose="020B0606020202030204" pitchFamily="34" charset="0"/>
                <a:ea typeface="ＭＳ 明朝" panose="02020609040205080304" pitchFamily="17" charset="-128"/>
              </a:rPr>
              <a:t>Nam </a:t>
            </a:r>
            <a:r>
              <a:rPr lang="en-US" altLang="ja-JP" sz="2400" dirty="0" err="1">
                <a:solidFill>
                  <a:srgbClr val="FFFFCC"/>
                </a:solidFill>
                <a:latin typeface="Arial Narrow" panose="020B0606020202030204" pitchFamily="34" charset="0"/>
                <a:ea typeface="ＭＳ 明朝" panose="02020609040205080304" pitchFamily="17" charset="-128"/>
              </a:rPr>
              <a:t>Hoseok</a:t>
            </a:r>
            <a:r>
              <a:rPr lang="en-US" altLang="ja-JP" sz="2400" dirty="0">
                <a:solidFill>
                  <a:srgbClr val="FFFFCC"/>
                </a:solidFill>
                <a:latin typeface="Arial Narrow" panose="020B0606020202030204" pitchFamily="34" charset="0"/>
                <a:ea typeface="ＭＳ 明朝" panose="02020609040205080304" pitchFamily="17" charset="-128"/>
              </a:rPr>
              <a:t> : </a:t>
            </a:r>
            <a:r>
              <a:rPr lang="en-US" altLang="ja-JP" sz="2400" dirty="0">
                <a:solidFill>
                  <a:srgbClr val="FFFFCC"/>
                </a:solidFill>
                <a:latin typeface="Arial Narrow" panose="020B0606020202030204" pitchFamily="34" charset="0"/>
                <a:ea typeface="ＭＳ 明朝" panose="02020609040205080304" pitchFamily="17" charset="-128"/>
              </a:rPr>
              <a:t>SEE/3-1Rb </a:t>
            </a:r>
            <a:r>
              <a:rPr lang="en-US" altLang="ja-JP" sz="2400" dirty="0" smtClean="0">
                <a:solidFill>
                  <a:srgbClr val="FFFFCC"/>
                </a:solidFill>
                <a:latin typeface="Arial Narrow" panose="020B0606020202030204" pitchFamily="34" charset="0"/>
                <a:ea typeface="ＭＳ 明朝" panose="02020609040205080304" pitchFamily="17" charset="-128"/>
              </a:rPr>
              <a:t>	TECHNO-ECONOMIC </a:t>
            </a:r>
            <a:r>
              <a:rPr lang="en-US" altLang="ja-JP" sz="2400" dirty="0" smtClean="0">
                <a:solidFill>
                  <a:srgbClr val="FFFFCC"/>
                </a:solidFill>
                <a:latin typeface="Arial Narrow" panose="020B0606020202030204" pitchFamily="34" charset="0"/>
                <a:ea typeface="ＭＳ 明朝" panose="02020609040205080304" pitchFamily="17" charset="-128"/>
              </a:rPr>
              <a:t>ANALYSIS OF DIESEL AND HYDROGEN </a:t>
            </a:r>
            <a:r>
              <a:rPr lang="en-US" altLang="ja-JP" sz="2400" dirty="0" smtClean="0">
                <a:solidFill>
                  <a:srgbClr val="FFFFCC"/>
                </a:solidFill>
                <a:latin typeface="Arial Narrow" panose="020B0606020202030204" pitchFamily="34" charset="0"/>
                <a:ea typeface="ＭＳ 明朝" panose="02020609040205080304" pitchFamily="17" charset="-128"/>
              </a:rPr>
              <a:t>	</a:t>
            </a:r>
            <a:r>
              <a:rPr lang="en-US" altLang="ja-JP" sz="2400" dirty="0" smtClean="0">
                <a:solidFill>
                  <a:srgbClr val="00B0F0"/>
                </a:solidFill>
                <a:latin typeface="Arial Narrow" panose="020B0606020202030204" pitchFamily="34" charset="0"/>
                <a:ea typeface="ＭＳ 明朝" panose="02020609040205080304" pitchFamily="17" charset="-128"/>
              </a:rPr>
              <a:t>“</a:t>
            </a:r>
            <a:r>
              <a:rPr lang="en-US" altLang="ja-JP" sz="2400" dirty="0" smtClean="0">
                <a:solidFill>
                  <a:srgbClr val="00B0F0"/>
                </a:solidFill>
                <a:latin typeface="Arial Narrow" panose="020B0606020202030204" pitchFamily="34" charset="0"/>
                <a:ea typeface="ＭＳ 明朝" panose="02020609040205080304" pitchFamily="17" charset="-128"/>
              </a:rPr>
              <a:t>Synthetic Fuel” </a:t>
            </a:r>
            <a:r>
              <a:rPr lang="en-US" altLang="ja-JP" sz="2400" dirty="0" smtClean="0">
                <a:solidFill>
                  <a:srgbClr val="00B0F0"/>
                </a:solidFill>
                <a:latin typeface="Arial Narrow" panose="020B0606020202030204" pitchFamily="34" charset="0"/>
                <a:ea typeface="ＭＳ 明朝" panose="02020609040205080304" pitchFamily="17" charset="-128"/>
              </a:rPr>
              <a:t>		</a:t>
            </a:r>
            <a:r>
              <a:rPr lang="en-US" altLang="ja-JP" sz="2400" dirty="0" smtClean="0">
                <a:solidFill>
                  <a:srgbClr val="FFFFCC"/>
                </a:solidFill>
                <a:latin typeface="Arial Narrow" panose="020B0606020202030204" pitchFamily="34" charset="0"/>
                <a:ea typeface="ＭＳ 明朝" panose="02020609040205080304" pitchFamily="17" charset="-128"/>
              </a:rPr>
              <a:t>PRODUCTION </a:t>
            </a:r>
            <a:r>
              <a:rPr lang="en-US" altLang="ja-JP" sz="2400" dirty="0" smtClean="0">
                <a:solidFill>
                  <a:srgbClr val="FFFFCC"/>
                </a:solidFill>
                <a:latin typeface="Arial Narrow" panose="020B0606020202030204" pitchFamily="34" charset="0"/>
                <a:ea typeface="ＭＳ 明朝" panose="02020609040205080304" pitchFamily="17" charset="-128"/>
              </a:rPr>
              <a:t>VIA FUSION BIOMASS HYBRID MODEL</a:t>
            </a:r>
          </a:p>
        </p:txBody>
      </p:sp>
      <p:pic>
        <p:nvPicPr>
          <p:cNvPr id="3" name="図 2"/>
          <p:cNvPicPr>
            <a:picLocks noChangeAspect="1"/>
          </p:cNvPicPr>
          <p:nvPr/>
        </p:nvPicPr>
        <p:blipFill>
          <a:blip r:embed="rId4"/>
          <a:stretch>
            <a:fillRect/>
          </a:stretch>
        </p:blipFill>
        <p:spPr>
          <a:xfrm>
            <a:off x="153359" y="5521734"/>
            <a:ext cx="4181221" cy="109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ChangeArrowheads="1"/>
          </p:cNvSpPr>
          <p:nvPr/>
        </p:nvSpPr>
        <p:spPr bwMode="auto">
          <a:xfrm>
            <a:off x="5867405" y="1925051"/>
            <a:ext cx="500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800" b="1" dirty="0">
                <a:solidFill>
                  <a:srgbClr val="000000"/>
                </a:solidFill>
                <a:latin typeface="Arial Narrow" panose="020B0606020202030204" pitchFamily="34" charset="0"/>
                <a:ea typeface="ＭＳ ゴシック" panose="020B0609070205080204" pitchFamily="49" charset="-128"/>
              </a:rPr>
              <a:t>High Plasma Q not required</a:t>
            </a:r>
          </a:p>
        </p:txBody>
      </p:sp>
      <p:sp>
        <p:nvSpPr>
          <p:cNvPr id="69635" name="Line 7"/>
          <p:cNvSpPr>
            <a:spLocks noChangeShapeType="1"/>
          </p:cNvSpPr>
          <p:nvPr/>
        </p:nvSpPr>
        <p:spPr bwMode="auto">
          <a:xfrm>
            <a:off x="4473877" y="543073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36" name="Line 8"/>
          <p:cNvSpPr>
            <a:spLocks noChangeShapeType="1"/>
          </p:cNvSpPr>
          <p:nvPr/>
        </p:nvSpPr>
        <p:spPr bwMode="auto">
          <a:xfrm>
            <a:off x="1521127" y="543073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37" name="Line 9"/>
          <p:cNvSpPr>
            <a:spLocks noChangeShapeType="1"/>
          </p:cNvSpPr>
          <p:nvPr/>
        </p:nvSpPr>
        <p:spPr bwMode="auto">
          <a:xfrm>
            <a:off x="1521127" y="152866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38" name="Line 10"/>
          <p:cNvSpPr>
            <a:spLocks noChangeShapeType="1"/>
          </p:cNvSpPr>
          <p:nvPr/>
        </p:nvSpPr>
        <p:spPr bwMode="auto">
          <a:xfrm>
            <a:off x="1521128" y="5114825"/>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39" name="Line 11"/>
          <p:cNvSpPr>
            <a:spLocks noChangeShapeType="1"/>
          </p:cNvSpPr>
          <p:nvPr/>
        </p:nvSpPr>
        <p:spPr bwMode="auto">
          <a:xfrm>
            <a:off x="1521128" y="1679475"/>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0" name="Line 12"/>
          <p:cNvSpPr>
            <a:spLocks noChangeShapeType="1"/>
          </p:cNvSpPr>
          <p:nvPr/>
        </p:nvSpPr>
        <p:spPr bwMode="auto">
          <a:xfrm>
            <a:off x="1521128" y="1746150"/>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1" name="Line 13"/>
          <p:cNvSpPr>
            <a:spLocks noChangeShapeType="1"/>
          </p:cNvSpPr>
          <p:nvPr/>
        </p:nvSpPr>
        <p:spPr bwMode="auto">
          <a:xfrm>
            <a:off x="1521128" y="1628675"/>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2" name="Line 14"/>
          <p:cNvSpPr>
            <a:spLocks noChangeShapeType="1"/>
          </p:cNvSpPr>
          <p:nvPr/>
        </p:nvSpPr>
        <p:spPr bwMode="auto">
          <a:xfrm>
            <a:off x="1521128" y="1562000"/>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3" name="Line 15"/>
          <p:cNvSpPr>
            <a:spLocks noChangeShapeType="1"/>
          </p:cNvSpPr>
          <p:nvPr/>
        </p:nvSpPr>
        <p:spPr bwMode="auto">
          <a:xfrm flipH="1">
            <a:off x="4389739" y="5114825"/>
            <a:ext cx="841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4" name="Line 16"/>
          <p:cNvSpPr>
            <a:spLocks noChangeShapeType="1"/>
          </p:cNvSpPr>
          <p:nvPr/>
        </p:nvSpPr>
        <p:spPr bwMode="auto">
          <a:xfrm>
            <a:off x="4356402" y="5348187"/>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5" name="Line 17"/>
          <p:cNvSpPr>
            <a:spLocks noChangeShapeType="1"/>
          </p:cNvSpPr>
          <p:nvPr/>
        </p:nvSpPr>
        <p:spPr bwMode="auto">
          <a:xfrm>
            <a:off x="4307189" y="5348187"/>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6" name="Line 18"/>
          <p:cNvSpPr>
            <a:spLocks noChangeShapeType="1"/>
          </p:cNvSpPr>
          <p:nvPr/>
        </p:nvSpPr>
        <p:spPr bwMode="auto">
          <a:xfrm>
            <a:off x="4423077" y="5348187"/>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7" name="Rectangle 19"/>
          <p:cNvSpPr>
            <a:spLocks noChangeArrowheads="1"/>
          </p:cNvSpPr>
          <p:nvPr/>
        </p:nvSpPr>
        <p:spPr bwMode="auto">
          <a:xfrm>
            <a:off x="1221089" y="5297387"/>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00" b="1">
                <a:solidFill>
                  <a:srgbClr val="000000"/>
                </a:solidFill>
              </a:rPr>
              <a:t>18</a:t>
            </a:r>
            <a:endParaRPr lang="en-US" altLang="ja-JP" sz="1800" b="1">
              <a:solidFill>
                <a:srgbClr val="000000"/>
              </a:solidFill>
            </a:endParaRPr>
          </a:p>
        </p:txBody>
      </p:sp>
      <p:sp>
        <p:nvSpPr>
          <p:cNvPr id="69648" name="Line 20"/>
          <p:cNvSpPr>
            <a:spLocks noChangeShapeType="1"/>
          </p:cNvSpPr>
          <p:nvPr/>
        </p:nvSpPr>
        <p:spPr bwMode="auto">
          <a:xfrm>
            <a:off x="1521128" y="1879500"/>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49" name="Line 21"/>
          <p:cNvSpPr>
            <a:spLocks noChangeShapeType="1"/>
          </p:cNvSpPr>
          <p:nvPr/>
        </p:nvSpPr>
        <p:spPr bwMode="auto">
          <a:xfrm>
            <a:off x="1521128" y="1795362"/>
            <a:ext cx="84137"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50" name="Line 22"/>
          <p:cNvSpPr>
            <a:spLocks noChangeShapeType="1"/>
          </p:cNvSpPr>
          <p:nvPr/>
        </p:nvSpPr>
        <p:spPr bwMode="auto">
          <a:xfrm flipV="1">
            <a:off x="1856089" y="1528663"/>
            <a:ext cx="0" cy="666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51" name="Line 23"/>
          <p:cNvSpPr>
            <a:spLocks noChangeShapeType="1"/>
          </p:cNvSpPr>
          <p:nvPr/>
        </p:nvSpPr>
        <p:spPr bwMode="auto">
          <a:xfrm>
            <a:off x="1856089" y="5348187"/>
            <a:ext cx="0" cy="8255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52" name="Rectangle 24"/>
          <p:cNvSpPr>
            <a:spLocks noChangeArrowheads="1"/>
          </p:cNvSpPr>
          <p:nvPr/>
        </p:nvSpPr>
        <p:spPr bwMode="auto">
          <a:xfrm>
            <a:off x="971852" y="5313262"/>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10</a:t>
            </a:r>
          </a:p>
        </p:txBody>
      </p:sp>
      <p:grpSp>
        <p:nvGrpSpPr>
          <p:cNvPr id="69653" name="Group 25"/>
          <p:cNvGrpSpPr>
            <a:grpSpLocks/>
          </p:cNvGrpSpPr>
          <p:nvPr/>
        </p:nvGrpSpPr>
        <p:grpSpPr bwMode="auto">
          <a:xfrm>
            <a:off x="471790" y="3079650"/>
            <a:ext cx="233363" cy="500062"/>
            <a:chOff x="236" y="2168"/>
            <a:chExt cx="147" cy="315"/>
          </a:xfrm>
        </p:grpSpPr>
        <p:sp>
          <p:nvSpPr>
            <p:cNvPr id="70494" name="Line 26"/>
            <p:cNvSpPr>
              <a:spLocks noChangeShapeType="1"/>
            </p:cNvSpPr>
            <p:nvPr/>
          </p:nvSpPr>
          <p:spPr bwMode="auto">
            <a:xfrm>
              <a:off x="383"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5" name="Line 27"/>
            <p:cNvSpPr>
              <a:spLocks noChangeShapeType="1"/>
            </p:cNvSpPr>
            <p:nvPr/>
          </p:nvSpPr>
          <p:spPr bwMode="auto">
            <a:xfrm flipH="1">
              <a:off x="299" y="2483"/>
              <a:ext cx="84"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6" name="Line 28"/>
            <p:cNvSpPr>
              <a:spLocks noChangeShapeType="1"/>
            </p:cNvSpPr>
            <p:nvPr/>
          </p:nvSpPr>
          <p:spPr bwMode="auto">
            <a:xfrm>
              <a:off x="299"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7" name="Line 29"/>
            <p:cNvSpPr>
              <a:spLocks noChangeShapeType="1"/>
            </p:cNvSpPr>
            <p:nvPr/>
          </p:nvSpPr>
          <p:spPr bwMode="auto">
            <a:xfrm>
              <a:off x="299"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8" name="Line 30"/>
            <p:cNvSpPr>
              <a:spLocks noChangeShapeType="1"/>
            </p:cNvSpPr>
            <p:nvPr/>
          </p:nvSpPr>
          <p:spPr bwMode="auto">
            <a:xfrm>
              <a:off x="299"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9" name="Line 31"/>
            <p:cNvSpPr>
              <a:spLocks noChangeShapeType="1"/>
            </p:cNvSpPr>
            <p:nvPr/>
          </p:nvSpPr>
          <p:spPr bwMode="auto">
            <a:xfrm flipV="1">
              <a:off x="299" y="2441"/>
              <a:ext cx="0" cy="4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0" name="Line 32"/>
            <p:cNvSpPr>
              <a:spLocks noChangeShapeType="1"/>
            </p:cNvSpPr>
            <p:nvPr/>
          </p:nvSpPr>
          <p:spPr bwMode="auto">
            <a:xfrm>
              <a:off x="29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1" name="Line 33"/>
            <p:cNvSpPr>
              <a:spLocks noChangeShapeType="1"/>
            </p:cNvSpPr>
            <p:nvPr/>
          </p:nvSpPr>
          <p:spPr bwMode="auto">
            <a:xfrm>
              <a:off x="29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2" name="Line 34"/>
            <p:cNvSpPr>
              <a:spLocks noChangeShapeType="1"/>
            </p:cNvSpPr>
            <p:nvPr/>
          </p:nvSpPr>
          <p:spPr bwMode="auto">
            <a:xfrm>
              <a:off x="29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3" name="Line 35"/>
            <p:cNvSpPr>
              <a:spLocks noChangeShapeType="1"/>
            </p:cNvSpPr>
            <p:nvPr/>
          </p:nvSpPr>
          <p:spPr bwMode="auto">
            <a:xfrm>
              <a:off x="299" y="244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4" name="Line 36"/>
            <p:cNvSpPr>
              <a:spLocks noChangeShapeType="1"/>
            </p:cNvSpPr>
            <p:nvPr/>
          </p:nvSpPr>
          <p:spPr bwMode="auto">
            <a:xfrm>
              <a:off x="30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5" name="Line 37"/>
            <p:cNvSpPr>
              <a:spLocks noChangeShapeType="1"/>
            </p:cNvSpPr>
            <p:nvPr/>
          </p:nvSpPr>
          <p:spPr bwMode="auto">
            <a:xfrm>
              <a:off x="30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6" name="Line 38"/>
            <p:cNvSpPr>
              <a:spLocks noChangeShapeType="1"/>
            </p:cNvSpPr>
            <p:nvPr/>
          </p:nvSpPr>
          <p:spPr bwMode="auto">
            <a:xfrm>
              <a:off x="309"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7" name="Line 39"/>
            <p:cNvSpPr>
              <a:spLocks noChangeShapeType="1"/>
            </p:cNvSpPr>
            <p:nvPr/>
          </p:nvSpPr>
          <p:spPr bwMode="auto">
            <a:xfrm>
              <a:off x="309" y="2441"/>
              <a:ext cx="0" cy="3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8" name="Line 40"/>
            <p:cNvSpPr>
              <a:spLocks noChangeShapeType="1"/>
            </p:cNvSpPr>
            <p:nvPr/>
          </p:nvSpPr>
          <p:spPr bwMode="auto">
            <a:xfrm>
              <a:off x="309"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09" name="Line 41"/>
            <p:cNvSpPr>
              <a:spLocks noChangeShapeType="1"/>
            </p:cNvSpPr>
            <p:nvPr/>
          </p:nvSpPr>
          <p:spPr bwMode="auto">
            <a:xfrm>
              <a:off x="309"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0" name="Line 42"/>
            <p:cNvSpPr>
              <a:spLocks noChangeShapeType="1"/>
            </p:cNvSpPr>
            <p:nvPr/>
          </p:nvSpPr>
          <p:spPr bwMode="auto">
            <a:xfrm>
              <a:off x="309"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1" name="Line 43"/>
            <p:cNvSpPr>
              <a:spLocks noChangeShapeType="1"/>
            </p:cNvSpPr>
            <p:nvPr/>
          </p:nvSpPr>
          <p:spPr bwMode="auto">
            <a:xfrm>
              <a:off x="309" y="2473"/>
              <a:ext cx="3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2" name="Line 44"/>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3" name="Line 45"/>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4" name="Line 46"/>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5" name="Line 47"/>
            <p:cNvSpPr>
              <a:spLocks noChangeShapeType="1"/>
            </p:cNvSpPr>
            <p:nvPr/>
          </p:nvSpPr>
          <p:spPr bwMode="auto">
            <a:xfrm flipV="1">
              <a:off x="341" y="2441"/>
              <a:ext cx="0" cy="3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6" name="Line 48"/>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7" name="Line 49"/>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8" name="Line 50"/>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19" name="Line 51"/>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0" name="Line 52"/>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1" name="Line 53"/>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2" name="Line 54"/>
            <p:cNvSpPr>
              <a:spLocks noChangeShapeType="1"/>
            </p:cNvSpPr>
            <p:nvPr/>
          </p:nvSpPr>
          <p:spPr bwMode="auto">
            <a:xfrm>
              <a:off x="341" y="24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3" name="Line 55"/>
            <p:cNvSpPr>
              <a:spLocks noChangeShapeType="1"/>
            </p:cNvSpPr>
            <p:nvPr/>
          </p:nvSpPr>
          <p:spPr bwMode="auto">
            <a:xfrm>
              <a:off x="341" y="2441"/>
              <a:ext cx="0" cy="3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4" name="Line 56"/>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5" name="Line 57"/>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6" name="Line 58"/>
            <p:cNvSpPr>
              <a:spLocks noChangeShapeType="1"/>
            </p:cNvSpPr>
            <p:nvPr/>
          </p:nvSpPr>
          <p:spPr bwMode="auto">
            <a:xfrm>
              <a:off x="341"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7" name="Line 59"/>
            <p:cNvSpPr>
              <a:spLocks noChangeShapeType="1"/>
            </p:cNvSpPr>
            <p:nvPr/>
          </p:nvSpPr>
          <p:spPr bwMode="auto">
            <a:xfrm>
              <a:off x="341" y="2473"/>
              <a:ext cx="3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8" name="Line 60"/>
            <p:cNvSpPr>
              <a:spLocks noChangeShapeType="1"/>
            </p:cNvSpPr>
            <p:nvPr/>
          </p:nvSpPr>
          <p:spPr bwMode="auto">
            <a:xfrm>
              <a:off x="372" y="247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29" name="Freeform 61"/>
            <p:cNvSpPr>
              <a:spLocks/>
            </p:cNvSpPr>
            <p:nvPr/>
          </p:nvSpPr>
          <p:spPr bwMode="auto">
            <a:xfrm>
              <a:off x="299" y="2431"/>
              <a:ext cx="84" cy="52"/>
            </a:xfrm>
            <a:custGeom>
              <a:avLst/>
              <a:gdLst>
                <a:gd name="T0" fmla="*/ 73 w 84"/>
                <a:gd name="T1" fmla="*/ 42 h 52"/>
                <a:gd name="T2" fmla="*/ 73 w 84"/>
                <a:gd name="T3" fmla="*/ 0 h 52"/>
                <a:gd name="T4" fmla="*/ 73 w 84"/>
                <a:gd name="T5" fmla="*/ 0 h 52"/>
                <a:gd name="T6" fmla="*/ 84 w 84"/>
                <a:gd name="T7" fmla="*/ 0 h 52"/>
                <a:gd name="T8" fmla="*/ 84 w 84"/>
                <a:gd name="T9" fmla="*/ 0 h 52"/>
                <a:gd name="T10" fmla="*/ 84 w 84"/>
                <a:gd name="T11" fmla="*/ 52 h 52"/>
                <a:gd name="T12" fmla="*/ 84 w 84"/>
                <a:gd name="T13" fmla="*/ 52 h 52"/>
                <a:gd name="T14" fmla="*/ 0 w 84"/>
                <a:gd name="T15" fmla="*/ 52 h 52"/>
                <a:gd name="T16" fmla="*/ 0 w 84"/>
                <a:gd name="T17" fmla="*/ 52 h 52"/>
                <a:gd name="T18" fmla="*/ 0 w 84"/>
                <a:gd name="T19" fmla="*/ 10 h 52"/>
                <a:gd name="T20" fmla="*/ 0 w 84"/>
                <a:gd name="T21" fmla="*/ 10 h 52"/>
                <a:gd name="T22" fmla="*/ 10 w 84"/>
                <a:gd name="T23" fmla="*/ 10 h 52"/>
                <a:gd name="T24" fmla="*/ 10 w 84"/>
                <a:gd name="T25" fmla="*/ 10 h 52"/>
                <a:gd name="T26" fmla="*/ 10 w 84"/>
                <a:gd name="T27" fmla="*/ 42 h 52"/>
                <a:gd name="T28" fmla="*/ 10 w 84"/>
                <a:gd name="T29" fmla="*/ 42 h 52"/>
                <a:gd name="T30" fmla="*/ 42 w 84"/>
                <a:gd name="T31" fmla="*/ 42 h 52"/>
                <a:gd name="T32" fmla="*/ 42 w 84"/>
                <a:gd name="T33" fmla="*/ 42 h 52"/>
                <a:gd name="T34" fmla="*/ 42 w 84"/>
                <a:gd name="T35" fmla="*/ 10 h 52"/>
                <a:gd name="T36" fmla="*/ 42 w 84"/>
                <a:gd name="T37" fmla="*/ 10 h 52"/>
                <a:gd name="T38" fmla="*/ 42 w 84"/>
                <a:gd name="T39" fmla="*/ 10 h 52"/>
                <a:gd name="T40" fmla="*/ 42 w 84"/>
                <a:gd name="T41" fmla="*/ 10 h 52"/>
                <a:gd name="T42" fmla="*/ 42 w 84"/>
                <a:gd name="T43" fmla="*/ 42 h 52"/>
                <a:gd name="T44" fmla="*/ 42 w 84"/>
                <a:gd name="T45" fmla="*/ 42 h 52"/>
                <a:gd name="T46" fmla="*/ 73 w 84"/>
                <a:gd name="T47" fmla="*/ 42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52"/>
                <a:gd name="T74" fmla="*/ 84 w 8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52">
                  <a:moveTo>
                    <a:pt x="73" y="42"/>
                  </a:moveTo>
                  <a:lnTo>
                    <a:pt x="73" y="0"/>
                  </a:lnTo>
                  <a:lnTo>
                    <a:pt x="84" y="0"/>
                  </a:lnTo>
                  <a:lnTo>
                    <a:pt x="84" y="52"/>
                  </a:lnTo>
                  <a:lnTo>
                    <a:pt x="0" y="52"/>
                  </a:lnTo>
                  <a:lnTo>
                    <a:pt x="0" y="10"/>
                  </a:lnTo>
                  <a:lnTo>
                    <a:pt x="10" y="10"/>
                  </a:lnTo>
                  <a:lnTo>
                    <a:pt x="10" y="42"/>
                  </a:lnTo>
                  <a:lnTo>
                    <a:pt x="42" y="42"/>
                  </a:lnTo>
                  <a:lnTo>
                    <a:pt x="42" y="10"/>
                  </a:lnTo>
                  <a:lnTo>
                    <a:pt x="42" y="42"/>
                  </a:ln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530" name="Line 62"/>
            <p:cNvSpPr>
              <a:spLocks noChangeShapeType="1"/>
            </p:cNvSpPr>
            <p:nvPr/>
          </p:nvSpPr>
          <p:spPr bwMode="auto">
            <a:xfrm flipV="1">
              <a:off x="236" y="2305"/>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1" name="Line 63"/>
            <p:cNvSpPr>
              <a:spLocks noChangeShapeType="1"/>
            </p:cNvSpPr>
            <p:nvPr/>
          </p:nvSpPr>
          <p:spPr bwMode="auto">
            <a:xfrm>
              <a:off x="236"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2" name="Line 64"/>
            <p:cNvSpPr>
              <a:spLocks noChangeShapeType="1"/>
            </p:cNvSpPr>
            <p:nvPr/>
          </p:nvSpPr>
          <p:spPr bwMode="auto">
            <a:xfrm>
              <a:off x="236"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3" name="Line 65"/>
            <p:cNvSpPr>
              <a:spLocks noChangeShapeType="1"/>
            </p:cNvSpPr>
            <p:nvPr/>
          </p:nvSpPr>
          <p:spPr bwMode="auto">
            <a:xfrm>
              <a:off x="236"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4" name="Line 66"/>
            <p:cNvSpPr>
              <a:spLocks noChangeShapeType="1"/>
            </p:cNvSpPr>
            <p:nvPr/>
          </p:nvSpPr>
          <p:spPr bwMode="auto">
            <a:xfrm>
              <a:off x="236" y="2305"/>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5" name="Line 67"/>
            <p:cNvSpPr>
              <a:spLocks noChangeShapeType="1"/>
            </p:cNvSpPr>
            <p:nvPr/>
          </p:nvSpPr>
          <p:spPr bwMode="auto">
            <a:xfrm>
              <a:off x="246"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6" name="Line 68"/>
            <p:cNvSpPr>
              <a:spLocks noChangeShapeType="1"/>
            </p:cNvSpPr>
            <p:nvPr/>
          </p:nvSpPr>
          <p:spPr bwMode="auto">
            <a:xfrm>
              <a:off x="246" y="2315"/>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7" name="Line 69"/>
            <p:cNvSpPr>
              <a:spLocks noChangeShapeType="1"/>
            </p:cNvSpPr>
            <p:nvPr/>
          </p:nvSpPr>
          <p:spPr bwMode="auto">
            <a:xfrm>
              <a:off x="267"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8" name="Line 70"/>
            <p:cNvSpPr>
              <a:spLocks noChangeShapeType="1"/>
            </p:cNvSpPr>
            <p:nvPr/>
          </p:nvSpPr>
          <p:spPr bwMode="auto">
            <a:xfrm>
              <a:off x="267"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39" name="Line 71"/>
            <p:cNvSpPr>
              <a:spLocks noChangeShapeType="1"/>
            </p:cNvSpPr>
            <p:nvPr/>
          </p:nvSpPr>
          <p:spPr bwMode="auto">
            <a:xfrm>
              <a:off x="267"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0" name="Line 72"/>
            <p:cNvSpPr>
              <a:spLocks noChangeShapeType="1"/>
            </p:cNvSpPr>
            <p:nvPr/>
          </p:nvSpPr>
          <p:spPr bwMode="auto">
            <a:xfrm>
              <a:off x="267" y="2326"/>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1" name="Line 73"/>
            <p:cNvSpPr>
              <a:spLocks noChangeShapeType="1"/>
            </p:cNvSpPr>
            <p:nvPr/>
          </p:nvSpPr>
          <p:spPr bwMode="auto">
            <a:xfrm>
              <a:off x="288"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2" name="Line 74"/>
            <p:cNvSpPr>
              <a:spLocks noChangeShapeType="1"/>
            </p:cNvSpPr>
            <p:nvPr/>
          </p:nvSpPr>
          <p:spPr bwMode="auto">
            <a:xfrm>
              <a:off x="288" y="2336"/>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3" name="Line 75"/>
            <p:cNvSpPr>
              <a:spLocks noChangeShapeType="1"/>
            </p:cNvSpPr>
            <p:nvPr/>
          </p:nvSpPr>
          <p:spPr bwMode="auto">
            <a:xfrm>
              <a:off x="309"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4" name="Line 76"/>
            <p:cNvSpPr>
              <a:spLocks noChangeShapeType="1"/>
            </p:cNvSpPr>
            <p:nvPr/>
          </p:nvSpPr>
          <p:spPr bwMode="auto">
            <a:xfrm>
              <a:off x="309"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5" name="Line 77"/>
            <p:cNvSpPr>
              <a:spLocks noChangeShapeType="1"/>
            </p:cNvSpPr>
            <p:nvPr/>
          </p:nvSpPr>
          <p:spPr bwMode="auto">
            <a:xfrm>
              <a:off x="309"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6" name="Line 78"/>
            <p:cNvSpPr>
              <a:spLocks noChangeShapeType="1"/>
            </p:cNvSpPr>
            <p:nvPr/>
          </p:nvSpPr>
          <p:spPr bwMode="auto">
            <a:xfrm>
              <a:off x="309" y="2336"/>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7" name="Line 79"/>
            <p:cNvSpPr>
              <a:spLocks noChangeShapeType="1"/>
            </p:cNvSpPr>
            <p:nvPr/>
          </p:nvSpPr>
          <p:spPr bwMode="auto">
            <a:xfrm>
              <a:off x="330"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8" name="Line 80"/>
            <p:cNvSpPr>
              <a:spLocks noChangeShapeType="1"/>
            </p:cNvSpPr>
            <p:nvPr/>
          </p:nvSpPr>
          <p:spPr bwMode="auto">
            <a:xfrm flipV="1">
              <a:off x="330" y="2326"/>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49" name="Line 81"/>
            <p:cNvSpPr>
              <a:spLocks noChangeShapeType="1"/>
            </p:cNvSpPr>
            <p:nvPr/>
          </p:nvSpPr>
          <p:spPr bwMode="auto">
            <a:xfrm>
              <a:off x="351"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0" name="Line 82"/>
            <p:cNvSpPr>
              <a:spLocks noChangeShapeType="1"/>
            </p:cNvSpPr>
            <p:nvPr/>
          </p:nvSpPr>
          <p:spPr bwMode="auto">
            <a:xfrm>
              <a:off x="351"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1" name="Line 83"/>
            <p:cNvSpPr>
              <a:spLocks noChangeShapeType="1"/>
            </p:cNvSpPr>
            <p:nvPr/>
          </p:nvSpPr>
          <p:spPr bwMode="auto">
            <a:xfrm>
              <a:off x="351" y="23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2" name="Line 84"/>
            <p:cNvSpPr>
              <a:spLocks noChangeShapeType="1"/>
            </p:cNvSpPr>
            <p:nvPr/>
          </p:nvSpPr>
          <p:spPr bwMode="auto">
            <a:xfrm flipV="1">
              <a:off x="351" y="2315"/>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3" name="Line 85"/>
            <p:cNvSpPr>
              <a:spLocks noChangeShapeType="1"/>
            </p:cNvSpPr>
            <p:nvPr/>
          </p:nvSpPr>
          <p:spPr bwMode="auto">
            <a:xfrm>
              <a:off x="362"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4" name="Line 86"/>
            <p:cNvSpPr>
              <a:spLocks noChangeShapeType="1"/>
            </p:cNvSpPr>
            <p:nvPr/>
          </p:nvSpPr>
          <p:spPr bwMode="auto">
            <a:xfrm flipV="1">
              <a:off x="362" y="2305"/>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5" name="Line 87"/>
            <p:cNvSpPr>
              <a:spLocks noChangeShapeType="1"/>
            </p:cNvSpPr>
            <p:nvPr/>
          </p:nvSpPr>
          <p:spPr bwMode="auto">
            <a:xfrm>
              <a:off x="383"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6" name="Line 88"/>
            <p:cNvSpPr>
              <a:spLocks noChangeShapeType="1"/>
            </p:cNvSpPr>
            <p:nvPr/>
          </p:nvSpPr>
          <p:spPr bwMode="auto">
            <a:xfrm>
              <a:off x="383"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7" name="Line 89"/>
            <p:cNvSpPr>
              <a:spLocks noChangeShapeType="1"/>
            </p:cNvSpPr>
            <p:nvPr/>
          </p:nvSpPr>
          <p:spPr bwMode="auto">
            <a:xfrm>
              <a:off x="383" y="23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8" name="Line 90"/>
            <p:cNvSpPr>
              <a:spLocks noChangeShapeType="1"/>
            </p:cNvSpPr>
            <p:nvPr/>
          </p:nvSpPr>
          <p:spPr bwMode="auto">
            <a:xfrm>
              <a:off x="383" y="2305"/>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59" name="Line 91"/>
            <p:cNvSpPr>
              <a:spLocks noChangeShapeType="1"/>
            </p:cNvSpPr>
            <p:nvPr/>
          </p:nvSpPr>
          <p:spPr bwMode="auto">
            <a:xfrm>
              <a:off x="383"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0" name="Line 92"/>
            <p:cNvSpPr>
              <a:spLocks noChangeShapeType="1"/>
            </p:cNvSpPr>
            <p:nvPr/>
          </p:nvSpPr>
          <p:spPr bwMode="auto">
            <a:xfrm>
              <a:off x="383"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1" name="Line 93"/>
            <p:cNvSpPr>
              <a:spLocks noChangeShapeType="1"/>
            </p:cNvSpPr>
            <p:nvPr/>
          </p:nvSpPr>
          <p:spPr bwMode="auto">
            <a:xfrm>
              <a:off x="383"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2" name="Line 94"/>
            <p:cNvSpPr>
              <a:spLocks noChangeShapeType="1"/>
            </p:cNvSpPr>
            <p:nvPr/>
          </p:nvSpPr>
          <p:spPr bwMode="auto">
            <a:xfrm flipH="1">
              <a:off x="362" y="2315"/>
              <a:ext cx="2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3" name="Line 95"/>
            <p:cNvSpPr>
              <a:spLocks noChangeShapeType="1"/>
            </p:cNvSpPr>
            <p:nvPr/>
          </p:nvSpPr>
          <p:spPr bwMode="auto">
            <a:xfrm>
              <a:off x="362"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4" name="Line 96"/>
            <p:cNvSpPr>
              <a:spLocks noChangeShapeType="1"/>
            </p:cNvSpPr>
            <p:nvPr/>
          </p:nvSpPr>
          <p:spPr bwMode="auto">
            <a:xfrm flipH="1">
              <a:off x="351" y="2336"/>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5" name="Line 97"/>
            <p:cNvSpPr>
              <a:spLocks noChangeShapeType="1"/>
            </p:cNvSpPr>
            <p:nvPr/>
          </p:nvSpPr>
          <p:spPr bwMode="auto">
            <a:xfrm>
              <a:off x="351"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6" name="Line 98"/>
            <p:cNvSpPr>
              <a:spLocks noChangeShapeType="1"/>
            </p:cNvSpPr>
            <p:nvPr/>
          </p:nvSpPr>
          <p:spPr bwMode="auto">
            <a:xfrm>
              <a:off x="351"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7" name="Line 99"/>
            <p:cNvSpPr>
              <a:spLocks noChangeShapeType="1"/>
            </p:cNvSpPr>
            <p:nvPr/>
          </p:nvSpPr>
          <p:spPr bwMode="auto">
            <a:xfrm>
              <a:off x="351"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8" name="Line 100"/>
            <p:cNvSpPr>
              <a:spLocks noChangeShapeType="1"/>
            </p:cNvSpPr>
            <p:nvPr/>
          </p:nvSpPr>
          <p:spPr bwMode="auto">
            <a:xfrm flipH="1">
              <a:off x="330"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69" name="Line 101"/>
            <p:cNvSpPr>
              <a:spLocks noChangeShapeType="1"/>
            </p:cNvSpPr>
            <p:nvPr/>
          </p:nvSpPr>
          <p:spPr bwMode="auto">
            <a:xfrm>
              <a:off x="330"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0" name="Line 102"/>
            <p:cNvSpPr>
              <a:spLocks noChangeShapeType="1"/>
            </p:cNvSpPr>
            <p:nvPr/>
          </p:nvSpPr>
          <p:spPr bwMode="auto">
            <a:xfrm flipH="1">
              <a:off x="309"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1" name="Line 103"/>
            <p:cNvSpPr>
              <a:spLocks noChangeShapeType="1"/>
            </p:cNvSpPr>
            <p:nvPr/>
          </p:nvSpPr>
          <p:spPr bwMode="auto">
            <a:xfrm>
              <a:off x="309"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2" name="Line 104"/>
            <p:cNvSpPr>
              <a:spLocks noChangeShapeType="1"/>
            </p:cNvSpPr>
            <p:nvPr/>
          </p:nvSpPr>
          <p:spPr bwMode="auto">
            <a:xfrm>
              <a:off x="309"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3" name="Line 105"/>
            <p:cNvSpPr>
              <a:spLocks noChangeShapeType="1"/>
            </p:cNvSpPr>
            <p:nvPr/>
          </p:nvSpPr>
          <p:spPr bwMode="auto">
            <a:xfrm>
              <a:off x="309"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4" name="Line 106"/>
            <p:cNvSpPr>
              <a:spLocks noChangeShapeType="1"/>
            </p:cNvSpPr>
            <p:nvPr/>
          </p:nvSpPr>
          <p:spPr bwMode="auto">
            <a:xfrm flipH="1">
              <a:off x="288"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5" name="Line 107"/>
            <p:cNvSpPr>
              <a:spLocks noChangeShapeType="1"/>
            </p:cNvSpPr>
            <p:nvPr/>
          </p:nvSpPr>
          <p:spPr bwMode="auto">
            <a:xfrm>
              <a:off x="288"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6" name="Line 108"/>
            <p:cNvSpPr>
              <a:spLocks noChangeShapeType="1"/>
            </p:cNvSpPr>
            <p:nvPr/>
          </p:nvSpPr>
          <p:spPr bwMode="auto">
            <a:xfrm flipH="1">
              <a:off x="267" y="2347"/>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7" name="Line 109"/>
            <p:cNvSpPr>
              <a:spLocks noChangeShapeType="1"/>
            </p:cNvSpPr>
            <p:nvPr/>
          </p:nvSpPr>
          <p:spPr bwMode="auto">
            <a:xfrm>
              <a:off x="267"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8" name="Line 110"/>
            <p:cNvSpPr>
              <a:spLocks noChangeShapeType="1"/>
            </p:cNvSpPr>
            <p:nvPr/>
          </p:nvSpPr>
          <p:spPr bwMode="auto">
            <a:xfrm>
              <a:off x="267"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79" name="Line 111"/>
            <p:cNvSpPr>
              <a:spLocks noChangeShapeType="1"/>
            </p:cNvSpPr>
            <p:nvPr/>
          </p:nvSpPr>
          <p:spPr bwMode="auto">
            <a:xfrm>
              <a:off x="267" y="23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0" name="Line 112"/>
            <p:cNvSpPr>
              <a:spLocks noChangeShapeType="1"/>
            </p:cNvSpPr>
            <p:nvPr/>
          </p:nvSpPr>
          <p:spPr bwMode="auto">
            <a:xfrm flipH="1" flipV="1">
              <a:off x="246" y="2336"/>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1" name="Line 113"/>
            <p:cNvSpPr>
              <a:spLocks noChangeShapeType="1"/>
            </p:cNvSpPr>
            <p:nvPr/>
          </p:nvSpPr>
          <p:spPr bwMode="auto">
            <a:xfrm>
              <a:off x="246" y="233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2" name="Line 114"/>
            <p:cNvSpPr>
              <a:spLocks noChangeShapeType="1"/>
            </p:cNvSpPr>
            <p:nvPr/>
          </p:nvSpPr>
          <p:spPr bwMode="auto">
            <a:xfrm flipH="1" flipV="1">
              <a:off x="236" y="2315"/>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3" name="Line 115"/>
            <p:cNvSpPr>
              <a:spLocks noChangeShapeType="1"/>
            </p:cNvSpPr>
            <p:nvPr/>
          </p:nvSpPr>
          <p:spPr bwMode="auto">
            <a:xfrm>
              <a:off x="236" y="231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4" name="Freeform 116"/>
            <p:cNvSpPr>
              <a:spLocks/>
            </p:cNvSpPr>
            <p:nvPr/>
          </p:nvSpPr>
          <p:spPr bwMode="auto">
            <a:xfrm>
              <a:off x="236" y="2305"/>
              <a:ext cx="147" cy="42"/>
            </a:xfrm>
            <a:custGeom>
              <a:avLst/>
              <a:gdLst>
                <a:gd name="T0" fmla="*/ 0 w 147"/>
                <a:gd name="T1" fmla="*/ 10 h 42"/>
                <a:gd name="T2" fmla="*/ 0 w 147"/>
                <a:gd name="T3" fmla="*/ 0 h 42"/>
                <a:gd name="T4" fmla="*/ 0 w 147"/>
                <a:gd name="T5" fmla="*/ 0 h 42"/>
                <a:gd name="T6" fmla="*/ 10 w 147"/>
                <a:gd name="T7" fmla="*/ 10 h 42"/>
                <a:gd name="T8" fmla="*/ 31 w 147"/>
                <a:gd name="T9" fmla="*/ 21 h 42"/>
                <a:gd name="T10" fmla="*/ 31 w 147"/>
                <a:gd name="T11" fmla="*/ 21 h 42"/>
                <a:gd name="T12" fmla="*/ 52 w 147"/>
                <a:gd name="T13" fmla="*/ 31 h 42"/>
                <a:gd name="T14" fmla="*/ 73 w 147"/>
                <a:gd name="T15" fmla="*/ 31 h 42"/>
                <a:gd name="T16" fmla="*/ 73 w 147"/>
                <a:gd name="T17" fmla="*/ 31 h 42"/>
                <a:gd name="T18" fmla="*/ 94 w 147"/>
                <a:gd name="T19" fmla="*/ 31 h 42"/>
                <a:gd name="T20" fmla="*/ 115 w 147"/>
                <a:gd name="T21" fmla="*/ 21 h 42"/>
                <a:gd name="T22" fmla="*/ 115 w 147"/>
                <a:gd name="T23" fmla="*/ 21 h 42"/>
                <a:gd name="T24" fmla="*/ 126 w 147"/>
                <a:gd name="T25" fmla="*/ 10 h 42"/>
                <a:gd name="T26" fmla="*/ 147 w 147"/>
                <a:gd name="T27" fmla="*/ 0 h 42"/>
                <a:gd name="T28" fmla="*/ 147 w 147"/>
                <a:gd name="T29" fmla="*/ 0 h 42"/>
                <a:gd name="T30" fmla="*/ 147 w 147"/>
                <a:gd name="T31" fmla="*/ 10 h 42"/>
                <a:gd name="T32" fmla="*/ 147 w 147"/>
                <a:gd name="T33" fmla="*/ 10 h 42"/>
                <a:gd name="T34" fmla="*/ 126 w 147"/>
                <a:gd name="T35" fmla="*/ 31 h 42"/>
                <a:gd name="T36" fmla="*/ 115 w 147"/>
                <a:gd name="T37" fmla="*/ 42 h 42"/>
                <a:gd name="T38" fmla="*/ 115 w 147"/>
                <a:gd name="T39" fmla="*/ 42 h 42"/>
                <a:gd name="T40" fmla="*/ 94 w 147"/>
                <a:gd name="T41" fmla="*/ 42 h 42"/>
                <a:gd name="T42" fmla="*/ 73 w 147"/>
                <a:gd name="T43" fmla="*/ 42 h 42"/>
                <a:gd name="T44" fmla="*/ 73 w 147"/>
                <a:gd name="T45" fmla="*/ 42 h 42"/>
                <a:gd name="T46" fmla="*/ 52 w 147"/>
                <a:gd name="T47" fmla="*/ 42 h 42"/>
                <a:gd name="T48" fmla="*/ 31 w 147"/>
                <a:gd name="T49" fmla="*/ 42 h 42"/>
                <a:gd name="T50" fmla="*/ 31 w 147"/>
                <a:gd name="T51" fmla="*/ 42 h 42"/>
                <a:gd name="T52" fmla="*/ 10 w 147"/>
                <a:gd name="T53" fmla="*/ 31 h 42"/>
                <a:gd name="T54" fmla="*/ 0 w 147"/>
                <a:gd name="T55" fmla="*/ 1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7"/>
                <a:gd name="T85" fmla="*/ 0 h 42"/>
                <a:gd name="T86" fmla="*/ 147 w 147"/>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7" h="42">
                  <a:moveTo>
                    <a:pt x="0" y="10"/>
                  </a:moveTo>
                  <a:lnTo>
                    <a:pt x="0" y="0"/>
                  </a:lnTo>
                  <a:lnTo>
                    <a:pt x="10" y="10"/>
                  </a:lnTo>
                  <a:lnTo>
                    <a:pt x="31" y="21"/>
                  </a:lnTo>
                  <a:lnTo>
                    <a:pt x="52" y="31"/>
                  </a:lnTo>
                  <a:lnTo>
                    <a:pt x="73" y="31"/>
                  </a:lnTo>
                  <a:lnTo>
                    <a:pt x="94" y="31"/>
                  </a:lnTo>
                  <a:lnTo>
                    <a:pt x="115" y="21"/>
                  </a:lnTo>
                  <a:lnTo>
                    <a:pt x="126" y="10"/>
                  </a:lnTo>
                  <a:lnTo>
                    <a:pt x="147" y="0"/>
                  </a:lnTo>
                  <a:lnTo>
                    <a:pt x="147" y="10"/>
                  </a:lnTo>
                  <a:lnTo>
                    <a:pt x="126" y="31"/>
                  </a:lnTo>
                  <a:lnTo>
                    <a:pt x="115" y="42"/>
                  </a:lnTo>
                  <a:lnTo>
                    <a:pt x="94" y="42"/>
                  </a:lnTo>
                  <a:lnTo>
                    <a:pt x="73" y="42"/>
                  </a:lnTo>
                  <a:lnTo>
                    <a:pt x="52" y="42"/>
                  </a:lnTo>
                  <a:lnTo>
                    <a:pt x="31" y="42"/>
                  </a:lnTo>
                  <a:lnTo>
                    <a:pt x="10" y="3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585" name="Line 117"/>
            <p:cNvSpPr>
              <a:spLocks noChangeShapeType="1"/>
            </p:cNvSpPr>
            <p:nvPr/>
          </p:nvSpPr>
          <p:spPr bwMode="auto">
            <a:xfrm>
              <a:off x="309" y="2263"/>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6" name="Line 118"/>
            <p:cNvSpPr>
              <a:spLocks noChangeShapeType="1"/>
            </p:cNvSpPr>
            <p:nvPr/>
          </p:nvSpPr>
          <p:spPr bwMode="auto">
            <a:xfrm>
              <a:off x="351"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7" name="Line 119"/>
            <p:cNvSpPr>
              <a:spLocks noChangeShapeType="1"/>
            </p:cNvSpPr>
            <p:nvPr/>
          </p:nvSpPr>
          <p:spPr bwMode="auto">
            <a:xfrm>
              <a:off x="351"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8" name="Line 120"/>
            <p:cNvSpPr>
              <a:spLocks noChangeShapeType="1"/>
            </p:cNvSpPr>
            <p:nvPr/>
          </p:nvSpPr>
          <p:spPr bwMode="auto">
            <a:xfrm>
              <a:off x="351"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89" name="Line 121"/>
            <p:cNvSpPr>
              <a:spLocks noChangeShapeType="1"/>
            </p:cNvSpPr>
            <p:nvPr/>
          </p:nvSpPr>
          <p:spPr bwMode="auto">
            <a:xfrm>
              <a:off x="351" y="2263"/>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0" name="Line 122"/>
            <p:cNvSpPr>
              <a:spLocks noChangeShapeType="1"/>
            </p:cNvSpPr>
            <p:nvPr/>
          </p:nvSpPr>
          <p:spPr bwMode="auto">
            <a:xfrm>
              <a:off x="351"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1" name="Line 123"/>
            <p:cNvSpPr>
              <a:spLocks noChangeShapeType="1"/>
            </p:cNvSpPr>
            <p:nvPr/>
          </p:nvSpPr>
          <p:spPr bwMode="auto">
            <a:xfrm>
              <a:off x="351"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2" name="Line 124"/>
            <p:cNvSpPr>
              <a:spLocks noChangeShapeType="1"/>
            </p:cNvSpPr>
            <p:nvPr/>
          </p:nvSpPr>
          <p:spPr bwMode="auto">
            <a:xfrm>
              <a:off x="351"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3" name="Line 125"/>
            <p:cNvSpPr>
              <a:spLocks noChangeShapeType="1"/>
            </p:cNvSpPr>
            <p:nvPr/>
          </p:nvSpPr>
          <p:spPr bwMode="auto">
            <a:xfrm flipH="1">
              <a:off x="267" y="2284"/>
              <a:ext cx="84"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4" name="Line 126"/>
            <p:cNvSpPr>
              <a:spLocks noChangeShapeType="1"/>
            </p:cNvSpPr>
            <p:nvPr/>
          </p:nvSpPr>
          <p:spPr bwMode="auto">
            <a:xfrm>
              <a:off x="267"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5" name="Line 127"/>
            <p:cNvSpPr>
              <a:spLocks noChangeShapeType="1"/>
            </p:cNvSpPr>
            <p:nvPr/>
          </p:nvSpPr>
          <p:spPr bwMode="auto">
            <a:xfrm>
              <a:off x="267"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6" name="Line 128"/>
            <p:cNvSpPr>
              <a:spLocks noChangeShapeType="1"/>
            </p:cNvSpPr>
            <p:nvPr/>
          </p:nvSpPr>
          <p:spPr bwMode="auto">
            <a:xfrm>
              <a:off x="267" y="22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7" name="Line 129"/>
            <p:cNvSpPr>
              <a:spLocks noChangeShapeType="1"/>
            </p:cNvSpPr>
            <p:nvPr/>
          </p:nvSpPr>
          <p:spPr bwMode="auto">
            <a:xfrm flipV="1">
              <a:off x="267" y="2263"/>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8" name="Line 130"/>
            <p:cNvSpPr>
              <a:spLocks noChangeShapeType="1"/>
            </p:cNvSpPr>
            <p:nvPr/>
          </p:nvSpPr>
          <p:spPr bwMode="auto">
            <a:xfrm>
              <a:off x="267"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99" name="Line 131"/>
            <p:cNvSpPr>
              <a:spLocks noChangeShapeType="1"/>
            </p:cNvSpPr>
            <p:nvPr/>
          </p:nvSpPr>
          <p:spPr bwMode="auto">
            <a:xfrm>
              <a:off x="267"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0" name="Line 132"/>
            <p:cNvSpPr>
              <a:spLocks noChangeShapeType="1"/>
            </p:cNvSpPr>
            <p:nvPr/>
          </p:nvSpPr>
          <p:spPr bwMode="auto">
            <a:xfrm>
              <a:off x="267"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1" name="Line 133"/>
            <p:cNvSpPr>
              <a:spLocks noChangeShapeType="1"/>
            </p:cNvSpPr>
            <p:nvPr/>
          </p:nvSpPr>
          <p:spPr bwMode="auto">
            <a:xfrm>
              <a:off x="267" y="2263"/>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2" name="Line 134"/>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3" name="Line 135"/>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4" name="Line 136"/>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5" name="Line 137"/>
            <p:cNvSpPr>
              <a:spLocks noChangeShapeType="1"/>
            </p:cNvSpPr>
            <p:nvPr/>
          </p:nvSpPr>
          <p:spPr bwMode="auto">
            <a:xfrm flipH="1">
              <a:off x="278" y="2263"/>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6" name="Line 138"/>
            <p:cNvSpPr>
              <a:spLocks noChangeShapeType="1"/>
            </p:cNvSpPr>
            <p:nvPr/>
          </p:nvSpPr>
          <p:spPr bwMode="auto">
            <a:xfrm>
              <a:off x="27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7" name="Line 139"/>
            <p:cNvSpPr>
              <a:spLocks noChangeShapeType="1"/>
            </p:cNvSpPr>
            <p:nvPr/>
          </p:nvSpPr>
          <p:spPr bwMode="auto">
            <a:xfrm flipV="1">
              <a:off x="278" y="225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8" name="Line 140"/>
            <p:cNvSpPr>
              <a:spLocks noChangeShapeType="1"/>
            </p:cNvSpPr>
            <p:nvPr/>
          </p:nvSpPr>
          <p:spPr bwMode="auto">
            <a:xfrm>
              <a:off x="27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09" name="Line 141"/>
            <p:cNvSpPr>
              <a:spLocks noChangeShapeType="1"/>
            </p:cNvSpPr>
            <p:nvPr/>
          </p:nvSpPr>
          <p:spPr bwMode="auto">
            <a:xfrm>
              <a:off x="27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0" name="Line 142"/>
            <p:cNvSpPr>
              <a:spLocks noChangeShapeType="1"/>
            </p:cNvSpPr>
            <p:nvPr/>
          </p:nvSpPr>
          <p:spPr bwMode="auto">
            <a:xfrm>
              <a:off x="27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1" name="Line 143"/>
            <p:cNvSpPr>
              <a:spLocks noChangeShapeType="1"/>
            </p:cNvSpPr>
            <p:nvPr/>
          </p:nvSpPr>
          <p:spPr bwMode="auto">
            <a:xfrm flipH="1">
              <a:off x="267" y="225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2" name="Line 144"/>
            <p:cNvSpPr>
              <a:spLocks noChangeShapeType="1"/>
            </p:cNvSpPr>
            <p:nvPr/>
          </p:nvSpPr>
          <p:spPr bwMode="auto">
            <a:xfrm>
              <a:off x="267"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3" name="Line 145"/>
            <p:cNvSpPr>
              <a:spLocks noChangeShapeType="1"/>
            </p:cNvSpPr>
            <p:nvPr/>
          </p:nvSpPr>
          <p:spPr bwMode="auto">
            <a:xfrm flipV="1">
              <a:off x="267" y="2242"/>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4" name="Line 146"/>
            <p:cNvSpPr>
              <a:spLocks noChangeShapeType="1"/>
            </p:cNvSpPr>
            <p:nvPr/>
          </p:nvSpPr>
          <p:spPr bwMode="auto">
            <a:xfrm>
              <a:off x="267"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5" name="Line 147"/>
            <p:cNvSpPr>
              <a:spLocks noChangeShapeType="1"/>
            </p:cNvSpPr>
            <p:nvPr/>
          </p:nvSpPr>
          <p:spPr bwMode="auto">
            <a:xfrm>
              <a:off x="267"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6" name="Line 148"/>
            <p:cNvSpPr>
              <a:spLocks noChangeShapeType="1"/>
            </p:cNvSpPr>
            <p:nvPr/>
          </p:nvSpPr>
          <p:spPr bwMode="auto">
            <a:xfrm>
              <a:off x="267"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7" name="Line 149"/>
            <p:cNvSpPr>
              <a:spLocks noChangeShapeType="1"/>
            </p:cNvSpPr>
            <p:nvPr/>
          </p:nvSpPr>
          <p:spPr bwMode="auto">
            <a:xfrm flipV="1">
              <a:off x="267" y="2231"/>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8" name="Line 150"/>
            <p:cNvSpPr>
              <a:spLocks noChangeShapeType="1"/>
            </p:cNvSpPr>
            <p:nvPr/>
          </p:nvSpPr>
          <p:spPr bwMode="auto">
            <a:xfrm>
              <a:off x="267"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19" name="Line 151"/>
            <p:cNvSpPr>
              <a:spLocks noChangeShapeType="1"/>
            </p:cNvSpPr>
            <p:nvPr/>
          </p:nvSpPr>
          <p:spPr bwMode="auto">
            <a:xfrm flipV="1">
              <a:off x="267" y="2221"/>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0" name="Line 152"/>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1" name="Line 153"/>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2" name="Line 154"/>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3" name="Line 155"/>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4" name="Line 156"/>
            <p:cNvSpPr>
              <a:spLocks noChangeShapeType="1"/>
            </p:cNvSpPr>
            <p:nvPr/>
          </p:nvSpPr>
          <p:spPr bwMode="auto">
            <a:xfrm>
              <a:off x="27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5" name="Line 157"/>
            <p:cNvSpPr>
              <a:spLocks noChangeShapeType="1"/>
            </p:cNvSpPr>
            <p:nvPr/>
          </p:nvSpPr>
          <p:spPr bwMode="auto">
            <a:xfrm>
              <a:off x="278" y="222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6" name="Line 158"/>
            <p:cNvSpPr>
              <a:spLocks noChangeShapeType="1"/>
            </p:cNvSpPr>
            <p:nvPr/>
          </p:nvSpPr>
          <p:spPr bwMode="auto">
            <a:xfrm>
              <a:off x="28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7" name="Line 159"/>
            <p:cNvSpPr>
              <a:spLocks noChangeShapeType="1"/>
            </p:cNvSpPr>
            <p:nvPr/>
          </p:nvSpPr>
          <p:spPr bwMode="auto">
            <a:xfrm>
              <a:off x="28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8" name="Line 160"/>
            <p:cNvSpPr>
              <a:spLocks noChangeShapeType="1"/>
            </p:cNvSpPr>
            <p:nvPr/>
          </p:nvSpPr>
          <p:spPr bwMode="auto">
            <a:xfrm>
              <a:off x="288"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29" name="Line 161"/>
            <p:cNvSpPr>
              <a:spLocks noChangeShapeType="1"/>
            </p:cNvSpPr>
            <p:nvPr/>
          </p:nvSpPr>
          <p:spPr bwMode="auto">
            <a:xfrm flipH="1" flipV="1">
              <a:off x="278" y="22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0" name="Line 162"/>
            <p:cNvSpPr>
              <a:spLocks noChangeShapeType="1"/>
            </p:cNvSpPr>
            <p:nvPr/>
          </p:nvSpPr>
          <p:spPr bwMode="auto">
            <a:xfrm>
              <a:off x="27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1" name="Line 163"/>
            <p:cNvSpPr>
              <a:spLocks noChangeShapeType="1"/>
            </p:cNvSpPr>
            <p:nvPr/>
          </p:nvSpPr>
          <p:spPr bwMode="auto">
            <a:xfrm flipH="1" flipV="1">
              <a:off x="267" y="2189"/>
              <a:ext cx="1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2" name="Line 164"/>
            <p:cNvSpPr>
              <a:spLocks noChangeShapeType="1"/>
            </p:cNvSpPr>
            <p:nvPr/>
          </p:nvSpPr>
          <p:spPr bwMode="auto">
            <a:xfrm>
              <a:off x="267"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3" name="Line 165"/>
            <p:cNvSpPr>
              <a:spLocks noChangeShapeType="1"/>
            </p:cNvSpPr>
            <p:nvPr/>
          </p:nvSpPr>
          <p:spPr bwMode="auto">
            <a:xfrm>
              <a:off x="267"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4" name="Line 166"/>
            <p:cNvSpPr>
              <a:spLocks noChangeShapeType="1"/>
            </p:cNvSpPr>
            <p:nvPr/>
          </p:nvSpPr>
          <p:spPr bwMode="auto">
            <a:xfrm>
              <a:off x="267"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5" name="Line 167"/>
            <p:cNvSpPr>
              <a:spLocks noChangeShapeType="1"/>
            </p:cNvSpPr>
            <p:nvPr/>
          </p:nvSpPr>
          <p:spPr bwMode="auto">
            <a:xfrm flipV="1">
              <a:off x="267" y="21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6" name="Line 168"/>
            <p:cNvSpPr>
              <a:spLocks noChangeShapeType="1"/>
            </p:cNvSpPr>
            <p:nvPr/>
          </p:nvSpPr>
          <p:spPr bwMode="auto">
            <a:xfrm>
              <a:off x="267"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7" name="Line 169"/>
            <p:cNvSpPr>
              <a:spLocks noChangeShapeType="1"/>
            </p:cNvSpPr>
            <p:nvPr/>
          </p:nvSpPr>
          <p:spPr bwMode="auto">
            <a:xfrm flipV="1">
              <a:off x="267" y="2168"/>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8" name="Line 170"/>
            <p:cNvSpPr>
              <a:spLocks noChangeShapeType="1"/>
            </p:cNvSpPr>
            <p:nvPr/>
          </p:nvSpPr>
          <p:spPr bwMode="auto">
            <a:xfrm>
              <a:off x="27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39" name="Line 171"/>
            <p:cNvSpPr>
              <a:spLocks noChangeShapeType="1"/>
            </p:cNvSpPr>
            <p:nvPr/>
          </p:nvSpPr>
          <p:spPr bwMode="auto">
            <a:xfrm>
              <a:off x="27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0" name="Line 172"/>
            <p:cNvSpPr>
              <a:spLocks noChangeShapeType="1"/>
            </p:cNvSpPr>
            <p:nvPr/>
          </p:nvSpPr>
          <p:spPr bwMode="auto">
            <a:xfrm>
              <a:off x="27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1" name="Line 173"/>
            <p:cNvSpPr>
              <a:spLocks noChangeShapeType="1"/>
            </p:cNvSpPr>
            <p:nvPr/>
          </p:nvSpPr>
          <p:spPr bwMode="auto">
            <a:xfrm>
              <a:off x="278" y="2168"/>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2" name="Line 174"/>
            <p:cNvSpPr>
              <a:spLocks noChangeShapeType="1"/>
            </p:cNvSpPr>
            <p:nvPr/>
          </p:nvSpPr>
          <p:spPr bwMode="auto">
            <a:xfrm>
              <a:off x="288"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3" name="Line 175"/>
            <p:cNvSpPr>
              <a:spLocks noChangeShapeType="1"/>
            </p:cNvSpPr>
            <p:nvPr/>
          </p:nvSpPr>
          <p:spPr bwMode="auto">
            <a:xfrm>
              <a:off x="288" y="216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4" name="Line 176"/>
            <p:cNvSpPr>
              <a:spLocks noChangeShapeType="1"/>
            </p:cNvSpPr>
            <p:nvPr/>
          </p:nvSpPr>
          <p:spPr bwMode="auto">
            <a:xfrm>
              <a:off x="299"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5" name="Line 177"/>
            <p:cNvSpPr>
              <a:spLocks noChangeShapeType="1"/>
            </p:cNvSpPr>
            <p:nvPr/>
          </p:nvSpPr>
          <p:spPr bwMode="auto">
            <a:xfrm>
              <a:off x="299"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6" name="Line 178"/>
            <p:cNvSpPr>
              <a:spLocks noChangeShapeType="1"/>
            </p:cNvSpPr>
            <p:nvPr/>
          </p:nvSpPr>
          <p:spPr bwMode="auto">
            <a:xfrm>
              <a:off x="299"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7" name="Line 179"/>
            <p:cNvSpPr>
              <a:spLocks noChangeShapeType="1"/>
            </p:cNvSpPr>
            <p:nvPr/>
          </p:nvSpPr>
          <p:spPr bwMode="auto">
            <a:xfrm>
              <a:off x="299" y="2168"/>
              <a:ext cx="5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8" name="Line 180"/>
            <p:cNvSpPr>
              <a:spLocks noChangeShapeType="1"/>
            </p:cNvSpPr>
            <p:nvPr/>
          </p:nvSpPr>
          <p:spPr bwMode="auto">
            <a:xfrm>
              <a:off x="351"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49" name="Line 181"/>
            <p:cNvSpPr>
              <a:spLocks noChangeShapeType="1"/>
            </p:cNvSpPr>
            <p:nvPr/>
          </p:nvSpPr>
          <p:spPr bwMode="auto">
            <a:xfrm>
              <a:off x="351"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0" name="Line 182"/>
            <p:cNvSpPr>
              <a:spLocks noChangeShapeType="1"/>
            </p:cNvSpPr>
            <p:nvPr/>
          </p:nvSpPr>
          <p:spPr bwMode="auto">
            <a:xfrm>
              <a:off x="351" y="21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1" name="Line 183"/>
            <p:cNvSpPr>
              <a:spLocks noChangeShapeType="1"/>
            </p:cNvSpPr>
            <p:nvPr/>
          </p:nvSpPr>
          <p:spPr bwMode="auto">
            <a:xfrm>
              <a:off x="351" y="21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2" name="Line 184"/>
            <p:cNvSpPr>
              <a:spLocks noChangeShapeType="1"/>
            </p:cNvSpPr>
            <p:nvPr/>
          </p:nvSpPr>
          <p:spPr bwMode="auto">
            <a:xfrm>
              <a:off x="351"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3" name="Line 185"/>
            <p:cNvSpPr>
              <a:spLocks noChangeShapeType="1"/>
            </p:cNvSpPr>
            <p:nvPr/>
          </p:nvSpPr>
          <p:spPr bwMode="auto">
            <a:xfrm>
              <a:off x="351"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4" name="Line 186"/>
            <p:cNvSpPr>
              <a:spLocks noChangeShapeType="1"/>
            </p:cNvSpPr>
            <p:nvPr/>
          </p:nvSpPr>
          <p:spPr bwMode="auto">
            <a:xfrm>
              <a:off x="351"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5" name="Line 187"/>
            <p:cNvSpPr>
              <a:spLocks noChangeShapeType="1"/>
            </p:cNvSpPr>
            <p:nvPr/>
          </p:nvSpPr>
          <p:spPr bwMode="auto">
            <a:xfrm flipH="1">
              <a:off x="309" y="2179"/>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6" name="Line 188"/>
            <p:cNvSpPr>
              <a:spLocks noChangeShapeType="1"/>
            </p:cNvSpPr>
            <p:nvPr/>
          </p:nvSpPr>
          <p:spPr bwMode="auto">
            <a:xfrm>
              <a:off x="30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7" name="Line 189"/>
            <p:cNvSpPr>
              <a:spLocks noChangeShapeType="1"/>
            </p:cNvSpPr>
            <p:nvPr/>
          </p:nvSpPr>
          <p:spPr bwMode="auto">
            <a:xfrm>
              <a:off x="30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8" name="Line 190"/>
            <p:cNvSpPr>
              <a:spLocks noChangeShapeType="1"/>
            </p:cNvSpPr>
            <p:nvPr/>
          </p:nvSpPr>
          <p:spPr bwMode="auto">
            <a:xfrm>
              <a:off x="30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59" name="Line 191"/>
            <p:cNvSpPr>
              <a:spLocks noChangeShapeType="1"/>
            </p:cNvSpPr>
            <p:nvPr/>
          </p:nvSpPr>
          <p:spPr bwMode="auto">
            <a:xfrm flipH="1">
              <a:off x="299" y="217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0" name="Line 192"/>
            <p:cNvSpPr>
              <a:spLocks noChangeShapeType="1"/>
            </p:cNvSpPr>
            <p:nvPr/>
          </p:nvSpPr>
          <p:spPr bwMode="auto">
            <a:xfrm>
              <a:off x="299"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1" name="Line 193"/>
            <p:cNvSpPr>
              <a:spLocks noChangeShapeType="1"/>
            </p:cNvSpPr>
            <p:nvPr/>
          </p:nvSpPr>
          <p:spPr bwMode="auto">
            <a:xfrm flipH="1">
              <a:off x="288" y="2179"/>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2" name="Line 194"/>
            <p:cNvSpPr>
              <a:spLocks noChangeShapeType="1"/>
            </p:cNvSpPr>
            <p:nvPr/>
          </p:nvSpPr>
          <p:spPr bwMode="auto">
            <a:xfrm>
              <a:off x="288"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3" name="Line 195"/>
            <p:cNvSpPr>
              <a:spLocks noChangeShapeType="1"/>
            </p:cNvSpPr>
            <p:nvPr/>
          </p:nvSpPr>
          <p:spPr bwMode="auto">
            <a:xfrm>
              <a:off x="288"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4" name="Line 196"/>
            <p:cNvSpPr>
              <a:spLocks noChangeShapeType="1"/>
            </p:cNvSpPr>
            <p:nvPr/>
          </p:nvSpPr>
          <p:spPr bwMode="auto">
            <a:xfrm>
              <a:off x="288" y="21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5" name="Line 197"/>
            <p:cNvSpPr>
              <a:spLocks noChangeShapeType="1"/>
            </p:cNvSpPr>
            <p:nvPr/>
          </p:nvSpPr>
          <p:spPr bwMode="auto">
            <a:xfrm flipH="1">
              <a:off x="278" y="2179"/>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6" name="Line 198"/>
            <p:cNvSpPr>
              <a:spLocks noChangeShapeType="1"/>
            </p:cNvSpPr>
            <p:nvPr/>
          </p:nvSpPr>
          <p:spPr bwMode="auto">
            <a:xfrm>
              <a:off x="278" y="21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7" name="Line 199"/>
            <p:cNvSpPr>
              <a:spLocks noChangeShapeType="1"/>
            </p:cNvSpPr>
            <p:nvPr/>
          </p:nvSpPr>
          <p:spPr bwMode="auto">
            <a:xfrm>
              <a:off x="278" y="21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8" name="Line 200"/>
            <p:cNvSpPr>
              <a:spLocks noChangeShapeType="1"/>
            </p:cNvSpPr>
            <p:nvPr/>
          </p:nvSpPr>
          <p:spPr bwMode="auto">
            <a:xfrm>
              <a:off x="27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9" name="Line 201"/>
            <p:cNvSpPr>
              <a:spLocks noChangeShapeType="1"/>
            </p:cNvSpPr>
            <p:nvPr/>
          </p:nvSpPr>
          <p:spPr bwMode="auto">
            <a:xfrm>
              <a:off x="27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0" name="Line 202"/>
            <p:cNvSpPr>
              <a:spLocks noChangeShapeType="1"/>
            </p:cNvSpPr>
            <p:nvPr/>
          </p:nvSpPr>
          <p:spPr bwMode="auto">
            <a:xfrm>
              <a:off x="27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1" name="Line 203"/>
            <p:cNvSpPr>
              <a:spLocks noChangeShapeType="1"/>
            </p:cNvSpPr>
            <p:nvPr/>
          </p:nvSpPr>
          <p:spPr bwMode="auto">
            <a:xfrm>
              <a:off x="278" y="2200"/>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2" name="Line 204"/>
            <p:cNvSpPr>
              <a:spLocks noChangeShapeType="1"/>
            </p:cNvSpPr>
            <p:nvPr/>
          </p:nvSpPr>
          <p:spPr bwMode="auto">
            <a:xfrm>
              <a:off x="288" y="22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3" name="Line 205"/>
            <p:cNvSpPr>
              <a:spLocks noChangeShapeType="1"/>
            </p:cNvSpPr>
            <p:nvPr/>
          </p:nvSpPr>
          <p:spPr bwMode="auto">
            <a:xfrm>
              <a:off x="288" y="22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4" name="Line 206"/>
            <p:cNvSpPr>
              <a:spLocks noChangeShapeType="1"/>
            </p:cNvSpPr>
            <p:nvPr/>
          </p:nvSpPr>
          <p:spPr bwMode="auto">
            <a:xfrm>
              <a:off x="28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5" name="Line 207"/>
            <p:cNvSpPr>
              <a:spLocks noChangeShapeType="1"/>
            </p:cNvSpPr>
            <p:nvPr/>
          </p:nvSpPr>
          <p:spPr bwMode="auto">
            <a:xfrm>
              <a:off x="28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6" name="Line 208"/>
            <p:cNvSpPr>
              <a:spLocks noChangeShapeType="1"/>
            </p:cNvSpPr>
            <p:nvPr/>
          </p:nvSpPr>
          <p:spPr bwMode="auto">
            <a:xfrm>
              <a:off x="288"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7" name="Line 209"/>
            <p:cNvSpPr>
              <a:spLocks noChangeShapeType="1"/>
            </p:cNvSpPr>
            <p:nvPr/>
          </p:nvSpPr>
          <p:spPr bwMode="auto">
            <a:xfrm>
              <a:off x="288" y="2210"/>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8" name="Line 210"/>
            <p:cNvSpPr>
              <a:spLocks noChangeShapeType="1"/>
            </p:cNvSpPr>
            <p:nvPr/>
          </p:nvSpPr>
          <p:spPr bwMode="auto">
            <a:xfrm>
              <a:off x="299" y="22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9" name="Line 211"/>
            <p:cNvSpPr>
              <a:spLocks noChangeShapeType="1"/>
            </p:cNvSpPr>
            <p:nvPr/>
          </p:nvSpPr>
          <p:spPr bwMode="auto">
            <a:xfrm>
              <a:off x="299" y="22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0" name="Line 212"/>
            <p:cNvSpPr>
              <a:spLocks noChangeShapeType="1"/>
            </p:cNvSpPr>
            <p:nvPr/>
          </p:nvSpPr>
          <p:spPr bwMode="auto">
            <a:xfrm>
              <a:off x="309"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1" name="Line 213"/>
            <p:cNvSpPr>
              <a:spLocks noChangeShapeType="1"/>
            </p:cNvSpPr>
            <p:nvPr/>
          </p:nvSpPr>
          <p:spPr bwMode="auto">
            <a:xfrm>
              <a:off x="309"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2" name="Line 214"/>
            <p:cNvSpPr>
              <a:spLocks noChangeShapeType="1"/>
            </p:cNvSpPr>
            <p:nvPr/>
          </p:nvSpPr>
          <p:spPr bwMode="auto">
            <a:xfrm>
              <a:off x="309"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3" name="Line 215"/>
            <p:cNvSpPr>
              <a:spLocks noChangeShapeType="1"/>
            </p:cNvSpPr>
            <p:nvPr/>
          </p:nvSpPr>
          <p:spPr bwMode="auto">
            <a:xfrm>
              <a:off x="309" y="2221"/>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4" name="Line 216"/>
            <p:cNvSpPr>
              <a:spLocks noChangeShapeType="1"/>
            </p:cNvSpPr>
            <p:nvPr/>
          </p:nvSpPr>
          <p:spPr bwMode="auto">
            <a:xfrm>
              <a:off x="351"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5" name="Line 217"/>
            <p:cNvSpPr>
              <a:spLocks noChangeShapeType="1"/>
            </p:cNvSpPr>
            <p:nvPr/>
          </p:nvSpPr>
          <p:spPr bwMode="auto">
            <a:xfrm>
              <a:off x="351"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6" name="Line 218"/>
            <p:cNvSpPr>
              <a:spLocks noChangeShapeType="1"/>
            </p:cNvSpPr>
            <p:nvPr/>
          </p:nvSpPr>
          <p:spPr bwMode="auto">
            <a:xfrm>
              <a:off x="351" y="22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7" name="Line 219"/>
            <p:cNvSpPr>
              <a:spLocks noChangeShapeType="1"/>
            </p:cNvSpPr>
            <p:nvPr/>
          </p:nvSpPr>
          <p:spPr bwMode="auto">
            <a:xfrm>
              <a:off x="351" y="2221"/>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8" name="Line 220"/>
            <p:cNvSpPr>
              <a:spLocks noChangeShapeType="1"/>
            </p:cNvSpPr>
            <p:nvPr/>
          </p:nvSpPr>
          <p:spPr bwMode="auto">
            <a:xfrm>
              <a:off x="351"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9" name="Line 221"/>
            <p:cNvSpPr>
              <a:spLocks noChangeShapeType="1"/>
            </p:cNvSpPr>
            <p:nvPr/>
          </p:nvSpPr>
          <p:spPr bwMode="auto">
            <a:xfrm>
              <a:off x="351"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90" name="Line 222"/>
            <p:cNvSpPr>
              <a:spLocks noChangeShapeType="1"/>
            </p:cNvSpPr>
            <p:nvPr/>
          </p:nvSpPr>
          <p:spPr bwMode="auto">
            <a:xfrm>
              <a:off x="351"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91" name="Line 223"/>
            <p:cNvSpPr>
              <a:spLocks noChangeShapeType="1"/>
            </p:cNvSpPr>
            <p:nvPr/>
          </p:nvSpPr>
          <p:spPr bwMode="auto">
            <a:xfrm flipH="1">
              <a:off x="309" y="2231"/>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92" name="Line 224"/>
            <p:cNvSpPr>
              <a:spLocks noChangeShapeType="1"/>
            </p:cNvSpPr>
            <p:nvPr/>
          </p:nvSpPr>
          <p:spPr bwMode="auto">
            <a:xfrm>
              <a:off x="30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93" name="Line 225"/>
            <p:cNvSpPr>
              <a:spLocks noChangeShapeType="1"/>
            </p:cNvSpPr>
            <p:nvPr/>
          </p:nvSpPr>
          <p:spPr bwMode="auto">
            <a:xfrm>
              <a:off x="30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69654" name="Group 226"/>
          <p:cNvGrpSpPr>
            <a:grpSpLocks/>
          </p:cNvGrpSpPr>
          <p:nvPr/>
        </p:nvGrpSpPr>
        <p:grpSpPr bwMode="auto">
          <a:xfrm>
            <a:off x="454328" y="2879626"/>
            <a:ext cx="200025" cy="384175"/>
            <a:chOff x="225" y="2042"/>
            <a:chExt cx="126" cy="242"/>
          </a:xfrm>
        </p:grpSpPr>
        <p:sp>
          <p:nvSpPr>
            <p:cNvPr id="70294" name="Line 227"/>
            <p:cNvSpPr>
              <a:spLocks noChangeShapeType="1"/>
            </p:cNvSpPr>
            <p:nvPr/>
          </p:nvSpPr>
          <p:spPr bwMode="auto">
            <a:xfrm>
              <a:off x="30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5" name="Line 228"/>
            <p:cNvSpPr>
              <a:spLocks noChangeShapeType="1"/>
            </p:cNvSpPr>
            <p:nvPr/>
          </p:nvSpPr>
          <p:spPr bwMode="auto">
            <a:xfrm flipH="1">
              <a:off x="299" y="223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6" name="Line 229"/>
            <p:cNvSpPr>
              <a:spLocks noChangeShapeType="1"/>
            </p:cNvSpPr>
            <p:nvPr/>
          </p:nvSpPr>
          <p:spPr bwMode="auto">
            <a:xfrm>
              <a:off x="299"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7" name="Line 230"/>
            <p:cNvSpPr>
              <a:spLocks noChangeShapeType="1"/>
            </p:cNvSpPr>
            <p:nvPr/>
          </p:nvSpPr>
          <p:spPr bwMode="auto">
            <a:xfrm flipH="1">
              <a:off x="288" y="223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8" name="Line 231"/>
            <p:cNvSpPr>
              <a:spLocks noChangeShapeType="1"/>
            </p:cNvSpPr>
            <p:nvPr/>
          </p:nvSpPr>
          <p:spPr bwMode="auto">
            <a:xfrm>
              <a:off x="288"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9" name="Line 232"/>
            <p:cNvSpPr>
              <a:spLocks noChangeShapeType="1"/>
            </p:cNvSpPr>
            <p:nvPr/>
          </p:nvSpPr>
          <p:spPr bwMode="auto">
            <a:xfrm>
              <a:off x="288"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0" name="Line 233"/>
            <p:cNvSpPr>
              <a:spLocks noChangeShapeType="1"/>
            </p:cNvSpPr>
            <p:nvPr/>
          </p:nvSpPr>
          <p:spPr bwMode="auto">
            <a:xfrm>
              <a:off x="288" y="22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1" name="Line 234"/>
            <p:cNvSpPr>
              <a:spLocks noChangeShapeType="1"/>
            </p:cNvSpPr>
            <p:nvPr/>
          </p:nvSpPr>
          <p:spPr bwMode="auto">
            <a:xfrm flipH="1">
              <a:off x="278" y="2231"/>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2" name="Line 235"/>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3" name="Line 236"/>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4" name="Line 237"/>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5" name="Line 238"/>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6" name="Line 239"/>
            <p:cNvSpPr>
              <a:spLocks noChangeShapeType="1"/>
            </p:cNvSpPr>
            <p:nvPr/>
          </p:nvSpPr>
          <p:spPr bwMode="auto">
            <a:xfrm>
              <a:off x="278" y="22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7" name="Line 240"/>
            <p:cNvSpPr>
              <a:spLocks noChangeShapeType="1"/>
            </p:cNvSpPr>
            <p:nvPr/>
          </p:nvSpPr>
          <p:spPr bwMode="auto">
            <a:xfrm>
              <a:off x="278" y="2242"/>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8" name="Line 241"/>
            <p:cNvSpPr>
              <a:spLocks noChangeShapeType="1"/>
            </p:cNvSpPr>
            <p:nvPr/>
          </p:nvSpPr>
          <p:spPr bwMode="auto">
            <a:xfrm>
              <a:off x="288" y="225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09" name="Line 242"/>
            <p:cNvSpPr>
              <a:spLocks noChangeShapeType="1"/>
            </p:cNvSpPr>
            <p:nvPr/>
          </p:nvSpPr>
          <p:spPr bwMode="auto">
            <a:xfrm>
              <a:off x="288" y="225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0" name="Line 243"/>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1" name="Line 244"/>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2" name="Line 245"/>
            <p:cNvSpPr>
              <a:spLocks noChangeShapeType="1"/>
            </p:cNvSpPr>
            <p:nvPr/>
          </p:nvSpPr>
          <p:spPr bwMode="auto">
            <a:xfrm>
              <a:off x="288"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3" name="Line 246"/>
            <p:cNvSpPr>
              <a:spLocks noChangeShapeType="1"/>
            </p:cNvSpPr>
            <p:nvPr/>
          </p:nvSpPr>
          <p:spPr bwMode="auto">
            <a:xfrm>
              <a:off x="288" y="2263"/>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4" name="Line 247"/>
            <p:cNvSpPr>
              <a:spLocks noChangeShapeType="1"/>
            </p:cNvSpPr>
            <p:nvPr/>
          </p:nvSpPr>
          <p:spPr bwMode="auto">
            <a:xfrm>
              <a:off x="299"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5" name="Line 248"/>
            <p:cNvSpPr>
              <a:spLocks noChangeShapeType="1"/>
            </p:cNvSpPr>
            <p:nvPr/>
          </p:nvSpPr>
          <p:spPr bwMode="auto">
            <a:xfrm>
              <a:off x="299" y="2263"/>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6" name="Line 249"/>
            <p:cNvSpPr>
              <a:spLocks noChangeShapeType="1"/>
            </p:cNvSpPr>
            <p:nvPr/>
          </p:nvSpPr>
          <p:spPr bwMode="auto">
            <a:xfrm>
              <a:off x="309" y="22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7" name="Freeform 250"/>
            <p:cNvSpPr>
              <a:spLocks/>
            </p:cNvSpPr>
            <p:nvPr/>
          </p:nvSpPr>
          <p:spPr bwMode="auto">
            <a:xfrm>
              <a:off x="267" y="2168"/>
              <a:ext cx="84" cy="116"/>
            </a:xfrm>
            <a:custGeom>
              <a:avLst/>
              <a:gdLst>
                <a:gd name="T0" fmla="*/ 84 w 84"/>
                <a:gd name="T1" fmla="*/ 95 h 116"/>
                <a:gd name="T2" fmla="*/ 84 w 84"/>
                <a:gd name="T3" fmla="*/ 116 h 116"/>
                <a:gd name="T4" fmla="*/ 0 w 84"/>
                <a:gd name="T5" fmla="*/ 116 h 116"/>
                <a:gd name="T6" fmla="*/ 0 w 84"/>
                <a:gd name="T7" fmla="*/ 95 h 116"/>
                <a:gd name="T8" fmla="*/ 21 w 84"/>
                <a:gd name="T9" fmla="*/ 95 h 116"/>
                <a:gd name="T10" fmla="*/ 11 w 84"/>
                <a:gd name="T11" fmla="*/ 95 h 116"/>
                <a:gd name="T12" fmla="*/ 11 w 84"/>
                <a:gd name="T13" fmla="*/ 84 h 116"/>
                <a:gd name="T14" fmla="*/ 0 w 84"/>
                <a:gd name="T15" fmla="*/ 74 h 116"/>
                <a:gd name="T16" fmla="*/ 0 w 84"/>
                <a:gd name="T17" fmla="*/ 63 h 116"/>
                <a:gd name="T18" fmla="*/ 11 w 84"/>
                <a:gd name="T19" fmla="*/ 53 h 116"/>
                <a:gd name="T20" fmla="*/ 21 w 84"/>
                <a:gd name="T21" fmla="*/ 53 h 116"/>
                <a:gd name="T22" fmla="*/ 11 w 84"/>
                <a:gd name="T23" fmla="*/ 42 h 116"/>
                <a:gd name="T24" fmla="*/ 0 w 84"/>
                <a:gd name="T25" fmla="*/ 21 h 116"/>
                <a:gd name="T26" fmla="*/ 11 w 84"/>
                <a:gd name="T27" fmla="*/ 0 h 116"/>
                <a:gd name="T28" fmla="*/ 21 w 84"/>
                <a:gd name="T29" fmla="*/ 0 h 116"/>
                <a:gd name="T30" fmla="*/ 32 w 84"/>
                <a:gd name="T31" fmla="*/ 0 h 116"/>
                <a:gd name="T32" fmla="*/ 84 w 84"/>
                <a:gd name="T33" fmla="*/ 0 h 116"/>
                <a:gd name="T34" fmla="*/ 84 w 84"/>
                <a:gd name="T35" fmla="*/ 11 h 116"/>
                <a:gd name="T36" fmla="*/ 42 w 84"/>
                <a:gd name="T37" fmla="*/ 11 h 116"/>
                <a:gd name="T38" fmla="*/ 21 w 84"/>
                <a:gd name="T39" fmla="*/ 11 h 116"/>
                <a:gd name="T40" fmla="*/ 11 w 84"/>
                <a:gd name="T41" fmla="*/ 21 h 116"/>
                <a:gd name="T42" fmla="*/ 11 w 84"/>
                <a:gd name="T43" fmla="*/ 32 h 116"/>
                <a:gd name="T44" fmla="*/ 21 w 84"/>
                <a:gd name="T45" fmla="*/ 42 h 116"/>
                <a:gd name="T46" fmla="*/ 32 w 84"/>
                <a:gd name="T47" fmla="*/ 42 h 116"/>
                <a:gd name="T48" fmla="*/ 42 w 84"/>
                <a:gd name="T49" fmla="*/ 53 h 116"/>
                <a:gd name="T50" fmla="*/ 84 w 84"/>
                <a:gd name="T51" fmla="*/ 53 h 116"/>
                <a:gd name="T52" fmla="*/ 84 w 84"/>
                <a:gd name="T53" fmla="*/ 63 h 116"/>
                <a:gd name="T54" fmla="*/ 42 w 84"/>
                <a:gd name="T55" fmla="*/ 63 h 116"/>
                <a:gd name="T56" fmla="*/ 21 w 84"/>
                <a:gd name="T57" fmla="*/ 63 h 116"/>
                <a:gd name="T58" fmla="*/ 11 w 84"/>
                <a:gd name="T59" fmla="*/ 74 h 116"/>
                <a:gd name="T60" fmla="*/ 11 w 84"/>
                <a:gd name="T61" fmla="*/ 74 h 116"/>
                <a:gd name="T62" fmla="*/ 21 w 84"/>
                <a:gd name="T63" fmla="*/ 95 h 116"/>
                <a:gd name="T64" fmla="*/ 32 w 84"/>
                <a:gd name="T65" fmla="*/ 9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16"/>
                <a:gd name="T101" fmla="*/ 84 w 8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16">
                  <a:moveTo>
                    <a:pt x="42" y="95"/>
                  </a:moveTo>
                  <a:lnTo>
                    <a:pt x="84" y="95"/>
                  </a:lnTo>
                  <a:lnTo>
                    <a:pt x="84" y="116"/>
                  </a:lnTo>
                  <a:lnTo>
                    <a:pt x="0" y="116"/>
                  </a:lnTo>
                  <a:lnTo>
                    <a:pt x="0" y="95"/>
                  </a:lnTo>
                  <a:lnTo>
                    <a:pt x="21" y="95"/>
                  </a:lnTo>
                  <a:lnTo>
                    <a:pt x="11" y="95"/>
                  </a:lnTo>
                  <a:lnTo>
                    <a:pt x="11" y="84"/>
                  </a:lnTo>
                  <a:lnTo>
                    <a:pt x="0" y="84"/>
                  </a:lnTo>
                  <a:lnTo>
                    <a:pt x="0" y="74"/>
                  </a:lnTo>
                  <a:lnTo>
                    <a:pt x="0" y="63"/>
                  </a:lnTo>
                  <a:lnTo>
                    <a:pt x="11" y="53"/>
                  </a:lnTo>
                  <a:lnTo>
                    <a:pt x="21" y="53"/>
                  </a:lnTo>
                  <a:lnTo>
                    <a:pt x="11" y="42"/>
                  </a:lnTo>
                  <a:lnTo>
                    <a:pt x="0" y="21"/>
                  </a:lnTo>
                  <a:lnTo>
                    <a:pt x="0" y="11"/>
                  </a:lnTo>
                  <a:lnTo>
                    <a:pt x="11" y="0"/>
                  </a:lnTo>
                  <a:lnTo>
                    <a:pt x="21" y="0"/>
                  </a:lnTo>
                  <a:lnTo>
                    <a:pt x="32" y="0"/>
                  </a:lnTo>
                  <a:lnTo>
                    <a:pt x="84" y="0"/>
                  </a:lnTo>
                  <a:lnTo>
                    <a:pt x="84" y="11"/>
                  </a:lnTo>
                  <a:lnTo>
                    <a:pt x="42" y="11"/>
                  </a:lnTo>
                  <a:lnTo>
                    <a:pt x="32" y="11"/>
                  </a:lnTo>
                  <a:lnTo>
                    <a:pt x="21" y="11"/>
                  </a:lnTo>
                  <a:lnTo>
                    <a:pt x="11" y="21"/>
                  </a:lnTo>
                  <a:lnTo>
                    <a:pt x="11" y="32"/>
                  </a:lnTo>
                  <a:lnTo>
                    <a:pt x="21" y="32"/>
                  </a:lnTo>
                  <a:lnTo>
                    <a:pt x="21" y="42"/>
                  </a:lnTo>
                  <a:lnTo>
                    <a:pt x="32" y="42"/>
                  </a:lnTo>
                  <a:lnTo>
                    <a:pt x="42" y="53"/>
                  </a:lnTo>
                  <a:lnTo>
                    <a:pt x="84" y="53"/>
                  </a:lnTo>
                  <a:lnTo>
                    <a:pt x="84" y="63"/>
                  </a:lnTo>
                  <a:lnTo>
                    <a:pt x="42" y="63"/>
                  </a:lnTo>
                  <a:lnTo>
                    <a:pt x="32" y="63"/>
                  </a:lnTo>
                  <a:lnTo>
                    <a:pt x="21" y="63"/>
                  </a:lnTo>
                  <a:lnTo>
                    <a:pt x="11" y="74"/>
                  </a:lnTo>
                  <a:lnTo>
                    <a:pt x="21" y="84"/>
                  </a:lnTo>
                  <a:lnTo>
                    <a:pt x="21" y="95"/>
                  </a:lnTo>
                  <a:lnTo>
                    <a:pt x="32" y="95"/>
                  </a:lnTo>
                  <a:lnTo>
                    <a:pt x="42"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318" name="Line 251"/>
            <p:cNvSpPr>
              <a:spLocks noChangeShapeType="1"/>
            </p:cNvSpPr>
            <p:nvPr/>
          </p:nvSpPr>
          <p:spPr bwMode="auto">
            <a:xfrm flipV="1">
              <a:off x="278" y="2116"/>
              <a:ext cx="0" cy="3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19" name="Line 252"/>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0" name="Line 253"/>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1" name="Line 254"/>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2" name="Line 255"/>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3" name="Line 256"/>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4" name="Line 257"/>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5" name="Line 258"/>
            <p:cNvSpPr>
              <a:spLocks noChangeShapeType="1"/>
            </p:cNvSpPr>
            <p:nvPr/>
          </p:nvSpPr>
          <p:spPr bwMode="auto">
            <a:xfrm>
              <a:off x="278" y="21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6" name="Line 259"/>
            <p:cNvSpPr>
              <a:spLocks noChangeShapeType="1"/>
            </p:cNvSpPr>
            <p:nvPr/>
          </p:nvSpPr>
          <p:spPr bwMode="auto">
            <a:xfrm>
              <a:off x="278" y="2116"/>
              <a:ext cx="0" cy="3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7" name="Line 260"/>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8" name="Line 261"/>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29" name="Line 262"/>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0" name="Line 263"/>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1" name="Line 264"/>
            <p:cNvSpPr>
              <a:spLocks noChangeShapeType="1"/>
            </p:cNvSpPr>
            <p:nvPr/>
          </p:nvSpPr>
          <p:spPr bwMode="auto">
            <a:xfrm>
              <a:off x="278" y="214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2" name="Freeform 265"/>
            <p:cNvSpPr>
              <a:spLocks/>
            </p:cNvSpPr>
            <p:nvPr/>
          </p:nvSpPr>
          <p:spPr bwMode="auto">
            <a:xfrm>
              <a:off x="278" y="2116"/>
              <a:ext cx="0" cy="31"/>
            </a:xfrm>
            <a:custGeom>
              <a:avLst/>
              <a:gdLst>
                <a:gd name="T0" fmla="*/ 31 h 31"/>
                <a:gd name="T1" fmla="*/ 0 h 31"/>
                <a:gd name="T2" fmla="*/ 0 h 31"/>
                <a:gd name="T3" fmla="*/ 0 h 31"/>
                <a:gd name="T4" fmla="*/ 0 h 31"/>
                <a:gd name="T5" fmla="*/ 31 h 31"/>
                <a:gd name="T6" fmla="*/ 31 h 31"/>
                <a:gd name="T7" fmla="*/ 31 h 31"/>
                <a:gd name="T8" fmla="*/ 0 60000 65536"/>
                <a:gd name="T9" fmla="*/ 0 60000 65536"/>
                <a:gd name="T10" fmla="*/ 0 60000 65536"/>
                <a:gd name="T11" fmla="*/ 0 60000 65536"/>
                <a:gd name="T12" fmla="*/ 0 60000 65536"/>
                <a:gd name="T13" fmla="*/ 0 60000 65536"/>
                <a:gd name="T14" fmla="*/ 0 60000 65536"/>
                <a:gd name="T15" fmla="*/ 0 60000 65536"/>
                <a:gd name="T16" fmla="*/ 0 h 31"/>
                <a:gd name="T17" fmla="*/ 31 h 31"/>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31">
                  <a:moveTo>
                    <a:pt x="0" y="31"/>
                  </a:moveTo>
                  <a:lnTo>
                    <a:pt x="0"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333" name="Line 266"/>
            <p:cNvSpPr>
              <a:spLocks noChangeShapeType="1"/>
            </p:cNvSpPr>
            <p:nvPr/>
          </p:nvSpPr>
          <p:spPr bwMode="auto">
            <a:xfrm>
              <a:off x="267"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4" name="Line 267"/>
            <p:cNvSpPr>
              <a:spLocks noChangeShapeType="1"/>
            </p:cNvSpPr>
            <p:nvPr/>
          </p:nvSpPr>
          <p:spPr bwMode="auto">
            <a:xfrm>
              <a:off x="26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5" name="Line 268"/>
            <p:cNvSpPr>
              <a:spLocks noChangeShapeType="1"/>
            </p:cNvSpPr>
            <p:nvPr/>
          </p:nvSpPr>
          <p:spPr bwMode="auto">
            <a:xfrm>
              <a:off x="26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6" name="Line 269"/>
            <p:cNvSpPr>
              <a:spLocks noChangeShapeType="1"/>
            </p:cNvSpPr>
            <p:nvPr/>
          </p:nvSpPr>
          <p:spPr bwMode="auto">
            <a:xfrm>
              <a:off x="26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7" name="Line 270"/>
            <p:cNvSpPr>
              <a:spLocks noChangeShapeType="1"/>
            </p:cNvSpPr>
            <p:nvPr/>
          </p:nvSpPr>
          <p:spPr bwMode="auto">
            <a:xfrm flipH="1">
              <a:off x="257" y="2084"/>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8" name="Line 271"/>
            <p:cNvSpPr>
              <a:spLocks noChangeShapeType="1"/>
            </p:cNvSpPr>
            <p:nvPr/>
          </p:nvSpPr>
          <p:spPr bwMode="auto">
            <a:xfrm>
              <a:off x="25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39" name="Line 272"/>
            <p:cNvSpPr>
              <a:spLocks noChangeShapeType="1"/>
            </p:cNvSpPr>
            <p:nvPr/>
          </p:nvSpPr>
          <p:spPr bwMode="auto">
            <a:xfrm>
              <a:off x="25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0" name="Line 273"/>
            <p:cNvSpPr>
              <a:spLocks noChangeShapeType="1"/>
            </p:cNvSpPr>
            <p:nvPr/>
          </p:nvSpPr>
          <p:spPr bwMode="auto">
            <a:xfrm>
              <a:off x="257"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1" name="Line 274"/>
            <p:cNvSpPr>
              <a:spLocks noChangeShapeType="1"/>
            </p:cNvSpPr>
            <p:nvPr/>
          </p:nvSpPr>
          <p:spPr bwMode="auto">
            <a:xfrm flipV="1">
              <a:off x="257"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2" name="Line 275"/>
            <p:cNvSpPr>
              <a:spLocks noChangeShapeType="1"/>
            </p:cNvSpPr>
            <p:nvPr/>
          </p:nvSpPr>
          <p:spPr bwMode="auto">
            <a:xfrm>
              <a:off x="25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3" name="Line 276"/>
            <p:cNvSpPr>
              <a:spLocks noChangeShapeType="1"/>
            </p:cNvSpPr>
            <p:nvPr/>
          </p:nvSpPr>
          <p:spPr bwMode="auto">
            <a:xfrm>
              <a:off x="25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4" name="Line 277"/>
            <p:cNvSpPr>
              <a:spLocks noChangeShapeType="1"/>
            </p:cNvSpPr>
            <p:nvPr/>
          </p:nvSpPr>
          <p:spPr bwMode="auto">
            <a:xfrm>
              <a:off x="25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5" name="Line 278"/>
            <p:cNvSpPr>
              <a:spLocks noChangeShapeType="1"/>
            </p:cNvSpPr>
            <p:nvPr/>
          </p:nvSpPr>
          <p:spPr bwMode="auto">
            <a:xfrm flipV="1">
              <a:off x="257"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6" name="Line 279"/>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7" name="Line 280"/>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8" name="Line 281"/>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49" name="Line 282"/>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0" name="Line 283"/>
            <p:cNvSpPr>
              <a:spLocks noChangeShapeType="1"/>
            </p:cNvSpPr>
            <p:nvPr/>
          </p:nvSpPr>
          <p:spPr bwMode="auto">
            <a:xfrm>
              <a:off x="25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1" name="Line 284"/>
            <p:cNvSpPr>
              <a:spLocks noChangeShapeType="1"/>
            </p:cNvSpPr>
            <p:nvPr/>
          </p:nvSpPr>
          <p:spPr bwMode="auto">
            <a:xfrm flipV="1">
              <a:off x="257"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2" name="Line 285"/>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3" name="Line 286"/>
            <p:cNvSpPr>
              <a:spLocks noChangeShapeType="1"/>
            </p:cNvSpPr>
            <p:nvPr/>
          </p:nvSpPr>
          <p:spPr bwMode="auto">
            <a:xfrm flipH="1">
              <a:off x="246" y="2053"/>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4" name="Line 287"/>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5" name="Line 288"/>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6" name="Line 289"/>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7" name="Line 290"/>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8" name="Line 291"/>
            <p:cNvSpPr>
              <a:spLocks noChangeShapeType="1"/>
            </p:cNvSpPr>
            <p:nvPr/>
          </p:nvSpPr>
          <p:spPr bwMode="auto">
            <a:xfrm>
              <a:off x="24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59" name="Line 292"/>
            <p:cNvSpPr>
              <a:spLocks noChangeShapeType="1"/>
            </p:cNvSpPr>
            <p:nvPr/>
          </p:nvSpPr>
          <p:spPr bwMode="auto">
            <a:xfrm flipH="1">
              <a:off x="236" y="2053"/>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0" name="Line 293"/>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1" name="Line 294"/>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2" name="Line 295"/>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3" name="Line 296"/>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4" name="Line 297"/>
            <p:cNvSpPr>
              <a:spLocks noChangeShapeType="1"/>
            </p:cNvSpPr>
            <p:nvPr/>
          </p:nvSpPr>
          <p:spPr bwMode="auto">
            <a:xfrm>
              <a:off x="236"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5" name="Line 298"/>
            <p:cNvSpPr>
              <a:spLocks noChangeShapeType="1"/>
            </p:cNvSpPr>
            <p:nvPr/>
          </p:nvSpPr>
          <p:spPr bwMode="auto">
            <a:xfrm>
              <a:off x="236"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6" name="Line 299"/>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7" name="Line 300"/>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8" name="Line 301"/>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69" name="Line 302"/>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0" name="Line 303"/>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1" name="Line 304"/>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2" name="Line 305"/>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3" name="Line 306"/>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4" name="Line 307"/>
            <p:cNvSpPr>
              <a:spLocks noChangeShapeType="1"/>
            </p:cNvSpPr>
            <p:nvPr/>
          </p:nvSpPr>
          <p:spPr bwMode="auto">
            <a:xfrm>
              <a:off x="236"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5" name="Line 308"/>
            <p:cNvSpPr>
              <a:spLocks noChangeShapeType="1"/>
            </p:cNvSpPr>
            <p:nvPr/>
          </p:nvSpPr>
          <p:spPr bwMode="auto">
            <a:xfrm>
              <a:off x="236"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6" name="Line 309"/>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7" name="Line 310"/>
            <p:cNvSpPr>
              <a:spLocks noChangeShapeType="1"/>
            </p:cNvSpPr>
            <p:nvPr/>
          </p:nvSpPr>
          <p:spPr bwMode="auto">
            <a:xfrm>
              <a:off x="236" y="2084"/>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8" name="Line 311"/>
            <p:cNvSpPr>
              <a:spLocks noChangeShapeType="1"/>
            </p:cNvSpPr>
            <p:nvPr/>
          </p:nvSpPr>
          <p:spPr bwMode="auto">
            <a:xfrm>
              <a:off x="24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79" name="Line 312"/>
            <p:cNvSpPr>
              <a:spLocks noChangeShapeType="1"/>
            </p:cNvSpPr>
            <p:nvPr/>
          </p:nvSpPr>
          <p:spPr bwMode="auto">
            <a:xfrm>
              <a:off x="24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0" name="Line 313"/>
            <p:cNvSpPr>
              <a:spLocks noChangeShapeType="1"/>
            </p:cNvSpPr>
            <p:nvPr/>
          </p:nvSpPr>
          <p:spPr bwMode="auto">
            <a:xfrm>
              <a:off x="24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1" name="Line 314"/>
            <p:cNvSpPr>
              <a:spLocks noChangeShapeType="1"/>
            </p:cNvSpPr>
            <p:nvPr/>
          </p:nvSpPr>
          <p:spPr bwMode="auto">
            <a:xfrm>
              <a:off x="246" y="2084"/>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2" name="Line 315"/>
            <p:cNvSpPr>
              <a:spLocks noChangeShapeType="1"/>
            </p:cNvSpPr>
            <p:nvPr/>
          </p:nvSpPr>
          <p:spPr bwMode="auto">
            <a:xfrm>
              <a:off x="24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3" name="Line 316"/>
            <p:cNvSpPr>
              <a:spLocks noChangeShapeType="1"/>
            </p:cNvSpPr>
            <p:nvPr/>
          </p:nvSpPr>
          <p:spPr bwMode="auto">
            <a:xfrm>
              <a:off x="24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4" name="Line 317"/>
            <p:cNvSpPr>
              <a:spLocks noChangeShapeType="1"/>
            </p:cNvSpPr>
            <p:nvPr/>
          </p:nvSpPr>
          <p:spPr bwMode="auto">
            <a:xfrm>
              <a:off x="24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5" name="Line 318"/>
            <p:cNvSpPr>
              <a:spLocks noChangeShapeType="1"/>
            </p:cNvSpPr>
            <p:nvPr/>
          </p:nvSpPr>
          <p:spPr bwMode="auto">
            <a:xfrm flipH="1">
              <a:off x="236" y="2095"/>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6" name="Line 319"/>
            <p:cNvSpPr>
              <a:spLocks noChangeShapeType="1"/>
            </p:cNvSpPr>
            <p:nvPr/>
          </p:nvSpPr>
          <p:spPr bwMode="auto">
            <a:xfrm>
              <a:off x="236"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7" name="Line 320"/>
            <p:cNvSpPr>
              <a:spLocks noChangeShapeType="1"/>
            </p:cNvSpPr>
            <p:nvPr/>
          </p:nvSpPr>
          <p:spPr bwMode="auto">
            <a:xfrm flipV="1">
              <a:off x="236" y="2084"/>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8" name="Line 321"/>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89" name="Line 322"/>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0" name="Line 323"/>
            <p:cNvSpPr>
              <a:spLocks noChangeShapeType="1"/>
            </p:cNvSpPr>
            <p:nvPr/>
          </p:nvSpPr>
          <p:spPr bwMode="auto">
            <a:xfrm>
              <a:off x="236"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1" name="Line 324"/>
            <p:cNvSpPr>
              <a:spLocks noChangeShapeType="1"/>
            </p:cNvSpPr>
            <p:nvPr/>
          </p:nvSpPr>
          <p:spPr bwMode="auto">
            <a:xfrm flipH="1" flipV="1">
              <a:off x="225" y="2074"/>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2" name="Line 325"/>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3" name="Line 326"/>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4" name="Line 327"/>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5" name="Line 328"/>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6" name="Line 329"/>
            <p:cNvSpPr>
              <a:spLocks noChangeShapeType="1"/>
            </p:cNvSpPr>
            <p:nvPr/>
          </p:nvSpPr>
          <p:spPr bwMode="auto">
            <a:xfrm>
              <a:off x="225"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7" name="Line 330"/>
            <p:cNvSpPr>
              <a:spLocks noChangeShapeType="1"/>
            </p:cNvSpPr>
            <p:nvPr/>
          </p:nvSpPr>
          <p:spPr bwMode="auto">
            <a:xfrm flipV="1">
              <a:off x="225"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8" name="Line 331"/>
            <p:cNvSpPr>
              <a:spLocks noChangeShapeType="1"/>
            </p:cNvSpPr>
            <p:nvPr/>
          </p:nvSpPr>
          <p:spPr bwMode="auto">
            <a:xfrm>
              <a:off x="225"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99" name="Line 332"/>
            <p:cNvSpPr>
              <a:spLocks noChangeShapeType="1"/>
            </p:cNvSpPr>
            <p:nvPr/>
          </p:nvSpPr>
          <p:spPr bwMode="auto">
            <a:xfrm flipV="1">
              <a:off x="225" y="2053"/>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0" name="Line 333"/>
            <p:cNvSpPr>
              <a:spLocks noChangeShapeType="1"/>
            </p:cNvSpPr>
            <p:nvPr/>
          </p:nvSpPr>
          <p:spPr bwMode="auto">
            <a:xfrm>
              <a:off x="23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1" name="Line 334"/>
            <p:cNvSpPr>
              <a:spLocks noChangeShapeType="1"/>
            </p:cNvSpPr>
            <p:nvPr/>
          </p:nvSpPr>
          <p:spPr bwMode="auto">
            <a:xfrm>
              <a:off x="23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2" name="Line 335"/>
            <p:cNvSpPr>
              <a:spLocks noChangeShapeType="1"/>
            </p:cNvSpPr>
            <p:nvPr/>
          </p:nvSpPr>
          <p:spPr bwMode="auto">
            <a:xfrm>
              <a:off x="236"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3" name="Line 336"/>
            <p:cNvSpPr>
              <a:spLocks noChangeShapeType="1"/>
            </p:cNvSpPr>
            <p:nvPr/>
          </p:nvSpPr>
          <p:spPr bwMode="auto">
            <a:xfrm flipV="1">
              <a:off x="236" y="204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4" name="Line 337"/>
            <p:cNvSpPr>
              <a:spLocks noChangeShapeType="1"/>
            </p:cNvSpPr>
            <p:nvPr/>
          </p:nvSpPr>
          <p:spPr bwMode="auto">
            <a:xfrm>
              <a:off x="23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5" name="Line 338"/>
            <p:cNvSpPr>
              <a:spLocks noChangeShapeType="1"/>
            </p:cNvSpPr>
            <p:nvPr/>
          </p:nvSpPr>
          <p:spPr bwMode="auto">
            <a:xfrm>
              <a:off x="236" y="2042"/>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6" name="Line 339"/>
            <p:cNvSpPr>
              <a:spLocks noChangeShapeType="1"/>
            </p:cNvSpPr>
            <p:nvPr/>
          </p:nvSpPr>
          <p:spPr bwMode="auto">
            <a:xfrm>
              <a:off x="24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7" name="Line 340"/>
            <p:cNvSpPr>
              <a:spLocks noChangeShapeType="1"/>
            </p:cNvSpPr>
            <p:nvPr/>
          </p:nvSpPr>
          <p:spPr bwMode="auto">
            <a:xfrm>
              <a:off x="24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8" name="Line 341"/>
            <p:cNvSpPr>
              <a:spLocks noChangeShapeType="1"/>
            </p:cNvSpPr>
            <p:nvPr/>
          </p:nvSpPr>
          <p:spPr bwMode="auto">
            <a:xfrm>
              <a:off x="246"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09" name="Line 342"/>
            <p:cNvSpPr>
              <a:spLocks noChangeShapeType="1"/>
            </p:cNvSpPr>
            <p:nvPr/>
          </p:nvSpPr>
          <p:spPr bwMode="auto">
            <a:xfrm>
              <a:off x="246" y="204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0" name="Line 343"/>
            <p:cNvSpPr>
              <a:spLocks noChangeShapeType="1"/>
            </p:cNvSpPr>
            <p:nvPr/>
          </p:nvSpPr>
          <p:spPr bwMode="auto">
            <a:xfrm>
              <a:off x="257"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1" name="Line 344"/>
            <p:cNvSpPr>
              <a:spLocks noChangeShapeType="1"/>
            </p:cNvSpPr>
            <p:nvPr/>
          </p:nvSpPr>
          <p:spPr bwMode="auto">
            <a:xfrm>
              <a:off x="257" y="204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2" name="Line 345"/>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3" name="Line 346"/>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4" name="Line 347"/>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5" name="Line 348"/>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6" name="Line 349"/>
            <p:cNvSpPr>
              <a:spLocks noChangeShapeType="1"/>
            </p:cNvSpPr>
            <p:nvPr/>
          </p:nvSpPr>
          <p:spPr bwMode="auto">
            <a:xfrm>
              <a:off x="25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7" name="Line 350"/>
            <p:cNvSpPr>
              <a:spLocks noChangeShapeType="1"/>
            </p:cNvSpPr>
            <p:nvPr/>
          </p:nvSpPr>
          <p:spPr bwMode="auto">
            <a:xfrm>
              <a:off x="257" y="2053"/>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8" name="Line 351"/>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19" name="Line 352"/>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0" name="Line 353"/>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1" name="Line 354"/>
            <p:cNvSpPr>
              <a:spLocks noChangeShapeType="1"/>
            </p:cNvSpPr>
            <p:nvPr/>
          </p:nvSpPr>
          <p:spPr bwMode="auto">
            <a:xfrm flipV="1">
              <a:off x="267"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2" name="Line 355"/>
            <p:cNvSpPr>
              <a:spLocks noChangeShapeType="1"/>
            </p:cNvSpPr>
            <p:nvPr/>
          </p:nvSpPr>
          <p:spPr bwMode="auto">
            <a:xfrm>
              <a:off x="267"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3" name="Line 356"/>
            <p:cNvSpPr>
              <a:spLocks noChangeShapeType="1"/>
            </p:cNvSpPr>
            <p:nvPr/>
          </p:nvSpPr>
          <p:spPr bwMode="auto">
            <a:xfrm flipV="1">
              <a:off x="267" y="2042"/>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4" name="Line 357"/>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5" name="Line 358"/>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6" name="Line 359"/>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7" name="Line 360"/>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8" name="Line 361"/>
            <p:cNvSpPr>
              <a:spLocks noChangeShapeType="1"/>
            </p:cNvSpPr>
            <p:nvPr/>
          </p:nvSpPr>
          <p:spPr bwMode="auto">
            <a:xfrm>
              <a:off x="27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29" name="Line 362"/>
            <p:cNvSpPr>
              <a:spLocks noChangeShapeType="1"/>
            </p:cNvSpPr>
            <p:nvPr/>
          </p:nvSpPr>
          <p:spPr bwMode="auto">
            <a:xfrm>
              <a:off x="278" y="2042"/>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0" name="Line 363"/>
            <p:cNvSpPr>
              <a:spLocks noChangeShapeType="1"/>
            </p:cNvSpPr>
            <p:nvPr/>
          </p:nvSpPr>
          <p:spPr bwMode="auto">
            <a:xfrm>
              <a:off x="28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1" name="Line 364"/>
            <p:cNvSpPr>
              <a:spLocks noChangeShapeType="1"/>
            </p:cNvSpPr>
            <p:nvPr/>
          </p:nvSpPr>
          <p:spPr bwMode="auto">
            <a:xfrm>
              <a:off x="28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2" name="Line 365"/>
            <p:cNvSpPr>
              <a:spLocks noChangeShapeType="1"/>
            </p:cNvSpPr>
            <p:nvPr/>
          </p:nvSpPr>
          <p:spPr bwMode="auto">
            <a:xfrm>
              <a:off x="288"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3" name="Line 366"/>
            <p:cNvSpPr>
              <a:spLocks noChangeShapeType="1"/>
            </p:cNvSpPr>
            <p:nvPr/>
          </p:nvSpPr>
          <p:spPr bwMode="auto">
            <a:xfrm>
              <a:off x="288" y="204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4" name="Line 367"/>
            <p:cNvSpPr>
              <a:spLocks noChangeShapeType="1"/>
            </p:cNvSpPr>
            <p:nvPr/>
          </p:nvSpPr>
          <p:spPr bwMode="auto">
            <a:xfrm>
              <a:off x="299" y="204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5" name="Line 368"/>
            <p:cNvSpPr>
              <a:spLocks noChangeShapeType="1"/>
            </p:cNvSpPr>
            <p:nvPr/>
          </p:nvSpPr>
          <p:spPr bwMode="auto">
            <a:xfrm>
              <a:off x="299" y="2042"/>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6" name="Line 369"/>
            <p:cNvSpPr>
              <a:spLocks noChangeShapeType="1"/>
            </p:cNvSpPr>
            <p:nvPr/>
          </p:nvSpPr>
          <p:spPr bwMode="auto">
            <a:xfrm>
              <a:off x="30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7" name="Line 370"/>
            <p:cNvSpPr>
              <a:spLocks noChangeShapeType="1"/>
            </p:cNvSpPr>
            <p:nvPr/>
          </p:nvSpPr>
          <p:spPr bwMode="auto">
            <a:xfrm>
              <a:off x="30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8" name="Line 371"/>
            <p:cNvSpPr>
              <a:spLocks noChangeShapeType="1"/>
            </p:cNvSpPr>
            <p:nvPr/>
          </p:nvSpPr>
          <p:spPr bwMode="auto">
            <a:xfrm>
              <a:off x="30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39" name="Line 372"/>
            <p:cNvSpPr>
              <a:spLocks noChangeShapeType="1"/>
            </p:cNvSpPr>
            <p:nvPr/>
          </p:nvSpPr>
          <p:spPr bwMode="auto">
            <a:xfrm>
              <a:off x="309"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0" name="Line 373"/>
            <p:cNvSpPr>
              <a:spLocks noChangeShapeType="1"/>
            </p:cNvSpPr>
            <p:nvPr/>
          </p:nvSpPr>
          <p:spPr bwMode="auto">
            <a:xfrm>
              <a:off x="30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1" name="Line 374"/>
            <p:cNvSpPr>
              <a:spLocks noChangeShapeType="1"/>
            </p:cNvSpPr>
            <p:nvPr/>
          </p:nvSpPr>
          <p:spPr bwMode="auto">
            <a:xfrm>
              <a:off x="309"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2" name="Line 375"/>
            <p:cNvSpPr>
              <a:spLocks noChangeShapeType="1"/>
            </p:cNvSpPr>
            <p:nvPr/>
          </p:nvSpPr>
          <p:spPr bwMode="auto">
            <a:xfrm>
              <a:off x="30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3" name="Line 376"/>
            <p:cNvSpPr>
              <a:spLocks noChangeShapeType="1"/>
            </p:cNvSpPr>
            <p:nvPr/>
          </p:nvSpPr>
          <p:spPr bwMode="auto">
            <a:xfrm>
              <a:off x="30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4" name="Line 377"/>
            <p:cNvSpPr>
              <a:spLocks noChangeShapeType="1"/>
            </p:cNvSpPr>
            <p:nvPr/>
          </p:nvSpPr>
          <p:spPr bwMode="auto">
            <a:xfrm>
              <a:off x="30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5" name="Line 378"/>
            <p:cNvSpPr>
              <a:spLocks noChangeShapeType="1"/>
            </p:cNvSpPr>
            <p:nvPr/>
          </p:nvSpPr>
          <p:spPr bwMode="auto">
            <a:xfrm>
              <a:off x="309"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6" name="Line 379"/>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7" name="Line 380"/>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8" name="Line 381"/>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49" name="Line 382"/>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0" name="Line 383"/>
            <p:cNvSpPr>
              <a:spLocks noChangeShapeType="1"/>
            </p:cNvSpPr>
            <p:nvPr/>
          </p:nvSpPr>
          <p:spPr bwMode="auto">
            <a:xfrm>
              <a:off x="30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1" name="Line 384"/>
            <p:cNvSpPr>
              <a:spLocks noChangeShapeType="1"/>
            </p:cNvSpPr>
            <p:nvPr/>
          </p:nvSpPr>
          <p:spPr bwMode="auto">
            <a:xfrm flipH="1">
              <a:off x="299" y="2084"/>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2" name="Line 385"/>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3" name="Line 386"/>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4" name="Line 387"/>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5" name="Line 388"/>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6" name="Line 389"/>
            <p:cNvSpPr>
              <a:spLocks noChangeShapeType="1"/>
            </p:cNvSpPr>
            <p:nvPr/>
          </p:nvSpPr>
          <p:spPr bwMode="auto">
            <a:xfrm>
              <a:off x="299" y="20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7" name="Line 390"/>
            <p:cNvSpPr>
              <a:spLocks noChangeShapeType="1"/>
            </p:cNvSpPr>
            <p:nvPr/>
          </p:nvSpPr>
          <p:spPr bwMode="auto">
            <a:xfrm flipV="1">
              <a:off x="299" y="2084"/>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8" name="Line 391"/>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59" name="Line 392"/>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0" name="Line 393"/>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1" name="Line 394"/>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2" name="Line 395"/>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3" name="Line 396"/>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4" name="Line 397"/>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5" name="Line 398"/>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6" name="Line 399"/>
            <p:cNvSpPr>
              <a:spLocks noChangeShapeType="1"/>
            </p:cNvSpPr>
            <p:nvPr/>
          </p:nvSpPr>
          <p:spPr bwMode="auto">
            <a:xfrm>
              <a:off x="299" y="208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7" name="Line 400"/>
            <p:cNvSpPr>
              <a:spLocks noChangeShapeType="1"/>
            </p:cNvSpPr>
            <p:nvPr/>
          </p:nvSpPr>
          <p:spPr bwMode="auto">
            <a:xfrm flipV="1">
              <a:off x="299" y="207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8" name="Line 401"/>
            <p:cNvSpPr>
              <a:spLocks noChangeShapeType="1"/>
            </p:cNvSpPr>
            <p:nvPr/>
          </p:nvSpPr>
          <p:spPr bwMode="auto">
            <a:xfrm>
              <a:off x="299"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69" name="Line 402"/>
            <p:cNvSpPr>
              <a:spLocks noChangeShapeType="1"/>
            </p:cNvSpPr>
            <p:nvPr/>
          </p:nvSpPr>
          <p:spPr bwMode="auto">
            <a:xfrm flipV="1">
              <a:off x="299"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0" name="Line 403"/>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1" name="Line 404"/>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2" name="Line 405"/>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3" name="Line 406"/>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4" name="Line 407"/>
            <p:cNvSpPr>
              <a:spLocks noChangeShapeType="1"/>
            </p:cNvSpPr>
            <p:nvPr/>
          </p:nvSpPr>
          <p:spPr bwMode="auto">
            <a:xfrm>
              <a:off x="299"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5" name="Line 408"/>
            <p:cNvSpPr>
              <a:spLocks noChangeShapeType="1"/>
            </p:cNvSpPr>
            <p:nvPr/>
          </p:nvSpPr>
          <p:spPr bwMode="auto">
            <a:xfrm flipV="1">
              <a:off x="299" y="2053"/>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6" name="Line 409"/>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7" name="Line 410"/>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8" name="Line 411"/>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79" name="Line 412"/>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0" name="Line 413"/>
            <p:cNvSpPr>
              <a:spLocks noChangeShapeType="1"/>
            </p:cNvSpPr>
            <p:nvPr/>
          </p:nvSpPr>
          <p:spPr bwMode="auto">
            <a:xfrm>
              <a:off x="299"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1" name="Line 414"/>
            <p:cNvSpPr>
              <a:spLocks noChangeShapeType="1"/>
            </p:cNvSpPr>
            <p:nvPr/>
          </p:nvSpPr>
          <p:spPr bwMode="auto">
            <a:xfrm flipH="1">
              <a:off x="288" y="2053"/>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2" name="Line 415"/>
            <p:cNvSpPr>
              <a:spLocks noChangeShapeType="1"/>
            </p:cNvSpPr>
            <p:nvPr/>
          </p:nvSpPr>
          <p:spPr bwMode="auto">
            <a:xfrm>
              <a:off x="28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3" name="Line 416"/>
            <p:cNvSpPr>
              <a:spLocks noChangeShapeType="1"/>
            </p:cNvSpPr>
            <p:nvPr/>
          </p:nvSpPr>
          <p:spPr bwMode="auto">
            <a:xfrm>
              <a:off x="28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4" name="Line 417"/>
            <p:cNvSpPr>
              <a:spLocks noChangeShapeType="1"/>
            </p:cNvSpPr>
            <p:nvPr/>
          </p:nvSpPr>
          <p:spPr bwMode="auto">
            <a:xfrm>
              <a:off x="28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5" name="Line 418"/>
            <p:cNvSpPr>
              <a:spLocks noChangeShapeType="1"/>
            </p:cNvSpPr>
            <p:nvPr/>
          </p:nvSpPr>
          <p:spPr bwMode="auto">
            <a:xfrm flipH="1">
              <a:off x="278" y="2053"/>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6" name="Line 419"/>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7" name="Line 420"/>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8" name="Line 421"/>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89" name="Line 422"/>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0" name="Line 423"/>
            <p:cNvSpPr>
              <a:spLocks noChangeShapeType="1"/>
            </p:cNvSpPr>
            <p:nvPr/>
          </p:nvSpPr>
          <p:spPr bwMode="auto">
            <a:xfrm>
              <a:off x="278" y="205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1" name="Line 424"/>
            <p:cNvSpPr>
              <a:spLocks noChangeShapeType="1"/>
            </p:cNvSpPr>
            <p:nvPr/>
          </p:nvSpPr>
          <p:spPr bwMode="auto">
            <a:xfrm flipH="1">
              <a:off x="267" y="2053"/>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2" name="Line 425"/>
            <p:cNvSpPr>
              <a:spLocks noChangeShapeType="1"/>
            </p:cNvSpPr>
            <p:nvPr/>
          </p:nvSpPr>
          <p:spPr bwMode="auto">
            <a:xfrm>
              <a:off x="267" y="206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93" name="Line 426"/>
            <p:cNvSpPr>
              <a:spLocks noChangeShapeType="1"/>
            </p:cNvSpPr>
            <p:nvPr/>
          </p:nvSpPr>
          <p:spPr bwMode="auto">
            <a:xfrm>
              <a:off x="267" y="2063"/>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69655" name="Group 427"/>
          <p:cNvGrpSpPr>
            <a:grpSpLocks/>
          </p:cNvGrpSpPr>
          <p:nvPr/>
        </p:nvGrpSpPr>
        <p:grpSpPr bwMode="auto">
          <a:xfrm>
            <a:off x="454328" y="2646262"/>
            <a:ext cx="250825" cy="317500"/>
            <a:chOff x="225" y="1895"/>
            <a:chExt cx="158" cy="200"/>
          </a:xfrm>
        </p:grpSpPr>
        <p:sp>
          <p:nvSpPr>
            <p:cNvPr id="70094" name="Line 428"/>
            <p:cNvSpPr>
              <a:spLocks noChangeShapeType="1"/>
            </p:cNvSpPr>
            <p:nvPr/>
          </p:nvSpPr>
          <p:spPr bwMode="auto">
            <a:xfrm>
              <a:off x="267" y="207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95" name="Freeform 429"/>
            <p:cNvSpPr>
              <a:spLocks/>
            </p:cNvSpPr>
            <p:nvPr/>
          </p:nvSpPr>
          <p:spPr bwMode="auto">
            <a:xfrm>
              <a:off x="225" y="2042"/>
              <a:ext cx="84" cy="53"/>
            </a:xfrm>
            <a:custGeom>
              <a:avLst/>
              <a:gdLst>
                <a:gd name="T0" fmla="*/ 42 w 84"/>
                <a:gd name="T1" fmla="*/ 42 h 53"/>
                <a:gd name="T2" fmla="*/ 32 w 84"/>
                <a:gd name="T3" fmla="*/ 42 h 53"/>
                <a:gd name="T4" fmla="*/ 32 w 84"/>
                <a:gd name="T5" fmla="*/ 32 h 53"/>
                <a:gd name="T6" fmla="*/ 32 w 84"/>
                <a:gd name="T7" fmla="*/ 21 h 53"/>
                <a:gd name="T8" fmla="*/ 32 w 84"/>
                <a:gd name="T9" fmla="*/ 21 h 53"/>
                <a:gd name="T10" fmla="*/ 21 w 84"/>
                <a:gd name="T11" fmla="*/ 11 h 53"/>
                <a:gd name="T12" fmla="*/ 21 w 84"/>
                <a:gd name="T13" fmla="*/ 11 h 53"/>
                <a:gd name="T14" fmla="*/ 11 w 84"/>
                <a:gd name="T15" fmla="*/ 21 h 53"/>
                <a:gd name="T16" fmla="*/ 11 w 84"/>
                <a:gd name="T17" fmla="*/ 32 h 53"/>
                <a:gd name="T18" fmla="*/ 11 w 84"/>
                <a:gd name="T19" fmla="*/ 32 h 53"/>
                <a:gd name="T20" fmla="*/ 11 w 84"/>
                <a:gd name="T21" fmla="*/ 32 h 53"/>
                <a:gd name="T22" fmla="*/ 21 w 84"/>
                <a:gd name="T23" fmla="*/ 42 h 53"/>
                <a:gd name="T24" fmla="*/ 21 w 84"/>
                <a:gd name="T25" fmla="*/ 53 h 53"/>
                <a:gd name="T26" fmla="*/ 11 w 84"/>
                <a:gd name="T27" fmla="*/ 53 h 53"/>
                <a:gd name="T28" fmla="*/ 11 w 84"/>
                <a:gd name="T29" fmla="*/ 42 h 53"/>
                <a:gd name="T30" fmla="*/ 0 w 84"/>
                <a:gd name="T31" fmla="*/ 32 h 53"/>
                <a:gd name="T32" fmla="*/ 0 w 84"/>
                <a:gd name="T33" fmla="*/ 21 h 53"/>
                <a:gd name="T34" fmla="*/ 11 w 84"/>
                <a:gd name="T35" fmla="*/ 11 h 53"/>
                <a:gd name="T36" fmla="*/ 21 w 84"/>
                <a:gd name="T37" fmla="*/ 0 h 53"/>
                <a:gd name="T38" fmla="*/ 32 w 84"/>
                <a:gd name="T39" fmla="*/ 0 h 53"/>
                <a:gd name="T40" fmla="*/ 32 w 84"/>
                <a:gd name="T41" fmla="*/ 11 h 53"/>
                <a:gd name="T42" fmla="*/ 42 w 84"/>
                <a:gd name="T43" fmla="*/ 21 h 53"/>
                <a:gd name="T44" fmla="*/ 42 w 84"/>
                <a:gd name="T45" fmla="*/ 11 h 53"/>
                <a:gd name="T46" fmla="*/ 53 w 84"/>
                <a:gd name="T47" fmla="*/ 0 h 53"/>
                <a:gd name="T48" fmla="*/ 63 w 84"/>
                <a:gd name="T49" fmla="*/ 0 h 53"/>
                <a:gd name="T50" fmla="*/ 74 w 84"/>
                <a:gd name="T51" fmla="*/ 0 h 53"/>
                <a:gd name="T52" fmla="*/ 84 w 84"/>
                <a:gd name="T53" fmla="*/ 11 h 53"/>
                <a:gd name="T54" fmla="*/ 84 w 84"/>
                <a:gd name="T55" fmla="*/ 32 h 53"/>
                <a:gd name="T56" fmla="*/ 84 w 84"/>
                <a:gd name="T57" fmla="*/ 42 h 53"/>
                <a:gd name="T58" fmla="*/ 84 w 84"/>
                <a:gd name="T59" fmla="*/ 42 h 53"/>
                <a:gd name="T60" fmla="*/ 74 w 84"/>
                <a:gd name="T61" fmla="*/ 53 h 53"/>
                <a:gd name="T62" fmla="*/ 74 w 84"/>
                <a:gd name="T63" fmla="*/ 42 h 53"/>
                <a:gd name="T64" fmla="*/ 74 w 84"/>
                <a:gd name="T65" fmla="*/ 42 h 53"/>
                <a:gd name="T66" fmla="*/ 74 w 84"/>
                <a:gd name="T67" fmla="*/ 42 h 53"/>
                <a:gd name="T68" fmla="*/ 74 w 84"/>
                <a:gd name="T69" fmla="*/ 21 h 53"/>
                <a:gd name="T70" fmla="*/ 74 w 84"/>
                <a:gd name="T71" fmla="*/ 21 h 53"/>
                <a:gd name="T72" fmla="*/ 74 w 84"/>
                <a:gd name="T73" fmla="*/ 11 h 53"/>
                <a:gd name="T74" fmla="*/ 63 w 84"/>
                <a:gd name="T75" fmla="*/ 11 h 53"/>
                <a:gd name="T76" fmla="*/ 53 w 84"/>
                <a:gd name="T77" fmla="*/ 11 h 53"/>
                <a:gd name="T78" fmla="*/ 53 w 84"/>
                <a:gd name="T79" fmla="*/ 11 h 53"/>
                <a:gd name="T80" fmla="*/ 42 w 84"/>
                <a:gd name="T81" fmla="*/ 3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
                <a:gd name="T124" fmla="*/ 0 h 53"/>
                <a:gd name="T125" fmla="*/ 84 w 84"/>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 h="53">
                  <a:moveTo>
                    <a:pt x="42" y="32"/>
                  </a:moveTo>
                  <a:lnTo>
                    <a:pt x="42" y="42"/>
                  </a:lnTo>
                  <a:lnTo>
                    <a:pt x="32" y="42"/>
                  </a:lnTo>
                  <a:lnTo>
                    <a:pt x="32" y="32"/>
                  </a:lnTo>
                  <a:lnTo>
                    <a:pt x="32" y="21"/>
                  </a:lnTo>
                  <a:lnTo>
                    <a:pt x="32" y="11"/>
                  </a:lnTo>
                  <a:lnTo>
                    <a:pt x="21" y="11"/>
                  </a:lnTo>
                  <a:lnTo>
                    <a:pt x="11" y="21"/>
                  </a:lnTo>
                  <a:lnTo>
                    <a:pt x="11" y="32"/>
                  </a:lnTo>
                  <a:lnTo>
                    <a:pt x="11" y="42"/>
                  </a:lnTo>
                  <a:lnTo>
                    <a:pt x="21" y="42"/>
                  </a:lnTo>
                  <a:lnTo>
                    <a:pt x="21" y="53"/>
                  </a:lnTo>
                  <a:lnTo>
                    <a:pt x="11" y="53"/>
                  </a:lnTo>
                  <a:lnTo>
                    <a:pt x="11" y="42"/>
                  </a:lnTo>
                  <a:lnTo>
                    <a:pt x="0" y="32"/>
                  </a:lnTo>
                  <a:lnTo>
                    <a:pt x="0" y="21"/>
                  </a:lnTo>
                  <a:lnTo>
                    <a:pt x="11" y="11"/>
                  </a:lnTo>
                  <a:lnTo>
                    <a:pt x="11" y="0"/>
                  </a:lnTo>
                  <a:lnTo>
                    <a:pt x="21" y="0"/>
                  </a:lnTo>
                  <a:lnTo>
                    <a:pt x="32" y="0"/>
                  </a:lnTo>
                  <a:lnTo>
                    <a:pt x="32" y="11"/>
                  </a:lnTo>
                  <a:lnTo>
                    <a:pt x="42" y="21"/>
                  </a:lnTo>
                  <a:lnTo>
                    <a:pt x="42" y="11"/>
                  </a:lnTo>
                  <a:lnTo>
                    <a:pt x="53" y="0"/>
                  </a:lnTo>
                  <a:lnTo>
                    <a:pt x="63" y="0"/>
                  </a:lnTo>
                  <a:lnTo>
                    <a:pt x="74" y="0"/>
                  </a:lnTo>
                  <a:lnTo>
                    <a:pt x="84" y="11"/>
                  </a:lnTo>
                  <a:lnTo>
                    <a:pt x="84" y="21"/>
                  </a:lnTo>
                  <a:lnTo>
                    <a:pt x="84" y="32"/>
                  </a:lnTo>
                  <a:lnTo>
                    <a:pt x="84" y="42"/>
                  </a:lnTo>
                  <a:lnTo>
                    <a:pt x="74" y="53"/>
                  </a:lnTo>
                  <a:lnTo>
                    <a:pt x="74" y="42"/>
                  </a:lnTo>
                  <a:lnTo>
                    <a:pt x="74" y="32"/>
                  </a:lnTo>
                  <a:lnTo>
                    <a:pt x="74" y="21"/>
                  </a:lnTo>
                  <a:lnTo>
                    <a:pt x="74" y="11"/>
                  </a:lnTo>
                  <a:lnTo>
                    <a:pt x="63" y="11"/>
                  </a:lnTo>
                  <a:lnTo>
                    <a:pt x="53" y="11"/>
                  </a:lnTo>
                  <a:lnTo>
                    <a:pt x="42" y="21"/>
                  </a:lnTo>
                  <a:lnTo>
                    <a:pt x="4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096" name="Line 430"/>
            <p:cNvSpPr>
              <a:spLocks noChangeShapeType="1"/>
            </p:cNvSpPr>
            <p:nvPr/>
          </p:nvSpPr>
          <p:spPr bwMode="auto">
            <a:xfrm flipV="1">
              <a:off x="330" y="2010"/>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97" name="Line 431"/>
            <p:cNvSpPr>
              <a:spLocks noChangeShapeType="1"/>
            </p:cNvSpPr>
            <p:nvPr/>
          </p:nvSpPr>
          <p:spPr bwMode="auto">
            <a:xfrm>
              <a:off x="330"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98" name="Line 432"/>
            <p:cNvSpPr>
              <a:spLocks noChangeShapeType="1"/>
            </p:cNvSpPr>
            <p:nvPr/>
          </p:nvSpPr>
          <p:spPr bwMode="auto">
            <a:xfrm>
              <a:off x="330"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99" name="Line 433"/>
            <p:cNvSpPr>
              <a:spLocks noChangeShapeType="1"/>
            </p:cNvSpPr>
            <p:nvPr/>
          </p:nvSpPr>
          <p:spPr bwMode="auto">
            <a:xfrm>
              <a:off x="330"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0" name="Line 434"/>
            <p:cNvSpPr>
              <a:spLocks noChangeShapeType="1"/>
            </p:cNvSpPr>
            <p:nvPr/>
          </p:nvSpPr>
          <p:spPr bwMode="auto">
            <a:xfrm>
              <a:off x="330" y="2010"/>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1" name="Line 435"/>
            <p:cNvSpPr>
              <a:spLocks noChangeShapeType="1"/>
            </p:cNvSpPr>
            <p:nvPr/>
          </p:nvSpPr>
          <p:spPr bwMode="auto">
            <a:xfrm>
              <a:off x="34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2" name="Line 436"/>
            <p:cNvSpPr>
              <a:spLocks noChangeShapeType="1"/>
            </p:cNvSpPr>
            <p:nvPr/>
          </p:nvSpPr>
          <p:spPr bwMode="auto">
            <a:xfrm flipV="1">
              <a:off x="341" y="20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3" name="Line 437"/>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4" name="Line 438"/>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5" name="Line 439"/>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6" name="Line 440"/>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7" name="Line 441"/>
            <p:cNvSpPr>
              <a:spLocks noChangeShapeType="1"/>
            </p:cNvSpPr>
            <p:nvPr/>
          </p:nvSpPr>
          <p:spPr bwMode="auto">
            <a:xfrm>
              <a:off x="34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8" name="Line 442"/>
            <p:cNvSpPr>
              <a:spLocks noChangeShapeType="1"/>
            </p:cNvSpPr>
            <p:nvPr/>
          </p:nvSpPr>
          <p:spPr bwMode="auto">
            <a:xfrm flipV="1">
              <a:off x="341"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09" name="Line 443"/>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0" name="Line 444"/>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1" name="Line 445"/>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2" name="Line 446"/>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3" name="Line 447"/>
            <p:cNvSpPr>
              <a:spLocks noChangeShapeType="1"/>
            </p:cNvSpPr>
            <p:nvPr/>
          </p:nvSpPr>
          <p:spPr bwMode="auto">
            <a:xfrm>
              <a:off x="34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4" name="Line 448"/>
            <p:cNvSpPr>
              <a:spLocks noChangeShapeType="1"/>
            </p:cNvSpPr>
            <p:nvPr/>
          </p:nvSpPr>
          <p:spPr bwMode="auto">
            <a:xfrm flipV="1">
              <a:off x="341"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5" name="Line 449"/>
            <p:cNvSpPr>
              <a:spLocks noChangeShapeType="1"/>
            </p:cNvSpPr>
            <p:nvPr/>
          </p:nvSpPr>
          <p:spPr bwMode="auto">
            <a:xfrm>
              <a:off x="34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6" name="Line 450"/>
            <p:cNvSpPr>
              <a:spLocks noChangeShapeType="1"/>
            </p:cNvSpPr>
            <p:nvPr/>
          </p:nvSpPr>
          <p:spPr bwMode="auto">
            <a:xfrm>
              <a:off x="34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7" name="Line 451"/>
            <p:cNvSpPr>
              <a:spLocks noChangeShapeType="1"/>
            </p:cNvSpPr>
            <p:nvPr/>
          </p:nvSpPr>
          <p:spPr bwMode="auto">
            <a:xfrm>
              <a:off x="34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8" name="Line 452"/>
            <p:cNvSpPr>
              <a:spLocks noChangeShapeType="1"/>
            </p:cNvSpPr>
            <p:nvPr/>
          </p:nvSpPr>
          <p:spPr bwMode="auto">
            <a:xfrm flipH="1">
              <a:off x="330" y="1979"/>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19" name="Line 453"/>
            <p:cNvSpPr>
              <a:spLocks noChangeShapeType="1"/>
            </p:cNvSpPr>
            <p:nvPr/>
          </p:nvSpPr>
          <p:spPr bwMode="auto">
            <a:xfrm>
              <a:off x="33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0" name="Line 454"/>
            <p:cNvSpPr>
              <a:spLocks noChangeShapeType="1"/>
            </p:cNvSpPr>
            <p:nvPr/>
          </p:nvSpPr>
          <p:spPr bwMode="auto">
            <a:xfrm flipV="1">
              <a:off x="330" y="19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1" name="Line 455"/>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2" name="Line 456"/>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3" name="Line 457"/>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4" name="Line 458"/>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5" name="Line 459"/>
            <p:cNvSpPr>
              <a:spLocks noChangeShapeType="1"/>
            </p:cNvSpPr>
            <p:nvPr/>
          </p:nvSpPr>
          <p:spPr bwMode="auto">
            <a:xfrm>
              <a:off x="33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6" name="Line 460"/>
            <p:cNvSpPr>
              <a:spLocks noChangeShapeType="1"/>
            </p:cNvSpPr>
            <p:nvPr/>
          </p:nvSpPr>
          <p:spPr bwMode="auto">
            <a:xfrm flipH="1">
              <a:off x="320" y="1968"/>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7" name="Line 461"/>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8" name="Line 462"/>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29" name="Line 463"/>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0" name="Line 464"/>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1" name="Line 465"/>
            <p:cNvSpPr>
              <a:spLocks noChangeShapeType="1"/>
            </p:cNvSpPr>
            <p:nvPr/>
          </p:nvSpPr>
          <p:spPr bwMode="auto">
            <a:xfrm>
              <a:off x="320"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2" name="Line 466"/>
            <p:cNvSpPr>
              <a:spLocks noChangeShapeType="1"/>
            </p:cNvSpPr>
            <p:nvPr/>
          </p:nvSpPr>
          <p:spPr bwMode="auto">
            <a:xfrm>
              <a:off x="320"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3" name="Line 467"/>
            <p:cNvSpPr>
              <a:spLocks noChangeShapeType="1"/>
            </p:cNvSpPr>
            <p:nvPr/>
          </p:nvSpPr>
          <p:spPr bwMode="auto">
            <a:xfrm>
              <a:off x="320"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4" name="Line 468"/>
            <p:cNvSpPr>
              <a:spLocks noChangeShapeType="1"/>
            </p:cNvSpPr>
            <p:nvPr/>
          </p:nvSpPr>
          <p:spPr bwMode="auto">
            <a:xfrm>
              <a:off x="320"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5" name="Line 469"/>
            <p:cNvSpPr>
              <a:spLocks noChangeShapeType="1"/>
            </p:cNvSpPr>
            <p:nvPr/>
          </p:nvSpPr>
          <p:spPr bwMode="auto">
            <a:xfrm>
              <a:off x="320"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6" name="Line 470"/>
            <p:cNvSpPr>
              <a:spLocks noChangeShapeType="1"/>
            </p:cNvSpPr>
            <p:nvPr/>
          </p:nvSpPr>
          <p:spPr bwMode="auto">
            <a:xfrm flipH="1">
              <a:off x="309" y="1989"/>
              <a:ext cx="1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7" name="Line 471"/>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8" name="Line 472"/>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39" name="Line 473"/>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0" name="Line 474"/>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1" name="Line 475"/>
            <p:cNvSpPr>
              <a:spLocks noChangeShapeType="1"/>
            </p:cNvSpPr>
            <p:nvPr/>
          </p:nvSpPr>
          <p:spPr bwMode="auto">
            <a:xfrm>
              <a:off x="309"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2" name="Line 476"/>
            <p:cNvSpPr>
              <a:spLocks noChangeShapeType="1"/>
            </p:cNvSpPr>
            <p:nvPr/>
          </p:nvSpPr>
          <p:spPr bwMode="auto">
            <a:xfrm flipH="1">
              <a:off x="299" y="20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3" name="Line 477"/>
            <p:cNvSpPr>
              <a:spLocks noChangeShapeType="1"/>
            </p:cNvSpPr>
            <p:nvPr/>
          </p:nvSpPr>
          <p:spPr bwMode="auto">
            <a:xfrm>
              <a:off x="299"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4" name="Line 478"/>
            <p:cNvSpPr>
              <a:spLocks noChangeShapeType="1"/>
            </p:cNvSpPr>
            <p:nvPr/>
          </p:nvSpPr>
          <p:spPr bwMode="auto">
            <a:xfrm flipH="1">
              <a:off x="288" y="202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5" name="Line 479"/>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6" name="Line 480"/>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7" name="Line 481"/>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8" name="Line 482"/>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49" name="Line 483"/>
            <p:cNvSpPr>
              <a:spLocks noChangeShapeType="1"/>
            </p:cNvSpPr>
            <p:nvPr/>
          </p:nvSpPr>
          <p:spPr bwMode="auto">
            <a:xfrm>
              <a:off x="288"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0" name="Line 484"/>
            <p:cNvSpPr>
              <a:spLocks noChangeShapeType="1"/>
            </p:cNvSpPr>
            <p:nvPr/>
          </p:nvSpPr>
          <p:spPr bwMode="auto">
            <a:xfrm flipH="1" flipV="1">
              <a:off x="278" y="20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1" name="Line 485"/>
            <p:cNvSpPr>
              <a:spLocks noChangeShapeType="1"/>
            </p:cNvSpPr>
            <p:nvPr/>
          </p:nvSpPr>
          <p:spPr bwMode="auto">
            <a:xfrm>
              <a:off x="27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2" name="Line 486"/>
            <p:cNvSpPr>
              <a:spLocks noChangeShapeType="1"/>
            </p:cNvSpPr>
            <p:nvPr/>
          </p:nvSpPr>
          <p:spPr bwMode="auto">
            <a:xfrm>
              <a:off x="27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3" name="Line 487"/>
            <p:cNvSpPr>
              <a:spLocks noChangeShapeType="1"/>
            </p:cNvSpPr>
            <p:nvPr/>
          </p:nvSpPr>
          <p:spPr bwMode="auto">
            <a:xfrm>
              <a:off x="27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4" name="Line 488"/>
            <p:cNvSpPr>
              <a:spLocks noChangeShapeType="1"/>
            </p:cNvSpPr>
            <p:nvPr/>
          </p:nvSpPr>
          <p:spPr bwMode="auto">
            <a:xfrm flipH="1" flipV="1">
              <a:off x="267" y="2000"/>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5" name="Line 489"/>
            <p:cNvSpPr>
              <a:spLocks noChangeShapeType="1"/>
            </p:cNvSpPr>
            <p:nvPr/>
          </p:nvSpPr>
          <p:spPr bwMode="auto">
            <a:xfrm>
              <a:off x="267"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6" name="Line 490"/>
            <p:cNvSpPr>
              <a:spLocks noChangeShapeType="1"/>
            </p:cNvSpPr>
            <p:nvPr/>
          </p:nvSpPr>
          <p:spPr bwMode="auto">
            <a:xfrm flipV="1">
              <a:off x="267"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7" name="Line 491"/>
            <p:cNvSpPr>
              <a:spLocks noChangeShapeType="1"/>
            </p:cNvSpPr>
            <p:nvPr/>
          </p:nvSpPr>
          <p:spPr bwMode="auto">
            <a:xfrm>
              <a:off x="267"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8" name="Line 492"/>
            <p:cNvSpPr>
              <a:spLocks noChangeShapeType="1"/>
            </p:cNvSpPr>
            <p:nvPr/>
          </p:nvSpPr>
          <p:spPr bwMode="auto">
            <a:xfrm>
              <a:off x="267"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59" name="Line 493"/>
            <p:cNvSpPr>
              <a:spLocks noChangeShapeType="1"/>
            </p:cNvSpPr>
            <p:nvPr/>
          </p:nvSpPr>
          <p:spPr bwMode="auto">
            <a:xfrm>
              <a:off x="267"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0" name="Line 494"/>
            <p:cNvSpPr>
              <a:spLocks noChangeShapeType="1"/>
            </p:cNvSpPr>
            <p:nvPr/>
          </p:nvSpPr>
          <p:spPr bwMode="auto">
            <a:xfrm flipV="1">
              <a:off x="267"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1" name="Line 495"/>
            <p:cNvSpPr>
              <a:spLocks noChangeShapeType="1"/>
            </p:cNvSpPr>
            <p:nvPr/>
          </p:nvSpPr>
          <p:spPr bwMode="auto">
            <a:xfrm>
              <a:off x="267"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2" name="Line 496"/>
            <p:cNvSpPr>
              <a:spLocks noChangeShapeType="1"/>
            </p:cNvSpPr>
            <p:nvPr/>
          </p:nvSpPr>
          <p:spPr bwMode="auto">
            <a:xfrm flipV="1">
              <a:off x="267" y="1968"/>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3" name="Line 497"/>
            <p:cNvSpPr>
              <a:spLocks noChangeShapeType="1"/>
            </p:cNvSpPr>
            <p:nvPr/>
          </p:nvSpPr>
          <p:spPr bwMode="auto">
            <a:xfrm>
              <a:off x="278"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4" name="Line 498"/>
            <p:cNvSpPr>
              <a:spLocks noChangeShapeType="1"/>
            </p:cNvSpPr>
            <p:nvPr/>
          </p:nvSpPr>
          <p:spPr bwMode="auto">
            <a:xfrm>
              <a:off x="278"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5" name="Line 499"/>
            <p:cNvSpPr>
              <a:spLocks noChangeShapeType="1"/>
            </p:cNvSpPr>
            <p:nvPr/>
          </p:nvSpPr>
          <p:spPr bwMode="auto">
            <a:xfrm>
              <a:off x="278"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6" name="Line 500"/>
            <p:cNvSpPr>
              <a:spLocks noChangeShapeType="1"/>
            </p:cNvSpPr>
            <p:nvPr/>
          </p:nvSpPr>
          <p:spPr bwMode="auto">
            <a:xfrm flipV="1">
              <a:off x="278" y="1958"/>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7" name="Line 501"/>
            <p:cNvSpPr>
              <a:spLocks noChangeShapeType="1"/>
            </p:cNvSpPr>
            <p:nvPr/>
          </p:nvSpPr>
          <p:spPr bwMode="auto">
            <a:xfrm>
              <a:off x="27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8" name="Line 502"/>
            <p:cNvSpPr>
              <a:spLocks noChangeShapeType="1"/>
            </p:cNvSpPr>
            <p:nvPr/>
          </p:nvSpPr>
          <p:spPr bwMode="auto">
            <a:xfrm>
              <a:off x="278" y="1958"/>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69" name="Line 503"/>
            <p:cNvSpPr>
              <a:spLocks noChangeShapeType="1"/>
            </p:cNvSpPr>
            <p:nvPr/>
          </p:nvSpPr>
          <p:spPr bwMode="auto">
            <a:xfrm>
              <a:off x="28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0" name="Line 504"/>
            <p:cNvSpPr>
              <a:spLocks noChangeShapeType="1"/>
            </p:cNvSpPr>
            <p:nvPr/>
          </p:nvSpPr>
          <p:spPr bwMode="auto">
            <a:xfrm>
              <a:off x="28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1" name="Line 505"/>
            <p:cNvSpPr>
              <a:spLocks noChangeShapeType="1"/>
            </p:cNvSpPr>
            <p:nvPr/>
          </p:nvSpPr>
          <p:spPr bwMode="auto">
            <a:xfrm>
              <a:off x="288"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2" name="Line 506"/>
            <p:cNvSpPr>
              <a:spLocks noChangeShapeType="1"/>
            </p:cNvSpPr>
            <p:nvPr/>
          </p:nvSpPr>
          <p:spPr bwMode="auto">
            <a:xfrm>
              <a:off x="288" y="1958"/>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3" name="Line 507"/>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4" name="Line 508"/>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5" name="Line 509"/>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6" name="Line 510"/>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7" name="Line 511"/>
            <p:cNvSpPr>
              <a:spLocks noChangeShapeType="1"/>
            </p:cNvSpPr>
            <p:nvPr/>
          </p:nvSpPr>
          <p:spPr bwMode="auto">
            <a:xfrm>
              <a:off x="28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8" name="Line 512"/>
            <p:cNvSpPr>
              <a:spLocks noChangeShapeType="1"/>
            </p:cNvSpPr>
            <p:nvPr/>
          </p:nvSpPr>
          <p:spPr bwMode="auto">
            <a:xfrm flipH="1">
              <a:off x="278" y="197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79" name="Line 513"/>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0" name="Line 514"/>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1" name="Line 515"/>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2" name="Line 516"/>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3" name="Line 517"/>
            <p:cNvSpPr>
              <a:spLocks noChangeShapeType="1"/>
            </p:cNvSpPr>
            <p:nvPr/>
          </p:nvSpPr>
          <p:spPr bwMode="auto">
            <a:xfrm>
              <a:off x="278"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4" name="Line 518"/>
            <p:cNvSpPr>
              <a:spLocks noChangeShapeType="1"/>
            </p:cNvSpPr>
            <p:nvPr/>
          </p:nvSpPr>
          <p:spPr bwMode="auto">
            <a:xfrm>
              <a:off x="278"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5" name="Line 519"/>
            <p:cNvSpPr>
              <a:spLocks noChangeShapeType="1"/>
            </p:cNvSpPr>
            <p:nvPr/>
          </p:nvSpPr>
          <p:spPr bwMode="auto">
            <a:xfrm>
              <a:off x="278"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6" name="Line 520"/>
            <p:cNvSpPr>
              <a:spLocks noChangeShapeType="1"/>
            </p:cNvSpPr>
            <p:nvPr/>
          </p:nvSpPr>
          <p:spPr bwMode="auto">
            <a:xfrm>
              <a:off x="278"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7" name="Line 521"/>
            <p:cNvSpPr>
              <a:spLocks noChangeShapeType="1"/>
            </p:cNvSpPr>
            <p:nvPr/>
          </p:nvSpPr>
          <p:spPr bwMode="auto">
            <a:xfrm>
              <a:off x="278"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8" name="Line 522"/>
            <p:cNvSpPr>
              <a:spLocks noChangeShapeType="1"/>
            </p:cNvSpPr>
            <p:nvPr/>
          </p:nvSpPr>
          <p:spPr bwMode="auto">
            <a:xfrm>
              <a:off x="278"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89" name="Line 523"/>
            <p:cNvSpPr>
              <a:spLocks noChangeShapeType="1"/>
            </p:cNvSpPr>
            <p:nvPr/>
          </p:nvSpPr>
          <p:spPr bwMode="auto">
            <a:xfrm>
              <a:off x="27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0" name="Line 524"/>
            <p:cNvSpPr>
              <a:spLocks noChangeShapeType="1"/>
            </p:cNvSpPr>
            <p:nvPr/>
          </p:nvSpPr>
          <p:spPr bwMode="auto">
            <a:xfrm>
              <a:off x="278" y="2000"/>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1" name="Line 525"/>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2" name="Line 526"/>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3" name="Line 527"/>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4" name="Line 528"/>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5" name="Line 529"/>
            <p:cNvSpPr>
              <a:spLocks noChangeShapeType="1"/>
            </p:cNvSpPr>
            <p:nvPr/>
          </p:nvSpPr>
          <p:spPr bwMode="auto">
            <a:xfrm>
              <a:off x="288"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6" name="Line 530"/>
            <p:cNvSpPr>
              <a:spLocks noChangeShapeType="1"/>
            </p:cNvSpPr>
            <p:nvPr/>
          </p:nvSpPr>
          <p:spPr bwMode="auto">
            <a:xfrm>
              <a:off x="288" y="20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7" name="Line 531"/>
            <p:cNvSpPr>
              <a:spLocks noChangeShapeType="1"/>
            </p:cNvSpPr>
            <p:nvPr/>
          </p:nvSpPr>
          <p:spPr bwMode="auto">
            <a:xfrm>
              <a:off x="28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8" name="Line 532"/>
            <p:cNvSpPr>
              <a:spLocks noChangeShapeType="1"/>
            </p:cNvSpPr>
            <p:nvPr/>
          </p:nvSpPr>
          <p:spPr bwMode="auto">
            <a:xfrm>
              <a:off x="28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99" name="Line 533"/>
            <p:cNvSpPr>
              <a:spLocks noChangeShapeType="1"/>
            </p:cNvSpPr>
            <p:nvPr/>
          </p:nvSpPr>
          <p:spPr bwMode="auto">
            <a:xfrm>
              <a:off x="288"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0" name="Line 534"/>
            <p:cNvSpPr>
              <a:spLocks noChangeShapeType="1"/>
            </p:cNvSpPr>
            <p:nvPr/>
          </p:nvSpPr>
          <p:spPr bwMode="auto">
            <a:xfrm flipV="1">
              <a:off x="288" y="2000"/>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1" name="Line 535"/>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2" name="Line 536"/>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3" name="Line 537"/>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4" name="Line 538"/>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5" name="Line 539"/>
            <p:cNvSpPr>
              <a:spLocks noChangeShapeType="1"/>
            </p:cNvSpPr>
            <p:nvPr/>
          </p:nvSpPr>
          <p:spPr bwMode="auto">
            <a:xfrm>
              <a:off x="299"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6" name="Line 540"/>
            <p:cNvSpPr>
              <a:spLocks noChangeShapeType="1"/>
            </p:cNvSpPr>
            <p:nvPr/>
          </p:nvSpPr>
          <p:spPr bwMode="auto">
            <a:xfrm flipV="1">
              <a:off x="299"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7" name="Line 541"/>
            <p:cNvSpPr>
              <a:spLocks noChangeShapeType="1"/>
            </p:cNvSpPr>
            <p:nvPr/>
          </p:nvSpPr>
          <p:spPr bwMode="auto">
            <a:xfrm>
              <a:off x="299"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8" name="Line 542"/>
            <p:cNvSpPr>
              <a:spLocks noChangeShapeType="1"/>
            </p:cNvSpPr>
            <p:nvPr/>
          </p:nvSpPr>
          <p:spPr bwMode="auto">
            <a:xfrm flipV="1">
              <a:off x="299" y="1979"/>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09" name="Line 543"/>
            <p:cNvSpPr>
              <a:spLocks noChangeShapeType="1"/>
            </p:cNvSpPr>
            <p:nvPr/>
          </p:nvSpPr>
          <p:spPr bwMode="auto">
            <a:xfrm>
              <a:off x="309"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0" name="Line 544"/>
            <p:cNvSpPr>
              <a:spLocks noChangeShapeType="1"/>
            </p:cNvSpPr>
            <p:nvPr/>
          </p:nvSpPr>
          <p:spPr bwMode="auto">
            <a:xfrm>
              <a:off x="309"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1" name="Line 545"/>
            <p:cNvSpPr>
              <a:spLocks noChangeShapeType="1"/>
            </p:cNvSpPr>
            <p:nvPr/>
          </p:nvSpPr>
          <p:spPr bwMode="auto">
            <a:xfrm>
              <a:off x="309"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2" name="Line 546"/>
            <p:cNvSpPr>
              <a:spLocks noChangeShapeType="1"/>
            </p:cNvSpPr>
            <p:nvPr/>
          </p:nvSpPr>
          <p:spPr bwMode="auto">
            <a:xfrm flipV="1">
              <a:off x="309" y="19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3" name="Line 547"/>
            <p:cNvSpPr>
              <a:spLocks noChangeShapeType="1"/>
            </p:cNvSpPr>
            <p:nvPr/>
          </p:nvSpPr>
          <p:spPr bwMode="auto">
            <a:xfrm>
              <a:off x="309"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4" name="Line 548"/>
            <p:cNvSpPr>
              <a:spLocks noChangeShapeType="1"/>
            </p:cNvSpPr>
            <p:nvPr/>
          </p:nvSpPr>
          <p:spPr bwMode="auto">
            <a:xfrm>
              <a:off x="309" y="196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5" name="Line 549"/>
            <p:cNvSpPr>
              <a:spLocks noChangeShapeType="1"/>
            </p:cNvSpPr>
            <p:nvPr/>
          </p:nvSpPr>
          <p:spPr bwMode="auto">
            <a:xfrm>
              <a:off x="32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6" name="Line 550"/>
            <p:cNvSpPr>
              <a:spLocks noChangeShapeType="1"/>
            </p:cNvSpPr>
            <p:nvPr/>
          </p:nvSpPr>
          <p:spPr bwMode="auto">
            <a:xfrm>
              <a:off x="32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7" name="Line 551"/>
            <p:cNvSpPr>
              <a:spLocks noChangeShapeType="1"/>
            </p:cNvSpPr>
            <p:nvPr/>
          </p:nvSpPr>
          <p:spPr bwMode="auto">
            <a:xfrm>
              <a:off x="320"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8" name="Line 552"/>
            <p:cNvSpPr>
              <a:spLocks noChangeShapeType="1"/>
            </p:cNvSpPr>
            <p:nvPr/>
          </p:nvSpPr>
          <p:spPr bwMode="auto">
            <a:xfrm flipV="1">
              <a:off x="320" y="1958"/>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19" name="Line 553"/>
            <p:cNvSpPr>
              <a:spLocks noChangeShapeType="1"/>
            </p:cNvSpPr>
            <p:nvPr/>
          </p:nvSpPr>
          <p:spPr bwMode="auto">
            <a:xfrm>
              <a:off x="32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0" name="Line 554"/>
            <p:cNvSpPr>
              <a:spLocks noChangeShapeType="1"/>
            </p:cNvSpPr>
            <p:nvPr/>
          </p:nvSpPr>
          <p:spPr bwMode="auto">
            <a:xfrm>
              <a:off x="320" y="1958"/>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1" name="Line 555"/>
            <p:cNvSpPr>
              <a:spLocks noChangeShapeType="1"/>
            </p:cNvSpPr>
            <p:nvPr/>
          </p:nvSpPr>
          <p:spPr bwMode="auto">
            <a:xfrm>
              <a:off x="33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2" name="Line 556"/>
            <p:cNvSpPr>
              <a:spLocks noChangeShapeType="1"/>
            </p:cNvSpPr>
            <p:nvPr/>
          </p:nvSpPr>
          <p:spPr bwMode="auto">
            <a:xfrm>
              <a:off x="33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3" name="Line 557"/>
            <p:cNvSpPr>
              <a:spLocks noChangeShapeType="1"/>
            </p:cNvSpPr>
            <p:nvPr/>
          </p:nvSpPr>
          <p:spPr bwMode="auto">
            <a:xfrm>
              <a:off x="330"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4" name="Line 558"/>
            <p:cNvSpPr>
              <a:spLocks noChangeShapeType="1"/>
            </p:cNvSpPr>
            <p:nvPr/>
          </p:nvSpPr>
          <p:spPr bwMode="auto">
            <a:xfrm>
              <a:off x="330" y="195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5" name="Line 559"/>
            <p:cNvSpPr>
              <a:spLocks noChangeShapeType="1"/>
            </p:cNvSpPr>
            <p:nvPr/>
          </p:nvSpPr>
          <p:spPr bwMode="auto">
            <a:xfrm>
              <a:off x="341" y="195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6" name="Line 560"/>
            <p:cNvSpPr>
              <a:spLocks noChangeShapeType="1"/>
            </p:cNvSpPr>
            <p:nvPr/>
          </p:nvSpPr>
          <p:spPr bwMode="auto">
            <a:xfrm>
              <a:off x="341" y="1958"/>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7" name="Line 561"/>
            <p:cNvSpPr>
              <a:spLocks noChangeShapeType="1"/>
            </p:cNvSpPr>
            <p:nvPr/>
          </p:nvSpPr>
          <p:spPr bwMode="auto">
            <a:xfrm>
              <a:off x="351"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8" name="Line 562"/>
            <p:cNvSpPr>
              <a:spLocks noChangeShapeType="1"/>
            </p:cNvSpPr>
            <p:nvPr/>
          </p:nvSpPr>
          <p:spPr bwMode="auto">
            <a:xfrm>
              <a:off x="351"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29" name="Line 563"/>
            <p:cNvSpPr>
              <a:spLocks noChangeShapeType="1"/>
            </p:cNvSpPr>
            <p:nvPr/>
          </p:nvSpPr>
          <p:spPr bwMode="auto">
            <a:xfrm>
              <a:off x="351" y="196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0" name="Line 564"/>
            <p:cNvSpPr>
              <a:spLocks noChangeShapeType="1"/>
            </p:cNvSpPr>
            <p:nvPr/>
          </p:nvSpPr>
          <p:spPr bwMode="auto">
            <a:xfrm>
              <a:off x="351" y="1968"/>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1" name="Line 565"/>
            <p:cNvSpPr>
              <a:spLocks noChangeShapeType="1"/>
            </p:cNvSpPr>
            <p:nvPr/>
          </p:nvSpPr>
          <p:spPr bwMode="auto">
            <a:xfrm>
              <a:off x="351" y="197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2" name="Line 566"/>
            <p:cNvSpPr>
              <a:spLocks noChangeShapeType="1"/>
            </p:cNvSpPr>
            <p:nvPr/>
          </p:nvSpPr>
          <p:spPr bwMode="auto">
            <a:xfrm>
              <a:off x="351" y="1979"/>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3" name="Line 567"/>
            <p:cNvSpPr>
              <a:spLocks noChangeShapeType="1"/>
            </p:cNvSpPr>
            <p:nvPr/>
          </p:nvSpPr>
          <p:spPr bwMode="auto">
            <a:xfrm>
              <a:off x="35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4" name="Line 568"/>
            <p:cNvSpPr>
              <a:spLocks noChangeShapeType="1"/>
            </p:cNvSpPr>
            <p:nvPr/>
          </p:nvSpPr>
          <p:spPr bwMode="auto">
            <a:xfrm>
              <a:off x="35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5" name="Line 569"/>
            <p:cNvSpPr>
              <a:spLocks noChangeShapeType="1"/>
            </p:cNvSpPr>
            <p:nvPr/>
          </p:nvSpPr>
          <p:spPr bwMode="auto">
            <a:xfrm>
              <a:off x="351" y="198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6" name="Line 570"/>
            <p:cNvSpPr>
              <a:spLocks noChangeShapeType="1"/>
            </p:cNvSpPr>
            <p:nvPr/>
          </p:nvSpPr>
          <p:spPr bwMode="auto">
            <a:xfrm>
              <a:off x="351" y="198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7" name="Line 571"/>
            <p:cNvSpPr>
              <a:spLocks noChangeShapeType="1"/>
            </p:cNvSpPr>
            <p:nvPr/>
          </p:nvSpPr>
          <p:spPr bwMode="auto">
            <a:xfrm>
              <a:off x="351" y="200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8" name="Line 572"/>
            <p:cNvSpPr>
              <a:spLocks noChangeShapeType="1"/>
            </p:cNvSpPr>
            <p:nvPr/>
          </p:nvSpPr>
          <p:spPr bwMode="auto">
            <a:xfrm>
              <a:off x="351" y="2000"/>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39" name="Line 573"/>
            <p:cNvSpPr>
              <a:spLocks noChangeShapeType="1"/>
            </p:cNvSpPr>
            <p:nvPr/>
          </p:nvSpPr>
          <p:spPr bwMode="auto">
            <a:xfrm>
              <a:off x="35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0" name="Line 574"/>
            <p:cNvSpPr>
              <a:spLocks noChangeShapeType="1"/>
            </p:cNvSpPr>
            <p:nvPr/>
          </p:nvSpPr>
          <p:spPr bwMode="auto">
            <a:xfrm>
              <a:off x="35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1" name="Line 575"/>
            <p:cNvSpPr>
              <a:spLocks noChangeShapeType="1"/>
            </p:cNvSpPr>
            <p:nvPr/>
          </p:nvSpPr>
          <p:spPr bwMode="auto">
            <a:xfrm>
              <a:off x="351" y="201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2" name="Line 576"/>
            <p:cNvSpPr>
              <a:spLocks noChangeShapeType="1"/>
            </p:cNvSpPr>
            <p:nvPr/>
          </p:nvSpPr>
          <p:spPr bwMode="auto">
            <a:xfrm flipH="1">
              <a:off x="341" y="201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3" name="Line 577"/>
            <p:cNvSpPr>
              <a:spLocks noChangeShapeType="1"/>
            </p:cNvSpPr>
            <p:nvPr/>
          </p:nvSpPr>
          <p:spPr bwMode="auto">
            <a:xfrm>
              <a:off x="341"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4" name="Line 578"/>
            <p:cNvSpPr>
              <a:spLocks noChangeShapeType="1"/>
            </p:cNvSpPr>
            <p:nvPr/>
          </p:nvSpPr>
          <p:spPr bwMode="auto">
            <a:xfrm flipH="1">
              <a:off x="330" y="202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5" name="Line 579"/>
            <p:cNvSpPr>
              <a:spLocks noChangeShapeType="1"/>
            </p:cNvSpPr>
            <p:nvPr/>
          </p:nvSpPr>
          <p:spPr bwMode="auto">
            <a:xfrm>
              <a:off x="330" y="202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6" name="Freeform 580"/>
            <p:cNvSpPr>
              <a:spLocks/>
            </p:cNvSpPr>
            <p:nvPr/>
          </p:nvSpPr>
          <p:spPr bwMode="auto">
            <a:xfrm>
              <a:off x="267" y="1958"/>
              <a:ext cx="84" cy="63"/>
            </a:xfrm>
            <a:custGeom>
              <a:avLst/>
              <a:gdLst>
                <a:gd name="T0" fmla="*/ 63 w 84"/>
                <a:gd name="T1" fmla="*/ 52 h 63"/>
                <a:gd name="T2" fmla="*/ 74 w 84"/>
                <a:gd name="T3" fmla="*/ 52 h 63"/>
                <a:gd name="T4" fmla="*/ 74 w 84"/>
                <a:gd name="T5" fmla="*/ 42 h 63"/>
                <a:gd name="T6" fmla="*/ 74 w 84"/>
                <a:gd name="T7" fmla="*/ 31 h 63"/>
                <a:gd name="T8" fmla="*/ 74 w 84"/>
                <a:gd name="T9" fmla="*/ 31 h 63"/>
                <a:gd name="T10" fmla="*/ 74 w 84"/>
                <a:gd name="T11" fmla="*/ 21 h 63"/>
                <a:gd name="T12" fmla="*/ 63 w 84"/>
                <a:gd name="T13" fmla="*/ 10 h 63"/>
                <a:gd name="T14" fmla="*/ 63 w 84"/>
                <a:gd name="T15" fmla="*/ 10 h 63"/>
                <a:gd name="T16" fmla="*/ 53 w 84"/>
                <a:gd name="T17" fmla="*/ 21 h 63"/>
                <a:gd name="T18" fmla="*/ 53 w 84"/>
                <a:gd name="T19" fmla="*/ 31 h 63"/>
                <a:gd name="T20" fmla="*/ 42 w 84"/>
                <a:gd name="T21" fmla="*/ 52 h 63"/>
                <a:gd name="T22" fmla="*/ 42 w 84"/>
                <a:gd name="T23" fmla="*/ 52 h 63"/>
                <a:gd name="T24" fmla="*/ 21 w 84"/>
                <a:gd name="T25" fmla="*/ 63 h 63"/>
                <a:gd name="T26" fmla="*/ 21 w 84"/>
                <a:gd name="T27" fmla="*/ 63 h 63"/>
                <a:gd name="T28" fmla="*/ 11 w 84"/>
                <a:gd name="T29" fmla="*/ 52 h 63"/>
                <a:gd name="T30" fmla="*/ 0 w 84"/>
                <a:gd name="T31" fmla="*/ 31 h 63"/>
                <a:gd name="T32" fmla="*/ 0 w 84"/>
                <a:gd name="T33" fmla="*/ 21 h 63"/>
                <a:gd name="T34" fmla="*/ 11 w 84"/>
                <a:gd name="T35" fmla="*/ 10 h 63"/>
                <a:gd name="T36" fmla="*/ 21 w 84"/>
                <a:gd name="T37" fmla="*/ 0 h 63"/>
                <a:gd name="T38" fmla="*/ 21 w 84"/>
                <a:gd name="T39" fmla="*/ 21 h 63"/>
                <a:gd name="T40" fmla="*/ 21 w 84"/>
                <a:gd name="T41" fmla="*/ 21 h 63"/>
                <a:gd name="T42" fmla="*/ 11 w 84"/>
                <a:gd name="T43" fmla="*/ 21 h 63"/>
                <a:gd name="T44" fmla="*/ 11 w 84"/>
                <a:gd name="T45" fmla="*/ 31 h 63"/>
                <a:gd name="T46" fmla="*/ 11 w 84"/>
                <a:gd name="T47" fmla="*/ 42 h 63"/>
                <a:gd name="T48" fmla="*/ 21 w 84"/>
                <a:gd name="T49" fmla="*/ 42 h 63"/>
                <a:gd name="T50" fmla="*/ 21 w 84"/>
                <a:gd name="T51" fmla="*/ 52 h 63"/>
                <a:gd name="T52" fmla="*/ 32 w 84"/>
                <a:gd name="T53" fmla="*/ 42 h 63"/>
                <a:gd name="T54" fmla="*/ 32 w 84"/>
                <a:gd name="T55" fmla="*/ 42 h 63"/>
                <a:gd name="T56" fmla="*/ 42 w 84"/>
                <a:gd name="T57" fmla="*/ 21 h 63"/>
                <a:gd name="T58" fmla="*/ 42 w 84"/>
                <a:gd name="T59" fmla="*/ 10 h 63"/>
                <a:gd name="T60" fmla="*/ 53 w 84"/>
                <a:gd name="T61" fmla="*/ 10 h 63"/>
                <a:gd name="T62" fmla="*/ 63 w 84"/>
                <a:gd name="T63" fmla="*/ 0 h 63"/>
                <a:gd name="T64" fmla="*/ 74 w 84"/>
                <a:gd name="T65" fmla="*/ 0 h 63"/>
                <a:gd name="T66" fmla="*/ 84 w 84"/>
                <a:gd name="T67" fmla="*/ 10 h 63"/>
                <a:gd name="T68" fmla="*/ 84 w 84"/>
                <a:gd name="T69" fmla="*/ 31 h 63"/>
                <a:gd name="T70" fmla="*/ 84 w 84"/>
                <a:gd name="T71" fmla="*/ 42 h 63"/>
                <a:gd name="T72" fmla="*/ 84 w 84"/>
                <a:gd name="T73" fmla="*/ 52 h 63"/>
                <a:gd name="T74" fmla="*/ 63 w 84"/>
                <a:gd name="T75" fmla="*/ 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63"/>
                <a:gd name="T116" fmla="*/ 84 w 84"/>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63">
                  <a:moveTo>
                    <a:pt x="63" y="63"/>
                  </a:moveTo>
                  <a:lnTo>
                    <a:pt x="63" y="52"/>
                  </a:lnTo>
                  <a:lnTo>
                    <a:pt x="74" y="52"/>
                  </a:lnTo>
                  <a:lnTo>
                    <a:pt x="74" y="42"/>
                  </a:lnTo>
                  <a:lnTo>
                    <a:pt x="74" y="31"/>
                  </a:lnTo>
                  <a:lnTo>
                    <a:pt x="74" y="21"/>
                  </a:lnTo>
                  <a:lnTo>
                    <a:pt x="63" y="21"/>
                  </a:lnTo>
                  <a:lnTo>
                    <a:pt x="63" y="10"/>
                  </a:lnTo>
                  <a:lnTo>
                    <a:pt x="53" y="21"/>
                  </a:lnTo>
                  <a:lnTo>
                    <a:pt x="53" y="31"/>
                  </a:lnTo>
                  <a:lnTo>
                    <a:pt x="42" y="52"/>
                  </a:lnTo>
                  <a:lnTo>
                    <a:pt x="32" y="63"/>
                  </a:lnTo>
                  <a:lnTo>
                    <a:pt x="21" y="63"/>
                  </a:lnTo>
                  <a:lnTo>
                    <a:pt x="11" y="52"/>
                  </a:lnTo>
                  <a:lnTo>
                    <a:pt x="0" y="42"/>
                  </a:lnTo>
                  <a:lnTo>
                    <a:pt x="0" y="31"/>
                  </a:lnTo>
                  <a:lnTo>
                    <a:pt x="0" y="21"/>
                  </a:lnTo>
                  <a:lnTo>
                    <a:pt x="11" y="10"/>
                  </a:lnTo>
                  <a:lnTo>
                    <a:pt x="11" y="0"/>
                  </a:lnTo>
                  <a:lnTo>
                    <a:pt x="21" y="0"/>
                  </a:lnTo>
                  <a:lnTo>
                    <a:pt x="21" y="21"/>
                  </a:lnTo>
                  <a:lnTo>
                    <a:pt x="11" y="21"/>
                  </a:lnTo>
                  <a:lnTo>
                    <a:pt x="11" y="31"/>
                  </a:lnTo>
                  <a:lnTo>
                    <a:pt x="11" y="42"/>
                  </a:lnTo>
                  <a:lnTo>
                    <a:pt x="21" y="42"/>
                  </a:lnTo>
                  <a:lnTo>
                    <a:pt x="21" y="52"/>
                  </a:lnTo>
                  <a:lnTo>
                    <a:pt x="32" y="42"/>
                  </a:lnTo>
                  <a:lnTo>
                    <a:pt x="32" y="31"/>
                  </a:lnTo>
                  <a:lnTo>
                    <a:pt x="42" y="21"/>
                  </a:lnTo>
                  <a:lnTo>
                    <a:pt x="42" y="10"/>
                  </a:lnTo>
                  <a:lnTo>
                    <a:pt x="53" y="10"/>
                  </a:lnTo>
                  <a:lnTo>
                    <a:pt x="53" y="0"/>
                  </a:lnTo>
                  <a:lnTo>
                    <a:pt x="63" y="0"/>
                  </a:lnTo>
                  <a:lnTo>
                    <a:pt x="74" y="0"/>
                  </a:lnTo>
                  <a:lnTo>
                    <a:pt x="84" y="10"/>
                  </a:lnTo>
                  <a:lnTo>
                    <a:pt x="84" y="21"/>
                  </a:lnTo>
                  <a:lnTo>
                    <a:pt x="84" y="31"/>
                  </a:lnTo>
                  <a:lnTo>
                    <a:pt x="84" y="42"/>
                  </a:lnTo>
                  <a:lnTo>
                    <a:pt x="84" y="52"/>
                  </a:lnTo>
                  <a:lnTo>
                    <a:pt x="74" y="63"/>
                  </a:lnTo>
                  <a:lnTo>
                    <a:pt x="6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247" name="Line 581"/>
            <p:cNvSpPr>
              <a:spLocks noChangeShapeType="1"/>
            </p:cNvSpPr>
            <p:nvPr/>
          </p:nvSpPr>
          <p:spPr bwMode="auto">
            <a:xfrm>
              <a:off x="383" y="1926"/>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8" name="Line 582"/>
            <p:cNvSpPr>
              <a:spLocks noChangeShapeType="1"/>
            </p:cNvSpPr>
            <p:nvPr/>
          </p:nvSpPr>
          <p:spPr bwMode="auto">
            <a:xfrm>
              <a:off x="383"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49" name="Line 583"/>
            <p:cNvSpPr>
              <a:spLocks noChangeShapeType="1"/>
            </p:cNvSpPr>
            <p:nvPr/>
          </p:nvSpPr>
          <p:spPr bwMode="auto">
            <a:xfrm>
              <a:off x="383"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0" name="Line 584"/>
            <p:cNvSpPr>
              <a:spLocks noChangeShapeType="1"/>
            </p:cNvSpPr>
            <p:nvPr/>
          </p:nvSpPr>
          <p:spPr bwMode="auto">
            <a:xfrm>
              <a:off x="383"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1" name="Line 585"/>
            <p:cNvSpPr>
              <a:spLocks noChangeShapeType="1"/>
            </p:cNvSpPr>
            <p:nvPr/>
          </p:nvSpPr>
          <p:spPr bwMode="auto">
            <a:xfrm flipH="1" flipV="1">
              <a:off x="362" y="1926"/>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2" name="Line 586"/>
            <p:cNvSpPr>
              <a:spLocks noChangeShapeType="1"/>
            </p:cNvSpPr>
            <p:nvPr/>
          </p:nvSpPr>
          <p:spPr bwMode="auto">
            <a:xfrm>
              <a:off x="362"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3" name="Line 587"/>
            <p:cNvSpPr>
              <a:spLocks noChangeShapeType="1"/>
            </p:cNvSpPr>
            <p:nvPr/>
          </p:nvSpPr>
          <p:spPr bwMode="auto">
            <a:xfrm flipH="1" flipV="1">
              <a:off x="351" y="1916"/>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4" name="Line 588"/>
            <p:cNvSpPr>
              <a:spLocks noChangeShapeType="1"/>
            </p:cNvSpPr>
            <p:nvPr/>
          </p:nvSpPr>
          <p:spPr bwMode="auto">
            <a:xfrm>
              <a:off x="351"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5" name="Line 589"/>
            <p:cNvSpPr>
              <a:spLocks noChangeShapeType="1"/>
            </p:cNvSpPr>
            <p:nvPr/>
          </p:nvSpPr>
          <p:spPr bwMode="auto">
            <a:xfrm>
              <a:off x="351"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6" name="Line 590"/>
            <p:cNvSpPr>
              <a:spLocks noChangeShapeType="1"/>
            </p:cNvSpPr>
            <p:nvPr/>
          </p:nvSpPr>
          <p:spPr bwMode="auto">
            <a:xfrm>
              <a:off x="351"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7" name="Line 591"/>
            <p:cNvSpPr>
              <a:spLocks noChangeShapeType="1"/>
            </p:cNvSpPr>
            <p:nvPr/>
          </p:nvSpPr>
          <p:spPr bwMode="auto">
            <a:xfrm flipH="1" flipV="1">
              <a:off x="330" y="1905"/>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8" name="Line 592"/>
            <p:cNvSpPr>
              <a:spLocks noChangeShapeType="1"/>
            </p:cNvSpPr>
            <p:nvPr/>
          </p:nvSpPr>
          <p:spPr bwMode="auto">
            <a:xfrm>
              <a:off x="330"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59" name="Line 593"/>
            <p:cNvSpPr>
              <a:spLocks noChangeShapeType="1"/>
            </p:cNvSpPr>
            <p:nvPr/>
          </p:nvSpPr>
          <p:spPr bwMode="auto">
            <a:xfrm flipH="1">
              <a:off x="309" y="190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0" name="Line 594"/>
            <p:cNvSpPr>
              <a:spLocks noChangeShapeType="1"/>
            </p:cNvSpPr>
            <p:nvPr/>
          </p:nvSpPr>
          <p:spPr bwMode="auto">
            <a:xfrm>
              <a:off x="309"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1" name="Line 595"/>
            <p:cNvSpPr>
              <a:spLocks noChangeShapeType="1"/>
            </p:cNvSpPr>
            <p:nvPr/>
          </p:nvSpPr>
          <p:spPr bwMode="auto">
            <a:xfrm>
              <a:off x="309"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2" name="Line 596"/>
            <p:cNvSpPr>
              <a:spLocks noChangeShapeType="1"/>
            </p:cNvSpPr>
            <p:nvPr/>
          </p:nvSpPr>
          <p:spPr bwMode="auto">
            <a:xfrm>
              <a:off x="309"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3" name="Line 597"/>
            <p:cNvSpPr>
              <a:spLocks noChangeShapeType="1"/>
            </p:cNvSpPr>
            <p:nvPr/>
          </p:nvSpPr>
          <p:spPr bwMode="auto">
            <a:xfrm flipH="1">
              <a:off x="278" y="1905"/>
              <a:ext cx="3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4" name="Line 598"/>
            <p:cNvSpPr>
              <a:spLocks noChangeShapeType="1"/>
            </p:cNvSpPr>
            <p:nvPr/>
          </p:nvSpPr>
          <p:spPr bwMode="auto">
            <a:xfrm>
              <a:off x="278"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5" name="Line 599"/>
            <p:cNvSpPr>
              <a:spLocks noChangeShapeType="1"/>
            </p:cNvSpPr>
            <p:nvPr/>
          </p:nvSpPr>
          <p:spPr bwMode="auto">
            <a:xfrm flipH="1">
              <a:off x="257" y="1905"/>
              <a:ext cx="2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6" name="Line 600"/>
            <p:cNvSpPr>
              <a:spLocks noChangeShapeType="1"/>
            </p:cNvSpPr>
            <p:nvPr/>
          </p:nvSpPr>
          <p:spPr bwMode="auto">
            <a:xfrm>
              <a:off x="257"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7" name="Line 601"/>
            <p:cNvSpPr>
              <a:spLocks noChangeShapeType="1"/>
            </p:cNvSpPr>
            <p:nvPr/>
          </p:nvSpPr>
          <p:spPr bwMode="auto">
            <a:xfrm>
              <a:off x="257"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8" name="Line 602"/>
            <p:cNvSpPr>
              <a:spLocks noChangeShapeType="1"/>
            </p:cNvSpPr>
            <p:nvPr/>
          </p:nvSpPr>
          <p:spPr bwMode="auto">
            <a:xfrm>
              <a:off x="257" y="191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69" name="Line 603"/>
            <p:cNvSpPr>
              <a:spLocks noChangeShapeType="1"/>
            </p:cNvSpPr>
            <p:nvPr/>
          </p:nvSpPr>
          <p:spPr bwMode="auto">
            <a:xfrm flipH="1">
              <a:off x="246" y="1916"/>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0" name="Line 604"/>
            <p:cNvSpPr>
              <a:spLocks noChangeShapeType="1"/>
            </p:cNvSpPr>
            <p:nvPr/>
          </p:nvSpPr>
          <p:spPr bwMode="auto">
            <a:xfrm>
              <a:off x="24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1" name="Line 605"/>
            <p:cNvSpPr>
              <a:spLocks noChangeShapeType="1"/>
            </p:cNvSpPr>
            <p:nvPr/>
          </p:nvSpPr>
          <p:spPr bwMode="auto">
            <a:xfrm flipH="1">
              <a:off x="236" y="1926"/>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2" name="Line 606"/>
            <p:cNvSpPr>
              <a:spLocks noChangeShapeType="1"/>
            </p:cNvSpPr>
            <p:nvPr/>
          </p:nvSpPr>
          <p:spPr bwMode="auto">
            <a:xfrm>
              <a:off x="236"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3" name="Line 607"/>
            <p:cNvSpPr>
              <a:spLocks noChangeShapeType="1"/>
            </p:cNvSpPr>
            <p:nvPr/>
          </p:nvSpPr>
          <p:spPr bwMode="auto">
            <a:xfrm>
              <a:off x="236"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4" name="Line 608"/>
            <p:cNvSpPr>
              <a:spLocks noChangeShapeType="1"/>
            </p:cNvSpPr>
            <p:nvPr/>
          </p:nvSpPr>
          <p:spPr bwMode="auto">
            <a:xfrm>
              <a:off x="236" y="193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5" name="Line 609"/>
            <p:cNvSpPr>
              <a:spLocks noChangeShapeType="1"/>
            </p:cNvSpPr>
            <p:nvPr/>
          </p:nvSpPr>
          <p:spPr bwMode="auto">
            <a:xfrm flipV="1">
              <a:off x="236" y="1926"/>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6" name="Line 610"/>
            <p:cNvSpPr>
              <a:spLocks noChangeShapeType="1"/>
            </p:cNvSpPr>
            <p:nvPr/>
          </p:nvSpPr>
          <p:spPr bwMode="auto">
            <a:xfrm>
              <a:off x="23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7" name="Line 611"/>
            <p:cNvSpPr>
              <a:spLocks noChangeShapeType="1"/>
            </p:cNvSpPr>
            <p:nvPr/>
          </p:nvSpPr>
          <p:spPr bwMode="auto">
            <a:xfrm>
              <a:off x="23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8" name="Line 612"/>
            <p:cNvSpPr>
              <a:spLocks noChangeShapeType="1"/>
            </p:cNvSpPr>
            <p:nvPr/>
          </p:nvSpPr>
          <p:spPr bwMode="auto">
            <a:xfrm>
              <a:off x="236" y="192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79" name="Line 613"/>
            <p:cNvSpPr>
              <a:spLocks noChangeShapeType="1"/>
            </p:cNvSpPr>
            <p:nvPr/>
          </p:nvSpPr>
          <p:spPr bwMode="auto">
            <a:xfrm flipV="1">
              <a:off x="236" y="1905"/>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0" name="Line 614"/>
            <p:cNvSpPr>
              <a:spLocks noChangeShapeType="1"/>
            </p:cNvSpPr>
            <p:nvPr/>
          </p:nvSpPr>
          <p:spPr bwMode="auto">
            <a:xfrm>
              <a:off x="246" y="190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1" name="Line 615"/>
            <p:cNvSpPr>
              <a:spLocks noChangeShapeType="1"/>
            </p:cNvSpPr>
            <p:nvPr/>
          </p:nvSpPr>
          <p:spPr bwMode="auto">
            <a:xfrm flipV="1">
              <a:off x="246" y="1895"/>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2" name="Line 616"/>
            <p:cNvSpPr>
              <a:spLocks noChangeShapeType="1"/>
            </p:cNvSpPr>
            <p:nvPr/>
          </p:nvSpPr>
          <p:spPr bwMode="auto">
            <a:xfrm>
              <a:off x="267"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3" name="Line 617"/>
            <p:cNvSpPr>
              <a:spLocks noChangeShapeType="1"/>
            </p:cNvSpPr>
            <p:nvPr/>
          </p:nvSpPr>
          <p:spPr bwMode="auto">
            <a:xfrm>
              <a:off x="267"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4" name="Line 618"/>
            <p:cNvSpPr>
              <a:spLocks noChangeShapeType="1"/>
            </p:cNvSpPr>
            <p:nvPr/>
          </p:nvSpPr>
          <p:spPr bwMode="auto">
            <a:xfrm>
              <a:off x="267"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5" name="Line 619"/>
            <p:cNvSpPr>
              <a:spLocks noChangeShapeType="1"/>
            </p:cNvSpPr>
            <p:nvPr/>
          </p:nvSpPr>
          <p:spPr bwMode="auto">
            <a:xfrm>
              <a:off x="267"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6" name="Line 620"/>
            <p:cNvSpPr>
              <a:spLocks noChangeShapeType="1"/>
            </p:cNvSpPr>
            <p:nvPr/>
          </p:nvSpPr>
          <p:spPr bwMode="auto">
            <a:xfrm>
              <a:off x="288"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7" name="Line 621"/>
            <p:cNvSpPr>
              <a:spLocks noChangeShapeType="1"/>
            </p:cNvSpPr>
            <p:nvPr/>
          </p:nvSpPr>
          <p:spPr bwMode="auto">
            <a:xfrm>
              <a:off x="288"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8" name="Line 622"/>
            <p:cNvSpPr>
              <a:spLocks noChangeShapeType="1"/>
            </p:cNvSpPr>
            <p:nvPr/>
          </p:nvSpPr>
          <p:spPr bwMode="auto">
            <a:xfrm>
              <a:off x="309"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89" name="Line 623"/>
            <p:cNvSpPr>
              <a:spLocks noChangeShapeType="1"/>
            </p:cNvSpPr>
            <p:nvPr/>
          </p:nvSpPr>
          <p:spPr bwMode="auto">
            <a:xfrm>
              <a:off x="309"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0" name="Line 624"/>
            <p:cNvSpPr>
              <a:spLocks noChangeShapeType="1"/>
            </p:cNvSpPr>
            <p:nvPr/>
          </p:nvSpPr>
          <p:spPr bwMode="auto">
            <a:xfrm>
              <a:off x="309"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1" name="Line 625"/>
            <p:cNvSpPr>
              <a:spLocks noChangeShapeType="1"/>
            </p:cNvSpPr>
            <p:nvPr/>
          </p:nvSpPr>
          <p:spPr bwMode="auto">
            <a:xfrm>
              <a:off x="309"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2" name="Line 626"/>
            <p:cNvSpPr>
              <a:spLocks noChangeShapeType="1"/>
            </p:cNvSpPr>
            <p:nvPr/>
          </p:nvSpPr>
          <p:spPr bwMode="auto">
            <a:xfrm>
              <a:off x="330" y="189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93" name="Line 627"/>
            <p:cNvSpPr>
              <a:spLocks noChangeShapeType="1"/>
            </p:cNvSpPr>
            <p:nvPr/>
          </p:nvSpPr>
          <p:spPr bwMode="auto">
            <a:xfrm>
              <a:off x="330" y="1895"/>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69656" name="Line 628"/>
          <p:cNvSpPr>
            <a:spLocks noChangeShapeType="1"/>
          </p:cNvSpPr>
          <p:nvPr/>
        </p:nvSpPr>
        <p:spPr bwMode="auto">
          <a:xfrm>
            <a:off x="654352" y="2646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57" name="Line 629"/>
          <p:cNvSpPr>
            <a:spLocks noChangeShapeType="1"/>
          </p:cNvSpPr>
          <p:nvPr/>
        </p:nvSpPr>
        <p:spPr bwMode="auto">
          <a:xfrm>
            <a:off x="654352" y="2646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58" name="Line 630"/>
          <p:cNvSpPr>
            <a:spLocks noChangeShapeType="1"/>
          </p:cNvSpPr>
          <p:nvPr/>
        </p:nvSpPr>
        <p:spPr bwMode="auto">
          <a:xfrm>
            <a:off x="654352" y="26462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59" name="Line 631"/>
          <p:cNvSpPr>
            <a:spLocks noChangeShapeType="1"/>
          </p:cNvSpPr>
          <p:nvPr/>
        </p:nvSpPr>
        <p:spPr bwMode="auto">
          <a:xfrm>
            <a:off x="654352" y="2646263"/>
            <a:ext cx="17462"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60" name="Line 632"/>
          <p:cNvSpPr>
            <a:spLocks noChangeShapeType="1"/>
          </p:cNvSpPr>
          <p:nvPr/>
        </p:nvSpPr>
        <p:spPr bwMode="auto">
          <a:xfrm>
            <a:off x="671814" y="26621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61" name="Line 633"/>
          <p:cNvSpPr>
            <a:spLocks noChangeShapeType="1"/>
          </p:cNvSpPr>
          <p:nvPr/>
        </p:nvSpPr>
        <p:spPr bwMode="auto">
          <a:xfrm>
            <a:off x="671814" y="2662137"/>
            <a:ext cx="33338" cy="33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62" name="Line 634"/>
          <p:cNvSpPr>
            <a:spLocks noChangeShapeType="1"/>
          </p:cNvSpPr>
          <p:nvPr/>
        </p:nvSpPr>
        <p:spPr bwMode="auto">
          <a:xfrm>
            <a:off x="705152" y="26954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ja-JP" altLang="en-US"/>
          </a:p>
        </p:txBody>
      </p:sp>
      <p:sp>
        <p:nvSpPr>
          <p:cNvPr id="69663" name="Freeform 635"/>
          <p:cNvSpPr>
            <a:spLocks/>
          </p:cNvSpPr>
          <p:nvPr/>
        </p:nvSpPr>
        <p:spPr bwMode="auto">
          <a:xfrm>
            <a:off x="471790" y="2646263"/>
            <a:ext cx="233363" cy="66675"/>
          </a:xfrm>
          <a:custGeom>
            <a:avLst/>
            <a:gdLst>
              <a:gd name="T0" fmla="*/ 2147483646 w 147"/>
              <a:gd name="T1" fmla="*/ 2147483646 h 42"/>
              <a:gd name="T2" fmla="*/ 2147483646 w 147"/>
              <a:gd name="T3" fmla="*/ 2147483646 h 42"/>
              <a:gd name="T4" fmla="*/ 2147483646 w 147"/>
              <a:gd name="T5" fmla="*/ 2147483646 h 42"/>
              <a:gd name="T6" fmla="*/ 2147483646 w 147"/>
              <a:gd name="T7" fmla="*/ 2147483646 h 42"/>
              <a:gd name="T8" fmla="*/ 2147483646 w 147"/>
              <a:gd name="T9" fmla="*/ 2147483646 h 42"/>
              <a:gd name="T10" fmla="*/ 2147483646 w 147"/>
              <a:gd name="T11" fmla="*/ 2147483646 h 42"/>
              <a:gd name="T12" fmla="*/ 2147483646 w 147"/>
              <a:gd name="T13" fmla="*/ 2147483646 h 42"/>
              <a:gd name="T14" fmla="*/ 2147483646 w 147"/>
              <a:gd name="T15" fmla="*/ 2147483646 h 42"/>
              <a:gd name="T16" fmla="*/ 2147483646 w 147"/>
              <a:gd name="T17" fmla="*/ 2147483646 h 42"/>
              <a:gd name="T18" fmla="*/ 2147483646 w 147"/>
              <a:gd name="T19" fmla="*/ 2147483646 h 42"/>
              <a:gd name="T20" fmla="*/ 2147483646 w 147"/>
              <a:gd name="T21" fmla="*/ 2147483646 h 42"/>
              <a:gd name="T22" fmla="*/ 2147483646 w 147"/>
              <a:gd name="T23" fmla="*/ 2147483646 h 42"/>
              <a:gd name="T24" fmla="*/ 2147483646 w 147"/>
              <a:gd name="T25" fmla="*/ 2147483646 h 42"/>
              <a:gd name="T26" fmla="*/ 0 w 147"/>
              <a:gd name="T27" fmla="*/ 2147483646 h 42"/>
              <a:gd name="T28" fmla="*/ 0 w 147"/>
              <a:gd name="T29" fmla="*/ 2147483646 h 42"/>
              <a:gd name="T30" fmla="*/ 0 w 147"/>
              <a:gd name="T31" fmla="*/ 2147483646 h 42"/>
              <a:gd name="T32" fmla="*/ 0 w 147"/>
              <a:gd name="T33" fmla="*/ 2147483646 h 42"/>
              <a:gd name="T34" fmla="*/ 2147483646 w 147"/>
              <a:gd name="T35" fmla="*/ 2147483646 h 42"/>
              <a:gd name="T36" fmla="*/ 2147483646 w 147"/>
              <a:gd name="T37" fmla="*/ 0 h 42"/>
              <a:gd name="T38" fmla="*/ 2147483646 w 147"/>
              <a:gd name="T39" fmla="*/ 0 h 42"/>
              <a:gd name="T40" fmla="*/ 2147483646 w 147"/>
              <a:gd name="T41" fmla="*/ 0 h 42"/>
              <a:gd name="T42" fmla="*/ 2147483646 w 147"/>
              <a:gd name="T43" fmla="*/ 0 h 42"/>
              <a:gd name="T44" fmla="*/ 2147483646 w 147"/>
              <a:gd name="T45" fmla="*/ 0 h 42"/>
              <a:gd name="T46" fmla="*/ 2147483646 w 147"/>
              <a:gd name="T47" fmla="*/ 0 h 42"/>
              <a:gd name="T48" fmla="*/ 2147483646 w 147"/>
              <a:gd name="T49" fmla="*/ 0 h 42"/>
              <a:gd name="T50" fmla="*/ 2147483646 w 147"/>
              <a:gd name="T51" fmla="*/ 0 h 42"/>
              <a:gd name="T52" fmla="*/ 2147483646 w 147"/>
              <a:gd name="T53" fmla="*/ 2147483646 h 42"/>
              <a:gd name="T54" fmla="*/ 2147483646 w 147"/>
              <a:gd name="T55" fmla="*/ 214748364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7"/>
              <a:gd name="T85" fmla="*/ 0 h 42"/>
              <a:gd name="T86" fmla="*/ 147 w 147"/>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7" h="42">
                <a:moveTo>
                  <a:pt x="147" y="31"/>
                </a:moveTo>
                <a:lnTo>
                  <a:pt x="147" y="42"/>
                </a:lnTo>
                <a:lnTo>
                  <a:pt x="126" y="31"/>
                </a:lnTo>
                <a:lnTo>
                  <a:pt x="115" y="21"/>
                </a:lnTo>
                <a:lnTo>
                  <a:pt x="94" y="10"/>
                </a:lnTo>
                <a:lnTo>
                  <a:pt x="73" y="10"/>
                </a:lnTo>
                <a:lnTo>
                  <a:pt x="42" y="10"/>
                </a:lnTo>
                <a:lnTo>
                  <a:pt x="21" y="21"/>
                </a:lnTo>
                <a:lnTo>
                  <a:pt x="10" y="31"/>
                </a:lnTo>
                <a:lnTo>
                  <a:pt x="0" y="42"/>
                </a:lnTo>
                <a:lnTo>
                  <a:pt x="0" y="31"/>
                </a:lnTo>
                <a:lnTo>
                  <a:pt x="10" y="10"/>
                </a:lnTo>
                <a:lnTo>
                  <a:pt x="31" y="0"/>
                </a:lnTo>
                <a:lnTo>
                  <a:pt x="52" y="0"/>
                </a:lnTo>
                <a:lnTo>
                  <a:pt x="73" y="0"/>
                </a:lnTo>
                <a:lnTo>
                  <a:pt x="94" y="0"/>
                </a:lnTo>
                <a:lnTo>
                  <a:pt x="115" y="0"/>
                </a:lnTo>
                <a:lnTo>
                  <a:pt x="126" y="10"/>
                </a:lnTo>
                <a:lnTo>
                  <a:pt x="14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69664" name="Group 636"/>
          <p:cNvGrpSpPr>
            <a:grpSpLocks/>
          </p:cNvGrpSpPr>
          <p:nvPr/>
        </p:nvGrpSpPr>
        <p:grpSpPr bwMode="auto">
          <a:xfrm>
            <a:off x="335360" y="1412776"/>
            <a:ext cx="3886104" cy="4808537"/>
            <a:chOff x="150" y="1118"/>
            <a:chExt cx="2607" cy="3029"/>
          </a:xfrm>
        </p:grpSpPr>
        <p:sp>
          <p:nvSpPr>
            <p:cNvPr id="69763" name="Line 637"/>
            <p:cNvSpPr>
              <a:spLocks noChangeShapeType="1"/>
            </p:cNvSpPr>
            <p:nvPr/>
          </p:nvSpPr>
          <p:spPr bwMode="auto">
            <a:xfrm flipV="1">
              <a:off x="2526"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64" name="Line 638"/>
            <p:cNvSpPr>
              <a:spLocks noChangeShapeType="1"/>
            </p:cNvSpPr>
            <p:nvPr/>
          </p:nvSpPr>
          <p:spPr bwMode="auto">
            <a:xfrm flipV="1">
              <a:off x="2610"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65" name="Line 639"/>
            <p:cNvSpPr>
              <a:spLocks noChangeShapeType="1"/>
            </p:cNvSpPr>
            <p:nvPr/>
          </p:nvSpPr>
          <p:spPr bwMode="auto">
            <a:xfrm flipV="1">
              <a:off x="2578"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66" name="Line 640"/>
            <p:cNvSpPr>
              <a:spLocks noChangeShapeType="1"/>
            </p:cNvSpPr>
            <p:nvPr/>
          </p:nvSpPr>
          <p:spPr bwMode="auto">
            <a:xfrm>
              <a:off x="2526"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67" name="Line 641"/>
            <p:cNvSpPr>
              <a:spLocks noChangeShapeType="1"/>
            </p:cNvSpPr>
            <p:nvPr/>
          </p:nvSpPr>
          <p:spPr bwMode="auto">
            <a:xfrm>
              <a:off x="2610"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68" name="Line 642"/>
            <p:cNvSpPr>
              <a:spLocks noChangeShapeType="1"/>
            </p:cNvSpPr>
            <p:nvPr/>
          </p:nvSpPr>
          <p:spPr bwMode="auto">
            <a:xfrm>
              <a:off x="2578"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69" name="Rectangle 643"/>
            <p:cNvSpPr>
              <a:spLocks noChangeArrowheads="1"/>
            </p:cNvSpPr>
            <p:nvPr/>
          </p:nvSpPr>
          <p:spPr bwMode="auto">
            <a:xfrm>
              <a:off x="551" y="1128"/>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10</a:t>
              </a:r>
            </a:p>
          </p:txBody>
        </p:sp>
        <p:sp>
          <p:nvSpPr>
            <p:cNvPr id="69770" name="Rectangle 644"/>
            <p:cNvSpPr>
              <a:spLocks noChangeArrowheads="1"/>
            </p:cNvSpPr>
            <p:nvPr/>
          </p:nvSpPr>
          <p:spPr bwMode="auto">
            <a:xfrm>
              <a:off x="708" y="1118"/>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00" b="1">
                  <a:solidFill>
                    <a:srgbClr val="000000"/>
                  </a:solidFill>
                </a:rPr>
                <a:t>22</a:t>
              </a:r>
              <a:endParaRPr lang="en-US" altLang="ja-JP" sz="1800" b="1">
                <a:solidFill>
                  <a:srgbClr val="000000"/>
                </a:solidFill>
              </a:endParaRPr>
            </a:p>
          </p:txBody>
        </p:sp>
        <p:sp>
          <p:nvSpPr>
            <p:cNvPr id="69771" name="Line 645"/>
            <p:cNvSpPr>
              <a:spLocks noChangeShapeType="1"/>
            </p:cNvSpPr>
            <p:nvPr/>
          </p:nvSpPr>
          <p:spPr bwMode="auto">
            <a:xfrm>
              <a:off x="1601"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2" name="Line 646"/>
            <p:cNvSpPr>
              <a:spLocks noChangeShapeType="1"/>
            </p:cNvSpPr>
            <p:nvPr/>
          </p:nvSpPr>
          <p:spPr bwMode="auto">
            <a:xfrm>
              <a:off x="1601"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3" name="Line 647"/>
            <p:cNvSpPr>
              <a:spLocks noChangeShapeType="1"/>
            </p:cNvSpPr>
            <p:nvPr/>
          </p:nvSpPr>
          <p:spPr bwMode="auto">
            <a:xfrm>
              <a:off x="1601"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4" name="Line 648"/>
            <p:cNvSpPr>
              <a:spLocks noChangeShapeType="1"/>
            </p:cNvSpPr>
            <p:nvPr/>
          </p:nvSpPr>
          <p:spPr bwMode="auto">
            <a:xfrm flipH="1">
              <a:off x="1580" y="4027"/>
              <a:ext cx="21"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5" name="Line 649"/>
            <p:cNvSpPr>
              <a:spLocks noChangeShapeType="1"/>
            </p:cNvSpPr>
            <p:nvPr/>
          </p:nvSpPr>
          <p:spPr bwMode="auto">
            <a:xfrm>
              <a:off x="1580"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6" name="Line 650"/>
            <p:cNvSpPr>
              <a:spLocks noChangeShapeType="1"/>
            </p:cNvSpPr>
            <p:nvPr/>
          </p:nvSpPr>
          <p:spPr bwMode="auto">
            <a:xfrm>
              <a:off x="1580"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7" name="Line 651"/>
            <p:cNvSpPr>
              <a:spLocks noChangeShapeType="1"/>
            </p:cNvSpPr>
            <p:nvPr/>
          </p:nvSpPr>
          <p:spPr bwMode="auto">
            <a:xfrm>
              <a:off x="1580" y="4027"/>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8" name="Line 652"/>
            <p:cNvSpPr>
              <a:spLocks noChangeShapeType="1"/>
            </p:cNvSpPr>
            <p:nvPr/>
          </p:nvSpPr>
          <p:spPr bwMode="auto">
            <a:xfrm>
              <a:off x="897" y="1191"/>
              <a:ext cx="186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79" name="Line 653"/>
            <p:cNvSpPr>
              <a:spLocks noChangeShapeType="1"/>
            </p:cNvSpPr>
            <p:nvPr/>
          </p:nvSpPr>
          <p:spPr bwMode="auto">
            <a:xfrm>
              <a:off x="2757" y="1191"/>
              <a:ext cx="0" cy="245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0" name="Line 654"/>
            <p:cNvSpPr>
              <a:spLocks noChangeShapeType="1"/>
            </p:cNvSpPr>
            <p:nvPr/>
          </p:nvSpPr>
          <p:spPr bwMode="auto">
            <a:xfrm flipV="1">
              <a:off x="897" y="1191"/>
              <a:ext cx="0" cy="245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1" name="Line 655"/>
            <p:cNvSpPr>
              <a:spLocks noChangeShapeType="1"/>
            </p:cNvSpPr>
            <p:nvPr/>
          </p:nvSpPr>
          <p:spPr bwMode="auto">
            <a:xfrm>
              <a:off x="897" y="242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2" name="Line 656"/>
            <p:cNvSpPr>
              <a:spLocks noChangeShapeType="1"/>
            </p:cNvSpPr>
            <p:nvPr/>
          </p:nvSpPr>
          <p:spPr bwMode="auto">
            <a:xfrm>
              <a:off x="897" y="2830"/>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3" name="Line 657"/>
            <p:cNvSpPr>
              <a:spLocks noChangeShapeType="1"/>
            </p:cNvSpPr>
            <p:nvPr/>
          </p:nvSpPr>
          <p:spPr bwMode="auto">
            <a:xfrm>
              <a:off x="897" y="251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4" name="Line 658"/>
            <p:cNvSpPr>
              <a:spLocks noChangeShapeType="1"/>
            </p:cNvSpPr>
            <p:nvPr/>
          </p:nvSpPr>
          <p:spPr bwMode="auto">
            <a:xfrm>
              <a:off x="897" y="264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5" name="Line 659"/>
            <p:cNvSpPr>
              <a:spLocks noChangeShapeType="1"/>
            </p:cNvSpPr>
            <p:nvPr/>
          </p:nvSpPr>
          <p:spPr bwMode="auto">
            <a:xfrm>
              <a:off x="897" y="255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6" name="Line 660"/>
            <p:cNvSpPr>
              <a:spLocks noChangeShapeType="1"/>
            </p:cNvSpPr>
            <p:nvPr/>
          </p:nvSpPr>
          <p:spPr bwMode="auto">
            <a:xfrm>
              <a:off x="897" y="248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7" name="Line 661"/>
            <p:cNvSpPr>
              <a:spLocks noChangeShapeType="1"/>
            </p:cNvSpPr>
            <p:nvPr/>
          </p:nvSpPr>
          <p:spPr bwMode="auto">
            <a:xfrm>
              <a:off x="897" y="270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8" name="Line 662"/>
            <p:cNvSpPr>
              <a:spLocks noChangeShapeType="1"/>
            </p:cNvSpPr>
            <p:nvPr/>
          </p:nvSpPr>
          <p:spPr bwMode="auto">
            <a:xfrm>
              <a:off x="897" y="259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89" name="Line 663"/>
            <p:cNvSpPr>
              <a:spLocks noChangeShapeType="1"/>
            </p:cNvSpPr>
            <p:nvPr/>
          </p:nvSpPr>
          <p:spPr bwMode="auto">
            <a:xfrm>
              <a:off x="897" y="245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0" name="Line 664"/>
            <p:cNvSpPr>
              <a:spLocks noChangeShapeType="1"/>
            </p:cNvSpPr>
            <p:nvPr/>
          </p:nvSpPr>
          <p:spPr bwMode="auto">
            <a:xfrm>
              <a:off x="897" y="304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1" name="Line 665"/>
            <p:cNvSpPr>
              <a:spLocks noChangeShapeType="1"/>
            </p:cNvSpPr>
            <p:nvPr/>
          </p:nvSpPr>
          <p:spPr bwMode="auto">
            <a:xfrm>
              <a:off x="897" y="313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2" name="Line 666"/>
            <p:cNvSpPr>
              <a:spLocks noChangeShapeType="1"/>
            </p:cNvSpPr>
            <p:nvPr/>
          </p:nvSpPr>
          <p:spPr bwMode="auto">
            <a:xfrm>
              <a:off x="897" y="326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3" name="Line 667"/>
            <p:cNvSpPr>
              <a:spLocks noChangeShapeType="1"/>
            </p:cNvSpPr>
            <p:nvPr/>
          </p:nvSpPr>
          <p:spPr bwMode="auto">
            <a:xfrm>
              <a:off x="897" y="317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4" name="Line 668"/>
            <p:cNvSpPr>
              <a:spLocks noChangeShapeType="1"/>
            </p:cNvSpPr>
            <p:nvPr/>
          </p:nvSpPr>
          <p:spPr bwMode="auto">
            <a:xfrm>
              <a:off x="897" y="310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5" name="Line 669"/>
            <p:cNvSpPr>
              <a:spLocks noChangeShapeType="1"/>
            </p:cNvSpPr>
            <p:nvPr/>
          </p:nvSpPr>
          <p:spPr bwMode="auto">
            <a:xfrm>
              <a:off x="897" y="333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6" name="Line 670"/>
            <p:cNvSpPr>
              <a:spLocks noChangeShapeType="1"/>
            </p:cNvSpPr>
            <p:nvPr/>
          </p:nvSpPr>
          <p:spPr bwMode="auto">
            <a:xfrm>
              <a:off x="897" y="321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7" name="Line 671"/>
            <p:cNvSpPr>
              <a:spLocks noChangeShapeType="1"/>
            </p:cNvSpPr>
            <p:nvPr/>
          </p:nvSpPr>
          <p:spPr bwMode="auto">
            <a:xfrm>
              <a:off x="897" y="307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8" name="Line 672"/>
            <p:cNvSpPr>
              <a:spLocks noChangeShapeType="1"/>
            </p:cNvSpPr>
            <p:nvPr/>
          </p:nvSpPr>
          <p:spPr bwMode="auto">
            <a:xfrm>
              <a:off x="897" y="180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99" name="Line 673"/>
            <p:cNvSpPr>
              <a:spLocks noChangeShapeType="1"/>
            </p:cNvSpPr>
            <p:nvPr/>
          </p:nvSpPr>
          <p:spPr bwMode="auto">
            <a:xfrm>
              <a:off x="897" y="222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0" name="Line 674"/>
            <p:cNvSpPr>
              <a:spLocks noChangeShapeType="1"/>
            </p:cNvSpPr>
            <p:nvPr/>
          </p:nvSpPr>
          <p:spPr bwMode="auto">
            <a:xfrm>
              <a:off x="897" y="18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1" name="Line 675"/>
            <p:cNvSpPr>
              <a:spLocks noChangeShapeType="1"/>
            </p:cNvSpPr>
            <p:nvPr/>
          </p:nvSpPr>
          <p:spPr bwMode="auto">
            <a:xfrm>
              <a:off x="897" y="20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2" name="Line 676"/>
            <p:cNvSpPr>
              <a:spLocks noChangeShapeType="1"/>
            </p:cNvSpPr>
            <p:nvPr/>
          </p:nvSpPr>
          <p:spPr bwMode="auto">
            <a:xfrm>
              <a:off x="897" y="193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3" name="Line 677"/>
            <p:cNvSpPr>
              <a:spLocks noChangeShapeType="1"/>
            </p:cNvSpPr>
            <p:nvPr/>
          </p:nvSpPr>
          <p:spPr bwMode="auto">
            <a:xfrm>
              <a:off x="897" y="186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4" name="Line 678"/>
            <p:cNvSpPr>
              <a:spLocks noChangeShapeType="1"/>
            </p:cNvSpPr>
            <p:nvPr/>
          </p:nvSpPr>
          <p:spPr bwMode="auto">
            <a:xfrm>
              <a:off x="897" y="20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5" name="Line 679"/>
            <p:cNvSpPr>
              <a:spLocks noChangeShapeType="1"/>
            </p:cNvSpPr>
            <p:nvPr/>
          </p:nvSpPr>
          <p:spPr bwMode="auto">
            <a:xfrm>
              <a:off x="897" y="197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6" name="Line 680"/>
            <p:cNvSpPr>
              <a:spLocks noChangeShapeType="1"/>
            </p:cNvSpPr>
            <p:nvPr/>
          </p:nvSpPr>
          <p:spPr bwMode="auto">
            <a:xfrm>
              <a:off x="897" y="18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7" name="Line 681"/>
            <p:cNvSpPr>
              <a:spLocks noChangeShapeType="1"/>
            </p:cNvSpPr>
            <p:nvPr/>
          </p:nvSpPr>
          <p:spPr bwMode="auto">
            <a:xfrm>
              <a:off x="897" y="160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8" name="Line 682"/>
            <p:cNvSpPr>
              <a:spLocks noChangeShapeType="1"/>
            </p:cNvSpPr>
            <p:nvPr/>
          </p:nvSpPr>
          <p:spPr bwMode="auto">
            <a:xfrm>
              <a:off x="897" y="147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09" name="Line 683"/>
            <p:cNvSpPr>
              <a:spLocks noChangeShapeType="1"/>
            </p:cNvSpPr>
            <p:nvPr/>
          </p:nvSpPr>
          <p:spPr bwMode="auto">
            <a:xfrm flipH="1">
              <a:off x="2673" y="242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0" name="Line 684"/>
            <p:cNvSpPr>
              <a:spLocks noChangeShapeType="1"/>
            </p:cNvSpPr>
            <p:nvPr/>
          </p:nvSpPr>
          <p:spPr bwMode="auto">
            <a:xfrm flipH="1">
              <a:off x="2704" y="2830"/>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1" name="Line 685"/>
            <p:cNvSpPr>
              <a:spLocks noChangeShapeType="1"/>
            </p:cNvSpPr>
            <p:nvPr/>
          </p:nvSpPr>
          <p:spPr bwMode="auto">
            <a:xfrm flipH="1">
              <a:off x="2704" y="251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2" name="Line 686"/>
            <p:cNvSpPr>
              <a:spLocks noChangeShapeType="1"/>
            </p:cNvSpPr>
            <p:nvPr/>
          </p:nvSpPr>
          <p:spPr bwMode="auto">
            <a:xfrm flipH="1">
              <a:off x="2704" y="264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3" name="Line 687"/>
            <p:cNvSpPr>
              <a:spLocks noChangeShapeType="1"/>
            </p:cNvSpPr>
            <p:nvPr/>
          </p:nvSpPr>
          <p:spPr bwMode="auto">
            <a:xfrm flipH="1">
              <a:off x="2704" y="255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4" name="Line 688"/>
            <p:cNvSpPr>
              <a:spLocks noChangeShapeType="1"/>
            </p:cNvSpPr>
            <p:nvPr/>
          </p:nvSpPr>
          <p:spPr bwMode="auto">
            <a:xfrm flipH="1">
              <a:off x="2704" y="248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5" name="Line 689"/>
            <p:cNvSpPr>
              <a:spLocks noChangeShapeType="1"/>
            </p:cNvSpPr>
            <p:nvPr/>
          </p:nvSpPr>
          <p:spPr bwMode="auto">
            <a:xfrm flipH="1">
              <a:off x="2704" y="270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6" name="Line 690"/>
            <p:cNvSpPr>
              <a:spLocks noChangeShapeType="1"/>
            </p:cNvSpPr>
            <p:nvPr/>
          </p:nvSpPr>
          <p:spPr bwMode="auto">
            <a:xfrm flipH="1">
              <a:off x="2704" y="259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7" name="Line 691"/>
            <p:cNvSpPr>
              <a:spLocks noChangeShapeType="1"/>
            </p:cNvSpPr>
            <p:nvPr/>
          </p:nvSpPr>
          <p:spPr bwMode="auto">
            <a:xfrm flipH="1">
              <a:off x="2704" y="245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8" name="Line 692"/>
            <p:cNvSpPr>
              <a:spLocks noChangeShapeType="1"/>
            </p:cNvSpPr>
            <p:nvPr/>
          </p:nvSpPr>
          <p:spPr bwMode="auto">
            <a:xfrm flipH="1">
              <a:off x="2673" y="304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19" name="Line 693"/>
            <p:cNvSpPr>
              <a:spLocks noChangeShapeType="1"/>
            </p:cNvSpPr>
            <p:nvPr/>
          </p:nvSpPr>
          <p:spPr bwMode="auto">
            <a:xfrm flipH="1">
              <a:off x="2704" y="313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0" name="Line 694"/>
            <p:cNvSpPr>
              <a:spLocks noChangeShapeType="1"/>
            </p:cNvSpPr>
            <p:nvPr/>
          </p:nvSpPr>
          <p:spPr bwMode="auto">
            <a:xfrm flipH="1">
              <a:off x="2704" y="326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1" name="Line 695"/>
            <p:cNvSpPr>
              <a:spLocks noChangeShapeType="1"/>
            </p:cNvSpPr>
            <p:nvPr/>
          </p:nvSpPr>
          <p:spPr bwMode="auto">
            <a:xfrm flipH="1">
              <a:off x="2704" y="317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2" name="Line 696"/>
            <p:cNvSpPr>
              <a:spLocks noChangeShapeType="1"/>
            </p:cNvSpPr>
            <p:nvPr/>
          </p:nvSpPr>
          <p:spPr bwMode="auto">
            <a:xfrm flipH="1">
              <a:off x="2704" y="310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3" name="Line 697"/>
            <p:cNvSpPr>
              <a:spLocks noChangeShapeType="1"/>
            </p:cNvSpPr>
            <p:nvPr/>
          </p:nvSpPr>
          <p:spPr bwMode="auto">
            <a:xfrm flipH="1">
              <a:off x="2704" y="3334"/>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4" name="Line 698"/>
            <p:cNvSpPr>
              <a:spLocks noChangeShapeType="1"/>
            </p:cNvSpPr>
            <p:nvPr/>
          </p:nvSpPr>
          <p:spPr bwMode="auto">
            <a:xfrm flipH="1">
              <a:off x="2704" y="321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5" name="Line 699"/>
            <p:cNvSpPr>
              <a:spLocks noChangeShapeType="1"/>
            </p:cNvSpPr>
            <p:nvPr/>
          </p:nvSpPr>
          <p:spPr bwMode="auto">
            <a:xfrm flipH="1">
              <a:off x="2704" y="307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6" name="Line 700"/>
            <p:cNvSpPr>
              <a:spLocks noChangeShapeType="1"/>
            </p:cNvSpPr>
            <p:nvPr/>
          </p:nvSpPr>
          <p:spPr bwMode="auto">
            <a:xfrm flipH="1">
              <a:off x="2673" y="1800"/>
              <a:ext cx="84"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7" name="Line 701"/>
            <p:cNvSpPr>
              <a:spLocks noChangeShapeType="1"/>
            </p:cNvSpPr>
            <p:nvPr/>
          </p:nvSpPr>
          <p:spPr bwMode="auto">
            <a:xfrm flipH="1">
              <a:off x="2704" y="222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8" name="Line 702"/>
            <p:cNvSpPr>
              <a:spLocks noChangeShapeType="1"/>
            </p:cNvSpPr>
            <p:nvPr/>
          </p:nvSpPr>
          <p:spPr bwMode="auto">
            <a:xfrm flipH="1">
              <a:off x="2704" y="18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29" name="Line 703"/>
            <p:cNvSpPr>
              <a:spLocks noChangeShapeType="1"/>
            </p:cNvSpPr>
            <p:nvPr/>
          </p:nvSpPr>
          <p:spPr bwMode="auto">
            <a:xfrm flipH="1">
              <a:off x="2704" y="20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0" name="Line 704"/>
            <p:cNvSpPr>
              <a:spLocks noChangeShapeType="1"/>
            </p:cNvSpPr>
            <p:nvPr/>
          </p:nvSpPr>
          <p:spPr bwMode="auto">
            <a:xfrm flipH="1">
              <a:off x="2704" y="1937"/>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1" name="Line 705"/>
            <p:cNvSpPr>
              <a:spLocks noChangeShapeType="1"/>
            </p:cNvSpPr>
            <p:nvPr/>
          </p:nvSpPr>
          <p:spPr bwMode="auto">
            <a:xfrm flipH="1">
              <a:off x="2704" y="1863"/>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2" name="Line 706"/>
            <p:cNvSpPr>
              <a:spLocks noChangeShapeType="1"/>
            </p:cNvSpPr>
            <p:nvPr/>
          </p:nvSpPr>
          <p:spPr bwMode="auto">
            <a:xfrm flipH="1">
              <a:off x="2704" y="209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3" name="Line 707"/>
            <p:cNvSpPr>
              <a:spLocks noChangeShapeType="1"/>
            </p:cNvSpPr>
            <p:nvPr/>
          </p:nvSpPr>
          <p:spPr bwMode="auto">
            <a:xfrm flipH="1">
              <a:off x="2704" y="1979"/>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4" name="Line 708"/>
            <p:cNvSpPr>
              <a:spLocks noChangeShapeType="1"/>
            </p:cNvSpPr>
            <p:nvPr/>
          </p:nvSpPr>
          <p:spPr bwMode="auto">
            <a:xfrm flipH="1">
              <a:off x="2704" y="1832"/>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5" name="Line 709"/>
            <p:cNvSpPr>
              <a:spLocks noChangeShapeType="1"/>
            </p:cNvSpPr>
            <p:nvPr/>
          </p:nvSpPr>
          <p:spPr bwMode="auto">
            <a:xfrm flipH="1">
              <a:off x="2704" y="1601"/>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6" name="Line 710"/>
            <p:cNvSpPr>
              <a:spLocks noChangeShapeType="1"/>
            </p:cNvSpPr>
            <p:nvPr/>
          </p:nvSpPr>
          <p:spPr bwMode="auto">
            <a:xfrm flipH="1">
              <a:off x="2704" y="1475"/>
              <a:ext cx="53"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7" name="Line 711"/>
            <p:cNvSpPr>
              <a:spLocks noChangeShapeType="1"/>
            </p:cNvSpPr>
            <p:nvPr/>
          </p:nvSpPr>
          <p:spPr bwMode="auto">
            <a:xfrm flipV="1">
              <a:off x="2127" y="1191"/>
              <a:ext cx="0" cy="7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8" name="Line 712"/>
            <p:cNvSpPr>
              <a:spLocks noChangeShapeType="1"/>
            </p:cNvSpPr>
            <p:nvPr/>
          </p:nvSpPr>
          <p:spPr bwMode="auto">
            <a:xfrm flipV="1">
              <a:off x="2337"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39" name="Line 713"/>
            <p:cNvSpPr>
              <a:spLocks noChangeShapeType="1"/>
            </p:cNvSpPr>
            <p:nvPr/>
          </p:nvSpPr>
          <p:spPr bwMode="auto">
            <a:xfrm flipV="1">
              <a:off x="244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0" name="Line 714"/>
            <p:cNvSpPr>
              <a:spLocks noChangeShapeType="1"/>
            </p:cNvSpPr>
            <p:nvPr/>
          </p:nvSpPr>
          <p:spPr bwMode="auto">
            <a:xfrm flipV="1">
              <a:off x="1517" y="1191"/>
              <a:ext cx="0" cy="7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1" name="Line 715"/>
            <p:cNvSpPr>
              <a:spLocks noChangeShapeType="1"/>
            </p:cNvSpPr>
            <p:nvPr/>
          </p:nvSpPr>
          <p:spPr bwMode="auto">
            <a:xfrm flipV="1">
              <a:off x="1717"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2" name="Line 716"/>
            <p:cNvSpPr>
              <a:spLocks noChangeShapeType="1"/>
            </p:cNvSpPr>
            <p:nvPr/>
          </p:nvSpPr>
          <p:spPr bwMode="auto">
            <a:xfrm flipV="1">
              <a:off x="1906"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3" name="Line 717"/>
            <p:cNvSpPr>
              <a:spLocks noChangeShapeType="1"/>
            </p:cNvSpPr>
            <p:nvPr/>
          </p:nvSpPr>
          <p:spPr bwMode="auto">
            <a:xfrm flipV="1">
              <a:off x="2001"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4" name="Line 718"/>
            <p:cNvSpPr>
              <a:spLocks noChangeShapeType="1"/>
            </p:cNvSpPr>
            <p:nvPr/>
          </p:nvSpPr>
          <p:spPr bwMode="auto">
            <a:xfrm flipV="1">
              <a:off x="2064"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5" name="Line 719"/>
            <p:cNvSpPr>
              <a:spLocks noChangeShapeType="1"/>
            </p:cNvSpPr>
            <p:nvPr/>
          </p:nvSpPr>
          <p:spPr bwMode="auto">
            <a:xfrm flipV="1">
              <a:off x="182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6" name="Line 720"/>
            <p:cNvSpPr>
              <a:spLocks noChangeShapeType="1"/>
            </p:cNvSpPr>
            <p:nvPr/>
          </p:nvSpPr>
          <p:spPr bwMode="auto">
            <a:xfrm flipV="1">
              <a:off x="1959"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7" name="Line 721"/>
            <p:cNvSpPr>
              <a:spLocks noChangeShapeType="1"/>
            </p:cNvSpPr>
            <p:nvPr/>
          </p:nvSpPr>
          <p:spPr bwMode="auto">
            <a:xfrm flipV="1">
              <a:off x="203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8" name="Line 722"/>
            <p:cNvSpPr>
              <a:spLocks noChangeShapeType="1"/>
            </p:cNvSpPr>
            <p:nvPr/>
          </p:nvSpPr>
          <p:spPr bwMode="auto">
            <a:xfrm flipV="1">
              <a:off x="2095"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49" name="Line 723"/>
            <p:cNvSpPr>
              <a:spLocks noChangeShapeType="1"/>
            </p:cNvSpPr>
            <p:nvPr/>
          </p:nvSpPr>
          <p:spPr bwMode="auto">
            <a:xfrm flipV="1">
              <a:off x="1297"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0" name="Line 724"/>
            <p:cNvSpPr>
              <a:spLocks noChangeShapeType="1"/>
            </p:cNvSpPr>
            <p:nvPr/>
          </p:nvSpPr>
          <p:spPr bwMode="auto">
            <a:xfrm flipV="1">
              <a:off x="1381"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1" name="Line 725"/>
            <p:cNvSpPr>
              <a:spLocks noChangeShapeType="1"/>
            </p:cNvSpPr>
            <p:nvPr/>
          </p:nvSpPr>
          <p:spPr bwMode="auto">
            <a:xfrm flipV="1">
              <a:off x="1454"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2" name="Line 726"/>
            <p:cNvSpPr>
              <a:spLocks noChangeShapeType="1"/>
            </p:cNvSpPr>
            <p:nvPr/>
          </p:nvSpPr>
          <p:spPr bwMode="auto">
            <a:xfrm flipV="1">
              <a:off x="1213"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3" name="Line 727"/>
            <p:cNvSpPr>
              <a:spLocks noChangeShapeType="1"/>
            </p:cNvSpPr>
            <p:nvPr/>
          </p:nvSpPr>
          <p:spPr bwMode="auto">
            <a:xfrm flipV="1">
              <a:off x="1339"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4" name="Line 728"/>
            <p:cNvSpPr>
              <a:spLocks noChangeShapeType="1"/>
            </p:cNvSpPr>
            <p:nvPr/>
          </p:nvSpPr>
          <p:spPr bwMode="auto">
            <a:xfrm flipV="1">
              <a:off x="1412"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5" name="Line 729"/>
            <p:cNvSpPr>
              <a:spLocks noChangeShapeType="1"/>
            </p:cNvSpPr>
            <p:nvPr/>
          </p:nvSpPr>
          <p:spPr bwMode="auto">
            <a:xfrm flipV="1">
              <a:off x="1486" y="1191"/>
              <a:ext cx="0" cy="4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6" name="Line 730"/>
            <p:cNvSpPr>
              <a:spLocks noChangeShapeType="1"/>
            </p:cNvSpPr>
            <p:nvPr/>
          </p:nvSpPr>
          <p:spPr bwMode="auto">
            <a:xfrm>
              <a:off x="2127" y="3576"/>
              <a:ext cx="0" cy="7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7" name="Line 731"/>
            <p:cNvSpPr>
              <a:spLocks noChangeShapeType="1"/>
            </p:cNvSpPr>
            <p:nvPr/>
          </p:nvSpPr>
          <p:spPr bwMode="auto">
            <a:xfrm>
              <a:off x="2337"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8" name="Line 732"/>
            <p:cNvSpPr>
              <a:spLocks noChangeShapeType="1"/>
            </p:cNvSpPr>
            <p:nvPr/>
          </p:nvSpPr>
          <p:spPr bwMode="auto">
            <a:xfrm>
              <a:off x="244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59" name="Line 733"/>
            <p:cNvSpPr>
              <a:spLocks noChangeShapeType="1"/>
            </p:cNvSpPr>
            <p:nvPr/>
          </p:nvSpPr>
          <p:spPr bwMode="auto">
            <a:xfrm>
              <a:off x="1517" y="3576"/>
              <a:ext cx="0" cy="7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0" name="Line 734"/>
            <p:cNvSpPr>
              <a:spLocks noChangeShapeType="1"/>
            </p:cNvSpPr>
            <p:nvPr/>
          </p:nvSpPr>
          <p:spPr bwMode="auto">
            <a:xfrm>
              <a:off x="1717"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1" name="Line 735"/>
            <p:cNvSpPr>
              <a:spLocks noChangeShapeType="1"/>
            </p:cNvSpPr>
            <p:nvPr/>
          </p:nvSpPr>
          <p:spPr bwMode="auto">
            <a:xfrm>
              <a:off x="1906"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2" name="Line 736"/>
            <p:cNvSpPr>
              <a:spLocks noChangeShapeType="1"/>
            </p:cNvSpPr>
            <p:nvPr/>
          </p:nvSpPr>
          <p:spPr bwMode="auto">
            <a:xfrm>
              <a:off x="2001"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3" name="Line 737"/>
            <p:cNvSpPr>
              <a:spLocks noChangeShapeType="1"/>
            </p:cNvSpPr>
            <p:nvPr/>
          </p:nvSpPr>
          <p:spPr bwMode="auto">
            <a:xfrm>
              <a:off x="2064"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4" name="Line 738"/>
            <p:cNvSpPr>
              <a:spLocks noChangeShapeType="1"/>
            </p:cNvSpPr>
            <p:nvPr/>
          </p:nvSpPr>
          <p:spPr bwMode="auto">
            <a:xfrm>
              <a:off x="182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5" name="Line 739"/>
            <p:cNvSpPr>
              <a:spLocks noChangeShapeType="1"/>
            </p:cNvSpPr>
            <p:nvPr/>
          </p:nvSpPr>
          <p:spPr bwMode="auto">
            <a:xfrm>
              <a:off x="1959"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6" name="Line 740"/>
            <p:cNvSpPr>
              <a:spLocks noChangeShapeType="1"/>
            </p:cNvSpPr>
            <p:nvPr/>
          </p:nvSpPr>
          <p:spPr bwMode="auto">
            <a:xfrm>
              <a:off x="203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7" name="Line 741"/>
            <p:cNvSpPr>
              <a:spLocks noChangeShapeType="1"/>
            </p:cNvSpPr>
            <p:nvPr/>
          </p:nvSpPr>
          <p:spPr bwMode="auto">
            <a:xfrm>
              <a:off x="2095"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8" name="Line 742"/>
            <p:cNvSpPr>
              <a:spLocks noChangeShapeType="1"/>
            </p:cNvSpPr>
            <p:nvPr/>
          </p:nvSpPr>
          <p:spPr bwMode="auto">
            <a:xfrm>
              <a:off x="1297"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69" name="Line 743"/>
            <p:cNvSpPr>
              <a:spLocks noChangeShapeType="1"/>
            </p:cNvSpPr>
            <p:nvPr/>
          </p:nvSpPr>
          <p:spPr bwMode="auto">
            <a:xfrm>
              <a:off x="1381"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70" name="Line 744"/>
            <p:cNvSpPr>
              <a:spLocks noChangeShapeType="1"/>
            </p:cNvSpPr>
            <p:nvPr/>
          </p:nvSpPr>
          <p:spPr bwMode="auto">
            <a:xfrm>
              <a:off x="1454"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71" name="Line 745"/>
            <p:cNvSpPr>
              <a:spLocks noChangeShapeType="1"/>
            </p:cNvSpPr>
            <p:nvPr/>
          </p:nvSpPr>
          <p:spPr bwMode="auto">
            <a:xfrm>
              <a:off x="1213"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72" name="Line 746"/>
            <p:cNvSpPr>
              <a:spLocks noChangeShapeType="1"/>
            </p:cNvSpPr>
            <p:nvPr/>
          </p:nvSpPr>
          <p:spPr bwMode="auto">
            <a:xfrm>
              <a:off x="1339"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73" name="Line 747"/>
            <p:cNvSpPr>
              <a:spLocks noChangeShapeType="1"/>
            </p:cNvSpPr>
            <p:nvPr/>
          </p:nvSpPr>
          <p:spPr bwMode="auto">
            <a:xfrm>
              <a:off x="1412"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74" name="Line 748"/>
            <p:cNvSpPr>
              <a:spLocks noChangeShapeType="1"/>
            </p:cNvSpPr>
            <p:nvPr/>
          </p:nvSpPr>
          <p:spPr bwMode="auto">
            <a:xfrm>
              <a:off x="1486" y="3597"/>
              <a:ext cx="0" cy="5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75" name="Rectangle 749"/>
            <p:cNvSpPr>
              <a:spLocks noChangeArrowheads="1"/>
            </p:cNvSpPr>
            <p:nvPr/>
          </p:nvSpPr>
          <p:spPr bwMode="auto">
            <a:xfrm>
              <a:off x="551" y="1726"/>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10</a:t>
              </a:r>
            </a:p>
          </p:txBody>
        </p:sp>
        <p:sp>
          <p:nvSpPr>
            <p:cNvPr id="69876" name="Rectangle 750"/>
            <p:cNvSpPr>
              <a:spLocks noChangeArrowheads="1"/>
            </p:cNvSpPr>
            <p:nvPr/>
          </p:nvSpPr>
          <p:spPr bwMode="auto">
            <a:xfrm>
              <a:off x="708" y="1716"/>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00" b="1">
                  <a:solidFill>
                    <a:srgbClr val="000000"/>
                  </a:solidFill>
                </a:rPr>
                <a:t>21</a:t>
              </a:r>
              <a:endParaRPr lang="en-US" altLang="ja-JP" sz="1800" b="1">
                <a:solidFill>
                  <a:srgbClr val="000000"/>
                </a:solidFill>
              </a:endParaRPr>
            </a:p>
          </p:txBody>
        </p:sp>
        <p:sp>
          <p:nvSpPr>
            <p:cNvPr id="69877" name="Rectangle 751"/>
            <p:cNvSpPr>
              <a:spLocks noChangeArrowheads="1"/>
            </p:cNvSpPr>
            <p:nvPr/>
          </p:nvSpPr>
          <p:spPr bwMode="auto">
            <a:xfrm>
              <a:off x="551" y="2367"/>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10</a:t>
              </a:r>
            </a:p>
          </p:txBody>
        </p:sp>
        <p:sp>
          <p:nvSpPr>
            <p:cNvPr id="69878" name="Rectangle 752"/>
            <p:cNvSpPr>
              <a:spLocks noChangeArrowheads="1"/>
            </p:cNvSpPr>
            <p:nvPr/>
          </p:nvSpPr>
          <p:spPr bwMode="auto">
            <a:xfrm>
              <a:off x="708" y="2357"/>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00" b="1">
                  <a:solidFill>
                    <a:srgbClr val="000000"/>
                  </a:solidFill>
                </a:rPr>
                <a:t>20</a:t>
              </a:r>
              <a:endParaRPr lang="en-US" altLang="ja-JP" sz="1800" b="1">
                <a:solidFill>
                  <a:srgbClr val="000000"/>
                </a:solidFill>
              </a:endParaRPr>
            </a:p>
          </p:txBody>
        </p:sp>
        <p:sp>
          <p:nvSpPr>
            <p:cNvPr id="69879" name="Rectangle 753"/>
            <p:cNvSpPr>
              <a:spLocks noChangeArrowheads="1"/>
            </p:cNvSpPr>
            <p:nvPr/>
          </p:nvSpPr>
          <p:spPr bwMode="auto">
            <a:xfrm>
              <a:off x="551" y="2977"/>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10</a:t>
              </a:r>
            </a:p>
          </p:txBody>
        </p:sp>
        <p:sp>
          <p:nvSpPr>
            <p:cNvPr id="69880" name="Rectangle 754"/>
            <p:cNvSpPr>
              <a:spLocks noChangeArrowheads="1"/>
            </p:cNvSpPr>
            <p:nvPr/>
          </p:nvSpPr>
          <p:spPr bwMode="auto">
            <a:xfrm>
              <a:off x="708" y="2967"/>
              <a:ext cx="1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300" b="1">
                  <a:solidFill>
                    <a:srgbClr val="000000"/>
                  </a:solidFill>
                </a:rPr>
                <a:t>19</a:t>
              </a:r>
              <a:endParaRPr lang="en-US" altLang="ja-JP" sz="1800" b="1">
                <a:solidFill>
                  <a:srgbClr val="000000"/>
                </a:solidFill>
              </a:endParaRPr>
            </a:p>
          </p:txBody>
        </p:sp>
        <p:grpSp>
          <p:nvGrpSpPr>
            <p:cNvPr id="69881" name="Group 755"/>
            <p:cNvGrpSpPr>
              <a:grpSpLocks/>
            </p:cNvGrpSpPr>
            <p:nvPr/>
          </p:nvGrpSpPr>
          <p:grpSpPr bwMode="auto">
            <a:xfrm>
              <a:off x="876" y="3649"/>
              <a:ext cx="1881" cy="216"/>
              <a:chOff x="876" y="3649"/>
              <a:chExt cx="1881" cy="216"/>
            </a:xfrm>
          </p:grpSpPr>
          <p:sp>
            <p:nvSpPr>
              <p:cNvPr id="70090" name="Line 756"/>
              <p:cNvSpPr>
                <a:spLocks noChangeShapeType="1"/>
              </p:cNvSpPr>
              <p:nvPr/>
            </p:nvSpPr>
            <p:spPr bwMode="auto">
              <a:xfrm flipH="1">
                <a:off x="897" y="3649"/>
                <a:ext cx="186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91" name="Rectangle 757"/>
              <p:cNvSpPr>
                <a:spLocks noChangeArrowheads="1"/>
              </p:cNvSpPr>
              <p:nvPr/>
            </p:nvSpPr>
            <p:spPr bwMode="auto">
              <a:xfrm>
                <a:off x="876" y="3691"/>
                <a:ext cx="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a:t>
                </a:r>
              </a:p>
            </p:txBody>
          </p:sp>
          <p:sp>
            <p:nvSpPr>
              <p:cNvPr id="70092" name="Rectangle 758"/>
              <p:cNvSpPr>
                <a:spLocks noChangeArrowheads="1"/>
              </p:cNvSpPr>
              <p:nvPr/>
            </p:nvSpPr>
            <p:spPr bwMode="auto">
              <a:xfrm>
                <a:off x="1444" y="3691"/>
                <a:ext cx="1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10</a:t>
                </a:r>
              </a:p>
            </p:txBody>
          </p:sp>
          <p:sp>
            <p:nvSpPr>
              <p:cNvPr id="70093" name="Rectangle 759"/>
              <p:cNvSpPr>
                <a:spLocks noChangeArrowheads="1"/>
              </p:cNvSpPr>
              <p:nvPr/>
            </p:nvSpPr>
            <p:spPr bwMode="auto">
              <a:xfrm>
                <a:off x="2011" y="3691"/>
                <a:ext cx="2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dirty="0">
                    <a:solidFill>
                      <a:srgbClr val="000000"/>
                    </a:solidFill>
                  </a:rPr>
                  <a:t>100</a:t>
                </a:r>
              </a:p>
            </p:txBody>
          </p:sp>
        </p:grpSp>
        <p:sp>
          <p:nvSpPr>
            <p:cNvPr id="69882" name="Line 760"/>
            <p:cNvSpPr>
              <a:spLocks noChangeShapeType="1"/>
            </p:cNvSpPr>
            <p:nvPr/>
          </p:nvSpPr>
          <p:spPr bwMode="auto">
            <a:xfrm flipH="1">
              <a:off x="1601" y="3922"/>
              <a:ext cx="3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83" name="Line 761"/>
            <p:cNvSpPr>
              <a:spLocks noChangeShapeType="1"/>
            </p:cNvSpPr>
            <p:nvPr/>
          </p:nvSpPr>
          <p:spPr bwMode="auto">
            <a:xfrm>
              <a:off x="1601"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84" name="Line 762"/>
            <p:cNvSpPr>
              <a:spLocks noChangeShapeType="1"/>
            </p:cNvSpPr>
            <p:nvPr/>
          </p:nvSpPr>
          <p:spPr bwMode="auto">
            <a:xfrm>
              <a:off x="1601"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85" name="Line 763"/>
            <p:cNvSpPr>
              <a:spLocks noChangeShapeType="1"/>
            </p:cNvSpPr>
            <p:nvPr/>
          </p:nvSpPr>
          <p:spPr bwMode="auto">
            <a:xfrm>
              <a:off x="1601"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86" name="Line 764"/>
            <p:cNvSpPr>
              <a:spLocks noChangeShapeType="1"/>
            </p:cNvSpPr>
            <p:nvPr/>
          </p:nvSpPr>
          <p:spPr bwMode="auto">
            <a:xfrm>
              <a:off x="1580"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87" name="Line 765"/>
            <p:cNvSpPr>
              <a:spLocks noChangeShapeType="1"/>
            </p:cNvSpPr>
            <p:nvPr/>
          </p:nvSpPr>
          <p:spPr bwMode="auto">
            <a:xfrm>
              <a:off x="1580" y="3922"/>
              <a:ext cx="0"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69888" name="Group 766"/>
            <p:cNvGrpSpPr>
              <a:grpSpLocks/>
            </p:cNvGrpSpPr>
            <p:nvPr/>
          </p:nvGrpSpPr>
          <p:grpSpPr bwMode="auto">
            <a:xfrm>
              <a:off x="150" y="2371"/>
              <a:ext cx="1966" cy="1688"/>
              <a:chOff x="150" y="2371"/>
              <a:chExt cx="1966" cy="1688"/>
            </a:xfrm>
          </p:grpSpPr>
          <p:sp>
            <p:nvSpPr>
              <p:cNvPr id="69890" name="Line 767"/>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1" name="Line 768"/>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2" name="Line 769"/>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3" name="Line 770"/>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4" name="Line 771"/>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5" name="Line 772"/>
              <p:cNvSpPr>
                <a:spLocks noChangeShapeType="1"/>
              </p:cNvSpPr>
              <p:nvPr/>
            </p:nvSpPr>
            <p:spPr bwMode="auto">
              <a:xfrm>
                <a:off x="1916"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6" name="Line 773"/>
              <p:cNvSpPr>
                <a:spLocks noChangeShapeType="1"/>
              </p:cNvSpPr>
              <p:nvPr/>
            </p:nvSpPr>
            <p:spPr bwMode="auto">
              <a:xfrm flipH="1" flipV="1">
                <a:off x="1906" y="3964"/>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7" name="Line 774"/>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8" name="Line 775"/>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99" name="Line 776"/>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0" name="Line 777"/>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1" name="Line 778"/>
              <p:cNvSpPr>
                <a:spLocks noChangeShapeType="1"/>
              </p:cNvSpPr>
              <p:nvPr/>
            </p:nvSpPr>
            <p:spPr bwMode="auto">
              <a:xfrm>
                <a:off x="19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2" name="Line 779"/>
              <p:cNvSpPr>
                <a:spLocks noChangeShapeType="1"/>
              </p:cNvSpPr>
              <p:nvPr/>
            </p:nvSpPr>
            <p:spPr bwMode="auto">
              <a:xfrm flipV="1">
                <a:off x="1906" y="3954"/>
                <a:ext cx="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3" name="Line 780"/>
              <p:cNvSpPr>
                <a:spLocks noChangeShapeType="1"/>
              </p:cNvSpPr>
              <p:nvPr/>
            </p:nvSpPr>
            <p:spPr bwMode="auto">
              <a:xfrm>
                <a:off x="1906"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4" name="Line 781"/>
              <p:cNvSpPr>
                <a:spLocks noChangeShapeType="1"/>
              </p:cNvSpPr>
              <p:nvPr/>
            </p:nvSpPr>
            <p:spPr bwMode="auto">
              <a:xfrm>
                <a:off x="1906"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5" name="Line 782"/>
              <p:cNvSpPr>
                <a:spLocks noChangeShapeType="1"/>
              </p:cNvSpPr>
              <p:nvPr/>
            </p:nvSpPr>
            <p:spPr bwMode="auto">
              <a:xfrm>
                <a:off x="1906"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6" name="Line 783"/>
              <p:cNvSpPr>
                <a:spLocks noChangeShapeType="1"/>
              </p:cNvSpPr>
              <p:nvPr/>
            </p:nvSpPr>
            <p:spPr bwMode="auto">
              <a:xfrm flipH="1">
                <a:off x="1895" y="3954"/>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7" name="Line 784"/>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8" name="Line 785"/>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09" name="Line 786"/>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0" name="Line 787"/>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1" name="Line 788"/>
              <p:cNvSpPr>
                <a:spLocks noChangeShapeType="1"/>
              </p:cNvSpPr>
              <p:nvPr/>
            </p:nvSpPr>
            <p:spPr bwMode="auto">
              <a:xfrm>
                <a:off x="18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2" name="Line 789"/>
              <p:cNvSpPr>
                <a:spLocks noChangeShapeType="1"/>
              </p:cNvSpPr>
              <p:nvPr/>
            </p:nvSpPr>
            <p:spPr bwMode="auto">
              <a:xfrm flipH="1">
                <a:off x="1885" y="3954"/>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3" name="Line 790"/>
              <p:cNvSpPr>
                <a:spLocks noChangeShapeType="1"/>
              </p:cNvSpPr>
              <p:nvPr/>
            </p:nvSpPr>
            <p:spPr bwMode="auto">
              <a:xfrm>
                <a:off x="188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4" name="Line 791"/>
              <p:cNvSpPr>
                <a:spLocks noChangeShapeType="1"/>
              </p:cNvSpPr>
              <p:nvPr/>
            </p:nvSpPr>
            <p:spPr bwMode="auto">
              <a:xfrm flipH="1">
                <a:off x="1874" y="3954"/>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5" name="Line 792"/>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6" name="Line 793"/>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7" name="Line 794"/>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8" name="Line 795"/>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19" name="Line 796"/>
              <p:cNvSpPr>
                <a:spLocks noChangeShapeType="1"/>
              </p:cNvSpPr>
              <p:nvPr/>
            </p:nvSpPr>
            <p:spPr bwMode="auto">
              <a:xfrm>
                <a:off x="1874"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0" name="Line 797"/>
              <p:cNvSpPr>
                <a:spLocks noChangeShapeType="1"/>
              </p:cNvSpPr>
              <p:nvPr/>
            </p:nvSpPr>
            <p:spPr bwMode="auto">
              <a:xfrm flipH="1">
                <a:off x="1864" y="3964"/>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1" name="Line 798"/>
              <p:cNvSpPr>
                <a:spLocks noChangeShapeType="1"/>
              </p:cNvSpPr>
              <p:nvPr/>
            </p:nvSpPr>
            <p:spPr bwMode="auto">
              <a:xfrm>
                <a:off x="1864" y="397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2" name="Freeform 799"/>
              <p:cNvSpPr>
                <a:spLocks/>
              </p:cNvSpPr>
              <p:nvPr/>
            </p:nvSpPr>
            <p:spPr bwMode="auto">
              <a:xfrm>
                <a:off x="1853" y="3943"/>
                <a:ext cx="74" cy="84"/>
              </a:xfrm>
              <a:custGeom>
                <a:avLst/>
                <a:gdLst>
                  <a:gd name="T0" fmla="*/ 63 w 74"/>
                  <a:gd name="T1" fmla="*/ 63 h 84"/>
                  <a:gd name="T2" fmla="*/ 74 w 74"/>
                  <a:gd name="T3" fmla="*/ 63 h 84"/>
                  <a:gd name="T4" fmla="*/ 63 w 74"/>
                  <a:gd name="T5" fmla="*/ 84 h 84"/>
                  <a:gd name="T6" fmla="*/ 53 w 74"/>
                  <a:gd name="T7" fmla="*/ 84 h 84"/>
                  <a:gd name="T8" fmla="*/ 42 w 74"/>
                  <a:gd name="T9" fmla="*/ 84 h 84"/>
                  <a:gd name="T10" fmla="*/ 11 w 74"/>
                  <a:gd name="T11" fmla="*/ 74 h 84"/>
                  <a:gd name="T12" fmla="*/ 0 w 74"/>
                  <a:gd name="T13" fmla="*/ 63 h 84"/>
                  <a:gd name="T14" fmla="*/ 0 w 74"/>
                  <a:gd name="T15" fmla="*/ 42 h 84"/>
                  <a:gd name="T16" fmla="*/ 11 w 74"/>
                  <a:gd name="T17" fmla="*/ 11 h 84"/>
                  <a:gd name="T18" fmla="*/ 21 w 74"/>
                  <a:gd name="T19" fmla="*/ 0 h 84"/>
                  <a:gd name="T20" fmla="*/ 42 w 74"/>
                  <a:gd name="T21" fmla="*/ 0 h 84"/>
                  <a:gd name="T22" fmla="*/ 63 w 74"/>
                  <a:gd name="T23" fmla="*/ 11 h 84"/>
                  <a:gd name="T24" fmla="*/ 74 w 74"/>
                  <a:gd name="T25" fmla="*/ 21 h 84"/>
                  <a:gd name="T26" fmla="*/ 74 w 74"/>
                  <a:gd name="T27" fmla="*/ 42 h 84"/>
                  <a:gd name="T28" fmla="*/ 74 w 74"/>
                  <a:gd name="T29" fmla="*/ 42 h 84"/>
                  <a:gd name="T30" fmla="*/ 11 w 74"/>
                  <a:gd name="T31" fmla="*/ 42 h 84"/>
                  <a:gd name="T32" fmla="*/ 21 w 74"/>
                  <a:gd name="T33" fmla="*/ 63 h 84"/>
                  <a:gd name="T34" fmla="*/ 32 w 74"/>
                  <a:gd name="T35" fmla="*/ 74 h 84"/>
                  <a:gd name="T36" fmla="*/ 42 w 74"/>
                  <a:gd name="T37" fmla="*/ 74 h 84"/>
                  <a:gd name="T38" fmla="*/ 53 w 74"/>
                  <a:gd name="T39" fmla="*/ 74 h 84"/>
                  <a:gd name="T40" fmla="*/ 53 w 74"/>
                  <a:gd name="T41" fmla="*/ 63 h 84"/>
                  <a:gd name="T42" fmla="*/ 63 w 74"/>
                  <a:gd name="T43" fmla="*/ 63 h 84"/>
                  <a:gd name="T44" fmla="*/ 11 w 74"/>
                  <a:gd name="T45" fmla="*/ 32 h 84"/>
                  <a:gd name="T46" fmla="*/ 63 w 74"/>
                  <a:gd name="T47" fmla="*/ 32 h 84"/>
                  <a:gd name="T48" fmla="*/ 63 w 74"/>
                  <a:gd name="T49" fmla="*/ 32 h 84"/>
                  <a:gd name="T50" fmla="*/ 53 w 74"/>
                  <a:gd name="T51" fmla="*/ 21 h 84"/>
                  <a:gd name="T52" fmla="*/ 53 w 74"/>
                  <a:gd name="T53" fmla="*/ 21 h 84"/>
                  <a:gd name="T54" fmla="*/ 53 w 74"/>
                  <a:gd name="T55" fmla="*/ 11 h 84"/>
                  <a:gd name="T56" fmla="*/ 42 w 74"/>
                  <a:gd name="T57" fmla="*/ 11 h 84"/>
                  <a:gd name="T58" fmla="*/ 32 w 74"/>
                  <a:gd name="T59" fmla="*/ 11 h 84"/>
                  <a:gd name="T60" fmla="*/ 21 w 74"/>
                  <a:gd name="T61" fmla="*/ 21 h 84"/>
                  <a:gd name="T62" fmla="*/ 11 w 74"/>
                  <a:gd name="T63" fmla="*/ 32 h 84"/>
                  <a:gd name="T64" fmla="*/ 63 w 74"/>
                  <a:gd name="T65" fmla="*/ 63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4"/>
                  <a:gd name="T101" fmla="*/ 74 w 7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4">
                    <a:moveTo>
                      <a:pt x="63" y="63"/>
                    </a:moveTo>
                    <a:lnTo>
                      <a:pt x="63" y="63"/>
                    </a:lnTo>
                    <a:lnTo>
                      <a:pt x="74" y="63"/>
                    </a:lnTo>
                    <a:lnTo>
                      <a:pt x="74" y="74"/>
                    </a:lnTo>
                    <a:lnTo>
                      <a:pt x="63" y="84"/>
                    </a:lnTo>
                    <a:lnTo>
                      <a:pt x="53" y="84"/>
                    </a:lnTo>
                    <a:lnTo>
                      <a:pt x="42" y="84"/>
                    </a:lnTo>
                    <a:lnTo>
                      <a:pt x="21" y="84"/>
                    </a:lnTo>
                    <a:lnTo>
                      <a:pt x="11" y="74"/>
                    </a:lnTo>
                    <a:lnTo>
                      <a:pt x="0" y="63"/>
                    </a:lnTo>
                    <a:lnTo>
                      <a:pt x="0" y="42"/>
                    </a:lnTo>
                    <a:lnTo>
                      <a:pt x="0" y="32"/>
                    </a:lnTo>
                    <a:lnTo>
                      <a:pt x="11" y="11"/>
                    </a:lnTo>
                    <a:lnTo>
                      <a:pt x="21" y="0"/>
                    </a:lnTo>
                    <a:lnTo>
                      <a:pt x="42" y="0"/>
                    </a:lnTo>
                    <a:lnTo>
                      <a:pt x="53" y="0"/>
                    </a:lnTo>
                    <a:lnTo>
                      <a:pt x="63" y="11"/>
                    </a:lnTo>
                    <a:lnTo>
                      <a:pt x="74" y="21"/>
                    </a:lnTo>
                    <a:lnTo>
                      <a:pt x="74" y="42"/>
                    </a:lnTo>
                    <a:lnTo>
                      <a:pt x="11" y="42"/>
                    </a:lnTo>
                    <a:lnTo>
                      <a:pt x="21" y="63"/>
                    </a:lnTo>
                    <a:lnTo>
                      <a:pt x="32" y="74"/>
                    </a:lnTo>
                    <a:lnTo>
                      <a:pt x="42" y="74"/>
                    </a:lnTo>
                    <a:lnTo>
                      <a:pt x="53" y="74"/>
                    </a:lnTo>
                    <a:lnTo>
                      <a:pt x="53" y="63"/>
                    </a:lnTo>
                    <a:lnTo>
                      <a:pt x="63" y="63"/>
                    </a:lnTo>
                    <a:lnTo>
                      <a:pt x="11" y="32"/>
                    </a:lnTo>
                    <a:lnTo>
                      <a:pt x="63" y="32"/>
                    </a:lnTo>
                    <a:lnTo>
                      <a:pt x="53" y="21"/>
                    </a:lnTo>
                    <a:lnTo>
                      <a:pt x="53" y="11"/>
                    </a:lnTo>
                    <a:lnTo>
                      <a:pt x="42" y="11"/>
                    </a:lnTo>
                    <a:lnTo>
                      <a:pt x="32" y="11"/>
                    </a:lnTo>
                    <a:lnTo>
                      <a:pt x="21" y="21"/>
                    </a:lnTo>
                    <a:lnTo>
                      <a:pt x="11" y="32"/>
                    </a:lnTo>
                    <a:lnTo>
                      <a:pt x="6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923" name="Line 800"/>
              <p:cNvSpPr>
                <a:spLocks noChangeShapeType="1"/>
              </p:cNvSpPr>
              <p:nvPr/>
            </p:nvSpPr>
            <p:spPr bwMode="auto">
              <a:xfrm>
                <a:off x="1948" y="391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4" name="Line 801"/>
              <p:cNvSpPr>
                <a:spLocks noChangeShapeType="1"/>
              </p:cNvSpPr>
              <p:nvPr/>
            </p:nvSpPr>
            <p:spPr bwMode="auto">
              <a:xfrm>
                <a:off x="1959"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5" name="Line 802"/>
              <p:cNvSpPr>
                <a:spLocks noChangeShapeType="1"/>
              </p:cNvSpPr>
              <p:nvPr/>
            </p:nvSpPr>
            <p:spPr bwMode="auto">
              <a:xfrm>
                <a:off x="1959"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6" name="Line 803"/>
              <p:cNvSpPr>
                <a:spLocks noChangeShapeType="1"/>
              </p:cNvSpPr>
              <p:nvPr/>
            </p:nvSpPr>
            <p:spPr bwMode="auto">
              <a:xfrm>
                <a:off x="1959"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7" name="Line 804"/>
              <p:cNvSpPr>
                <a:spLocks noChangeShapeType="1"/>
              </p:cNvSpPr>
              <p:nvPr/>
            </p:nvSpPr>
            <p:spPr bwMode="auto">
              <a:xfrm>
                <a:off x="1959" y="3912"/>
                <a:ext cx="42" cy="94"/>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8" name="Line 805"/>
              <p:cNvSpPr>
                <a:spLocks noChangeShapeType="1"/>
              </p:cNvSpPr>
              <p:nvPr/>
            </p:nvSpPr>
            <p:spPr bwMode="auto">
              <a:xfrm>
                <a:off x="2001"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29" name="Line 806"/>
              <p:cNvSpPr>
                <a:spLocks noChangeShapeType="1"/>
              </p:cNvSpPr>
              <p:nvPr/>
            </p:nvSpPr>
            <p:spPr bwMode="auto">
              <a:xfrm>
                <a:off x="2001"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0" name="Line 807"/>
              <p:cNvSpPr>
                <a:spLocks noChangeShapeType="1"/>
              </p:cNvSpPr>
              <p:nvPr/>
            </p:nvSpPr>
            <p:spPr bwMode="auto">
              <a:xfrm>
                <a:off x="2001"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1" name="Line 808"/>
              <p:cNvSpPr>
                <a:spLocks noChangeShapeType="1"/>
              </p:cNvSpPr>
              <p:nvPr/>
            </p:nvSpPr>
            <p:spPr bwMode="auto">
              <a:xfrm flipV="1">
                <a:off x="2001" y="3912"/>
                <a:ext cx="31" cy="94"/>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2" name="Line 809"/>
              <p:cNvSpPr>
                <a:spLocks noChangeShapeType="1"/>
              </p:cNvSpPr>
              <p:nvPr/>
            </p:nvSpPr>
            <p:spPr bwMode="auto">
              <a:xfrm>
                <a:off x="2032"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3" name="Line 810"/>
              <p:cNvSpPr>
                <a:spLocks noChangeShapeType="1"/>
              </p:cNvSpPr>
              <p:nvPr/>
            </p:nvSpPr>
            <p:spPr bwMode="auto">
              <a:xfrm>
                <a:off x="2032"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4" name="Line 811"/>
              <p:cNvSpPr>
                <a:spLocks noChangeShapeType="1"/>
              </p:cNvSpPr>
              <p:nvPr/>
            </p:nvSpPr>
            <p:spPr bwMode="auto">
              <a:xfrm>
                <a:off x="2032"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5" name="Line 812"/>
              <p:cNvSpPr>
                <a:spLocks noChangeShapeType="1"/>
              </p:cNvSpPr>
              <p:nvPr/>
            </p:nvSpPr>
            <p:spPr bwMode="auto">
              <a:xfrm>
                <a:off x="2032" y="3912"/>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6" name="Line 813"/>
              <p:cNvSpPr>
                <a:spLocks noChangeShapeType="1"/>
              </p:cNvSpPr>
              <p:nvPr/>
            </p:nvSpPr>
            <p:spPr bwMode="auto">
              <a:xfrm>
                <a:off x="2043"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7" name="Line 814"/>
              <p:cNvSpPr>
                <a:spLocks noChangeShapeType="1"/>
              </p:cNvSpPr>
              <p:nvPr/>
            </p:nvSpPr>
            <p:spPr bwMode="auto">
              <a:xfrm>
                <a:off x="2043"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8" name="Line 815"/>
              <p:cNvSpPr>
                <a:spLocks noChangeShapeType="1"/>
              </p:cNvSpPr>
              <p:nvPr/>
            </p:nvSpPr>
            <p:spPr bwMode="auto">
              <a:xfrm>
                <a:off x="2043"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39" name="Line 816"/>
              <p:cNvSpPr>
                <a:spLocks noChangeShapeType="1"/>
              </p:cNvSpPr>
              <p:nvPr/>
            </p:nvSpPr>
            <p:spPr bwMode="auto">
              <a:xfrm flipH="1">
                <a:off x="2001" y="3912"/>
                <a:ext cx="42" cy="115"/>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0" name="Line 817"/>
              <p:cNvSpPr>
                <a:spLocks noChangeShapeType="1"/>
              </p:cNvSpPr>
              <p:nvPr/>
            </p:nvSpPr>
            <p:spPr bwMode="auto">
              <a:xfrm>
                <a:off x="2001"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1" name="Line 818"/>
              <p:cNvSpPr>
                <a:spLocks noChangeShapeType="1"/>
              </p:cNvSpPr>
              <p:nvPr/>
            </p:nvSpPr>
            <p:spPr bwMode="auto">
              <a:xfrm>
                <a:off x="2001"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2" name="Line 819"/>
              <p:cNvSpPr>
                <a:spLocks noChangeShapeType="1"/>
              </p:cNvSpPr>
              <p:nvPr/>
            </p:nvSpPr>
            <p:spPr bwMode="auto">
              <a:xfrm>
                <a:off x="2001"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3" name="Line 820"/>
              <p:cNvSpPr>
                <a:spLocks noChangeShapeType="1"/>
              </p:cNvSpPr>
              <p:nvPr/>
            </p:nvSpPr>
            <p:spPr bwMode="auto">
              <a:xfrm flipH="1">
                <a:off x="1990" y="4027"/>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4" name="Line 821"/>
              <p:cNvSpPr>
                <a:spLocks noChangeShapeType="1"/>
              </p:cNvSpPr>
              <p:nvPr/>
            </p:nvSpPr>
            <p:spPr bwMode="auto">
              <a:xfrm>
                <a:off x="1990"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5" name="Line 822"/>
              <p:cNvSpPr>
                <a:spLocks noChangeShapeType="1"/>
              </p:cNvSpPr>
              <p:nvPr/>
            </p:nvSpPr>
            <p:spPr bwMode="auto">
              <a:xfrm>
                <a:off x="1990"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6" name="Line 823"/>
              <p:cNvSpPr>
                <a:spLocks noChangeShapeType="1"/>
              </p:cNvSpPr>
              <p:nvPr/>
            </p:nvSpPr>
            <p:spPr bwMode="auto">
              <a:xfrm>
                <a:off x="1990"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7" name="Line 824"/>
              <p:cNvSpPr>
                <a:spLocks noChangeShapeType="1"/>
              </p:cNvSpPr>
              <p:nvPr/>
            </p:nvSpPr>
            <p:spPr bwMode="auto">
              <a:xfrm flipH="1" flipV="1">
                <a:off x="1948" y="3912"/>
                <a:ext cx="42" cy="115"/>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8" name="Line 825"/>
              <p:cNvSpPr>
                <a:spLocks noChangeShapeType="1"/>
              </p:cNvSpPr>
              <p:nvPr/>
            </p:nvSpPr>
            <p:spPr bwMode="auto">
              <a:xfrm>
                <a:off x="1948"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49" name="Freeform 826"/>
              <p:cNvSpPr>
                <a:spLocks/>
              </p:cNvSpPr>
              <p:nvPr/>
            </p:nvSpPr>
            <p:spPr bwMode="auto">
              <a:xfrm>
                <a:off x="1948" y="3912"/>
                <a:ext cx="95" cy="115"/>
              </a:xfrm>
              <a:custGeom>
                <a:avLst/>
                <a:gdLst>
                  <a:gd name="T0" fmla="*/ 0 w 95"/>
                  <a:gd name="T1" fmla="*/ 0 h 115"/>
                  <a:gd name="T2" fmla="*/ 11 w 95"/>
                  <a:gd name="T3" fmla="*/ 0 h 115"/>
                  <a:gd name="T4" fmla="*/ 11 w 95"/>
                  <a:gd name="T5" fmla="*/ 0 h 115"/>
                  <a:gd name="T6" fmla="*/ 53 w 95"/>
                  <a:gd name="T7" fmla="*/ 94 h 115"/>
                  <a:gd name="T8" fmla="*/ 53 w 95"/>
                  <a:gd name="T9" fmla="*/ 94 h 115"/>
                  <a:gd name="T10" fmla="*/ 84 w 95"/>
                  <a:gd name="T11" fmla="*/ 0 h 115"/>
                  <a:gd name="T12" fmla="*/ 84 w 95"/>
                  <a:gd name="T13" fmla="*/ 0 h 115"/>
                  <a:gd name="T14" fmla="*/ 95 w 95"/>
                  <a:gd name="T15" fmla="*/ 0 h 115"/>
                  <a:gd name="T16" fmla="*/ 95 w 95"/>
                  <a:gd name="T17" fmla="*/ 0 h 115"/>
                  <a:gd name="T18" fmla="*/ 53 w 95"/>
                  <a:gd name="T19" fmla="*/ 115 h 115"/>
                  <a:gd name="T20" fmla="*/ 53 w 95"/>
                  <a:gd name="T21" fmla="*/ 115 h 115"/>
                  <a:gd name="T22" fmla="*/ 42 w 95"/>
                  <a:gd name="T23" fmla="*/ 115 h 115"/>
                  <a:gd name="T24" fmla="*/ 42 w 95"/>
                  <a:gd name="T25" fmla="*/ 115 h 115"/>
                  <a:gd name="T26" fmla="*/ 0 w 95"/>
                  <a:gd name="T27" fmla="*/ 0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15"/>
                  <a:gd name="T44" fmla="*/ 95 w 95"/>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15">
                    <a:moveTo>
                      <a:pt x="0" y="0"/>
                    </a:moveTo>
                    <a:lnTo>
                      <a:pt x="11" y="0"/>
                    </a:lnTo>
                    <a:lnTo>
                      <a:pt x="53" y="94"/>
                    </a:lnTo>
                    <a:lnTo>
                      <a:pt x="84" y="0"/>
                    </a:lnTo>
                    <a:lnTo>
                      <a:pt x="95" y="0"/>
                    </a:lnTo>
                    <a:lnTo>
                      <a:pt x="53" y="115"/>
                    </a:lnTo>
                    <a:lnTo>
                      <a:pt x="42" y="1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950" name="Line 827"/>
              <p:cNvSpPr>
                <a:spLocks noChangeShapeType="1"/>
              </p:cNvSpPr>
              <p:nvPr/>
            </p:nvSpPr>
            <p:spPr bwMode="auto">
              <a:xfrm flipH="1">
                <a:off x="2064" y="405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1" name="Line 828"/>
              <p:cNvSpPr>
                <a:spLocks noChangeShapeType="1"/>
              </p:cNvSpPr>
              <p:nvPr/>
            </p:nvSpPr>
            <p:spPr bwMode="auto">
              <a:xfrm>
                <a:off x="206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2" name="Line 829"/>
              <p:cNvSpPr>
                <a:spLocks noChangeShapeType="1"/>
              </p:cNvSpPr>
              <p:nvPr/>
            </p:nvSpPr>
            <p:spPr bwMode="auto">
              <a:xfrm>
                <a:off x="206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3" name="Line 830"/>
              <p:cNvSpPr>
                <a:spLocks noChangeShapeType="1"/>
              </p:cNvSpPr>
              <p:nvPr/>
            </p:nvSpPr>
            <p:spPr bwMode="auto">
              <a:xfrm>
                <a:off x="206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4" name="Line 831"/>
              <p:cNvSpPr>
                <a:spLocks noChangeShapeType="1"/>
              </p:cNvSpPr>
              <p:nvPr/>
            </p:nvSpPr>
            <p:spPr bwMode="auto">
              <a:xfrm flipV="1">
                <a:off x="2064" y="4038"/>
                <a:ext cx="2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5" name="Line 832"/>
              <p:cNvSpPr>
                <a:spLocks noChangeShapeType="1"/>
              </p:cNvSpPr>
              <p:nvPr/>
            </p:nvSpPr>
            <p:spPr bwMode="auto">
              <a:xfrm>
                <a:off x="2085" y="403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6" name="Line 833"/>
              <p:cNvSpPr>
                <a:spLocks noChangeShapeType="1"/>
              </p:cNvSpPr>
              <p:nvPr/>
            </p:nvSpPr>
            <p:spPr bwMode="auto">
              <a:xfrm flipV="1">
                <a:off x="2085" y="4027"/>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7" name="Line 834"/>
              <p:cNvSpPr>
                <a:spLocks noChangeShapeType="1"/>
              </p:cNvSpPr>
              <p:nvPr/>
            </p:nvSpPr>
            <p:spPr bwMode="auto">
              <a:xfrm>
                <a:off x="2085"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8" name="Line 835"/>
              <p:cNvSpPr>
                <a:spLocks noChangeShapeType="1"/>
              </p:cNvSpPr>
              <p:nvPr/>
            </p:nvSpPr>
            <p:spPr bwMode="auto">
              <a:xfrm>
                <a:off x="2085"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59" name="Line 836"/>
              <p:cNvSpPr>
                <a:spLocks noChangeShapeType="1"/>
              </p:cNvSpPr>
              <p:nvPr/>
            </p:nvSpPr>
            <p:spPr bwMode="auto">
              <a:xfrm>
                <a:off x="2085"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0" name="Line 837"/>
              <p:cNvSpPr>
                <a:spLocks noChangeShapeType="1"/>
              </p:cNvSpPr>
              <p:nvPr/>
            </p:nvSpPr>
            <p:spPr bwMode="auto">
              <a:xfrm flipV="1">
                <a:off x="2085" y="4006"/>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1" name="Line 838"/>
              <p:cNvSpPr>
                <a:spLocks noChangeShapeType="1"/>
              </p:cNvSpPr>
              <p:nvPr/>
            </p:nvSpPr>
            <p:spPr bwMode="auto">
              <a:xfrm>
                <a:off x="2095"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2" name="Line 839"/>
              <p:cNvSpPr>
                <a:spLocks noChangeShapeType="1"/>
              </p:cNvSpPr>
              <p:nvPr/>
            </p:nvSpPr>
            <p:spPr bwMode="auto">
              <a:xfrm flipV="1">
                <a:off x="2095" y="3985"/>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3" name="Line 840"/>
              <p:cNvSpPr>
                <a:spLocks noChangeShapeType="1"/>
              </p:cNvSpPr>
              <p:nvPr/>
            </p:nvSpPr>
            <p:spPr bwMode="auto">
              <a:xfrm>
                <a:off x="2095"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4" name="Line 841"/>
              <p:cNvSpPr>
                <a:spLocks noChangeShapeType="1"/>
              </p:cNvSpPr>
              <p:nvPr/>
            </p:nvSpPr>
            <p:spPr bwMode="auto">
              <a:xfrm>
                <a:off x="2095"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5" name="Line 842"/>
              <p:cNvSpPr>
                <a:spLocks noChangeShapeType="1"/>
              </p:cNvSpPr>
              <p:nvPr/>
            </p:nvSpPr>
            <p:spPr bwMode="auto">
              <a:xfrm>
                <a:off x="2095"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6" name="Line 843"/>
              <p:cNvSpPr>
                <a:spLocks noChangeShapeType="1"/>
              </p:cNvSpPr>
              <p:nvPr/>
            </p:nvSpPr>
            <p:spPr bwMode="auto">
              <a:xfrm flipV="1">
                <a:off x="2095" y="3954"/>
                <a:ext cx="0" cy="3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7" name="Line 844"/>
              <p:cNvSpPr>
                <a:spLocks noChangeShapeType="1"/>
              </p:cNvSpPr>
              <p:nvPr/>
            </p:nvSpPr>
            <p:spPr bwMode="auto">
              <a:xfrm>
                <a:off x="2095" y="395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8" name="Line 845"/>
              <p:cNvSpPr>
                <a:spLocks noChangeShapeType="1"/>
              </p:cNvSpPr>
              <p:nvPr/>
            </p:nvSpPr>
            <p:spPr bwMode="auto">
              <a:xfrm flipH="1" flipV="1">
                <a:off x="2085" y="3933"/>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69" name="Line 846"/>
              <p:cNvSpPr>
                <a:spLocks noChangeShapeType="1"/>
              </p:cNvSpPr>
              <p:nvPr/>
            </p:nvSpPr>
            <p:spPr bwMode="auto">
              <a:xfrm>
                <a:off x="2085" y="393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0" name="Line 847"/>
              <p:cNvSpPr>
                <a:spLocks noChangeShapeType="1"/>
              </p:cNvSpPr>
              <p:nvPr/>
            </p:nvSpPr>
            <p:spPr bwMode="auto">
              <a:xfrm>
                <a:off x="2085" y="393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1" name="Line 848"/>
              <p:cNvSpPr>
                <a:spLocks noChangeShapeType="1"/>
              </p:cNvSpPr>
              <p:nvPr/>
            </p:nvSpPr>
            <p:spPr bwMode="auto">
              <a:xfrm>
                <a:off x="2085" y="393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2" name="Line 849"/>
              <p:cNvSpPr>
                <a:spLocks noChangeShapeType="1"/>
              </p:cNvSpPr>
              <p:nvPr/>
            </p:nvSpPr>
            <p:spPr bwMode="auto">
              <a:xfrm flipV="1">
                <a:off x="2085" y="3922"/>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3" name="Line 850"/>
              <p:cNvSpPr>
                <a:spLocks noChangeShapeType="1"/>
              </p:cNvSpPr>
              <p:nvPr/>
            </p:nvSpPr>
            <p:spPr bwMode="auto">
              <a:xfrm>
                <a:off x="2085" y="392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4" name="Line 851"/>
              <p:cNvSpPr>
                <a:spLocks noChangeShapeType="1"/>
              </p:cNvSpPr>
              <p:nvPr/>
            </p:nvSpPr>
            <p:spPr bwMode="auto">
              <a:xfrm flipH="1" flipV="1">
                <a:off x="2064" y="3912"/>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5" name="Line 852"/>
              <p:cNvSpPr>
                <a:spLocks noChangeShapeType="1"/>
              </p:cNvSpPr>
              <p:nvPr/>
            </p:nvSpPr>
            <p:spPr bwMode="auto">
              <a:xfrm>
                <a:off x="206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6" name="Line 853"/>
              <p:cNvSpPr>
                <a:spLocks noChangeShapeType="1"/>
              </p:cNvSpPr>
              <p:nvPr/>
            </p:nvSpPr>
            <p:spPr bwMode="auto">
              <a:xfrm>
                <a:off x="206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7" name="Line 854"/>
              <p:cNvSpPr>
                <a:spLocks noChangeShapeType="1"/>
              </p:cNvSpPr>
              <p:nvPr/>
            </p:nvSpPr>
            <p:spPr bwMode="auto">
              <a:xfrm>
                <a:off x="206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8" name="Line 855"/>
              <p:cNvSpPr>
                <a:spLocks noChangeShapeType="1"/>
              </p:cNvSpPr>
              <p:nvPr/>
            </p:nvSpPr>
            <p:spPr bwMode="auto">
              <a:xfrm>
                <a:off x="2064" y="3912"/>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79" name="Line 856"/>
              <p:cNvSpPr>
                <a:spLocks noChangeShapeType="1"/>
              </p:cNvSpPr>
              <p:nvPr/>
            </p:nvSpPr>
            <p:spPr bwMode="auto">
              <a:xfrm>
                <a:off x="207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0" name="Line 857"/>
              <p:cNvSpPr>
                <a:spLocks noChangeShapeType="1"/>
              </p:cNvSpPr>
              <p:nvPr/>
            </p:nvSpPr>
            <p:spPr bwMode="auto">
              <a:xfrm>
                <a:off x="207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1" name="Line 858"/>
              <p:cNvSpPr>
                <a:spLocks noChangeShapeType="1"/>
              </p:cNvSpPr>
              <p:nvPr/>
            </p:nvSpPr>
            <p:spPr bwMode="auto">
              <a:xfrm>
                <a:off x="2074" y="391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2" name="Line 859"/>
              <p:cNvSpPr>
                <a:spLocks noChangeShapeType="1"/>
              </p:cNvSpPr>
              <p:nvPr/>
            </p:nvSpPr>
            <p:spPr bwMode="auto">
              <a:xfrm>
                <a:off x="2074" y="3912"/>
                <a:ext cx="2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3" name="Line 860"/>
              <p:cNvSpPr>
                <a:spLocks noChangeShapeType="1"/>
              </p:cNvSpPr>
              <p:nvPr/>
            </p:nvSpPr>
            <p:spPr bwMode="auto">
              <a:xfrm>
                <a:off x="2095" y="392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4" name="Line 861"/>
              <p:cNvSpPr>
                <a:spLocks noChangeShapeType="1"/>
              </p:cNvSpPr>
              <p:nvPr/>
            </p:nvSpPr>
            <p:spPr bwMode="auto">
              <a:xfrm>
                <a:off x="2095" y="3922"/>
                <a:ext cx="1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5" name="Line 862"/>
              <p:cNvSpPr>
                <a:spLocks noChangeShapeType="1"/>
              </p:cNvSpPr>
              <p:nvPr/>
            </p:nvSpPr>
            <p:spPr bwMode="auto">
              <a:xfrm>
                <a:off x="2106" y="394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6" name="Line 863"/>
              <p:cNvSpPr>
                <a:spLocks noChangeShapeType="1"/>
              </p:cNvSpPr>
              <p:nvPr/>
            </p:nvSpPr>
            <p:spPr bwMode="auto">
              <a:xfrm>
                <a:off x="2106" y="394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7" name="Line 864"/>
              <p:cNvSpPr>
                <a:spLocks noChangeShapeType="1"/>
              </p:cNvSpPr>
              <p:nvPr/>
            </p:nvSpPr>
            <p:spPr bwMode="auto">
              <a:xfrm>
                <a:off x="2106" y="394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8" name="Line 865"/>
              <p:cNvSpPr>
                <a:spLocks noChangeShapeType="1"/>
              </p:cNvSpPr>
              <p:nvPr/>
            </p:nvSpPr>
            <p:spPr bwMode="auto">
              <a:xfrm>
                <a:off x="2106" y="3943"/>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89" name="Line 866"/>
              <p:cNvSpPr>
                <a:spLocks noChangeShapeType="1"/>
              </p:cNvSpPr>
              <p:nvPr/>
            </p:nvSpPr>
            <p:spPr bwMode="auto">
              <a:xfrm>
                <a:off x="2106" y="3964"/>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0" name="Line 867"/>
              <p:cNvSpPr>
                <a:spLocks noChangeShapeType="1"/>
              </p:cNvSpPr>
              <p:nvPr/>
            </p:nvSpPr>
            <p:spPr bwMode="auto">
              <a:xfrm>
                <a:off x="2106" y="3964"/>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1" name="Line 868"/>
              <p:cNvSpPr>
                <a:spLocks noChangeShapeType="1"/>
              </p:cNvSpPr>
              <p:nvPr/>
            </p:nvSpPr>
            <p:spPr bwMode="auto">
              <a:xfrm>
                <a:off x="2116"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2" name="Line 869"/>
              <p:cNvSpPr>
                <a:spLocks noChangeShapeType="1"/>
              </p:cNvSpPr>
              <p:nvPr/>
            </p:nvSpPr>
            <p:spPr bwMode="auto">
              <a:xfrm>
                <a:off x="2116"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3" name="Line 870"/>
              <p:cNvSpPr>
                <a:spLocks noChangeShapeType="1"/>
              </p:cNvSpPr>
              <p:nvPr/>
            </p:nvSpPr>
            <p:spPr bwMode="auto">
              <a:xfrm>
                <a:off x="2116" y="3985"/>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4" name="Line 871"/>
              <p:cNvSpPr>
                <a:spLocks noChangeShapeType="1"/>
              </p:cNvSpPr>
              <p:nvPr/>
            </p:nvSpPr>
            <p:spPr bwMode="auto">
              <a:xfrm flipH="1">
                <a:off x="2106" y="3985"/>
                <a:ext cx="1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5" name="Line 872"/>
              <p:cNvSpPr>
                <a:spLocks noChangeShapeType="1"/>
              </p:cNvSpPr>
              <p:nvPr/>
            </p:nvSpPr>
            <p:spPr bwMode="auto">
              <a:xfrm>
                <a:off x="2106" y="4006"/>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6" name="Line 873"/>
              <p:cNvSpPr>
                <a:spLocks noChangeShapeType="1"/>
              </p:cNvSpPr>
              <p:nvPr/>
            </p:nvSpPr>
            <p:spPr bwMode="auto">
              <a:xfrm>
                <a:off x="2106" y="4006"/>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7" name="Line 874"/>
              <p:cNvSpPr>
                <a:spLocks noChangeShapeType="1"/>
              </p:cNvSpPr>
              <p:nvPr/>
            </p:nvSpPr>
            <p:spPr bwMode="auto">
              <a:xfrm>
                <a:off x="2106"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8" name="Line 875"/>
              <p:cNvSpPr>
                <a:spLocks noChangeShapeType="1"/>
              </p:cNvSpPr>
              <p:nvPr/>
            </p:nvSpPr>
            <p:spPr bwMode="auto">
              <a:xfrm>
                <a:off x="2106"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99" name="Line 876"/>
              <p:cNvSpPr>
                <a:spLocks noChangeShapeType="1"/>
              </p:cNvSpPr>
              <p:nvPr/>
            </p:nvSpPr>
            <p:spPr bwMode="auto">
              <a:xfrm>
                <a:off x="2106" y="4027"/>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0" name="Line 877"/>
              <p:cNvSpPr>
                <a:spLocks noChangeShapeType="1"/>
              </p:cNvSpPr>
              <p:nvPr/>
            </p:nvSpPr>
            <p:spPr bwMode="auto">
              <a:xfrm flipH="1">
                <a:off x="2095" y="4027"/>
                <a:ext cx="11"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1" name="Line 878"/>
              <p:cNvSpPr>
                <a:spLocks noChangeShapeType="1"/>
              </p:cNvSpPr>
              <p:nvPr/>
            </p:nvSpPr>
            <p:spPr bwMode="auto">
              <a:xfrm>
                <a:off x="2095" y="403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2" name="Line 879"/>
              <p:cNvSpPr>
                <a:spLocks noChangeShapeType="1"/>
              </p:cNvSpPr>
              <p:nvPr/>
            </p:nvSpPr>
            <p:spPr bwMode="auto">
              <a:xfrm flipH="1">
                <a:off x="2074" y="4038"/>
                <a:ext cx="21"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3" name="Line 880"/>
              <p:cNvSpPr>
                <a:spLocks noChangeShapeType="1"/>
              </p:cNvSpPr>
              <p:nvPr/>
            </p:nvSpPr>
            <p:spPr bwMode="auto">
              <a:xfrm>
                <a:off x="2074" y="405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4" name="Freeform 881"/>
              <p:cNvSpPr>
                <a:spLocks/>
              </p:cNvSpPr>
              <p:nvPr/>
            </p:nvSpPr>
            <p:spPr bwMode="auto">
              <a:xfrm>
                <a:off x="2064" y="3912"/>
                <a:ext cx="52" cy="147"/>
              </a:xfrm>
              <a:custGeom>
                <a:avLst/>
                <a:gdLst>
                  <a:gd name="T0" fmla="*/ 10 w 52"/>
                  <a:gd name="T1" fmla="*/ 147 h 147"/>
                  <a:gd name="T2" fmla="*/ 0 w 52"/>
                  <a:gd name="T3" fmla="*/ 147 h 147"/>
                  <a:gd name="T4" fmla="*/ 0 w 52"/>
                  <a:gd name="T5" fmla="*/ 147 h 147"/>
                  <a:gd name="T6" fmla="*/ 21 w 52"/>
                  <a:gd name="T7" fmla="*/ 126 h 147"/>
                  <a:gd name="T8" fmla="*/ 21 w 52"/>
                  <a:gd name="T9" fmla="*/ 115 h 147"/>
                  <a:gd name="T10" fmla="*/ 21 w 52"/>
                  <a:gd name="T11" fmla="*/ 115 h 147"/>
                  <a:gd name="T12" fmla="*/ 31 w 52"/>
                  <a:gd name="T13" fmla="*/ 94 h 147"/>
                  <a:gd name="T14" fmla="*/ 31 w 52"/>
                  <a:gd name="T15" fmla="*/ 73 h 147"/>
                  <a:gd name="T16" fmla="*/ 31 w 52"/>
                  <a:gd name="T17" fmla="*/ 73 h 147"/>
                  <a:gd name="T18" fmla="*/ 31 w 52"/>
                  <a:gd name="T19" fmla="*/ 42 h 147"/>
                  <a:gd name="T20" fmla="*/ 21 w 52"/>
                  <a:gd name="T21" fmla="*/ 21 h 147"/>
                  <a:gd name="T22" fmla="*/ 21 w 52"/>
                  <a:gd name="T23" fmla="*/ 21 h 147"/>
                  <a:gd name="T24" fmla="*/ 21 w 52"/>
                  <a:gd name="T25" fmla="*/ 10 h 147"/>
                  <a:gd name="T26" fmla="*/ 0 w 52"/>
                  <a:gd name="T27" fmla="*/ 0 h 147"/>
                  <a:gd name="T28" fmla="*/ 0 w 52"/>
                  <a:gd name="T29" fmla="*/ 0 h 147"/>
                  <a:gd name="T30" fmla="*/ 10 w 52"/>
                  <a:gd name="T31" fmla="*/ 0 h 147"/>
                  <a:gd name="T32" fmla="*/ 10 w 52"/>
                  <a:gd name="T33" fmla="*/ 0 h 147"/>
                  <a:gd name="T34" fmla="*/ 31 w 52"/>
                  <a:gd name="T35" fmla="*/ 10 h 147"/>
                  <a:gd name="T36" fmla="*/ 42 w 52"/>
                  <a:gd name="T37" fmla="*/ 31 h 147"/>
                  <a:gd name="T38" fmla="*/ 42 w 52"/>
                  <a:gd name="T39" fmla="*/ 31 h 147"/>
                  <a:gd name="T40" fmla="*/ 42 w 52"/>
                  <a:gd name="T41" fmla="*/ 52 h 147"/>
                  <a:gd name="T42" fmla="*/ 52 w 52"/>
                  <a:gd name="T43" fmla="*/ 73 h 147"/>
                  <a:gd name="T44" fmla="*/ 52 w 52"/>
                  <a:gd name="T45" fmla="*/ 73 h 147"/>
                  <a:gd name="T46" fmla="*/ 42 w 52"/>
                  <a:gd name="T47" fmla="*/ 94 h 147"/>
                  <a:gd name="T48" fmla="*/ 42 w 52"/>
                  <a:gd name="T49" fmla="*/ 115 h 147"/>
                  <a:gd name="T50" fmla="*/ 42 w 52"/>
                  <a:gd name="T51" fmla="*/ 115 h 147"/>
                  <a:gd name="T52" fmla="*/ 31 w 52"/>
                  <a:gd name="T53" fmla="*/ 126 h 147"/>
                  <a:gd name="T54" fmla="*/ 10 w 52"/>
                  <a:gd name="T55" fmla="*/ 147 h 1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47"/>
                  <a:gd name="T86" fmla="*/ 52 w 52"/>
                  <a:gd name="T87" fmla="*/ 147 h 1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47">
                    <a:moveTo>
                      <a:pt x="10" y="147"/>
                    </a:moveTo>
                    <a:lnTo>
                      <a:pt x="0" y="147"/>
                    </a:lnTo>
                    <a:lnTo>
                      <a:pt x="21" y="126"/>
                    </a:lnTo>
                    <a:lnTo>
                      <a:pt x="21" y="115"/>
                    </a:lnTo>
                    <a:lnTo>
                      <a:pt x="31" y="94"/>
                    </a:lnTo>
                    <a:lnTo>
                      <a:pt x="31" y="73"/>
                    </a:lnTo>
                    <a:lnTo>
                      <a:pt x="31" y="42"/>
                    </a:lnTo>
                    <a:lnTo>
                      <a:pt x="21" y="21"/>
                    </a:lnTo>
                    <a:lnTo>
                      <a:pt x="21" y="10"/>
                    </a:lnTo>
                    <a:lnTo>
                      <a:pt x="0" y="0"/>
                    </a:lnTo>
                    <a:lnTo>
                      <a:pt x="10" y="0"/>
                    </a:lnTo>
                    <a:lnTo>
                      <a:pt x="31" y="10"/>
                    </a:lnTo>
                    <a:lnTo>
                      <a:pt x="42" y="31"/>
                    </a:lnTo>
                    <a:lnTo>
                      <a:pt x="42" y="52"/>
                    </a:lnTo>
                    <a:lnTo>
                      <a:pt x="52" y="73"/>
                    </a:lnTo>
                    <a:lnTo>
                      <a:pt x="42" y="94"/>
                    </a:lnTo>
                    <a:lnTo>
                      <a:pt x="42" y="115"/>
                    </a:lnTo>
                    <a:lnTo>
                      <a:pt x="31" y="126"/>
                    </a:lnTo>
                    <a:lnTo>
                      <a:pt x="10"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005" name="Line 882"/>
              <p:cNvSpPr>
                <a:spLocks noChangeShapeType="1"/>
              </p:cNvSpPr>
              <p:nvPr/>
            </p:nvSpPr>
            <p:spPr bwMode="auto">
              <a:xfrm>
                <a:off x="309" y="2641"/>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6" name="Line 883"/>
              <p:cNvSpPr>
                <a:spLocks noChangeShapeType="1"/>
              </p:cNvSpPr>
              <p:nvPr/>
            </p:nvSpPr>
            <p:spPr bwMode="auto">
              <a:xfrm>
                <a:off x="351"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7" name="Line 884"/>
              <p:cNvSpPr>
                <a:spLocks noChangeShapeType="1"/>
              </p:cNvSpPr>
              <p:nvPr/>
            </p:nvSpPr>
            <p:spPr bwMode="auto">
              <a:xfrm>
                <a:off x="351"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8" name="Line 885"/>
              <p:cNvSpPr>
                <a:spLocks noChangeShapeType="1"/>
              </p:cNvSpPr>
              <p:nvPr/>
            </p:nvSpPr>
            <p:spPr bwMode="auto">
              <a:xfrm>
                <a:off x="351"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09" name="Line 886"/>
              <p:cNvSpPr>
                <a:spLocks noChangeShapeType="1"/>
              </p:cNvSpPr>
              <p:nvPr/>
            </p:nvSpPr>
            <p:spPr bwMode="auto">
              <a:xfrm>
                <a:off x="351" y="2641"/>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0" name="Line 887"/>
              <p:cNvSpPr>
                <a:spLocks noChangeShapeType="1"/>
              </p:cNvSpPr>
              <p:nvPr/>
            </p:nvSpPr>
            <p:spPr bwMode="auto">
              <a:xfrm>
                <a:off x="351"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1" name="Line 888"/>
              <p:cNvSpPr>
                <a:spLocks noChangeShapeType="1"/>
              </p:cNvSpPr>
              <p:nvPr/>
            </p:nvSpPr>
            <p:spPr bwMode="auto">
              <a:xfrm>
                <a:off x="351"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2" name="Line 889"/>
              <p:cNvSpPr>
                <a:spLocks noChangeShapeType="1"/>
              </p:cNvSpPr>
              <p:nvPr/>
            </p:nvSpPr>
            <p:spPr bwMode="auto">
              <a:xfrm>
                <a:off x="351"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3" name="Line 890"/>
              <p:cNvSpPr>
                <a:spLocks noChangeShapeType="1"/>
              </p:cNvSpPr>
              <p:nvPr/>
            </p:nvSpPr>
            <p:spPr bwMode="auto">
              <a:xfrm flipH="1">
                <a:off x="267" y="2662"/>
                <a:ext cx="84"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4" name="Line 891"/>
              <p:cNvSpPr>
                <a:spLocks noChangeShapeType="1"/>
              </p:cNvSpPr>
              <p:nvPr/>
            </p:nvSpPr>
            <p:spPr bwMode="auto">
              <a:xfrm>
                <a:off x="267"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5" name="Line 892"/>
              <p:cNvSpPr>
                <a:spLocks noChangeShapeType="1"/>
              </p:cNvSpPr>
              <p:nvPr/>
            </p:nvSpPr>
            <p:spPr bwMode="auto">
              <a:xfrm>
                <a:off x="267"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6" name="Line 893"/>
              <p:cNvSpPr>
                <a:spLocks noChangeShapeType="1"/>
              </p:cNvSpPr>
              <p:nvPr/>
            </p:nvSpPr>
            <p:spPr bwMode="auto">
              <a:xfrm>
                <a:off x="267" y="2662"/>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7" name="Line 894"/>
              <p:cNvSpPr>
                <a:spLocks noChangeShapeType="1"/>
              </p:cNvSpPr>
              <p:nvPr/>
            </p:nvSpPr>
            <p:spPr bwMode="auto">
              <a:xfrm flipV="1">
                <a:off x="267" y="2641"/>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8" name="Line 895"/>
              <p:cNvSpPr>
                <a:spLocks noChangeShapeType="1"/>
              </p:cNvSpPr>
              <p:nvPr/>
            </p:nvSpPr>
            <p:spPr bwMode="auto">
              <a:xfrm>
                <a:off x="267"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19" name="Line 896"/>
              <p:cNvSpPr>
                <a:spLocks noChangeShapeType="1"/>
              </p:cNvSpPr>
              <p:nvPr/>
            </p:nvSpPr>
            <p:spPr bwMode="auto">
              <a:xfrm>
                <a:off x="267"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0" name="Line 897"/>
              <p:cNvSpPr>
                <a:spLocks noChangeShapeType="1"/>
              </p:cNvSpPr>
              <p:nvPr/>
            </p:nvSpPr>
            <p:spPr bwMode="auto">
              <a:xfrm>
                <a:off x="267"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1" name="Line 898"/>
              <p:cNvSpPr>
                <a:spLocks noChangeShapeType="1"/>
              </p:cNvSpPr>
              <p:nvPr/>
            </p:nvSpPr>
            <p:spPr bwMode="auto">
              <a:xfrm>
                <a:off x="267" y="2641"/>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2" name="Line 899"/>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3" name="Line 900"/>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4" name="Line 901"/>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5" name="Line 902"/>
              <p:cNvSpPr>
                <a:spLocks noChangeShapeType="1"/>
              </p:cNvSpPr>
              <p:nvPr/>
            </p:nvSpPr>
            <p:spPr bwMode="auto">
              <a:xfrm flipH="1" flipV="1">
                <a:off x="278" y="2630"/>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6" name="Line 903"/>
              <p:cNvSpPr>
                <a:spLocks noChangeShapeType="1"/>
              </p:cNvSpPr>
              <p:nvPr/>
            </p:nvSpPr>
            <p:spPr bwMode="auto">
              <a:xfrm>
                <a:off x="278" y="263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7" name="Line 904"/>
              <p:cNvSpPr>
                <a:spLocks noChangeShapeType="1"/>
              </p:cNvSpPr>
              <p:nvPr/>
            </p:nvSpPr>
            <p:spPr bwMode="auto">
              <a:xfrm flipH="1" flipV="1">
                <a:off x="267" y="2620"/>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8" name="Line 905"/>
              <p:cNvSpPr>
                <a:spLocks noChangeShapeType="1"/>
              </p:cNvSpPr>
              <p:nvPr/>
            </p:nvSpPr>
            <p:spPr bwMode="auto">
              <a:xfrm>
                <a:off x="267"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29" name="Line 906"/>
              <p:cNvSpPr>
                <a:spLocks noChangeShapeType="1"/>
              </p:cNvSpPr>
              <p:nvPr/>
            </p:nvSpPr>
            <p:spPr bwMode="auto">
              <a:xfrm>
                <a:off x="267"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0" name="Line 907"/>
              <p:cNvSpPr>
                <a:spLocks noChangeShapeType="1"/>
              </p:cNvSpPr>
              <p:nvPr/>
            </p:nvSpPr>
            <p:spPr bwMode="auto">
              <a:xfrm>
                <a:off x="267"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1" name="Line 908"/>
              <p:cNvSpPr>
                <a:spLocks noChangeShapeType="1"/>
              </p:cNvSpPr>
              <p:nvPr/>
            </p:nvSpPr>
            <p:spPr bwMode="auto">
              <a:xfrm flipV="1">
                <a:off x="267" y="260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2" name="Line 909"/>
              <p:cNvSpPr>
                <a:spLocks noChangeShapeType="1"/>
              </p:cNvSpPr>
              <p:nvPr/>
            </p:nvSpPr>
            <p:spPr bwMode="auto">
              <a:xfrm>
                <a:off x="267"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3" name="Line 910"/>
              <p:cNvSpPr>
                <a:spLocks noChangeShapeType="1"/>
              </p:cNvSpPr>
              <p:nvPr/>
            </p:nvSpPr>
            <p:spPr bwMode="auto">
              <a:xfrm flipV="1">
                <a:off x="267" y="2599"/>
                <a:ext cx="11"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4" name="Line 911"/>
              <p:cNvSpPr>
                <a:spLocks noChangeShapeType="1"/>
              </p:cNvSpPr>
              <p:nvPr/>
            </p:nvSpPr>
            <p:spPr bwMode="auto">
              <a:xfrm>
                <a:off x="278" y="259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5" name="Line 912"/>
              <p:cNvSpPr>
                <a:spLocks noChangeShapeType="1"/>
              </p:cNvSpPr>
              <p:nvPr/>
            </p:nvSpPr>
            <p:spPr bwMode="auto">
              <a:xfrm>
                <a:off x="278" y="259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6" name="Line 913"/>
              <p:cNvSpPr>
                <a:spLocks noChangeShapeType="1"/>
              </p:cNvSpPr>
              <p:nvPr/>
            </p:nvSpPr>
            <p:spPr bwMode="auto">
              <a:xfrm>
                <a:off x="278" y="259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7" name="Line 914"/>
              <p:cNvSpPr>
                <a:spLocks noChangeShapeType="1"/>
              </p:cNvSpPr>
              <p:nvPr/>
            </p:nvSpPr>
            <p:spPr bwMode="auto">
              <a:xfrm flipV="1">
                <a:off x="278" y="2588"/>
                <a:ext cx="1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8" name="Line 915"/>
              <p:cNvSpPr>
                <a:spLocks noChangeShapeType="1"/>
              </p:cNvSpPr>
              <p:nvPr/>
            </p:nvSpPr>
            <p:spPr bwMode="auto">
              <a:xfrm>
                <a:off x="288"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39" name="Line 916"/>
              <p:cNvSpPr>
                <a:spLocks noChangeShapeType="1"/>
              </p:cNvSpPr>
              <p:nvPr/>
            </p:nvSpPr>
            <p:spPr bwMode="auto">
              <a:xfrm>
                <a:off x="288" y="2588"/>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0" name="Line 917"/>
              <p:cNvSpPr>
                <a:spLocks noChangeShapeType="1"/>
              </p:cNvSpPr>
              <p:nvPr/>
            </p:nvSpPr>
            <p:spPr bwMode="auto">
              <a:xfrm>
                <a:off x="299"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1" name="Line 918"/>
              <p:cNvSpPr>
                <a:spLocks noChangeShapeType="1"/>
              </p:cNvSpPr>
              <p:nvPr/>
            </p:nvSpPr>
            <p:spPr bwMode="auto">
              <a:xfrm>
                <a:off x="299"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2" name="Line 919"/>
              <p:cNvSpPr>
                <a:spLocks noChangeShapeType="1"/>
              </p:cNvSpPr>
              <p:nvPr/>
            </p:nvSpPr>
            <p:spPr bwMode="auto">
              <a:xfrm>
                <a:off x="299"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3" name="Line 920"/>
              <p:cNvSpPr>
                <a:spLocks noChangeShapeType="1"/>
              </p:cNvSpPr>
              <p:nvPr/>
            </p:nvSpPr>
            <p:spPr bwMode="auto">
              <a:xfrm>
                <a:off x="299" y="2588"/>
                <a:ext cx="5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4" name="Line 921"/>
              <p:cNvSpPr>
                <a:spLocks noChangeShapeType="1"/>
              </p:cNvSpPr>
              <p:nvPr/>
            </p:nvSpPr>
            <p:spPr bwMode="auto">
              <a:xfrm>
                <a:off x="351"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5" name="Line 922"/>
              <p:cNvSpPr>
                <a:spLocks noChangeShapeType="1"/>
              </p:cNvSpPr>
              <p:nvPr/>
            </p:nvSpPr>
            <p:spPr bwMode="auto">
              <a:xfrm>
                <a:off x="351"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6" name="Line 923"/>
              <p:cNvSpPr>
                <a:spLocks noChangeShapeType="1"/>
              </p:cNvSpPr>
              <p:nvPr/>
            </p:nvSpPr>
            <p:spPr bwMode="auto">
              <a:xfrm>
                <a:off x="351" y="2588"/>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7" name="Line 924"/>
              <p:cNvSpPr>
                <a:spLocks noChangeShapeType="1"/>
              </p:cNvSpPr>
              <p:nvPr/>
            </p:nvSpPr>
            <p:spPr bwMode="auto">
              <a:xfrm>
                <a:off x="351" y="2588"/>
                <a:ext cx="0" cy="2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8" name="Line 925"/>
              <p:cNvSpPr>
                <a:spLocks noChangeShapeType="1"/>
              </p:cNvSpPr>
              <p:nvPr/>
            </p:nvSpPr>
            <p:spPr bwMode="auto">
              <a:xfrm>
                <a:off x="351"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49" name="Line 926"/>
              <p:cNvSpPr>
                <a:spLocks noChangeShapeType="1"/>
              </p:cNvSpPr>
              <p:nvPr/>
            </p:nvSpPr>
            <p:spPr bwMode="auto">
              <a:xfrm>
                <a:off x="351"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0" name="Line 927"/>
              <p:cNvSpPr>
                <a:spLocks noChangeShapeType="1"/>
              </p:cNvSpPr>
              <p:nvPr/>
            </p:nvSpPr>
            <p:spPr bwMode="auto">
              <a:xfrm>
                <a:off x="351"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1" name="Line 928"/>
              <p:cNvSpPr>
                <a:spLocks noChangeShapeType="1"/>
              </p:cNvSpPr>
              <p:nvPr/>
            </p:nvSpPr>
            <p:spPr bwMode="auto">
              <a:xfrm flipH="1">
                <a:off x="309" y="2609"/>
                <a:ext cx="42"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2" name="Line 929"/>
              <p:cNvSpPr>
                <a:spLocks noChangeShapeType="1"/>
              </p:cNvSpPr>
              <p:nvPr/>
            </p:nvSpPr>
            <p:spPr bwMode="auto">
              <a:xfrm>
                <a:off x="309"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3" name="Line 930"/>
              <p:cNvSpPr>
                <a:spLocks noChangeShapeType="1"/>
              </p:cNvSpPr>
              <p:nvPr/>
            </p:nvSpPr>
            <p:spPr bwMode="auto">
              <a:xfrm>
                <a:off x="309"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4" name="Line 931"/>
              <p:cNvSpPr>
                <a:spLocks noChangeShapeType="1"/>
              </p:cNvSpPr>
              <p:nvPr/>
            </p:nvSpPr>
            <p:spPr bwMode="auto">
              <a:xfrm>
                <a:off x="309"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5" name="Line 932"/>
              <p:cNvSpPr>
                <a:spLocks noChangeShapeType="1"/>
              </p:cNvSpPr>
              <p:nvPr/>
            </p:nvSpPr>
            <p:spPr bwMode="auto">
              <a:xfrm flipH="1">
                <a:off x="288" y="2609"/>
                <a:ext cx="2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6" name="Line 933"/>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7" name="Line 934"/>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8" name="Line 935"/>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59" name="Line 936"/>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0" name="Line 937"/>
              <p:cNvSpPr>
                <a:spLocks noChangeShapeType="1"/>
              </p:cNvSpPr>
              <p:nvPr/>
            </p:nvSpPr>
            <p:spPr bwMode="auto">
              <a:xfrm>
                <a:off x="28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1" name="Line 938"/>
              <p:cNvSpPr>
                <a:spLocks noChangeShapeType="1"/>
              </p:cNvSpPr>
              <p:nvPr/>
            </p:nvSpPr>
            <p:spPr bwMode="auto">
              <a:xfrm flipH="1">
                <a:off x="278" y="2609"/>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2" name="Line 939"/>
              <p:cNvSpPr>
                <a:spLocks noChangeShapeType="1"/>
              </p:cNvSpPr>
              <p:nvPr/>
            </p:nvSpPr>
            <p:spPr bwMode="auto">
              <a:xfrm>
                <a:off x="278" y="2609"/>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3" name="Line 940"/>
              <p:cNvSpPr>
                <a:spLocks noChangeShapeType="1"/>
              </p:cNvSpPr>
              <p:nvPr/>
            </p:nvSpPr>
            <p:spPr bwMode="auto">
              <a:xfrm>
                <a:off x="278" y="2609"/>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4" name="Line 941"/>
              <p:cNvSpPr>
                <a:spLocks noChangeShapeType="1"/>
              </p:cNvSpPr>
              <p:nvPr/>
            </p:nvSpPr>
            <p:spPr bwMode="auto">
              <a:xfrm>
                <a:off x="278"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5" name="Line 942"/>
              <p:cNvSpPr>
                <a:spLocks noChangeShapeType="1"/>
              </p:cNvSpPr>
              <p:nvPr/>
            </p:nvSpPr>
            <p:spPr bwMode="auto">
              <a:xfrm>
                <a:off x="278"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6" name="Line 943"/>
              <p:cNvSpPr>
                <a:spLocks noChangeShapeType="1"/>
              </p:cNvSpPr>
              <p:nvPr/>
            </p:nvSpPr>
            <p:spPr bwMode="auto">
              <a:xfrm>
                <a:off x="278" y="262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7" name="Line 944"/>
              <p:cNvSpPr>
                <a:spLocks noChangeShapeType="1"/>
              </p:cNvSpPr>
              <p:nvPr/>
            </p:nvSpPr>
            <p:spPr bwMode="auto">
              <a:xfrm>
                <a:off x="278" y="2620"/>
                <a:ext cx="10" cy="1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8" name="Line 945"/>
              <p:cNvSpPr>
                <a:spLocks noChangeShapeType="1"/>
              </p:cNvSpPr>
              <p:nvPr/>
            </p:nvSpPr>
            <p:spPr bwMode="auto">
              <a:xfrm>
                <a:off x="288" y="2630"/>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69" name="Line 946"/>
              <p:cNvSpPr>
                <a:spLocks noChangeShapeType="1"/>
              </p:cNvSpPr>
              <p:nvPr/>
            </p:nvSpPr>
            <p:spPr bwMode="auto">
              <a:xfrm>
                <a:off x="288" y="2630"/>
                <a:ext cx="0" cy="11"/>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0" name="Line 947"/>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1" name="Line 948"/>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2" name="Line 949"/>
              <p:cNvSpPr>
                <a:spLocks noChangeShapeType="1"/>
              </p:cNvSpPr>
              <p:nvPr/>
            </p:nvSpPr>
            <p:spPr bwMode="auto">
              <a:xfrm>
                <a:off x="288"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3" name="Line 950"/>
              <p:cNvSpPr>
                <a:spLocks noChangeShapeType="1"/>
              </p:cNvSpPr>
              <p:nvPr/>
            </p:nvSpPr>
            <p:spPr bwMode="auto">
              <a:xfrm>
                <a:off x="288" y="264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4" name="Line 951"/>
              <p:cNvSpPr>
                <a:spLocks noChangeShapeType="1"/>
              </p:cNvSpPr>
              <p:nvPr/>
            </p:nvSpPr>
            <p:spPr bwMode="auto">
              <a:xfrm>
                <a:off x="299"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5" name="Line 952"/>
              <p:cNvSpPr>
                <a:spLocks noChangeShapeType="1"/>
              </p:cNvSpPr>
              <p:nvPr/>
            </p:nvSpPr>
            <p:spPr bwMode="auto">
              <a:xfrm>
                <a:off x="299" y="2641"/>
                <a:ext cx="1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6" name="Line 953"/>
              <p:cNvSpPr>
                <a:spLocks noChangeShapeType="1"/>
              </p:cNvSpPr>
              <p:nvPr/>
            </p:nvSpPr>
            <p:spPr bwMode="auto">
              <a:xfrm>
                <a:off x="309" y="264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77" name="Freeform 954"/>
              <p:cNvSpPr>
                <a:spLocks/>
              </p:cNvSpPr>
              <p:nvPr/>
            </p:nvSpPr>
            <p:spPr bwMode="auto">
              <a:xfrm>
                <a:off x="267" y="2588"/>
                <a:ext cx="84" cy="74"/>
              </a:xfrm>
              <a:custGeom>
                <a:avLst/>
                <a:gdLst>
                  <a:gd name="T0" fmla="*/ 42 w 84"/>
                  <a:gd name="T1" fmla="*/ 53 h 74"/>
                  <a:gd name="T2" fmla="*/ 84 w 84"/>
                  <a:gd name="T3" fmla="*/ 53 h 74"/>
                  <a:gd name="T4" fmla="*/ 84 w 84"/>
                  <a:gd name="T5" fmla="*/ 53 h 74"/>
                  <a:gd name="T6" fmla="*/ 84 w 84"/>
                  <a:gd name="T7" fmla="*/ 74 h 74"/>
                  <a:gd name="T8" fmla="*/ 84 w 84"/>
                  <a:gd name="T9" fmla="*/ 74 h 74"/>
                  <a:gd name="T10" fmla="*/ 0 w 84"/>
                  <a:gd name="T11" fmla="*/ 74 h 74"/>
                  <a:gd name="T12" fmla="*/ 0 w 84"/>
                  <a:gd name="T13" fmla="*/ 74 h 74"/>
                  <a:gd name="T14" fmla="*/ 0 w 84"/>
                  <a:gd name="T15" fmla="*/ 53 h 74"/>
                  <a:gd name="T16" fmla="*/ 0 w 84"/>
                  <a:gd name="T17" fmla="*/ 53 h 74"/>
                  <a:gd name="T18" fmla="*/ 21 w 84"/>
                  <a:gd name="T19" fmla="*/ 53 h 74"/>
                  <a:gd name="T20" fmla="*/ 21 w 84"/>
                  <a:gd name="T21" fmla="*/ 53 h 74"/>
                  <a:gd name="T22" fmla="*/ 11 w 84"/>
                  <a:gd name="T23" fmla="*/ 42 h 74"/>
                  <a:gd name="T24" fmla="*/ 0 w 84"/>
                  <a:gd name="T25" fmla="*/ 32 h 74"/>
                  <a:gd name="T26" fmla="*/ 0 w 84"/>
                  <a:gd name="T27" fmla="*/ 32 h 74"/>
                  <a:gd name="T28" fmla="*/ 0 w 84"/>
                  <a:gd name="T29" fmla="*/ 21 h 74"/>
                  <a:gd name="T30" fmla="*/ 11 w 84"/>
                  <a:gd name="T31" fmla="*/ 11 h 74"/>
                  <a:gd name="T32" fmla="*/ 11 w 84"/>
                  <a:gd name="T33" fmla="*/ 11 h 74"/>
                  <a:gd name="T34" fmla="*/ 21 w 84"/>
                  <a:gd name="T35" fmla="*/ 0 h 74"/>
                  <a:gd name="T36" fmla="*/ 32 w 84"/>
                  <a:gd name="T37" fmla="*/ 0 h 74"/>
                  <a:gd name="T38" fmla="*/ 32 w 84"/>
                  <a:gd name="T39" fmla="*/ 0 h 74"/>
                  <a:gd name="T40" fmla="*/ 84 w 84"/>
                  <a:gd name="T41" fmla="*/ 0 h 74"/>
                  <a:gd name="T42" fmla="*/ 84 w 84"/>
                  <a:gd name="T43" fmla="*/ 0 h 74"/>
                  <a:gd name="T44" fmla="*/ 84 w 84"/>
                  <a:gd name="T45" fmla="*/ 21 h 74"/>
                  <a:gd name="T46" fmla="*/ 84 w 84"/>
                  <a:gd name="T47" fmla="*/ 21 h 74"/>
                  <a:gd name="T48" fmla="*/ 42 w 84"/>
                  <a:gd name="T49" fmla="*/ 21 h 74"/>
                  <a:gd name="T50" fmla="*/ 42 w 84"/>
                  <a:gd name="T51" fmla="*/ 21 h 74"/>
                  <a:gd name="T52" fmla="*/ 21 w 84"/>
                  <a:gd name="T53" fmla="*/ 21 h 74"/>
                  <a:gd name="T54" fmla="*/ 21 w 84"/>
                  <a:gd name="T55" fmla="*/ 21 h 74"/>
                  <a:gd name="T56" fmla="*/ 21 w 84"/>
                  <a:gd name="T57" fmla="*/ 21 h 74"/>
                  <a:gd name="T58" fmla="*/ 11 w 84"/>
                  <a:gd name="T59" fmla="*/ 21 h 74"/>
                  <a:gd name="T60" fmla="*/ 11 w 84"/>
                  <a:gd name="T61" fmla="*/ 32 h 74"/>
                  <a:gd name="T62" fmla="*/ 11 w 84"/>
                  <a:gd name="T63" fmla="*/ 32 h 74"/>
                  <a:gd name="T64" fmla="*/ 21 w 84"/>
                  <a:gd name="T65" fmla="*/ 42 h 74"/>
                  <a:gd name="T66" fmla="*/ 21 w 84"/>
                  <a:gd name="T67" fmla="*/ 53 h 74"/>
                  <a:gd name="T68" fmla="*/ 21 w 84"/>
                  <a:gd name="T69" fmla="*/ 53 h 74"/>
                  <a:gd name="T70" fmla="*/ 32 w 84"/>
                  <a:gd name="T71" fmla="*/ 53 h 74"/>
                  <a:gd name="T72" fmla="*/ 42 w 84"/>
                  <a:gd name="T73" fmla="*/ 53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74"/>
                  <a:gd name="T113" fmla="*/ 84 w 84"/>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74">
                    <a:moveTo>
                      <a:pt x="42" y="53"/>
                    </a:moveTo>
                    <a:lnTo>
                      <a:pt x="84" y="53"/>
                    </a:lnTo>
                    <a:lnTo>
                      <a:pt x="84" y="74"/>
                    </a:lnTo>
                    <a:lnTo>
                      <a:pt x="0" y="74"/>
                    </a:lnTo>
                    <a:lnTo>
                      <a:pt x="0" y="53"/>
                    </a:lnTo>
                    <a:lnTo>
                      <a:pt x="21" y="53"/>
                    </a:lnTo>
                    <a:lnTo>
                      <a:pt x="11" y="42"/>
                    </a:lnTo>
                    <a:lnTo>
                      <a:pt x="0" y="32"/>
                    </a:lnTo>
                    <a:lnTo>
                      <a:pt x="0" y="21"/>
                    </a:lnTo>
                    <a:lnTo>
                      <a:pt x="11" y="11"/>
                    </a:lnTo>
                    <a:lnTo>
                      <a:pt x="21" y="0"/>
                    </a:lnTo>
                    <a:lnTo>
                      <a:pt x="32" y="0"/>
                    </a:lnTo>
                    <a:lnTo>
                      <a:pt x="84" y="0"/>
                    </a:lnTo>
                    <a:lnTo>
                      <a:pt x="84" y="21"/>
                    </a:lnTo>
                    <a:lnTo>
                      <a:pt x="42" y="21"/>
                    </a:lnTo>
                    <a:lnTo>
                      <a:pt x="21" y="21"/>
                    </a:lnTo>
                    <a:lnTo>
                      <a:pt x="11" y="21"/>
                    </a:lnTo>
                    <a:lnTo>
                      <a:pt x="11" y="32"/>
                    </a:lnTo>
                    <a:lnTo>
                      <a:pt x="21" y="42"/>
                    </a:lnTo>
                    <a:lnTo>
                      <a:pt x="21" y="53"/>
                    </a:lnTo>
                    <a:lnTo>
                      <a:pt x="32" y="53"/>
                    </a:lnTo>
                    <a:lnTo>
                      <a:pt x="4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078" name="Rectangle 955"/>
              <p:cNvSpPr>
                <a:spLocks noChangeArrowheads="1"/>
              </p:cNvSpPr>
              <p:nvPr/>
            </p:nvSpPr>
            <p:spPr bwMode="auto">
              <a:xfrm rot="16260000">
                <a:off x="172" y="2349"/>
                <a:ext cx="20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solidFill>
                      <a:srgbClr val="000000"/>
                    </a:solidFill>
                  </a:rPr>
                  <a:t>ｎ</a:t>
                </a:r>
                <a:r>
                  <a:rPr lang="en-US" altLang="ja-JP" sz="2400" b="1">
                    <a:solidFill>
                      <a:srgbClr val="000000"/>
                    </a:solidFill>
                  </a:rPr>
                  <a:t>t</a:t>
                </a:r>
                <a:endParaRPr lang="en-US" altLang="ja-JP" sz="1800" b="1">
                  <a:solidFill>
                    <a:srgbClr val="000000"/>
                  </a:solidFill>
                </a:endParaRPr>
              </a:p>
            </p:txBody>
          </p:sp>
          <p:sp>
            <p:nvSpPr>
              <p:cNvPr id="70079" name="Line 956"/>
              <p:cNvSpPr>
                <a:spLocks noChangeShapeType="1"/>
              </p:cNvSpPr>
              <p:nvPr/>
            </p:nvSpPr>
            <p:spPr bwMode="auto">
              <a:xfrm flipV="1">
                <a:off x="372" y="2431"/>
                <a:ext cx="0" cy="4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0" name="Line 957"/>
              <p:cNvSpPr>
                <a:spLocks noChangeShapeType="1"/>
              </p:cNvSpPr>
              <p:nvPr/>
            </p:nvSpPr>
            <p:spPr bwMode="auto">
              <a:xfrm>
                <a:off x="372"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1" name="Line 958"/>
              <p:cNvSpPr>
                <a:spLocks noChangeShapeType="1"/>
              </p:cNvSpPr>
              <p:nvPr/>
            </p:nvSpPr>
            <p:spPr bwMode="auto">
              <a:xfrm>
                <a:off x="372"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2" name="Line 959"/>
              <p:cNvSpPr>
                <a:spLocks noChangeShapeType="1"/>
              </p:cNvSpPr>
              <p:nvPr/>
            </p:nvSpPr>
            <p:spPr bwMode="auto">
              <a:xfrm>
                <a:off x="372"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3" name="Line 960"/>
              <p:cNvSpPr>
                <a:spLocks noChangeShapeType="1"/>
              </p:cNvSpPr>
              <p:nvPr/>
            </p:nvSpPr>
            <p:spPr bwMode="auto">
              <a:xfrm>
                <a:off x="372" y="2431"/>
                <a:ext cx="11"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4" name="Line 961"/>
              <p:cNvSpPr>
                <a:spLocks noChangeShapeType="1"/>
              </p:cNvSpPr>
              <p:nvPr/>
            </p:nvSpPr>
            <p:spPr bwMode="auto">
              <a:xfrm>
                <a:off x="383"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5" name="Line 962"/>
              <p:cNvSpPr>
                <a:spLocks noChangeShapeType="1"/>
              </p:cNvSpPr>
              <p:nvPr/>
            </p:nvSpPr>
            <p:spPr bwMode="auto">
              <a:xfrm>
                <a:off x="383"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6" name="Line 963"/>
              <p:cNvSpPr>
                <a:spLocks noChangeShapeType="1"/>
              </p:cNvSpPr>
              <p:nvPr/>
            </p:nvSpPr>
            <p:spPr bwMode="auto">
              <a:xfrm>
                <a:off x="383" y="2431"/>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7" name="Line 964"/>
              <p:cNvSpPr>
                <a:spLocks noChangeShapeType="1"/>
              </p:cNvSpPr>
              <p:nvPr/>
            </p:nvSpPr>
            <p:spPr bwMode="auto">
              <a:xfrm>
                <a:off x="383" y="2431"/>
                <a:ext cx="0" cy="52"/>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8" name="Line 965"/>
              <p:cNvSpPr>
                <a:spLocks noChangeShapeType="1"/>
              </p:cNvSpPr>
              <p:nvPr/>
            </p:nvSpPr>
            <p:spPr bwMode="auto">
              <a:xfrm>
                <a:off x="383"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89" name="Line 966"/>
              <p:cNvSpPr>
                <a:spLocks noChangeShapeType="1"/>
              </p:cNvSpPr>
              <p:nvPr/>
            </p:nvSpPr>
            <p:spPr bwMode="auto">
              <a:xfrm>
                <a:off x="383" y="2483"/>
                <a:ext cx="0" cy="0"/>
              </a:xfrm>
              <a:prstGeom prst="line">
                <a:avLst/>
              </a:prstGeom>
              <a:noFill/>
              <a:ln w="17463">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69889" name="Rectangle 967"/>
            <p:cNvSpPr>
              <a:spLocks noChangeArrowheads="1"/>
            </p:cNvSpPr>
            <p:nvPr/>
          </p:nvSpPr>
          <p:spPr bwMode="auto">
            <a:xfrm>
              <a:off x="1519" y="3974"/>
              <a:ext cx="5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solidFill>
                    <a:srgbClr val="000000"/>
                  </a:solidFill>
                </a:rPr>
                <a:t>Ｔ（ｋｅｖ）</a:t>
              </a:r>
            </a:p>
          </p:txBody>
        </p:sp>
      </p:grpSp>
      <p:grpSp>
        <p:nvGrpSpPr>
          <p:cNvPr id="69665" name="Group 968"/>
          <p:cNvGrpSpPr>
            <a:grpSpLocks/>
          </p:cNvGrpSpPr>
          <p:nvPr/>
        </p:nvGrpSpPr>
        <p:grpSpPr bwMode="auto">
          <a:xfrm>
            <a:off x="2005314" y="1554062"/>
            <a:ext cx="1651000" cy="2552700"/>
            <a:chOff x="1192" y="1821"/>
            <a:chExt cx="1040" cy="1608"/>
          </a:xfrm>
        </p:grpSpPr>
        <p:sp>
          <p:nvSpPr>
            <p:cNvPr id="69737" name="Freeform 969"/>
            <p:cNvSpPr>
              <a:spLocks/>
            </p:cNvSpPr>
            <p:nvPr/>
          </p:nvSpPr>
          <p:spPr bwMode="auto">
            <a:xfrm>
              <a:off x="2169" y="2924"/>
              <a:ext cx="63" cy="105"/>
            </a:xfrm>
            <a:custGeom>
              <a:avLst/>
              <a:gdLst>
                <a:gd name="T0" fmla="*/ 31 w 63"/>
                <a:gd name="T1" fmla="*/ 0 h 105"/>
                <a:gd name="T2" fmla="*/ 63 w 63"/>
                <a:gd name="T3" fmla="*/ 11 h 105"/>
                <a:gd name="T4" fmla="*/ 31 w 63"/>
                <a:gd name="T5" fmla="*/ 105 h 105"/>
                <a:gd name="T6" fmla="*/ 0 w 63"/>
                <a:gd name="T7" fmla="*/ 95 h 105"/>
                <a:gd name="T8" fmla="*/ 31 w 63"/>
                <a:gd name="T9" fmla="*/ 0 h 105"/>
                <a:gd name="T10" fmla="*/ 0 60000 65536"/>
                <a:gd name="T11" fmla="*/ 0 60000 65536"/>
                <a:gd name="T12" fmla="*/ 0 60000 65536"/>
                <a:gd name="T13" fmla="*/ 0 60000 65536"/>
                <a:gd name="T14" fmla="*/ 0 60000 65536"/>
                <a:gd name="T15" fmla="*/ 0 w 63"/>
                <a:gd name="T16" fmla="*/ 0 h 105"/>
                <a:gd name="T17" fmla="*/ 63 w 63"/>
                <a:gd name="T18" fmla="*/ 105 h 105"/>
              </a:gdLst>
              <a:ahLst/>
              <a:cxnLst>
                <a:cxn ang="T10">
                  <a:pos x="T0" y="T1"/>
                </a:cxn>
                <a:cxn ang="T11">
                  <a:pos x="T2" y="T3"/>
                </a:cxn>
                <a:cxn ang="T12">
                  <a:pos x="T4" y="T5"/>
                </a:cxn>
                <a:cxn ang="T13">
                  <a:pos x="T6" y="T7"/>
                </a:cxn>
                <a:cxn ang="T14">
                  <a:pos x="T8" y="T9"/>
                </a:cxn>
              </a:cxnLst>
              <a:rect l="T15" t="T16" r="T17" b="T18"/>
              <a:pathLst>
                <a:path w="63" h="105">
                  <a:moveTo>
                    <a:pt x="31" y="0"/>
                  </a:moveTo>
                  <a:lnTo>
                    <a:pt x="63" y="11"/>
                  </a:lnTo>
                  <a:lnTo>
                    <a:pt x="31" y="105"/>
                  </a:lnTo>
                  <a:lnTo>
                    <a:pt x="0" y="95"/>
                  </a:lnTo>
                  <a:lnTo>
                    <a:pt x="31" y="0"/>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8" name="Freeform 970"/>
            <p:cNvSpPr>
              <a:spLocks/>
            </p:cNvSpPr>
            <p:nvPr/>
          </p:nvSpPr>
          <p:spPr bwMode="auto">
            <a:xfrm>
              <a:off x="2127" y="3019"/>
              <a:ext cx="73" cy="105"/>
            </a:xfrm>
            <a:custGeom>
              <a:avLst/>
              <a:gdLst>
                <a:gd name="T0" fmla="*/ 73 w 73"/>
                <a:gd name="T1" fmla="*/ 10 h 105"/>
                <a:gd name="T2" fmla="*/ 73 w 73"/>
                <a:gd name="T3" fmla="*/ 10 h 105"/>
                <a:gd name="T4" fmla="*/ 31 w 73"/>
                <a:gd name="T5" fmla="*/ 105 h 105"/>
                <a:gd name="T6" fmla="*/ 0 w 73"/>
                <a:gd name="T7" fmla="*/ 95 h 105"/>
                <a:gd name="T8" fmla="*/ 42 w 73"/>
                <a:gd name="T9" fmla="*/ 0 h 105"/>
                <a:gd name="T10" fmla="*/ 73 w 73"/>
                <a:gd name="T11" fmla="*/ 10 h 105"/>
                <a:gd name="T12" fmla="*/ 73 w 73"/>
                <a:gd name="T13" fmla="*/ 10 h 105"/>
                <a:gd name="T14" fmla="*/ 0 60000 65536"/>
                <a:gd name="T15" fmla="*/ 0 60000 65536"/>
                <a:gd name="T16" fmla="*/ 0 60000 65536"/>
                <a:gd name="T17" fmla="*/ 0 60000 65536"/>
                <a:gd name="T18" fmla="*/ 0 60000 65536"/>
                <a:gd name="T19" fmla="*/ 0 60000 65536"/>
                <a:gd name="T20" fmla="*/ 0 60000 65536"/>
                <a:gd name="T21" fmla="*/ 0 w 73"/>
                <a:gd name="T22" fmla="*/ 0 h 105"/>
                <a:gd name="T23" fmla="*/ 73 w 7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05">
                  <a:moveTo>
                    <a:pt x="73" y="10"/>
                  </a:moveTo>
                  <a:lnTo>
                    <a:pt x="73" y="10"/>
                  </a:lnTo>
                  <a:lnTo>
                    <a:pt x="31" y="105"/>
                  </a:lnTo>
                  <a:lnTo>
                    <a:pt x="0" y="95"/>
                  </a:lnTo>
                  <a:lnTo>
                    <a:pt x="42" y="0"/>
                  </a:lnTo>
                  <a:lnTo>
                    <a:pt x="73" y="10"/>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9" name="Freeform 971"/>
            <p:cNvSpPr>
              <a:spLocks/>
            </p:cNvSpPr>
            <p:nvPr/>
          </p:nvSpPr>
          <p:spPr bwMode="auto">
            <a:xfrm>
              <a:off x="2074" y="3103"/>
              <a:ext cx="84" cy="105"/>
            </a:xfrm>
            <a:custGeom>
              <a:avLst/>
              <a:gdLst>
                <a:gd name="T0" fmla="*/ 74 w 84"/>
                <a:gd name="T1" fmla="*/ 21 h 105"/>
                <a:gd name="T2" fmla="*/ 74 w 84"/>
                <a:gd name="T3" fmla="*/ 21 h 105"/>
                <a:gd name="T4" fmla="*/ 32 w 84"/>
                <a:gd name="T5" fmla="*/ 105 h 105"/>
                <a:gd name="T6" fmla="*/ 0 w 84"/>
                <a:gd name="T7" fmla="*/ 95 h 105"/>
                <a:gd name="T8" fmla="*/ 53 w 84"/>
                <a:gd name="T9" fmla="*/ 0 h 105"/>
                <a:gd name="T10" fmla="*/ 84 w 84"/>
                <a:gd name="T11" fmla="*/ 21 h 105"/>
                <a:gd name="T12" fmla="*/ 74 w 84"/>
                <a:gd name="T13" fmla="*/ 21 h 105"/>
                <a:gd name="T14" fmla="*/ 0 60000 65536"/>
                <a:gd name="T15" fmla="*/ 0 60000 65536"/>
                <a:gd name="T16" fmla="*/ 0 60000 65536"/>
                <a:gd name="T17" fmla="*/ 0 60000 65536"/>
                <a:gd name="T18" fmla="*/ 0 60000 65536"/>
                <a:gd name="T19" fmla="*/ 0 60000 65536"/>
                <a:gd name="T20" fmla="*/ 0 60000 65536"/>
                <a:gd name="T21" fmla="*/ 0 w 84"/>
                <a:gd name="T22" fmla="*/ 0 h 105"/>
                <a:gd name="T23" fmla="*/ 84 w 8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05">
                  <a:moveTo>
                    <a:pt x="74" y="21"/>
                  </a:moveTo>
                  <a:lnTo>
                    <a:pt x="74" y="21"/>
                  </a:lnTo>
                  <a:lnTo>
                    <a:pt x="32" y="105"/>
                  </a:lnTo>
                  <a:lnTo>
                    <a:pt x="0" y="95"/>
                  </a:lnTo>
                  <a:lnTo>
                    <a:pt x="53" y="0"/>
                  </a:lnTo>
                  <a:lnTo>
                    <a:pt x="84" y="21"/>
                  </a:lnTo>
                  <a:lnTo>
                    <a:pt x="74" y="2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0" name="Freeform 972"/>
            <p:cNvSpPr>
              <a:spLocks/>
            </p:cNvSpPr>
            <p:nvPr/>
          </p:nvSpPr>
          <p:spPr bwMode="auto">
            <a:xfrm>
              <a:off x="2022" y="3187"/>
              <a:ext cx="84" cy="95"/>
            </a:xfrm>
            <a:custGeom>
              <a:avLst/>
              <a:gdLst>
                <a:gd name="T0" fmla="*/ 84 w 84"/>
                <a:gd name="T1" fmla="*/ 21 h 95"/>
                <a:gd name="T2" fmla="*/ 84 w 84"/>
                <a:gd name="T3" fmla="*/ 21 h 95"/>
                <a:gd name="T4" fmla="*/ 31 w 84"/>
                <a:gd name="T5" fmla="*/ 95 h 95"/>
                <a:gd name="T6" fmla="*/ 0 w 84"/>
                <a:gd name="T7" fmla="*/ 74 h 95"/>
                <a:gd name="T8" fmla="*/ 52 w 84"/>
                <a:gd name="T9" fmla="*/ 0 h 95"/>
                <a:gd name="T10" fmla="*/ 84 w 84"/>
                <a:gd name="T11" fmla="*/ 21 h 95"/>
                <a:gd name="T12" fmla="*/ 84 w 84"/>
                <a:gd name="T13" fmla="*/ 21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21"/>
                  </a:moveTo>
                  <a:lnTo>
                    <a:pt x="84" y="21"/>
                  </a:lnTo>
                  <a:lnTo>
                    <a:pt x="31" y="95"/>
                  </a:lnTo>
                  <a:lnTo>
                    <a:pt x="0" y="74"/>
                  </a:lnTo>
                  <a:lnTo>
                    <a:pt x="52" y="0"/>
                  </a:lnTo>
                  <a:lnTo>
                    <a:pt x="84" y="2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1" name="Freeform 973"/>
            <p:cNvSpPr>
              <a:spLocks/>
            </p:cNvSpPr>
            <p:nvPr/>
          </p:nvSpPr>
          <p:spPr bwMode="auto">
            <a:xfrm>
              <a:off x="1980" y="3261"/>
              <a:ext cx="73" cy="63"/>
            </a:xfrm>
            <a:custGeom>
              <a:avLst/>
              <a:gdLst>
                <a:gd name="T0" fmla="*/ 73 w 73"/>
                <a:gd name="T1" fmla="*/ 21 h 63"/>
                <a:gd name="T2" fmla="*/ 73 w 73"/>
                <a:gd name="T3" fmla="*/ 21 h 63"/>
                <a:gd name="T4" fmla="*/ 31 w 73"/>
                <a:gd name="T5" fmla="*/ 63 h 63"/>
                <a:gd name="T6" fmla="*/ 0 w 73"/>
                <a:gd name="T7" fmla="*/ 42 h 63"/>
                <a:gd name="T8" fmla="*/ 52 w 73"/>
                <a:gd name="T9" fmla="*/ 0 h 63"/>
                <a:gd name="T10" fmla="*/ 73 w 73"/>
                <a:gd name="T11" fmla="*/ 21 h 63"/>
                <a:gd name="T12" fmla="*/ 73 w 73"/>
                <a:gd name="T13" fmla="*/ 21 h 63"/>
                <a:gd name="T14" fmla="*/ 0 60000 65536"/>
                <a:gd name="T15" fmla="*/ 0 60000 65536"/>
                <a:gd name="T16" fmla="*/ 0 60000 65536"/>
                <a:gd name="T17" fmla="*/ 0 60000 65536"/>
                <a:gd name="T18" fmla="*/ 0 60000 65536"/>
                <a:gd name="T19" fmla="*/ 0 60000 65536"/>
                <a:gd name="T20" fmla="*/ 0 60000 65536"/>
                <a:gd name="T21" fmla="*/ 0 w 73"/>
                <a:gd name="T22" fmla="*/ 0 h 63"/>
                <a:gd name="T23" fmla="*/ 73 w 7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3">
                  <a:moveTo>
                    <a:pt x="73" y="21"/>
                  </a:moveTo>
                  <a:lnTo>
                    <a:pt x="73" y="21"/>
                  </a:lnTo>
                  <a:lnTo>
                    <a:pt x="31" y="63"/>
                  </a:lnTo>
                  <a:lnTo>
                    <a:pt x="0" y="42"/>
                  </a:lnTo>
                  <a:lnTo>
                    <a:pt x="52" y="0"/>
                  </a:lnTo>
                  <a:lnTo>
                    <a:pt x="73" y="2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2" name="Freeform 974"/>
            <p:cNvSpPr>
              <a:spLocks/>
            </p:cNvSpPr>
            <p:nvPr/>
          </p:nvSpPr>
          <p:spPr bwMode="auto">
            <a:xfrm>
              <a:off x="1938" y="3303"/>
              <a:ext cx="73" cy="73"/>
            </a:xfrm>
            <a:custGeom>
              <a:avLst/>
              <a:gdLst>
                <a:gd name="T0" fmla="*/ 73 w 73"/>
                <a:gd name="T1" fmla="*/ 31 h 73"/>
                <a:gd name="T2" fmla="*/ 73 w 73"/>
                <a:gd name="T3" fmla="*/ 31 h 73"/>
                <a:gd name="T4" fmla="*/ 21 w 73"/>
                <a:gd name="T5" fmla="*/ 73 h 73"/>
                <a:gd name="T6" fmla="*/ 0 w 73"/>
                <a:gd name="T7" fmla="*/ 42 h 73"/>
                <a:gd name="T8" fmla="*/ 52 w 73"/>
                <a:gd name="T9" fmla="*/ 0 h 73"/>
                <a:gd name="T10" fmla="*/ 73 w 73"/>
                <a:gd name="T11" fmla="*/ 21 h 73"/>
                <a:gd name="T12" fmla="*/ 73 w 73"/>
                <a:gd name="T13" fmla="*/ 31 h 73"/>
                <a:gd name="T14" fmla="*/ 0 60000 65536"/>
                <a:gd name="T15" fmla="*/ 0 60000 65536"/>
                <a:gd name="T16" fmla="*/ 0 60000 65536"/>
                <a:gd name="T17" fmla="*/ 0 60000 65536"/>
                <a:gd name="T18" fmla="*/ 0 60000 65536"/>
                <a:gd name="T19" fmla="*/ 0 60000 65536"/>
                <a:gd name="T20" fmla="*/ 0 60000 65536"/>
                <a:gd name="T21" fmla="*/ 0 w 73"/>
                <a:gd name="T22" fmla="*/ 0 h 73"/>
                <a:gd name="T23" fmla="*/ 73 w 7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3">
                  <a:moveTo>
                    <a:pt x="73" y="31"/>
                  </a:moveTo>
                  <a:lnTo>
                    <a:pt x="73" y="31"/>
                  </a:lnTo>
                  <a:lnTo>
                    <a:pt x="21" y="73"/>
                  </a:lnTo>
                  <a:lnTo>
                    <a:pt x="0" y="42"/>
                  </a:lnTo>
                  <a:lnTo>
                    <a:pt x="52" y="0"/>
                  </a:lnTo>
                  <a:lnTo>
                    <a:pt x="73" y="21"/>
                  </a:lnTo>
                  <a:lnTo>
                    <a:pt x="73" y="3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3" name="Freeform 975"/>
            <p:cNvSpPr>
              <a:spLocks/>
            </p:cNvSpPr>
            <p:nvPr/>
          </p:nvSpPr>
          <p:spPr bwMode="auto">
            <a:xfrm>
              <a:off x="1895" y="3345"/>
              <a:ext cx="64" cy="63"/>
            </a:xfrm>
            <a:custGeom>
              <a:avLst/>
              <a:gdLst>
                <a:gd name="T0" fmla="*/ 64 w 64"/>
                <a:gd name="T1" fmla="*/ 31 h 63"/>
                <a:gd name="T2" fmla="*/ 64 w 64"/>
                <a:gd name="T3" fmla="*/ 31 h 63"/>
                <a:gd name="T4" fmla="*/ 11 w 64"/>
                <a:gd name="T5" fmla="*/ 63 h 63"/>
                <a:gd name="T6" fmla="*/ 0 w 64"/>
                <a:gd name="T7" fmla="*/ 31 h 63"/>
                <a:gd name="T8" fmla="*/ 43 w 64"/>
                <a:gd name="T9" fmla="*/ 0 h 63"/>
                <a:gd name="T10" fmla="*/ 64 w 64"/>
                <a:gd name="T11" fmla="*/ 31 h 63"/>
                <a:gd name="T12" fmla="*/ 64 w 64"/>
                <a:gd name="T13" fmla="*/ 31 h 63"/>
                <a:gd name="T14" fmla="*/ 0 60000 65536"/>
                <a:gd name="T15" fmla="*/ 0 60000 65536"/>
                <a:gd name="T16" fmla="*/ 0 60000 65536"/>
                <a:gd name="T17" fmla="*/ 0 60000 65536"/>
                <a:gd name="T18" fmla="*/ 0 60000 65536"/>
                <a:gd name="T19" fmla="*/ 0 60000 65536"/>
                <a:gd name="T20" fmla="*/ 0 60000 65536"/>
                <a:gd name="T21" fmla="*/ 0 w 64"/>
                <a:gd name="T22" fmla="*/ 0 h 63"/>
                <a:gd name="T23" fmla="*/ 64 w 6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63">
                  <a:moveTo>
                    <a:pt x="64" y="31"/>
                  </a:moveTo>
                  <a:lnTo>
                    <a:pt x="64" y="31"/>
                  </a:lnTo>
                  <a:lnTo>
                    <a:pt x="11" y="63"/>
                  </a:lnTo>
                  <a:lnTo>
                    <a:pt x="0" y="31"/>
                  </a:lnTo>
                  <a:lnTo>
                    <a:pt x="43" y="0"/>
                  </a:lnTo>
                  <a:lnTo>
                    <a:pt x="64" y="3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4" name="Freeform 976"/>
            <p:cNvSpPr>
              <a:spLocks/>
            </p:cNvSpPr>
            <p:nvPr/>
          </p:nvSpPr>
          <p:spPr bwMode="auto">
            <a:xfrm>
              <a:off x="1853" y="3376"/>
              <a:ext cx="53" cy="53"/>
            </a:xfrm>
            <a:custGeom>
              <a:avLst/>
              <a:gdLst>
                <a:gd name="T0" fmla="*/ 53 w 53"/>
                <a:gd name="T1" fmla="*/ 32 h 53"/>
                <a:gd name="T2" fmla="*/ 53 w 53"/>
                <a:gd name="T3" fmla="*/ 32 h 53"/>
                <a:gd name="T4" fmla="*/ 21 w 53"/>
                <a:gd name="T5" fmla="*/ 53 h 53"/>
                <a:gd name="T6" fmla="*/ 0 w 53"/>
                <a:gd name="T7" fmla="*/ 21 h 53"/>
                <a:gd name="T8" fmla="*/ 42 w 53"/>
                <a:gd name="T9" fmla="*/ 0 h 53"/>
                <a:gd name="T10" fmla="*/ 53 w 53"/>
                <a:gd name="T11" fmla="*/ 32 h 53"/>
                <a:gd name="T12" fmla="*/ 53 w 53"/>
                <a:gd name="T13" fmla="*/ 32 h 53"/>
                <a:gd name="T14" fmla="*/ 0 60000 65536"/>
                <a:gd name="T15" fmla="*/ 0 60000 65536"/>
                <a:gd name="T16" fmla="*/ 0 60000 65536"/>
                <a:gd name="T17" fmla="*/ 0 60000 65536"/>
                <a:gd name="T18" fmla="*/ 0 60000 65536"/>
                <a:gd name="T19" fmla="*/ 0 60000 65536"/>
                <a:gd name="T20" fmla="*/ 0 60000 65536"/>
                <a:gd name="T21" fmla="*/ 0 w 53"/>
                <a:gd name="T22" fmla="*/ 0 h 53"/>
                <a:gd name="T23" fmla="*/ 53 w 5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3">
                  <a:moveTo>
                    <a:pt x="53" y="32"/>
                  </a:moveTo>
                  <a:lnTo>
                    <a:pt x="53" y="32"/>
                  </a:lnTo>
                  <a:lnTo>
                    <a:pt x="21" y="53"/>
                  </a:lnTo>
                  <a:lnTo>
                    <a:pt x="0" y="21"/>
                  </a:lnTo>
                  <a:lnTo>
                    <a:pt x="42" y="0"/>
                  </a:lnTo>
                  <a:lnTo>
                    <a:pt x="53" y="32"/>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5" name="Freeform 977"/>
            <p:cNvSpPr>
              <a:spLocks/>
            </p:cNvSpPr>
            <p:nvPr/>
          </p:nvSpPr>
          <p:spPr bwMode="auto">
            <a:xfrm>
              <a:off x="1822" y="3397"/>
              <a:ext cx="52" cy="32"/>
            </a:xfrm>
            <a:custGeom>
              <a:avLst/>
              <a:gdLst>
                <a:gd name="T0" fmla="*/ 42 w 52"/>
                <a:gd name="T1" fmla="*/ 32 h 32"/>
                <a:gd name="T2" fmla="*/ 42 w 52"/>
                <a:gd name="T3" fmla="*/ 32 h 32"/>
                <a:gd name="T4" fmla="*/ 10 w 52"/>
                <a:gd name="T5" fmla="*/ 32 h 32"/>
                <a:gd name="T6" fmla="*/ 0 w 52"/>
                <a:gd name="T7" fmla="*/ 0 h 32"/>
                <a:gd name="T8" fmla="*/ 42 w 52"/>
                <a:gd name="T9" fmla="*/ 0 h 32"/>
                <a:gd name="T10" fmla="*/ 52 w 52"/>
                <a:gd name="T11" fmla="*/ 32 h 32"/>
                <a:gd name="T12" fmla="*/ 42 w 52"/>
                <a:gd name="T13" fmla="*/ 32 h 32"/>
                <a:gd name="T14" fmla="*/ 0 60000 65536"/>
                <a:gd name="T15" fmla="*/ 0 60000 65536"/>
                <a:gd name="T16" fmla="*/ 0 60000 65536"/>
                <a:gd name="T17" fmla="*/ 0 60000 65536"/>
                <a:gd name="T18" fmla="*/ 0 60000 65536"/>
                <a:gd name="T19" fmla="*/ 0 60000 65536"/>
                <a:gd name="T20" fmla="*/ 0 60000 65536"/>
                <a:gd name="T21" fmla="*/ 0 w 52"/>
                <a:gd name="T22" fmla="*/ 0 h 32"/>
                <a:gd name="T23" fmla="*/ 52 w 5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2">
                  <a:moveTo>
                    <a:pt x="42" y="32"/>
                  </a:moveTo>
                  <a:lnTo>
                    <a:pt x="42" y="32"/>
                  </a:lnTo>
                  <a:lnTo>
                    <a:pt x="10" y="32"/>
                  </a:lnTo>
                  <a:lnTo>
                    <a:pt x="0" y="0"/>
                  </a:lnTo>
                  <a:lnTo>
                    <a:pt x="42" y="0"/>
                  </a:lnTo>
                  <a:lnTo>
                    <a:pt x="52" y="32"/>
                  </a:lnTo>
                  <a:lnTo>
                    <a:pt x="42" y="32"/>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6" name="Freeform 978"/>
            <p:cNvSpPr>
              <a:spLocks/>
            </p:cNvSpPr>
            <p:nvPr/>
          </p:nvSpPr>
          <p:spPr bwMode="auto">
            <a:xfrm>
              <a:off x="1780" y="3397"/>
              <a:ext cx="52" cy="32"/>
            </a:xfrm>
            <a:custGeom>
              <a:avLst/>
              <a:gdLst>
                <a:gd name="T0" fmla="*/ 52 w 52"/>
                <a:gd name="T1" fmla="*/ 32 h 32"/>
                <a:gd name="T2" fmla="*/ 42 w 52"/>
                <a:gd name="T3" fmla="*/ 32 h 32"/>
                <a:gd name="T4" fmla="*/ 0 w 52"/>
                <a:gd name="T5" fmla="*/ 32 h 32"/>
                <a:gd name="T6" fmla="*/ 0 w 52"/>
                <a:gd name="T7" fmla="*/ 0 h 32"/>
                <a:gd name="T8" fmla="*/ 52 w 52"/>
                <a:gd name="T9" fmla="*/ 0 h 32"/>
                <a:gd name="T10" fmla="*/ 52 w 52"/>
                <a:gd name="T11" fmla="*/ 32 h 32"/>
                <a:gd name="T12" fmla="*/ 52 w 52"/>
                <a:gd name="T13" fmla="*/ 32 h 32"/>
                <a:gd name="T14" fmla="*/ 0 60000 65536"/>
                <a:gd name="T15" fmla="*/ 0 60000 65536"/>
                <a:gd name="T16" fmla="*/ 0 60000 65536"/>
                <a:gd name="T17" fmla="*/ 0 60000 65536"/>
                <a:gd name="T18" fmla="*/ 0 60000 65536"/>
                <a:gd name="T19" fmla="*/ 0 60000 65536"/>
                <a:gd name="T20" fmla="*/ 0 60000 65536"/>
                <a:gd name="T21" fmla="*/ 0 w 52"/>
                <a:gd name="T22" fmla="*/ 0 h 32"/>
                <a:gd name="T23" fmla="*/ 52 w 5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2">
                  <a:moveTo>
                    <a:pt x="52" y="32"/>
                  </a:moveTo>
                  <a:lnTo>
                    <a:pt x="42" y="32"/>
                  </a:lnTo>
                  <a:lnTo>
                    <a:pt x="0" y="32"/>
                  </a:lnTo>
                  <a:lnTo>
                    <a:pt x="0" y="0"/>
                  </a:lnTo>
                  <a:lnTo>
                    <a:pt x="52" y="0"/>
                  </a:lnTo>
                  <a:lnTo>
                    <a:pt x="52" y="32"/>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7" name="Freeform 979"/>
            <p:cNvSpPr>
              <a:spLocks/>
            </p:cNvSpPr>
            <p:nvPr/>
          </p:nvSpPr>
          <p:spPr bwMode="auto">
            <a:xfrm>
              <a:off x="1727" y="3376"/>
              <a:ext cx="63" cy="53"/>
            </a:xfrm>
            <a:custGeom>
              <a:avLst/>
              <a:gdLst>
                <a:gd name="T0" fmla="*/ 53 w 63"/>
                <a:gd name="T1" fmla="*/ 53 h 53"/>
                <a:gd name="T2" fmla="*/ 53 w 63"/>
                <a:gd name="T3" fmla="*/ 42 h 53"/>
                <a:gd name="T4" fmla="*/ 0 w 63"/>
                <a:gd name="T5" fmla="*/ 32 h 53"/>
                <a:gd name="T6" fmla="*/ 11 w 63"/>
                <a:gd name="T7" fmla="*/ 0 h 53"/>
                <a:gd name="T8" fmla="*/ 63 w 63"/>
                <a:gd name="T9" fmla="*/ 21 h 53"/>
                <a:gd name="T10" fmla="*/ 53 w 63"/>
                <a:gd name="T11" fmla="*/ 53 h 53"/>
                <a:gd name="T12" fmla="*/ 53 w 63"/>
                <a:gd name="T13" fmla="*/ 53 h 53"/>
                <a:gd name="T14" fmla="*/ 0 60000 65536"/>
                <a:gd name="T15" fmla="*/ 0 60000 65536"/>
                <a:gd name="T16" fmla="*/ 0 60000 65536"/>
                <a:gd name="T17" fmla="*/ 0 60000 65536"/>
                <a:gd name="T18" fmla="*/ 0 60000 65536"/>
                <a:gd name="T19" fmla="*/ 0 60000 65536"/>
                <a:gd name="T20" fmla="*/ 0 60000 65536"/>
                <a:gd name="T21" fmla="*/ 0 w 63"/>
                <a:gd name="T22" fmla="*/ 0 h 53"/>
                <a:gd name="T23" fmla="*/ 63 w 6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53">
                  <a:moveTo>
                    <a:pt x="53" y="53"/>
                  </a:moveTo>
                  <a:lnTo>
                    <a:pt x="53" y="42"/>
                  </a:lnTo>
                  <a:lnTo>
                    <a:pt x="0" y="32"/>
                  </a:lnTo>
                  <a:lnTo>
                    <a:pt x="11" y="0"/>
                  </a:lnTo>
                  <a:lnTo>
                    <a:pt x="63" y="21"/>
                  </a:lnTo>
                  <a:lnTo>
                    <a:pt x="53" y="53"/>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8" name="Freeform 980"/>
            <p:cNvSpPr>
              <a:spLocks/>
            </p:cNvSpPr>
            <p:nvPr/>
          </p:nvSpPr>
          <p:spPr bwMode="auto">
            <a:xfrm>
              <a:off x="1675" y="3345"/>
              <a:ext cx="73" cy="63"/>
            </a:xfrm>
            <a:custGeom>
              <a:avLst/>
              <a:gdLst>
                <a:gd name="T0" fmla="*/ 52 w 73"/>
                <a:gd name="T1" fmla="*/ 63 h 63"/>
                <a:gd name="T2" fmla="*/ 52 w 73"/>
                <a:gd name="T3" fmla="*/ 52 h 63"/>
                <a:gd name="T4" fmla="*/ 0 w 73"/>
                <a:gd name="T5" fmla="*/ 21 h 63"/>
                <a:gd name="T6" fmla="*/ 21 w 73"/>
                <a:gd name="T7" fmla="*/ 0 h 63"/>
                <a:gd name="T8" fmla="*/ 73 w 73"/>
                <a:gd name="T9" fmla="*/ 31 h 63"/>
                <a:gd name="T10" fmla="*/ 52 w 73"/>
                <a:gd name="T11" fmla="*/ 63 h 63"/>
                <a:gd name="T12" fmla="*/ 52 w 73"/>
                <a:gd name="T13" fmla="*/ 63 h 63"/>
                <a:gd name="T14" fmla="*/ 0 60000 65536"/>
                <a:gd name="T15" fmla="*/ 0 60000 65536"/>
                <a:gd name="T16" fmla="*/ 0 60000 65536"/>
                <a:gd name="T17" fmla="*/ 0 60000 65536"/>
                <a:gd name="T18" fmla="*/ 0 60000 65536"/>
                <a:gd name="T19" fmla="*/ 0 60000 65536"/>
                <a:gd name="T20" fmla="*/ 0 60000 65536"/>
                <a:gd name="T21" fmla="*/ 0 w 73"/>
                <a:gd name="T22" fmla="*/ 0 h 63"/>
                <a:gd name="T23" fmla="*/ 73 w 7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3">
                  <a:moveTo>
                    <a:pt x="52" y="63"/>
                  </a:moveTo>
                  <a:lnTo>
                    <a:pt x="52" y="52"/>
                  </a:lnTo>
                  <a:lnTo>
                    <a:pt x="0" y="21"/>
                  </a:lnTo>
                  <a:lnTo>
                    <a:pt x="21" y="0"/>
                  </a:lnTo>
                  <a:lnTo>
                    <a:pt x="73" y="31"/>
                  </a:lnTo>
                  <a:lnTo>
                    <a:pt x="52" y="63"/>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49" name="Freeform 981"/>
            <p:cNvSpPr>
              <a:spLocks/>
            </p:cNvSpPr>
            <p:nvPr/>
          </p:nvSpPr>
          <p:spPr bwMode="auto">
            <a:xfrm>
              <a:off x="1643" y="3303"/>
              <a:ext cx="53" cy="63"/>
            </a:xfrm>
            <a:custGeom>
              <a:avLst/>
              <a:gdLst>
                <a:gd name="T0" fmla="*/ 32 w 53"/>
                <a:gd name="T1" fmla="*/ 63 h 63"/>
                <a:gd name="T2" fmla="*/ 32 w 53"/>
                <a:gd name="T3" fmla="*/ 63 h 63"/>
                <a:gd name="T4" fmla="*/ 0 w 53"/>
                <a:gd name="T5" fmla="*/ 21 h 63"/>
                <a:gd name="T6" fmla="*/ 21 w 53"/>
                <a:gd name="T7" fmla="*/ 0 h 63"/>
                <a:gd name="T8" fmla="*/ 53 w 53"/>
                <a:gd name="T9" fmla="*/ 42 h 63"/>
                <a:gd name="T10" fmla="*/ 32 w 53"/>
                <a:gd name="T11" fmla="*/ 63 h 63"/>
                <a:gd name="T12" fmla="*/ 32 w 53"/>
                <a:gd name="T13" fmla="*/ 63 h 63"/>
                <a:gd name="T14" fmla="*/ 0 60000 65536"/>
                <a:gd name="T15" fmla="*/ 0 60000 65536"/>
                <a:gd name="T16" fmla="*/ 0 60000 65536"/>
                <a:gd name="T17" fmla="*/ 0 60000 65536"/>
                <a:gd name="T18" fmla="*/ 0 60000 65536"/>
                <a:gd name="T19" fmla="*/ 0 60000 65536"/>
                <a:gd name="T20" fmla="*/ 0 60000 65536"/>
                <a:gd name="T21" fmla="*/ 0 w 53"/>
                <a:gd name="T22" fmla="*/ 0 h 63"/>
                <a:gd name="T23" fmla="*/ 53 w 5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63">
                  <a:moveTo>
                    <a:pt x="32" y="63"/>
                  </a:moveTo>
                  <a:lnTo>
                    <a:pt x="32" y="63"/>
                  </a:lnTo>
                  <a:lnTo>
                    <a:pt x="0" y="21"/>
                  </a:lnTo>
                  <a:lnTo>
                    <a:pt x="21" y="0"/>
                  </a:lnTo>
                  <a:lnTo>
                    <a:pt x="53" y="42"/>
                  </a:lnTo>
                  <a:lnTo>
                    <a:pt x="32" y="63"/>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0" name="Freeform 982"/>
            <p:cNvSpPr>
              <a:spLocks/>
            </p:cNvSpPr>
            <p:nvPr/>
          </p:nvSpPr>
          <p:spPr bwMode="auto">
            <a:xfrm>
              <a:off x="1591" y="3240"/>
              <a:ext cx="73" cy="84"/>
            </a:xfrm>
            <a:custGeom>
              <a:avLst/>
              <a:gdLst>
                <a:gd name="T0" fmla="*/ 52 w 73"/>
                <a:gd name="T1" fmla="*/ 84 h 84"/>
                <a:gd name="T2" fmla="*/ 52 w 73"/>
                <a:gd name="T3" fmla="*/ 84 h 84"/>
                <a:gd name="T4" fmla="*/ 0 w 73"/>
                <a:gd name="T5" fmla="*/ 21 h 84"/>
                <a:gd name="T6" fmla="*/ 21 w 73"/>
                <a:gd name="T7" fmla="*/ 0 h 84"/>
                <a:gd name="T8" fmla="*/ 73 w 73"/>
                <a:gd name="T9" fmla="*/ 63 h 84"/>
                <a:gd name="T10" fmla="*/ 52 w 73"/>
                <a:gd name="T11" fmla="*/ 84 h 84"/>
                <a:gd name="T12" fmla="*/ 52 w 73"/>
                <a:gd name="T13" fmla="*/ 84 h 84"/>
                <a:gd name="T14" fmla="*/ 0 60000 65536"/>
                <a:gd name="T15" fmla="*/ 0 60000 65536"/>
                <a:gd name="T16" fmla="*/ 0 60000 65536"/>
                <a:gd name="T17" fmla="*/ 0 60000 65536"/>
                <a:gd name="T18" fmla="*/ 0 60000 65536"/>
                <a:gd name="T19" fmla="*/ 0 60000 65536"/>
                <a:gd name="T20" fmla="*/ 0 60000 65536"/>
                <a:gd name="T21" fmla="*/ 0 w 73"/>
                <a:gd name="T22" fmla="*/ 0 h 84"/>
                <a:gd name="T23" fmla="*/ 73 w 7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84">
                  <a:moveTo>
                    <a:pt x="52" y="84"/>
                  </a:moveTo>
                  <a:lnTo>
                    <a:pt x="52" y="84"/>
                  </a:lnTo>
                  <a:lnTo>
                    <a:pt x="0" y="21"/>
                  </a:lnTo>
                  <a:lnTo>
                    <a:pt x="21" y="0"/>
                  </a:lnTo>
                  <a:lnTo>
                    <a:pt x="73" y="63"/>
                  </a:lnTo>
                  <a:lnTo>
                    <a:pt x="52" y="84"/>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1" name="Freeform 983"/>
            <p:cNvSpPr>
              <a:spLocks/>
            </p:cNvSpPr>
            <p:nvPr/>
          </p:nvSpPr>
          <p:spPr bwMode="auto">
            <a:xfrm>
              <a:off x="1538" y="3166"/>
              <a:ext cx="74" cy="95"/>
            </a:xfrm>
            <a:custGeom>
              <a:avLst/>
              <a:gdLst>
                <a:gd name="T0" fmla="*/ 53 w 74"/>
                <a:gd name="T1" fmla="*/ 95 h 95"/>
                <a:gd name="T2" fmla="*/ 53 w 74"/>
                <a:gd name="T3" fmla="*/ 95 h 95"/>
                <a:gd name="T4" fmla="*/ 0 w 74"/>
                <a:gd name="T5" fmla="*/ 11 h 95"/>
                <a:gd name="T6" fmla="*/ 32 w 74"/>
                <a:gd name="T7" fmla="*/ 0 h 95"/>
                <a:gd name="T8" fmla="*/ 74 w 74"/>
                <a:gd name="T9" fmla="*/ 74 h 95"/>
                <a:gd name="T10" fmla="*/ 53 w 74"/>
                <a:gd name="T11" fmla="*/ 95 h 95"/>
                <a:gd name="T12" fmla="*/ 53 w 74"/>
                <a:gd name="T13" fmla="*/ 95 h 95"/>
                <a:gd name="T14" fmla="*/ 0 60000 65536"/>
                <a:gd name="T15" fmla="*/ 0 60000 65536"/>
                <a:gd name="T16" fmla="*/ 0 60000 65536"/>
                <a:gd name="T17" fmla="*/ 0 60000 65536"/>
                <a:gd name="T18" fmla="*/ 0 60000 65536"/>
                <a:gd name="T19" fmla="*/ 0 60000 65536"/>
                <a:gd name="T20" fmla="*/ 0 60000 65536"/>
                <a:gd name="T21" fmla="*/ 0 w 74"/>
                <a:gd name="T22" fmla="*/ 0 h 95"/>
                <a:gd name="T23" fmla="*/ 74 w 7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95">
                  <a:moveTo>
                    <a:pt x="53" y="95"/>
                  </a:moveTo>
                  <a:lnTo>
                    <a:pt x="53" y="95"/>
                  </a:lnTo>
                  <a:lnTo>
                    <a:pt x="0" y="11"/>
                  </a:lnTo>
                  <a:lnTo>
                    <a:pt x="32" y="0"/>
                  </a:lnTo>
                  <a:lnTo>
                    <a:pt x="74" y="74"/>
                  </a:lnTo>
                  <a:lnTo>
                    <a:pt x="53" y="95"/>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2" name="Freeform 984"/>
            <p:cNvSpPr>
              <a:spLocks/>
            </p:cNvSpPr>
            <p:nvPr/>
          </p:nvSpPr>
          <p:spPr bwMode="auto">
            <a:xfrm>
              <a:off x="1496" y="3093"/>
              <a:ext cx="74" cy="84"/>
            </a:xfrm>
            <a:custGeom>
              <a:avLst/>
              <a:gdLst>
                <a:gd name="T0" fmla="*/ 42 w 74"/>
                <a:gd name="T1" fmla="*/ 84 h 84"/>
                <a:gd name="T2" fmla="*/ 42 w 74"/>
                <a:gd name="T3" fmla="*/ 84 h 84"/>
                <a:gd name="T4" fmla="*/ 0 w 74"/>
                <a:gd name="T5" fmla="*/ 10 h 84"/>
                <a:gd name="T6" fmla="*/ 32 w 74"/>
                <a:gd name="T7" fmla="*/ 0 h 84"/>
                <a:gd name="T8" fmla="*/ 74 w 74"/>
                <a:gd name="T9" fmla="*/ 73 h 84"/>
                <a:gd name="T10" fmla="*/ 42 w 74"/>
                <a:gd name="T11" fmla="*/ 84 h 84"/>
                <a:gd name="T12" fmla="*/ 42 w 74"/>
                <a:gd name="T13" fmla="*/ 84 h 84"/>
                <a:gd name="T14" fmla="*/ 0 60000 65536"/>
                <a:gd name="T15" fmla="*/ 0 60000 65536"/>
                <a:gd name="T16" fmla="*/ 0 60000 65536"/>
                <a:gd name="T17" fmla="*/ 0 60000 65536"/>
                <a:gd name="T18" fmla="*/ 0 60000 65536"/>
                <a:gd name="T19" fmla="*/ 0 60000 65536"/>
                <a:gd name="T20" fmla="*/ 0 60000 65536"/>
                <a:gd name="T21" fmla="*/ 0 w 74"/>
                <a:gd name="T22" fmla="*/ 0 h 84"/>
                <a:gd name="T23" fmla="*/ 74 w 7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4">
                  <a:moveTo>
                    <a:pt x="42" y="84"/>
                  </a:moveTo>
                  <a:lnTo>
                    <a:pt x="42" y="84"/>
                  </a:lnTo>
                  <a:lnTo>
                    <a:pt x="0" y="10"/>
                  </a:lnTo>
                  <a:lnTo>
                    <a:pt x="32" y="0"/>
                  </a:lnTo>
                  <a:lnTo>
                    <a:pt x="74" y="73"/>
                  </a:lnTo>
                  <a:lnTo>
                    <a:pt x="42" y="84"/>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3" name="Freeform 985"/>
            <p:cNvSpPr>
              <a:spLocks/>
            </p:cNvSpPr>
            <p:nvPr/>
          </p:nvSpPr>
          <p:spPr bwMode="auto">
            <a:xfrm>
              <a:off x="1454" y="2987"/>
              <a:ext cx="74" cy="116"/>
            </a:xfrm>
            <a:custGeom>
              <a:avLst/>
              <a:gdLst>
                <a:gd name="T0" fmla="*/ 42 w 74"/>
                <a:gd name="T1" fmla="*/ 116 h 116"/>
                <a:gd name="T2" fmla="*/ 42 w 74"/>
                <a:gd name="T3" fmla="*/ 116 h 116"/>
                <a:gd name="T4" fmla="*/ 0 w 74"/>
                <a:gd name="T5" fmla="*/ 11 h 116"/>
                <a:gd name="T6" fmla="*/ 32 w 74"/>
                <a:gd name="T7" fmla="*/ 0 h 116"/>
                <a:gd name="T8" fmla="*/ 74 w 74"/>
                <a:gd name="T9" fmla="*/ 106 h 116"/>
                <a:gd name="T10" fmla="*/ 42 w 74"/>
                <a:gd name="T11" fmla="*/ 116 h 116"/>
                <a:gd name="T12" fmla="*/ 42 w 74"/>
                <a:gd name="T13" fmla="*/ 116 h 116"/>
                <a:gd name="T14" fmla="*/ 0 60000 65536"/>
                <a:gd name="T15" fmla="*/ 0 60000 65536"/>
                <a:gd name="T16" fmla="*/ 0 60000 65536"/>
                <a:gd name="T17" fmla="*/ 0 60000 65536"/>
                <a:gd name="T18" fmla="*/ 0 60000 65536"/>
                <a:gd name="T19" fmla="*/ 0 60000 65536"/>
                <a:gd name="T20" fmla="*/ 0 60000 65536"/>
                <a:gd name="T21" fmla="*/ 0 w 74"/>
                <a:gd name="T22" fmla="*/ 0 h 116"/>
                <a:gd name="T23" fmla="*/ 74 w 74"/>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16">
                  <a:moveTo>
                    <a:pt x="42" y="116"/>
                  </a:moveTo>
                  <a:lnTo>
                    <a:pt x="42" y="116"/>
                  </a:lnTo>
                  <a:lnTo>
                    <a:pt x="0" y="11"/>
                  </a:lnTo>
                  <a:lnTo>
                    <a:pt x="32" y="0"/>
                  </a:lnTo>
                  <a:lnTo>
                    <a:pt x="74" y="106"/>
                  </a:lnTo>
                  <a:lnTo>
                    <a:pt x="42" y="116"/>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4" name="Freeform 986"/>
            <p:cNvSpPr>
              <a:spLocks/>
            </p:cNvSpPr>
            <p:nvPr/>
          </p:nvSpPr>
          <p:spPr bwMode="auto">
            <a:xfrm>
              <a:off x="1402" y="2861"/>
              <a:ext cx="84" cy="137"/>
            </a:xfrm>
            <a:custGeom>
              <a:avLst/>
              <a:gdLst>
                <a:gd name="T0" fmla="*/ 52 w 84"/>
                <a:gd name="T1" fmla="*/ 137 h 137"/>
                <a:gd name="T2" fmla="*/ 52 w 84"/>
                <a:gd name="T3" fmla="*/ 137 h 137"/>
                <a:gd name="T4" fmla="*/ 0 w 84"/>
                <a:gd name="T5" fmla="*/ 11 h 137"/>
                <a:gd name="T6" fmla="*/ 31 w 84"/>
                <a:gd name="T7" fmla="*/ 0 h 137"/>
                <a:gd name="T8" fmla="*/ 84 w 84"/>
                <a:gd name="T9" fmla="*/ 126 h 137"/>
                <a:gd name="T10" fmla="*/ 52 w 84"/>
                <a:gd name="T11" fmla="*/ 137 h 137"/>
                <a:gd name="T12" fmla="*/ 52 w 84"/>
                <a:gd name="T13" fmla="*/ 137 h 137"/>
                <a:gd name="T14" fmla="*/ 0 60000 65536"/>
                <a:gd name="T15" fmla="*/ 0 60000 65536"/>
                <a:gd name="T16" fmla="*/ 0 60000 65536"/>
                <a:gd name="T17" fmla="*/ 0 60000 65536"/>
                <a:gd name="T18" fmla="*/ 0 60000 65536"/>
                <a:gd name="T19" fmla="*/ 0 60000 65536"/>
                <a:gd name="T20" fmla="*/ 0 60000 65536"/>
                <a:gd name="T21" fmla="*/ 0 w 84"/>
                <a:gd name="T22" fmla="*/ 0 h 137"/>
                <a:gd name="T23" fmla="*/ 84 w 84"/>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37">
                  <a:moveTo>
                    <a:pt x="52" y="137"/>
                  </a:moveTo>
                  <a:lnTo>
                    <a:pt x="52" y="137"/>
                  </a:lnTo>
                  <a:lnTo>
                    <a:pt x="0" y="11"/>
                  </a:lnTo>
                  <a:lnTo>
                    <a:pt x="31" y="0"/>
                  </a:lnTo>
                  <a:lnTo>
                    <a:pt x="84" y="126"/>
                  </a:lnTo>
                  <a:lnTo>
                    <a:pt x="52" y="137"/>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5" name="Freeform 987"/>
            <p:cNvSpPr>
              <a:spLocks/>
            </p:cNvSpPr>
            <p:nvPr/>
          </p:nvSpPr>
          <p:spPr bwMode="auto">
            <a:xfrm>
              <a:off x="1349" y="2714"/>
              <a:ext cx="84" cy="158"/>
            </a:xfrm>
            <a:custGeom>
              <a:avLst/>
              <a:gdLst>
                <a:gd name="T0" fmla="*/ 53 w 84"/>
                <a:gd name="T1" fmla="*/ 158 h 158"/>
                <a:gd name="T2" fmla="*/ 53 w 84"/>
                <a:gd name="T3" fmla="*/ 158 h 158"/>
                <a:gd name="T4" fmla="*/ 0 w 84"/>
                <a:gd name="T5" fmla="*/ 11 h 158"/>
                <a:gd name="T6" fmla="*/ 32 w 84"/>
                <a:gd name="T7" fmla="*/ 0 h 158"/>
                <a:gd name="T8" fmla="*/ 84 w 84"/>
                <a:gd name="T9" fmla="*/ 147 h 158"/>
                <a:gd name="T10" fmla="*/ 53 w 84"/>
                <a:gd name="T11" fmla="*/ 158 h 158"/>
                <a:gd name="T12" fmla="*/ 53 w 84"/>
                <a:gd name="T13" fmla="*/ 158 h 158"/>
                <a:gd name="T14" fmla="*/ 0 60000 65536"/>
                <a:gd name="T15" fmla="*/ 0 60000 65536"/>
                <a:gd name="T16" fmla="*/ 0 60000 65536"/>
                <a:gd name="T17" fmla="*/ 0 60000 65536"/>
                <a:gd name="T18" fmla="*/ 0 60000 65536"/>
                <a:gd name="T19" fmla="*/ 0 60000 65536"/>
                <a:gd name="T20" fmla="*/ 0 60000 65536"/>
                <a:gd name="T21" fmla="*/ 0 w 84"/>
                <a:gd name="T22" fmla="*/ 0 h 158"/>
                <a:gd name="T23" fmla="*/ 84 w 84"/>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58">
                  <a:moveTo>
                    <a:pt x="53" y="158"/>
                  </a:moveTo>
                  <a:lnTo>
                    <a:pt x="53" y="158"/>
                  </a:lnTo>
                  <a:lnTo>
                    <a:pt x="0" y="11"/>
                  </a:lnTo>
                  <a:lnTo>
                    <a:pt x="32" y="0"/>
                  </a:lnTo>
                  <a:lnTo>
                    <a:pt x="84" y="147"/>
                  </a:lnTo>
                  <a:lnTo>
                    <a:pt x="53" y="158"/>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6" name="Freeform 988"/>
            <p:cNvSpPr>
              <a:spLocks/>
            </p:cNvSpPr>
            <p:nvPr/>
          </p:nvSpPr>
          <p:spPr bwMode="auto">
            <a:xfrm>
              <a:off x="1297" y="2567"/>
              <a:ext cx="84" cy="158"/>
            </a:xfrm>
            <a:custGeom>
              <a:avLst/>
              <a:gdLst>
                <a:gd name="T0" fmla="*/ 52 w 84"/>
                <a:gd name="T1" fmla="*/ 158 h 158"/>
                <a:gd name="T2" fmla="*/ 52 w 84"/>
                <a:gd name="T3" fmla="*/ 158 h 158"/>
                <a:gd name="T4" fmla="*/ 0 w 84"/>
                <a:gd name="T5" fmla="*/ 11 h 158"/>
                <a:gd name="T6" fmla="*/ 31 w 84"/>
                <a:gd name="T7" fmla="*/ 0 h 158"/>
                <a:gd name="T8" fmla="*/ 84 w 84"/>
                <a:gd name="T9" fmla="*/ 147 h 158"/>
                <a:gd name="T10" fmla="*/ 52 w 84"/>
                <a:gd name="T11" fmla="*/ 158 h 158"/>
                <a:gd name="T12" fmla="*/ 52 w 84"/>
                <a:gd name="T13" fmla="*/ 158 h 158"/>
                <a:gd name="T14" fmla="*/ 0 60000 65536"/>
                <a:gd name="T15" fmla="*/ 0 60000 65536"/>
                <a:gd name="T16" fmla="*/ 0 60000 65536"/>
                <a:gd name="T17" fmla="*/ 0 60000 65536"/>
                <a:gd name="T18" fmla="*/ 0 60000 65536"/>
                <a:gd name="T19" fmla="*/ 0 60000 65536"/>
                <a:gd name="T20" fmla="*/ 0 60000 65536"/>
                <a:gd name="T21" fmla="*/ 0 w 84"/>
                <a:gd name="T22" fmla="*/ 0 h 158"/>
                <a:gd name="T23" fmla="*/ 84 w 84"/>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58">
                  <a:moveTo>
                    <a:pt x="52" y="158"/>
                  </a:moveTo>
                  <a:lnTo>
                    <a:pt x="52" y="158"/>
                  </a:lnTo>
                  <a:lnTo>
                    <a:pt x="0" y="11"/>
                  </a:lnTo>
                  <a:lnTo>
                    <a:pt x="31" y="0"/>
                  </a:lnTo>
                  <a:lnTo>
                    <a:pt x="84" y="147"/>
                  </a:lnTo>
                  <a:lnTo>
                    <a:pt x="52" y="158"/>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7" name="Freeform 989"/>
            <p:cNvSpPr>
              <a:spLocks/>
            </p:cNvSpPr>
            <p:nvPr/>
          </p:nvSpPr>
          <p:spPr bwMode="auto">
            <a:xfrm>
              <a:off x="1286" y="2515"/>
              <a:ext cx="42" cy="63"/>
            </a:xfrm>
            <a:custGeom>
              <a:avLst/>
              <a:gdLst>
                <a:gd name="T0" fmla="*/ 11 w 42"/>
                <a:gd name="T1" fmla="*/ 63 h 63"/>
                <a:gd name="T2" fmla="*/ 11 w 42"/>
                <a:gd name="T3" fmla="*/ 63 h 63"/>
                <a:gd name="T4" fmla="*/ 0 w 42"/>
                <a:gd name="T5" fmla="*/ 0 h 63"/>
                <a:gd name="T6" fmla="*/ 32 w 42"/>
                <a:gd name="T7" fmla="*/ 0 h 63"/>
                <a:gd name="T8" fmla="*/ 42 w 42"/>
                <a:gd name="T9" fmla="*/ 52 h 63"/>
                <a:gd name="T10" fmla="*/ 11 w 42"/>
                <a:gd name="T11" fmla="*/ 63 h 63"/>
                <a:gd name="T12" fmla="*/ 11 w 42"/>
                <a:gd name="T13" fmla="*/ 63 h 63"/>
                <a:gd name="T14" fmla="*/ 0 60000 65536"/>
                <a:gd name="T15" fmla="*/ 0 60000 65536"/>
                <a:gd name="T16" fmla="*/ 0 60000 65536"/>
                <a:gd name="T17" fmla="*/ 0 60000 65536"/>
                <a:gd name="T18" fmla="*/ 0 60000 65536"/>
                <a:gd name="T19" fmla="*/ 0 60000 65536"/>
                <a:gd name="T20" fmla="*/ 0 60000 65536"/>
                <a:gd name="T21" fmla="*/ 0 w 42"/>
                <a:gd name="T22" fmla="*/ 0 h 63"/>
                <a:gd name="T23" fmla="*/ 42 w 4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63">
                  <a:moveTo>
                    <a:pt x="11" y="63"/>
                  </a:moveTo>
                  <a:lnTo>
                    <a:pt x="11" y="63"/>
                  </a:lnTo>
                  <a:lnTo>
                    <a:pt x="0" y="0"/>
                  </a:lnTo>
                  <a:lnTo>
                    <a:pt x="32" y="0"/>
                  </a:lnTo>
                  <a:lnTo>
                    <a:pt x="42" y="52"/>
                  </a:lnTo>
                  <a:lnTo>
                    <a:pt x="11" y="63"/>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8" name="Freeform 990"/>
            <p:cNvSpPr>
              <a:spLocks/>
            </p:cNvSpPr>
            <p:nvPr/>
          </p:nvSpPr>
          <p:spPr bwMode="auto">
            <a:xfrm>
              <a:off x="1276" y="2441"/>
              <a:ext cx="42" cy="74"/>
            </a:xfrm>
            <a:custGeom>
              <a:avLst/>
              <a:gdLst>
                <a:gd name="T0" fmla="*/ 10 w 42"/>
                <a:gd name="T1" fmla="*/ 74 h 74"/>
                <a:gd name="T2" fmla="*/ 10 w 42"/>
                <a:gd name="T3" fmla="*/ 74 h 74"/>
                <a:gd name="T4" fmla="*/ 0 w 42"/>
                <a:gd name="T5" fmla="*/ 0 h 74"/>
                <a:gd name="T6" fmla="*/ 31 w 42"/>
                <a:gd name="T7" fmla="*/ 0 h 74"/>
                <a:gd name="T8" fmla="*/ 42 w 42"/>
                <a:gd name="T9" fmla="*/ 74 h 74"/>
                <a:gd name="T10" fmla="*/ 10 w 42"/>
                <a:gd name="T11" fmla="*/ 74 h 74"/>
                <a:gd name="T12" fmla="*/ 10 w 42"/>
                <a:gd name="T13" fmla="*/ 74 h 74"/>
                <a:gd name="T14" fmla="*/ 0 60000 65536"/>
                <a:gd name="T15" fmla="*/ 0 60000 65536"/>
                <a:gd name="T16" fmla="*/ 0 60000 65536"/>
                <a:gd name="T17" fmla="*/ 0 60000 65536"/>
                <a:gd name="T18" fmla="*/ 0 60000 65536"/>
                <a:gd name="T19" fmla="*/ 0 60000 65536"/>
                <a:gd name="T20" fmla="*/ 0 60000 65536"/>
                <a:gd name="T21" fmla="*/ 0 w 42"/>
                <a:gd name="T22" fmla="*/ 0 h 74"/>
                <a:gd name="T23" fmla="*/ 42 w 42"/>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74">
                  <a:moveTo>
                    <a:pt x="10" y="74"/>
                  </a:moveTo>
                  <a:lnTo>
                    <a:pt x="10" y="74"/>
                  </a:lnTo>
                  <a:lnTo>
                    <a:pt x="0" y="0"/>
                  </a:lnTo>
                  <a:lnTo>
                    <a:pt x="31" y="0"/>
                  </a:lnTo>
                  <a:lnTo>
                    <a:pt x="42" y="74"/>
                  </a:lnTo>
                  <a:lnTo>
                    <a:pt x="10" y="74"/>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59" name="Freeform 991"/>
            <p:cNvSpPr>
              <a:spLocks/>
            </p:cNvSpPr>
            <p:nvPr/>
          </p:nvSpPr>
          <p:spPr bwMode="auto">
            <a:xfrm>
              <a:off x="1255" y="2347"/>
              <a:ext cx="52" cy="94"/>
            </a:xfrm>
            <a:custGeom>
              <a:avLst/>
              <a:gdLst>
                <a:gd name="T0" fmla="*/ 21 w 52"/>
                <a:gd name="T1" fmla="*/ 94 h 94"/>
                <a:gd name="T2" fmla="*/ 21 w 52"/>
                <a:gd name="T3" fmla="*/ 94 h 94"/>
                <a:gd name="T4" fmla="*/ 0 w 52"/>
                <a:gd name="T5" fmla="*/ 10 h 94"/>
                <a:gd name="T6" fmla="*/ 31 w 52"/>
                <a:gd name="T7" fmla="*/ 0 h 94"/>
                <a:gd name="T8" fmla="*/ 52 w 52"/>
                <a:gd name="T9" fmla="*/ 94 h 94"/>
                <a:gd name="T10" fmla="*/ 21 w 52"/>
                <a:gd name="T11" fmla="*/ 94 h 94"/>
                <a:gd name="T12" fmla="*/ 21 w 52"/>
                <a:gd name="T13" fmla="*/ 94 h 94"/>
                <a:gd name="T14" fmla="*/ 0 60000 65536"/>
                <a:gd name="T15" fmla="*/ 0 60000 65536"/>
                <a:gd name="T16" fmla="*/ 0 60000 65536"/>
                <a:gd name="T17" fmla="*/ 0 60000 65536"/>
                <a:gd name="T18" fmla="*/ 0 60000 65536"/>
                <a:gd name="T19" fmla="*/ 0 60000 65536"/>
                <a:gd name="T20" fmla="*/ 0 60000 65536"/>
                <a:gd name="T21" fmla="*/ 0 w 52"/>
                <a:gd name="T22" fmla="*/ 0 h 94"/>
                <a:gd name="T23" fmla="*/ 52 w 5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94">
                  <a:moveTo>
                    <a:pt x="21" y="94"/>
                  </a:moveTo>
                  <a:lnTo>
                    <a:pt x="21" y="94"/>
                  </a:lnTo>
                  <a:lnTo>
                    <a:pt x="0" y="10"/>
                  </a:lnTo>
                  <a:lnTo>
                    <a:pt x="31" y="0"/>
                  </a:lnTo>
                  <a:lnTo>
                    <a:pt x="52" y="94"/>
                  </a:lnTo>
                  <a:lnTo>
                    <a:pt x="21" y="94"/>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60" name="Freeform 992"/>
            <p:cNvSpPr>
              <a:spLocks/>
            </p:cNvSpPr>
            <p:nvPr/>
          </p:nvSpPr>
          <p:spPr bwMode="auto">
            <a:xfrm>
              <a:off x="1234" y="2252"/>
              <a:ext cx="52" cy="105"/>
            </a:xfrm>
            <a:custGeom>
              <a:avLst/>
              <a:gdLst>
                <a:gd name="T0" fmla="*/ 21 w 52"/>
                <a:gd name="T1" fmla="*/ 105 h 105"/>
                <a:gd name="T2" fmla="*/ 21 w 52"/>
                <a:gd name="T3" fmla="*/ 105 h 105"/>
                <a:gd name="T4" fmla="*/ 0 w 52"/>
                <a:gd name="T5" fmla="*/ 11 h 105"/>
                <a:gd name="T6" fmla="*/ 31 w 52"/>
                <a:gd name="T7" fmla="*/ 0 h 105"/>
                <a:gd name="T8" fmla="*/ 52 w 52"/>
                <a:gd name="T9" fmla="*/ 95 h 105"/>
                <a:gd name="T10" fmla="*/ 21 w 52"/>
                <a:gd name="T11" fmla="*/ 105 h 105"/>
                <a:gd name="T12" fmla="*/ 21 w 52"/>
                <a:gd name="T13" fmla="*/ 105 h 105"/>
                <a:gd name="T14" fmla="*/ 0 60000 65536"/>
                <a:gd name="T15" fmla="*/ 0 60000 65536"/>
                <a:gd name="T16" fmla="*/ 0 60000 65536"/>
                <a:gd name="T17" fmla="*/ 0 60000 65536"/>
                <a:gd name="T18" fmla="*/ 0 60000 65536"/>
                <a:gd name="T19" fmla="*/ 0 60000 65536"/>
                <a:gd name="T20" fmla="*/ 0 60000 65536"/>
                <a:gd name="T21" fmla="*/ 0 w 52"/>
                <a:gd name="T22" fmla="*/ 0 h 105"/>
                <a:gd name="T23" fmla="*/ 52 w 52"/>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05">
                  <a:moveTo>
                    <a:pt x="21" y="105"/>
                  </a:moveTo>
                  <a:lnTo>
                    <a:pt x="21" y="105"/>
                  </a:lnTo>
                  <a:lnTo>
                    <a:pt x="0" y="11"/>
                  </a:lnTo>
                  <a:lnTo>
                    <a:pt x="31" y="0"/>
                  </a:lnTo>
                  <a:lnTo>
                    <a:pt x="52" y="95"/>
                  </a:lnTo>
                  <a:lnTo>
                    <a:pt x="21" y="105"/>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61" name="Freeform 993"/>
            <p:cNvSpPr>
              <a:spLocks/>
            </p:cNvSpPr>
            <p:nvPr/>
          </p:nvSpPr>
          <p:spPr bwMode="auto">
            <a:xfrm>
              <a:off x="1202" y="2042"/>
              <a:ext cx="63" cy="221"/>
            </a:xfrm>
            <a:custGeom>
              <a:avLst/>
              <a:gdLst>
                <a:gd name="T0" fmla="*/ 32 w 63"/>
                <a:gd name="T1" fmla="*/ 221 h 221"/>
                <a:gd name="T2" fmla="*/ 32 w 63"/>
                <a:gd name="T3" fmla="*/ 221 h 221"/>
                <a:gd name="T4" fmla="*/ 0 w 63"/>
                <a:gd name="T5" fmla="*/ 0 h 221"/>
                <a:gd name="T6" fmla="*/ 32 w 63"/>
                <a:gd name="T7" fmla="*/ 0 h 221"/>
                <a:gd name="T8" fmla="*/ 63 w 63"/>
                <a:gd name="T9" fmla="*/ 210 h 221"/>
                <a:gd name="T10" fmla="*/ 32 w 63"/>
                <a:gd name="T11" fmla="*/ 221 h 221"/>
                <a:gd name="T12" fmla="*/ 32 w 63"/>
                <a:gd name="T13" fmla="*/ 221 h 221"/>
                <a:gd name="T14" fmla="*/ 0 60000 65536"/>
                <a:gd name="T15" fmla="*/ 0 60000 65536"/>
                <a:gd name="T16" fmla="*/ 0 60000 65536"/>
                <a:gd name="T17" fmla="*/ 0 60000 65536"/>
                <a:gd name="T18" fmla="*/ 0 60000 65536"/>
                <a:gd name="T19" fmla="*/ 0 60000 65536"/>
                <a:gd name="T20" fmla="*/ 0 60000 65536"/>
                <a:gd name="T21" fmla="*/ 0 w 63"/>
                <a:gd name="T22" fmla="*/ 0 h 221"/>
                <a:gd name="T23" fmla="*/ 63 w 63"/>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21">
                  <a:moveTo>
                    <a:pt x="32" y="221"/>
                  </a:moveTo>
                  <a:lnTo>
                    <a:pt x="32" y="221"/>
                  </a:lnTo>
                  <a:lnTo>
                    <a:pt x="0" y="0"/>
                  </a:lnTo>
                  <a:lnTo>
                    <a:pt x="32" y="0"/>
                  </a:lnTo>
                  <a:lnTo>
                    <a:pt x="63" y="210"/>
                  </a:lnTo>
                  <a:lnTo>
                    <a:pt x="32" y="22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62" name="Freeform 994"/>
            <p:cNvSpPr>
              <a:spLocks/>
            </p:cNvSpPr>
            <p:nvPr/>
          </p:nvSpPr>
          <p:spPr bwMode="auto">
            <a:xfrm>
              <a:off x="1192" y="1821"/>
              <a:ext cx="42" cy="221"/>
            </a:xfrm>
            <a:custGeom>
              <a:avLst/>
              <a:gdLst>
                <a:gd name="T0" fmla="*/ 10 w 42"/>
                <a:gd name="T1" fmla="*/ 221 h 221"/>
                <a:gd name="T2" fmla="*/ 10 w 42"/>
                <a:gd name="T3" fmla="*/ 221 h 221"/>
                <a:gd name="T4" fmla="*/ 0 w 42"/>
                <a:gd name="T5" fmla="*/ 0 h 221"/>
                <a:gd name="T6" fmla="*/ 31 w 42"/>
                <a:gd name="T7" fmla="*/ 0 h 221"/>
                <a:gd name="T8" fmla="*/ 42 w 42"/>
                <a:gd name="T9" fmla="*/ 221 h 221"/>
                <a:gd name="T10" fmla="*/ 10 w 42"/>
                <a:gd name="T11" fmla="*/ 221 h 221"/>
                <a:gd name="T12" fmla="*/ 10 w 42"/>
                <a:gd name="T13" fmla="*/ 221 h 221"/>
                <a:gd name="T14" fmla="*/ 0 60000 65536"/>
                <a:gd name="T15" fmla="*/ 0 60000 65536"/>
                <a:gd name="T16" fmla="*/ 0 60000 65536"/>
                <a:gd name="T17" fmla="*/ 0 60000 65536"/>
                <a:gd name="T18" fmla="*/ 0 60000 65536"/>
                <a:gd name="T19" fmla="*/ 0 60000 65536"/>
                <a:gd name="T20" fmla="*/ 0 60000 65536"/>
                <a:gd name="T21" fmla="*/ 0 w 42"/>
                <a:gd name="T22" fmla="*/ 0 h 221"/>
                <a:gd name="T23" fmla="*/ 42 w 42"/>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21">
                  <a:moveTo>
                    <a:pt x="10" y="221"/>
                  </a:moveTo>
                  <a:lnTo>
                    <a:pt x="10" y="221"/>
                  </a:lnTo>
                  <a:lnTo>
                    <a:pt x="0" y="0"/>
                  </a:lnTo>
                  <a:lnTo>
                    <a:pt x="31" y="0"/>
                  </a:lnTo>
                  <a:lnTo>
                    <a:pt x="42" y="221"/>
                  </a:lnTo>
                  <a:lnTo>
                    <a:pt x="10" y="221"/>
                  </a:lnTo>
                  <a:close/>
                </a:path>
              </a:pathLst>
            </a:custGeom>
            <a:solidFill>
              <a:srgbClr val="3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9666" name="Group 995"/>
          <p:cNvGrpSpPr>
            <a:grpSpLocks/>
          </p:cNvGrpSpPr>
          <p:nvPr/>
        </p:nvGrpSpPr>
        <p:grpSpPr bwMode="auto">
          <a:xfrm>
            <a:off x="2437115" y="1554063"/>
            <a:ext cx="1152525" cy="1655763"/>
            <a:chOff x="1706" y="1590"/>
            <a:chExt cx="631" cy="820"/>
          </a:xfrm>
        </p:grpSpPr>
        <p:sp>
          <p:nvSpPr>
            <p:cNvPr id="69721" name="Freeform 996"/>
            <p:cNvSpPr>
              <a:spLocks/>
            </p:cNvSpPr>
            <p:nvPr/>
          </p:nvSpPr>
          <p:spPr bwMode="auto">
            <a:xfrm>
              <a:off x="2263" y="2252"/>
              <a:ext cx="74" cy="74"/>
            </a:xfrm>
            <a:custGeom>
              <a:avLst/>
              <a:gdLst>
                <a:gd name="T0" fmla="*/ 53 w 74"/>
                <a:gd name="T1" fmla="*/ 0 h 74"/>
                <a:gd name="T2" fmla="*/ 74 w 74"/>
                <a:gd name="T3" fmla="*/ 21 h 74"/>
                <a:gd name="T4" fmla="*/ 21 w 74"/>
                <a:gd name="T5" fmla="*/ 74 h 74"/>
                <a:gd name="T6" fmla="*/ 0 w 74"/>
                <a:gd name="T7" fmla="*/ 53 h 74"/>
                <a:gd name="T8" fmla="*/ 53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53" y="0"/>
                  </a:moveTo>
                  <a:lnTo>
                    <a:pt x="74" y="21"/>
                  </a:lnTo>
                  <a:lnTo>
                    <a:pt x="21" y="74"/>
                  </a:lnTo>
                  <a:lnTo>
                    <a:pt x="0" y="53"/>
                  </a:lnTo>
                  <a:lnTo>
                    <a:pt x="53" y="0"/>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2" name="Freeform 997"/>
            <p:cNvSpPr>
              <a:spLocks/>
            </p:cNvSpPr>
            <p:nvPr/>
          </p:nvSpPr>
          <p:spPr bwMode="auto">
            <a:xfrm>
              <a:off x="2211" y="2294"/>
              <a:ext cx="73" cy="74"/>
            </a:xfrm>
            <a:custGeom>
              <a:avLst/>
              <a:gdLst>
                <a:gd name="T0" fmla="*/ 73 w 73"/>
                <a:gd name="T1" fmla="*/ 32 h 74"/>
                <a:gd name="T2" fmla="*/ 73 w 73"/>
                <a:gd name="T3" fmla="*/ 32 h 74"/>
                <a:gd name="T4" fmla="*/ 10 w 73"/>
                <a:gd name="T5" fmla="*/ 74 h 74"/>
                <a:gd name="T6" fmla="*/ 0 w 73"/>
                <a:gd name="T7" fmla="*/ 42 h 74"/>
                <a:gd name="T8" fmla="*/ 52 w 73"/>
                <a:gd name="T9" fmla="*/ 0 h 74"/>
                <a:gd name="T10" fmla="*/ 73 w 73"/>
                <a:gd name="T11" fmla="*/ 32 h 74"/>
                <a:gd name="T12" fmla="*/ 73 w 73"/>
                <a:gd name="T13" fmla="*/ 32 h 74"/>
                <a:gd name="T14" fmla="*/ 0 60000 65536"/>
                <a:gd name="T15" fmla="*/ 0 60000 65536"/>
                <a:gd name="T16" fmla="*/ 0 60000 65536"/>
                <a:gd name="T17" fmla="*/ 0 60000 65536"/>
                <a:gd name="T18" fmla="*/ 0 60000 65536"/>
                <a:gd name="T19" fmla="*/ 0 60000 65536"/>
                <a:gd name="T20" fmla="*/ 0 60000 65536"/>
                <a:gd name="T21" fmla="*/ 0 w 73"/>
                <a:gd name="T22" fmla="*/ 0 h 74"/>
                <a:gd name="T23" fmla="*/ 73 w 7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4">
                  <a:moveTo>
                    <a:pt x="73" y="32"/>
                  </a:moveTo>
                  <a:lnTo>
                    <a:pt x="73" y="32"/>
                  </a:lnTo>
                  <a:lnTo>
                    <a:pt x="10" y="74"/>
                  </a:lnTo>
                  <a:lnTo>
                    <a:pt x="0" y="42"/>
                  </a:lnTo>
                  <a:lnTo>
                    <a:pt x="52" y="0"/>
                  </a:lnTo>
                  <a:lnTo>
                    <a:pt x="73" y="32"/>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3" name="Freeform 998"/>
            <p:cNvSpPr>
              <a:spLocks/>
            </p:cNvSpPr>
            <p:nvPr/>
          </p:nvSpPr>
          <p:spPr bwMode="auto">
            <a:xfrm>
              <a:off x="2148" y="2336"/>
              <a:ext cx="73" cy="63"/>
            </a:xfrm>
            <a:custGeom>
              <a:avLst/>
              <a:gdLst>
                <a:gd name="T0" fmla="*/ 73 w 73"/>
                <a:gd name="T1" fmla="*/ 32 h 63"/>
                <a:gd name="T2" fmla="*/ 73 w 73"/>
                <a:gd name="T3" fmla="*/ 32 h 63"/>
                <a:gd name="T4" fmla="*/ 10 w 73"/>
                <a:gd name="T5" fmla="*/ 63 h 63"/>
                <a:gd name="T6" fmla="*/ 0 w 73"/>
                <a:gd name="T7" fmla="*/ 32 h 63"/>
                <a:gd name="T8" fmla="*/ 63 w 73"/>
                <a:gd name="T9" fmla="*/ 0 h 63"/>
                <a:gd name="T10" fmla="*/ 73 w 73"/>
                <a:gd name="T11" fmla="*/ 32 h 63"/>
                <a:gd name="T12" fmla="*/ 73 w 73"/>
                <a:gd name="T13" fmla="*/ 32 h 63"/>
                <a:gd name="T14" fmla="*/ 0 60000 65536"/>
                <a:gd name="T15" fmla="*/ 0 60000 65536"/>
                <a:gd name="T16" fmla="*/ 0 60000 65536"/>
                <a:gd name="T17" fmla="*/ 0 60000 65536"/>
                <a:gd name="T18" fmla="*/ 0 60000 65536"/>
                <a:gd name="T19" fmla="*/ 0 60000 65536"/>
                <a:gd name="T20" fmla="*/ 0 60000 65536"/>
                <a:gd name="T21" fmla="*/ 0 w 73"/>
                <a:gd name="T22" fmla="*/ 0 h 63"/>
                <a:gd name="T23" fmla="*/ 73 w 7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3">
                  <a:moveTo>
                    <a:pt x="73" y="32"/>
                  </a:moveTo>
                  <a:lnTo>
                    <a:pt x="73" y="32"/>
                  </a:lnTo>
                  <a:lnTo>
                    <a:pt x="10" y="63"/>
                  </a:lnTo>
                  <a:lnTo>
                    <a:pt x="0" y="32"/>
                  </a:lnTo>
                  <a:lnTo>
                    <a:pt x="63" y="0"/>
                  </a:lnTo>
                  <a:lnTo>
                    <a:pt x="73" y="32"/>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4" name="Freeform 999"/>
            <p:cNvSpPr>
              <a:spLocks/>
            </p:cNvSpPr>
            <p:nvPr/>
          </p:nvSpPr>
          <p:spPr bwMode="auto">
            <a:xfrm>
              <a:off x="2085" y="2368"/>
              <a:ext cx="73" cy="42"/>
            </a:xfrm>
            <a:custGeom>
              <a:avLst/>
              <a:gdLst>
                <a:gd name="T0" fmla="*/ 73 w 73"/>
                <a:gd name="T1" fmla="*/ 31 h 42"/>
                <a:gd name="T2" fmla="*/ 73 w 73"/>
                <a:gd name="T3" fmla="*/ 31 h 42"/>
                <a:gd name="T4" fmla="*/ 10 w 73"/>
                <a:gd name="T5" fmla="*/ 42 h 42"/>
                <a:gd name="T6" fmla="*/ 0 w 73"/>
                <a:gd name="T7" fmla="*/ 10 h 42"/>
                <a:gd name="T8" fmla="*/ 73 w 73"/>
                <a:gd name="T9" fmla="*/ 0 h 42"/>
                <a:gd name="T10" fmla="*/ 73 w 73"/>
                <a:gd name="T11" fmla="*/ 31 h 42"/>
                <a:gd name="T12" fmla="*/ 73 w 73"/>
                <a:gd name="T13" fmla="*/ 31 h 42"/>
                <a:gd name="T14" fmla="*/ 0 60000 65536"/>
                <a:gd name="T15" fmla="*/ 0 60000 65536"/>
                <a:gd name="T16" fmla="*/ 0 60000 65536"/>
                <a:gd name="T17" fmla="*/ 0 60000 65536"/>
                <a:gd name="T18" fmla="*/ 0 60000 65536"/>
                <a:gd name="T19" fmla="*/ 0 60000 65536"/>
                <a:gd name="T20" fmla="*/ 0 60000 65536"/>
                <a:gd name="T21" fmla="*/ 0 w 73"/>
                <a:gd name="T22" fmla="*/ 0 h 42"/>
                <a:gd name="T23" fmla="*/ 73 w 7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2">
                  <a:moveTo>
                    <a:pt x="73" y="31"/>
                  </a:moveTo>
                  <a:lnTo>
                    <a:pt x="73" y="31"/>
                  </a:lnTo>
                  <a:lnTo>
                    <a:pt x="10" y="42"/>
                  </a:lnTo>
                  <a:lnTo>
                    <a:pt x="0" y="10"/>
                  </a:lnTo>
                  <a:lnTo>
                    <a:pt x="73" y="0"/>
                  </a:lnTo>
                  <a:lnTo>
                    <a:pt x="73" y="31"/>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5" name="Freeform 1000"/>
            <p:cNvSpPr>
              <a:spLocks/>
            </p:cNvSpPr>
            <p:nvPr/>
          </p:nvSpPr>
          <p:spPr bwMode="auto">
            <a:xfrm>
              <a:off x="2053" y="2368"/>
              <a:ext cx="42" cy="42"/>
            </a:xfrm>
            <a:custGeom>
              <a:avLst/>
              <a:gdLst>
                <a:gd name="T0" fmla="*/ 32 w 42"/>
                <a:gd name="T1" fmla="*/ 42 h 42"/>
                <a:gd name="T2" fmla="*/ 32 w 42"/>
                <a:gd name="T3" fmla="*/ 42 h 42"/>
                <a:gd name="T4" fmla="*/ 0 w 42"/>
                <a:gd name="T5" fmla="*/ 31 h 42"/>
                <a:gd name="T6" fmla="*/ 0 w 42"/>
                <a:gd name="T7" fmla="*/ 0 h 42"/>
                <a:gd name="T8" fmla="*/ 42 w 42"/>
                <a:gd name="T9" fmla="*/ 10 h 42"/>
                <a:gd name="T10" fmla="*/ 42 w 42"/>
                <a:gd name="T11" fmla="*/ 42 h 42"/>
                <a:gd name="T12" fmla="*/ 32 w 42"/>
                <a:gd name="T13" fmla="*/ 42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32" y="42"/>
                  </a:moveTo>
                  <a:lnTo>
                    <a:pt x="32" y="42"/>
                  </a:lnTo>
                  <a:lnTo>
                    <a:pt x="0" y="31"/>
                  </a:lnTo>
                  <a:lnTo>
                    <a:pt x="0" y="0"/>
                  </a:lnTo>
                  <a:lnTo>
                    <a:pt x="42" y="10"/>
                  </a:lnTo>
                  <a:lnTo>
                    <a:pt x="42" y="42"/>
                  </a:lnTo>
                  <a:lnTo>
                    <a:pt x="32" y="42"/>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6" name="Freeform 1001"/>
            <p:cNvSpPr>
              <a:spLocks/>
            </p:cNvSpPr>
            <p:nvPr/>
          </p:nvSpPr>
          <p:spPr bwMode="auto">
            <a:xfrm>
              <a:off x="2011" y="2347"/>
              <a:ext cx="53" cy="52"/>
            </a:xfrm>
            <a:custGeom>
              <a:avLst/>
              <a:gdLst>
                <a:gd name="T0" fmla="*/ 42 w 53"/>
                <a:gd name="T1" fmla="*/ 52 h 52"/>
                <a:gd name="T2" fmla="*/ 32 w 53"/>
                <a:gd name="T3" fmla="*/ 52 h 52"/>
                <a:gd name="T4" fmla="*/ 0 w 53"/>
                <a:gd name="T5" fmla="*/ 31 h 52"/>
                <a:gd name="T6" fmla="*/ 11 w 53"/>
                <a:gd name="T7" fmla="*/ 0 h 52"/>
                <a:gd name="T8" fmla="*/ 53 w 53"/>
                <a:gd name="T9" fmla="*/ 21 h 52"/>
                <a:gd name="T10" fmla="*/ 42 w 53"/>
                <a:gd name="T11" fmla="*/ 52 h 52"/>
                <a:gd name="T12" fmla="*/ 42 w 53"/>
                <a:gd name="T13" fmla="*/ 52 h 52"/>
                <a:gd name="T14" fmla="*/ 0 60000 65536"/>
                <a:gd name="T15" fmla="*/ 0 60000 65536"/>
                <a:gd name="T16" fmla="*/ 0 60000 65536"/>
                <a:gd name="T17" fmla="*/ 0 60000 65536"/>
                <a:gd name="T18" fmla="*/ 0 60000 65536"/>
                <a:gd name="T19" fmla="*/ 0 60000 65536"/>
                <a:gd name="T20" fmla="*/ 0 60000 65536"/>
                <a:gd name="T21" fmla="*/ 0 w 53"/>
                <a:gd name="T22" fmla="*/ 0 h 52"/>
                <a:gd name="T23" fmla="*/ 53 w 5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2">
                  <a:moveTo>
                    <a:pt x="42" y="52"/>
                  </a:moveTo>
                  <a:lnTo>
                    <a:pt x="32" y="52"/>
                  </a:lnTo>
                  <a:lnTo>
                    <a:pt x="0" y="31"/>
                  </a:lnTo>
                  <a:lnTo>
                    <a:pt x="11" y="0"/>
                  </a:lnTo>
                  <a:lnTo>
                    <a:pt x="53" y="21"/>
                  </a:lnTo>
                  <a:lnTo>
                    <a:pt x="42" y="52"/>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7" name="Freeform 1002"/>
            <p:cNvSpPr>
              <a:spLocks/>
            </p:cNvSpPr>
            <p:nvPr/>
          </p:nvSpPr>
          <p:spPr bwMode="auto">
            <a:xfrm>
              <a:off x="1969" y="2326"/>
              <a:ext cx="53" cy="52"/>
            </a:xfrm>
            <a:custGeom>
              <a:avLst/>
              <a:gdLst>
                <a:gd name="T0" fmla="*/ 42 w 53"/>
                <a:gd name="T1" fmla="*/ 52 h 52"/>
                <a:gd name="T2" fmla="*/ 42 w 53"/>
                <a:gd name="T3" fmla="*/ 52 h 52"/>
                <a:gd name="T4" fmla="*/ 0 w 53"/>
                <a:gd name="T5" fmla="*/ 31 h 52"/>
                <a:gd name="T6" fmla="*/ 21 w 53"/>
                <a:gd name="T7" fmla="*/ 0 h 52"/>
                <a:gd name="T8" fmla="*/ 53 w 53"/>
                <a:gd name="T9" fmla="*/ 31 h 52"/>
                <a:gd name="T10" fmla="*/ 42 w 53"/>
                <a:gd name="T11" fmla="*/ 52 h 52"/>
                <a:gd name="T12" fmla="*/ 42 w 53"/>
                <a:gd name="T13" fmla="*/ 52 h 52"/>
                <a:gd name="T14" fmla="*/ 0 60000 65536"/>
                <a:gd name="T15" fmla="*/ 0 60000 65536"/>
                <a:gd name="T16" fmla="*/ 0 60000 65536"/>
                <a:gd name="T17" fmla="*/ 0 60000 65536"/>
                <a:gd name="T18" fmla="*/ 0 60000 65536"/>
                <a:gd name="T19" fmla="*/ 0 60000 65536"/>
                <a:gd name="T20" fmla="*/ 0 60000 65536"/>
                <a:gd name="T21" fmla="*/ 0 w 53"/>
                <a:gd name="T22" fmla="*/ 0 h 52"/>
                <a:gd name="T23" fmla="*/ 53 w 5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2">
                  <a:moveTo>
                    <a:pt x="42" y="52"/>
                  </a:moveTo>
                  <a:lnTo>
                    <a:pt x="42" y="52"/>
                  </a:lnTo>
                  <a:lnTo>
                    <a:pt x="0" y="31"/>
                  </a:lnTo>
                  <a:lnTo>
                    <a:pt x="21" y="0"/>
                  </a:lnTo>
                  <a:lnTo>
                    <a:pt x="53" y="31"/>
                  </a:lnTo>
                  <a:lnTo>
                    <a:pt x="42" y="52"/>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8" name="Freeform 1003"/>
            <p:cNvSpPr>
              <a:spLocks/>
            </p:cNvSpPr>
            <p:nvPr/>
          </p:nvSpPr>
          <p:spPr bwMode="auto">
            <a:xfrm>
              <a:off x="1948" y="2305"/>
              <a:ext cx="42" cy="52"/>
            </a:xfrm>
            <a:custGeom>
              <a:avLst/>
              <a:gdLst>
                <a:gd name="T0" fmla="*/ 21 w 42"/>
                <a:gd name="T1" fmla="*/ 52 h 52"/>
                <a:gd name="T2" fmla="*/ 21 w 42"/>
                <a:gd name="T3" fmla="*/ 52 h 52"/>
                <a:gd name="T4" fmla="*/ 0 w 42"/>
                <a:gd name="T5" fmla="*/ 21 h 52"/>
                <a:gd name="T6" fmla="*/ 21 w 42"/>
                <a:gd name="T7" fmla="*/ 0 h 52"/>
                <a:gd name="T8" fmla="*/ 42 w 42"/>
                <a:gd name="T9" fmla="*/ 31 h 52"/>
                <a:gd name="T10" fmla="*/ 21 w 42"/>
                <a:gd name="T11" fmla="*/ 52 h 52"/>
                <a:gd name="T12" fmla="*/ 21 w 42"/>
                <a:gd name="T13" fmla="*/ 52 h 52"/>
                <a:gd name="T14" fmla="*/ 0 60000 65536"/>
                <a:gd name="T15" fmla="*/ 0 60000 65536"/>
                <a:gd name="T16" fmla="*/ 0 60000 65536"/>
                <a:gd name="T17" fmla="*/ 0 60000 65536"/>
                <a:gd name="T18" fmla="*/ 0 60000 65536"/>
                <a:gd name="T19" fmla="*/ 0 60000 65536"/>
                <a:gd name="T20" fmla="*/ 0 60000 65536"/>
                <a:gd name="T21" fmla="*/ 0 w 42"/>
                <a:gd name="T22" fmla="*/ 0 h 52"/>
                <a:gd name="T23" fmla="*/ 42 w 4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2">
                  <a:moveTo>
                    <a:pt x="21" y="52"/>
                  </a:moveTo>
                  <a:lnTo>
                    <a:pt x="21" y="52"/>
                  </a:lnTo>
                  <a:lnTo>
                    <a:pt x="0" y="21"/>
                  </a:lnTo>
                  <a:lnTo>
                    <a:pt x="21" y="0"/>
                  </a:lnTo>
                  <a:lnTo>
                    <a:pt x="42" y="31"/>
                  </a:lnTo>
                  <a:lnTo>
                    <a:pt x="21" y="52"/>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9" name="Freeform 1004"/>
            <p:cNvSpPr>
              <a:spLocks/>
            </p:cNvSpPr>
            <p:nvPr/>
          </p:nvSpPr>
          <p:spPr bwMode="auto">
            <a:xfrm>
              <a:off x="1906" y="2252"/>
              <a:ext cx="63" cy="74"/>
            </a:xfrm>
            <a:custGeom>
              <a:avLst/>
              <a:gdLst>
                <a:gd name="T0" fmla="*/ 42 w 63"/>
                <a:gd name="T1" fmla="*/ 74 h 74"/>
                <a:gd name="T2" fmla="*/ 42 w 63"/>
                <a:gd name="T3" fmla="*/ 74 h 74"/>
                <a:gd name="T4" fmla="*/ 0 w 63"/>
                <a:gd name="T5" fmla="*/ 21 h 74"/>
                <a:gd name="T6" fmla="*/ 32 w 63"/>
                <a:gd name="T7" fmla="*/ 0 h 74"/>
                <a:gd name="T8" fmla="*/ 63 w 63"/>
                <a:gd name="T9" fmla="*/ 53 h 74"/>
                <a:gd name="T10" fmla="*/ 42 w 63"/>
                <a:gd name="T11" fmla="*/ 74 h 74"/>
                <a:gd name="T12" fmla="*/ 42 w 63"/>
                <a:gd name="T13" fmla="*/ 74 h 74"/>
                <a:gd name="T14" fmla="*/ 0 60000 65536"/>
                <a:gd name="T15" fmla="*/ 0 60000 65536"/>
                <a:gd name="T16" fmla="*/ 0 60000 65536"/>
                <a:gd name="T17" fmla="*/ 0 60000 65536"/>
                <a:gd name="T18" fmla="*/ 0 60000 65536"/>
                <a:gd name="T19" fmla="*/ 0 60000 65536"/>
                <a:gd name="T20" fmla="*/ 0 60000 65536"/>
                <a:gd name="T21" fmla="*/ 0 w 63"/>
                <a:gd name="T22" fmla="*/ 0 h 74"/>
                <a:gd name="T23" fmla="*/ 63 w 6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4">
                  <a:moveTo>
                    <a:pt x="42" y="74"/>
                  </a:moveTo>
                  <a:lnTo>
                    <a:pt x="42" y="74"/>
                  </a:lnTo>
                  <a:lnTo>
                    <a:pt x="0" y="21"/>
                  </a:lnTo>
                  <a:lnTo>
                    <a:pt x="32" y="0"/>
                  </a:lnTo>
                  <a:lnTo>
                    <a:pt x="63" y="53"/>
                  </a:lnTo>
                  <a:lnTo>
                    <a:pt x="42" y="74"/>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0" name="Freeform 1005"/>
            <p:cNvSpPr>
              <a:spLocks/>
            </p:cNvSpPr>
            <p:nvPr/>
          </p:nvSpPr>
          <p:spPr bwMode="auto">
            <a:xfrm>
              <a:off x="1874" y="2189"/>
              <a:ext cx="64" cy="84"/>
            </a:xfrm>
            <a:custGeom>
              <a:avLst/>
              <a:gdLst>
                <a:gd name="T0" fmla="*/ 32 w 64"/>
                <a:gd name="T1" fmla="*/ 84 h 84"/>
                <a:gd name="T2" fmla="*/ 32 w 64"/>
                <a:gd name="T3" fmla="*/ 84 h 84"/>
                <a:gd name="T4" fmla="*/ 0 w 64"/>
                <a:gd name="T5" fmla="*/ 21 h 84"/>
                <a:gd name="T6" fmla="*/ 21 w 64"/>
                <a:gd name="T7" fmla="*/ 0 h 84"/>
                <a:gd name="T8" fmla="*/ 64 w 64"/>
                <a:gd name="T9" fmla="*/ 63 h 84"/>
                <a:gd name="T10" fmla="*/ 32 w 64"/>
                <a:gd name="T11" fmla="*/ 84 h 84"/>
                <a:gd name="T12" fmla="*/ 32 w 64"/>
                <a:gd name="T13" fmla="*/ 84 h 84"/>
                <a:gd name="T14" fmla="*/ 0 60000 65536"/>
                <a:gd name="T15" fmla="*/ 0 60000 65536"/>
                <a:gd name="T16" fmla="*/ 0 60000 65536"/>
                <a:gd name="T17" fmla="*/ 0 60000 65536"/>
                <a:gd name="T18" fmla="*/ 0 60000 65536"/>
                <a:gd name="T19" fmla="*/ 0 60000 65536"/>
                <a:gd name="T20" fmla="*/ 0 60000 65536"/>
                <a:gd name="T21" fmla="*/ 0 w 64"/>
                <a:gd name="T22" fmla="*/ 0 h 84"/>
                <a:gd name="T23" fmla="*/ 64 w 6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4">
                  <a:moveTo>
                    <a:pt x="32" y="84"/>
                  </a:moveTo>
                  <a:lnTo>
                    <a:pt x="32" y="84"/>
                  </a:lnTo>
                  <a:lnTo>
                    <a:pt x="0" y="21"/>
                  </a:lnTo>
                  <a:lnTo>
                    <a:pt x="21" y="0"/>
                  </a:lnTo>
                  <a:lnTo>
                    <a:pt x="64" y="63"/>
                  </a:lnTo>
                  <a:lnTo>
                    <a:pt x="32" y="84"/>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1" name="Freeform 1006"/>
            <p:cNvSpPr>
              <a:spLocks/>
            </p:cNvSpPr>
            <p:nvPr/>
          </p:nvSpPr>
          <p:spPr bwMode="auto">
            <a:xfrm>
              <a:off x="1832" y="2126"/>
              <a:ext cx="63" cy="84"/>
            </a:xfrm>
            <a:custGeom>
              <a:avLst/>
              <a:gdLst>
                <a:gd name="T0" fmla="*/ 42 w 63"/>
                <a:gd name="T1" fmla="*/ 84 h 84"/>
                <a:gd name="T2" fmla="*/ 42 w 63"/>
                <a:gd name="T3" fmla="*/ 84 h 84"/>
                <a:gd name="T4" fmla="*/ 0 w 63"/>
                <a:gd name="T5" fmla="*/ 11 h 84"/>
                <a:gd name="T6" fmla="*/ 32 w 63"/>
                <a:gd name="T7" fmla="*/ 0 h 84"/>
                <a:gd name="T8" fmla="*/ 63 w 63"/>
                <a:gd name="T9" fmla="*/ 63 h 84"/>
                <a:gd name="T10" fmla="*/ 42 w 63"/>
                <a:gd name="T11" fmla="*/ 84 h 84"/>
                <a:gd name="T12" fmla="*/ 42 w 63"/>
                <a:gd name="T13" fmla="*/ 84 h 84"/>
                <a:gd name="T14" fmla="*/ 0 60000 65536"/>
                <a:gd name="T15" fmla="*/ 0 60000 65536"/>
                <a:gd name="T16" fmla="*/ 0 60000 65536"/>
                <a:gd name="T17" fmla="*/ 0 60000 65536"/>
                <a:gd name="T18" fmla="*/ 0 60000 65536"/>
                <a:gd name="T19" fmla="*/ 0 60000 65536"/>
                <a:gd name="T20" fmla="*/ 0 60000 65536"/>
                <a:gd name="T21" fmla="*/ 0 w 63"/>
                <a:gd name="T22" fmla="*/ 0 h 84"/>
                <a:gd name="T23" fmla="*/ 63 w 6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84">
                  <a:moveTo>
                    <a:pt x="42" y="84"/>
                  </a:moveTo>
                  <a:lnTo>
                    <a:pt x="42" y="84"/>
                  </a:lnTo>
                  <a:lnTo>
                    <a:pt x="0" y="11"/>
                  </a:lnTo>
                  <a:lnTo>
                    <a:pt x="32" y="0"/>
                  </a:lnTo>
                  <a:lnTo>
                    <a:pt x="63" y="63"/>
                  </a:lnTo>
                  <a:lnTo>
                    <a:pt x="42" y="84"/>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2" name="Freeform 1007"/>
            <p:cNvSpPr>
              <a:spLocks/>
            </p:cNvSpPr>
            <p:nvPr/>
          </p:nvSpPr>
          <p:spPr bwMode="auto">
            <a:xfrm>
              <a:off x="1811" y="2074"/>
              <a:ext cx="53" cy="63"/>
            </a:xfrm>
            <a:custGeom>
              <a:avLst/>
              <a:gdLst>
                <a:gd name="T0" fmla="*/ 21 w 53"/>
                <a:gd name="T1" fmla="*/ 63 h 63"/>
                <a:gd name="T2" fmla="*/ 21 w 53"/>
                <a:gd name="T3" fmla="*/ 63 h 63"/>
                <a:gd name="T4" fmla="*/ 0 w 53"/>
                <a:gd name="T5" fmla="*/ 10 h 63"/>
                <a:gd name="T6" fmla="*/ 32 w 53"/>
                <a:gd name="T7" fmla="*/ 0 h 63"/>
                <a:gd name="T8" fmla="*/ 53 w 53"/>
                <a:gd name="T9" fmla="*/ 52 h 63"/>
                <a:gd name="T10" fmla="*/ 21 w 53"/>
                <a:gd name="T11" fmla="*/ 63 h 63"/>
                <a:gd name="T12" fmla="*/ 21 w 53"/>
                <a:gd name="T13" fmla="*/ 63 h 63"/>
                <a:gd name="T14" fmla="*/ 0 60000 65536"/>
                <a:gd name="T15" fmla="*/ 0 60000 65536"/>
                <a:gd name="T16" fmla="*/ 0 60000 65536"/>
                <a:gd name="T17" fmla="*/ 0 60000 65536"/>
                <a:gd name="T18" fmla="*/ 0 60000 65536"/>
                <a:gd name="T19" fmla="*/ 0 60000 65536"/>
                <a:gd name="T20" fmla="*/ 0 60000 65536"/>
                <a:gd name="T21" fmla="*/ 0 w 53"/>
                <a:gd name="T22" fmla="*/ 0 h 63"/>
                <a:gd name="T23" fmla="*/ 53 w 5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63">
                  <a:moveTo>
                    <a:pt x="21" y="63"/>
                  </a:moveTo>
                  <a:lnTo>
                    <a:pt x="21" y="63"/>
                  </a:lnTo>
                  <a:lnTo>
                    <a:pt x="0" y="10"/>
                  </a:lnTo>
                  <a:lnTo>
                    <a:pt x="32" y="0"/>
                  </a:lnTo>
                  <a:lnTo>
                    <a:pt x="53" y="52"/>
                  </a:lnTo>
                  <a:lnTo>
                    <a:pt x="21" y="63"/>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3" name="Freeform 1008"/>
            <p:cNvSpPr>
              <a:spLocks/>
            </p:cNvSpPr>
            <p:nvPr/>
          </p:nvSpPr>
          <p:spPr bwMode="auto">
            <a:xfrm>
              <a:off x="1790" y="2000"/>
              <a:ext cx="53" cy="84"/>
            </a:xfrm>
            <a:custGeom>
              <a:avLst/>
              <a:gdLst>
                <a:gd name="T0" fmla="*/ 21 w 53"/>
                <a:gd name="T1" fmla="*/ 84 h 84"/>
                <a:gd name="T2" fmla="*/ 21 w 53"/>
                <a:gd name="T3" fmla="*/ 74 h 84"/>
                <a:gd name="T4" fmla="*/ 0 w 53"/>
                <a:gd name="T5" fmla="*/ 10 h 84"/>
                <a:gd name="T6" fmla="*/ 32 w 53"/>
                <a:gd name="T7" fmla="*/ 0 h 84"/>
                <a:gd name="T8" fmla="*/ 53 w 53"/>
                <a:gd name="T9" fmla="*/ 74 h 84"/>
                <a:gd name="T10" fmla="*/ 21 w 53"/>
                <a:gd name="T11" fmla="*/ 84 h 84"/>
                <a:gd name="T12" fmla="*/ 21 w 53"/>
                <a:gd name="T13" fmla="*/ 84 h 84"/>
                <a:gd name="T14" fmla="*/ 0 60000 65536"/>
                <a:gd name="T15" fmla="*/ 0 60000 65536"/>
                <a:gd name="T16" fmla="*/ 0 60000 65536"/>
                <a:gd name="T17" fmla="*/ 0 60000 65536"/>
                <a:gd name="T18" fmla="*/ 0 60000 65536"/>
                <a:gd name="T19" fmla="*/ 0 60000 65536"/>
                <a:gd name="T20" fmla="*/ 0 60000 65536"/>
                <a:gd name="T21" fmla="*/ 0 w 53"/>
                <a:gd name="T22" fmla="*/ 0 h 84"/>
                <a:gd name="T23" fmla="*/ 53 w 5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4">
                  <a:moveTo>
                    <a:pt x="21" y="84"/>
                  </a:moveTo>
                  <a:lnTo>
                    <a:pt x="21" y="74"/>
                  </a:lnTo>
                  <a:lnTo>
                    <a:pt x="0" y="10"/>
                  </a:lnTo>
                  <a:lnTo>
                    <a:pt x="32" y="0"/>
                  </a:lnTo>
                  <a:lnTo>
                    <a:pt x="53" y="74"/>
                  </a:lnTo>
                  <a:lnTo>
                    <a:pt x="21" y="84"/>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4" name="Freeform 1009"/>
            <p:cNvSpPr>
              <a:spLocks/>
            </p:cNvSpPr>
            <p:nvPr/>
          </p:nvSpPr>
          <p:spPr bwMode="auto">
            <a:xfrm>
              <a:off x="1769" y="1895"/>
              <a:ext cx="53" cy="115"/>
            </a:xfrm>
            <a:custGeom>
              <a:avLst/>
              <a:gdLst>
                <a:gd name="T0" fmla="*/ 21 w 53"/>
                <a:gd name="T1" fmla="*/ 115 h 115"/>
                <a:gd name="T2" fmla="*/ 21 w 53"/>
                <a:gd name="T3" fmla="*/ 115 h 115"/>
                <a:gd name="T4" fmla="*/ 0 w 53"/>
                <a:gd name="T5" fmla="*/ 0 h 115"/>
                <a:gd name="T6" fmla="*/ 32 w 53"/>
                <a:gd name="T7" fmla="*/ 0 h 115"/>
                <a:gd name="T8" fmla="*/ 53 w 53"/>
                <a:gd name="T9" fmla="*/ 105 h 115"/>
                <a:gd name="T10" fmla="*/ 21 w 53"/>
                <a:gd name="T11" fmla="*/ 115 h 115"/>
                <a:gd name="T12" fmla="*/ 21 w 53"/>
                <a:gd name="T13" fmla="*/ 115 h 115"/>
                <a:gd name="T14" fmla="*/ 0 60000 65536"/>
                <a:gd name="T15" fmla="*/ 0 60000 65536"/>
                <a:gd name="T16" fmla="*/ 0 60000 65536"/>
                <a:gd name="T17" fmla="*/ 0 60000 65536"/>
                <a:gd name="T18" fmla="*/ 0 60000 65536"/>
                <a:gd name="T19" fmla="*/ 0 60000 65536"/>
                <a:gd name="T20" fmla="*/ 0 60000 65536"/>
                <a:gd name="T21" fmla="*/ 0 w 53"/>
                <a:gd name="T22" fmla="*/ 0 h 115"/>
                <a:gd name="T23" fmla="*/ 53 w 5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15">
                  <a:moveTo>
                    <a:pt x="21" y="115"/>
                  </a:moveTo>
                  <a:lnTo>
                    <a:pt x="21" y="115"/>
                  </a:lnTo>
                  <a:lnTo>
                    <a:pt x="0" y="0"/>
                  </a:lnTo>
                  <a:lnTo>
                    <a:pt x="32" y="0"/>
                  </a:lnTo>
                  <a:lnTo>
                    <a:pt x="53" y="105"/>
                  </a:lnTo>
                  <a:lnTo>
                    <a:pt x="21" y="115"/>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5" name="Freeform 1010"/>
            <p:cNvSpPr>
              <a:spLocks/>
            </p:cNvSpPr>
            <p:nvPr/>
          </p:nvSpPr>
          <p:spPr bwMode="auto">
            <a:xfrm>
              <a:off x="1738" y="1748"/>
              <a:ext cx="63" cy="147"/>
            </a:xfrm>
            <a:custGeom>
              <a:avLst/>
              <a:gdLst>
                <a:gd name="T0" fmla="*/ 31 w 63"/>
                <a:gd name="T1" fmla="*/ 147 h 147"/>
                <a:gd name="T2" fmla="*/ 31 w 63"/>
                <a:gd name="T3" fmla="*/ 147 h 147"/>
                <a:gd name="T4" fmla="*/ 0 w 63"/>
                <a:gd name="T5" fmla="*/ 10 h 147"/>
                <a:gd name="T6" fmla="*/ 31 w 63"/>
                <a:gd name="T7" fmla="*/ 0 h 147"/>
                <a:gd name="T8" fmla="*/ 63 w 63"/>
                <a:gd name="T9" fmla="*/ 147 h 147"/>
                <a:gd name="T10" fmla="*/ 31 w 63"/>
                <a:gd name="T11" fmla="*/ 147 h 147"/>
                <a:gd name="T12" fmla="*/ 31 w 63"/>
                <a:gd name="T13" fmla="*/ 147 h 147"/>
                <a:gd name="T14" fmla="*/ 0 60000 65536"/>
                <a:gd name="T15" fmla="*/ 0 60000 65536"/>
                <a:gd name="T16" fmla="*/ 0 60000 65536"/>
                <a:gd name="T17" fmla="*/ 0 60000 65536"/>
                <a:gd name="T18" fmla="*/ 0 60000 65536"/>
                <a:gd name="T19" fmla="*/ 0 60000 65536"/>
                <a:gd name="T20" fmla="*/ 0 60000 65536"/>
                <a:gd name="T21" fmla="*/ 0 w 63"/>
                <a:gd name="T22" fmla="*/ 0 h 147"/>
                <a:gd name="T23" fmla="*/ 63 w 63"/>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47">
                  <a:moveTo>
                    <a:pt x="31" y="147"/>
                  </a:moveTo>
                  <a:lnTo>
                    <a:pt x="31" y="147"/>
                  </a:lnTo>
                  <a:lnTo>
                    <a:pt x="0" y="10"/>
                  </a:lnTo>
                  <a:lnTo>
                    <a:pt x="31" y="0"/>
                  </a:lnTo>
                  <a:lnTo>
                    <a:pt x="63" y="147"/>
                  </a:lnTo>
                  <a:lnTo>
                    <a:pt x="31" y="147"/>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36" name="Freeform 1011"/>
            <p:cNvSpPr>
              <a:spLocks/>
            </p:cNvSpPr>
            <p:nvPr/>
          </p:nvSpPr>
          <p:spPr bwMode="auto">
            <a:xfrm>
              <a:off x="1706" y="1590"/>
              <a:ext cx="63" cy="168"/>
            </a:xfrm>
            <a:custGeom>
              <a:avLst/>
              <a:gdLst>
                <a:gd name="T0" fmla="*/ 32 w 63"/>
                <a:gd name="T1" fmla="*/ 168 h 168"/>
                <a:gd name="T2" fmla="*/ 32 w 63"/>
                <a:gd name="T3" fmla="*/ 168 h 168"/>
                <a:gd name="T4" fmla="*/ 0 w 63"/>
                <a:gd name="T5" fmla="*/ 0 h 168"/>
                <a:gd name="T6" fmla="*/ 32 w 63"/>
                <a:gd name="T7" fmla="*/ 0 h 168"/>
                <a:gd name="T8" fmla="*/ 63 w 63"/>
                <a:gd name="T9" fmla="*/ 168 h 168"/>
                <a:gd name="T10" fmla="*/ 32 w 63"/>
                <a:gd name="T11" fmla="*/ 168 h 168"/>
                <a:gd name="T12" fmla="*/ 32 w 63"/>
                <a:gd name="T13" fmla="*/ 168 h 168"/>
                <a:gd name="T14" fmla="*/ 0 60000 65536"/>
                <a:gd name="T15" fmla="*/ 0 60000 65536"/>
                <a:gd name="T16" fmla="*/ 0 60000 65536"/>
                <a:gd name="T17" fmla="*/ 0 60000 65536"/>
                <a:gd name="T18" fmla="*/ 0 60000 65536"/>
                <a:gd name="T19" fmla="*/ 0 60000 65536"/>
                <a:gd name="T20" fmla="*/ 0 60000 65536"/>
                <a:gd name="T21" fmla="*/ 0 w 63"/>
                <a:gd name="T22" fmla="*/ 0 h 168"/>
                <a:gd name="T23" fmla="*/ 63 w 63"/>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68">
                  <a:moveTo>
                    <a:pt x="32" y="168"/>
                  </a:moveTo>
                  <a:lnTo>
                    <a:pt x="32" y="168"/>
                  </a:lnTo>
                  <a:lnTo>
                    <a:pt x="0" y="0"/>
                  </a:lnTo>
                  <a:lnTo>
                    <a:pt x="32" y="0"/>
                  </a:lnTo>
                  <a:lnTo>
                    <a:pt x="63" y="168"/>
                  </a:lnTo>
                  <a:lnTo>
                    <a:pt x="32" y="168"/>
                  </a:lnTo>
                  <a:close/>
                </a:path>
              </a:pathLst>
            </a:custGeom>
            <a:solidFill>
              <a:srgbClr val="FFC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9667" name="Rectangle 1012"/>
          <p:cNvSpPr>
            <a:spLocks noChangeArrowheads="1"/>
          </p:cNvSpPr>
          <p:nvPr/>
        </p:nvSpPr>
        <p:spPr bwMode="auto">
          <a:xfrm>
            <a:off x="1716389" y="4146450"/>
            <a:ext cx="12631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Break-even</a:t>
            </a:r>
          </a:p>
          <a:p>
            <a:pPr eaLnBrk="1" hangingPunct="1">
              <a:spcBef>
                <a:spcPct val="0"/>
              </a:spcBef>
              <a:buFontTx/>
              <a:buNone/>
            </a:pPr>
            <a:r>
              <a:rPr lang="ja-JP" altLang="en-US" sz="1800" b="1">
                <a:solidFill>
                  <a:srgbClr val="000000"/>
                </a:solidFill>
              </a:rPr>
              <a:t>Ｑ＝１，</a:t>
            </a:r>
            <a:r>
              <a:rPr lang="en-US" altLang="ja-JP" sz="1800" b="1">
                <a:solidFill>
                  <a:srgbClr val="000000"/>
                </a:solidFill>
              </a:rPr>
              <a:t>η</a:t>
            </a:r>
            <a:r>
              <a:rPr lang="ja-JP" altLang="en-US" sz="1800" b="1">
                <a:solidFill>
                  <a:srgbClr val="000000"/>
                </a:solidFill>
              </a:rPr>
              <a:t>＝１</a:t>
            </a:r>
          </a:p>
        </p:txBody>
      </p:sp>
      <p:sp>
        <p:nvSpPr>
          <p:cNvPr id="69668" name="Rectangle 1013"/>
          <p:cNvSpPr>
            <a:spLocks noChangeArrowheads="1"/>
          </p:cNvSpPr>
          <p:nvPr/>
        </p:nvSpPr>
        <p:spPr bwMode="auto">
          <a:xfrm>
            <a:off x="2894314" y="1628675"/>
            <a:ext cx="1168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Electricity</a:t>
            </a:r>
          </a:p>
          <a:p>
            <a:pPr eaLnBrk="1" hangingPunct="1">
              <a:spcBef>
                <a:spcPct val="0"/>
              </a:spcBef>
              <a:buFontTx/>
              <a:buNone/>
            </a:pPr>
            <a:r>
              <a:rPr lang="en-US" altLang="ja-JP" sz="1800" b="1">
                <a:solidFill>
                  <a:srgbClr val="000000"/>
                </a:solidFill>
              </a:rPr>
              <a:t>generation</a:t>
            </a:r>
          </a:p>
          <a:p>
            <a:pPr eaLnBrk="1" hangingPunct="1">
              <a:spcBef>
                <a:spcPct val="0"/>
              </a:spcBef>
              <a:buFontTx/>
              <a:buNone/>
            </a:pPr>
            <a:r>
              <a:rPr lang="ja-JP" altLang="en-US" sz="1800" b="1">
                <a:solidFill>
                  <a:srgbClr val="000000"/>
                </a:solidFill>
              </a:rPr>
              <a:t>Ｑ＝</a:t>
            </a:r>
            <a:r>
              <a:rPr lang="en-US" altLang="ja-JP" sz="1800" b="1">
                <a:solidFill>
                  <a:srgbClr val="000000"/>
                </a:solidFill>
              </a:rPr>
              <a:t>20</a:t>
            </a:r>
            <a:r>
              <a:rPr lang="ja-JP" altLang="en-US" sz="1800" b="1">
                <a:solidFill>
                  <a:srgbClr val="000000"/>
                </a:solidFill>
              </a:rPr>
              <a:t>，</a:t>
            </a:r>
          </a:p>
          <a:p>
            <a:pPr eaLnBrk="1" hangingPunct="1">
              <a:spcBef>
                <a:spcPct val="0"/>
              </a:spcBef>
              <a:buFontTx/>
              <a:buNone/>
            </a:pPr>
            <a:r>
              <a:rPr lang="en-US" altLang="ja-JP" sz="1800" b="1">
                <a:solidFill>
                  <a:srgbClr val="000000"/>
                </a:solidFill>
              </a:rPr>
              <a:t>η</a:t>
            </a:r>
            <a:r>
              <a:rPr lang="en-US" altLang="ja-JP" sz="1800" b="1" baseline="-25000">
                <a:solidFill>
                  <a:srgbClr val="000000"/>
                </a:solidFill>
              </a:rPr>
              <a:t>e</a:t>
            </a:r>
            <a:r>
              <a:rPr lang="ja-JP" altLang="en-US" sz="1800" b="1">
                <a:solidFill>
                  <a:srgbClr val="000000"/>
                </a:solidFill>
              </a:rPr>
              <a:t>＝</a:t>
            </a:r>
            <a:r>
              <a:rPr lang="en-US" altLang="ja-JP" sz="1800" b="1">
                <a:solidFill>
                  <a:srgbClr val="000000"/>
                </a:solidFill>
              </a:rPr>
              <a:t>0.33</a:t>
            </a:r>
          </a:p>
        </p:txBody>
      </p:sp>
      <p:grpSp>
        <p:nvGrpSpPr>
          <p:cNvPr id="69669" name="Group 1014"/>
          <p:cNvGrpSpPr>
            <a:grpSpLocks/>
          </p:cNvGrpSpPr>
          <p:nvPr/>
        </p:nvGrpSpPr>
        <p:grpSpPr bwMode="auto">
          <a:xfrm>
            <a:off x="2102153" y="1482626"/>
            <a:ext cx="1520825" cy="2376487"/>
            <a:chOff x="1192" y="1821"/>
            <a:chExt cx="1040" cy="1608"/>
          </a:xfrm>
        </p:grpSpPr>
        <p:sp>
          <p:nvSpPr>
            <p:cNvPr id="69695" name="Freeform 1015"/>
            <p:cNvSpPr>
              <a:spLocks/>
            </p:cNvSpPr>
            <p:nvPr/>
          </p:nvSpPr>
          <p:spPr bwMode="auto">
            <a:xfrm>
              <a:off x="2169" y="2924"/>
              <a:ext cx="63" cy="105"/>
            </a:xfrm>
            <a:custGeom>
              <a:avLst/>
              <a:gdLst>
                <a:gd name="T0" fmla="*/ 31 w 63"/>
                <a:gd name="T1" fmla="*/ 0 h 105"/>
                <a:gd name="T2" fmla="*/ 63 w 63"/>
                <a:gd name="T3" fmla="*/ 11 h 105"/>
                <a:gd name="T4" fmla="*/ 31 w 63"/>
                <a:gd name="T5" fmla="*/ 105 h 105"/>
                <a:gd name="T6" fmla="*/ 0 w 63"/>
                <a:gd name="T7" fmla="*/ 95 h 105"/>
                <a:gd name="T8" fmla="*/ 31 w 63"/>
                <a:gd name="T9" fmla="*/ 0 h 105"/>
                <a:gd name="T10" fmla="*/ 0 60000 65536"/>
                <a:gd name="T11" fmla="*/ 0 60000 65536"/>
                <a:gd name="T12" fmla="*/ 0 60000 65536"/>
                <a:gd name="T13" fmla="*/ 0 60000 65536"/>
                <a:gd name="T14" fmla="*/ 0 60000 65536"/>
                <a:gd name="T15" fmla="*/ 0 w 63"/>
                <a:gd name="T16" fmla="*/ 0 h 105"/>
                <a:gd name="T17" fmla="*/ 63 w 63"/>
                <a:gd name="T18" fmla="*/ 105 h 105"/>
              </a:gdLst>
              <a:ahLst/>
              <a:cxnLst>
                <a:cxn ang="T10">
                  <a:pos x="T0" y="T1"/>
                </a:cxn>
                <a:cxn ang="T11">
                  <a:pos x="T2" y="T3"/>
                </a:cxn>
                <a:cxn ang="T12">
                  <a:pos x="T4" y="T5"/>
                </a:cxn>
                <a:cxn ang="T13">
                  <a:pos x="T6" y="T7"/>
                </a:cxn>
                <a:cxn ang="T14">
                  <a:pos x="T8" y="T9"/>
                </a:cxn>
              </a:cxnLst>
              <a:rect l="T15" t="T16" r="T17" b="T18"/>
              <a:pathLst>
                <a:path w="63" h="105">
                  <a:moveTo>
                    <a:pt x="31" y="0"/>
                  </a:moveTo>
                  <a:lnTo>
                    <a:pt x="63" y="11"/>
                  </a:lnTo>
                  <a:lnTo>
                    <a:pt x="31" y="105"/>
                  </a:lnTo>
                  <a:lnTo>
                    <a:pt x="0" y="95"/>
                  </a:lnTo>
                  <a:lnTo>
                    <a:pt x="31"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696" name="Freeform 1016"/>
            <p:cNvSpPr>
              <a:spLocks/>
            </p:cNvSpPr>
            <p:nvPr/>
          </p:nvSpPr>
          <p:spPr bwMode="auto">
            <a:xfrm>
              <a:off x="2127" y="3019"/>
              <a:ext cx="73" cy="105"/>
            </a:xfrm>
            <a:custGeom>
              <a:avLst/>
              <a:gdLst>
                <a:gd name="T0" fmla="*/ 73 w 73"/>
                <a:gd name="T1" fmla="*/ 10 h 105"/>
                <a:gd name="T2" fmla="*/ 73 w 73"/>
                <a:gd name="T3" fmla="*/ 10 h 105"/>
                <a:gd name="T4" fmla="*/ 31 w 73"/>
                <a:gd name="T5" fmla="*/ 105 h 105"/>
                <a:gd name="T6" fmla="*/ 0 w 73"/>
                <a:gd name="T7" fmla="*/ 95 h 105"/>
                <a:gd name="T8" fmla="*/ 42 w 73"/>
                <a:gd name="T9" fmla="*/ 0 h 105"/>
                <a:gd name="T10" fmla="*/ 73 w 73"/>
                <a:gd name="T11" fmla="*/ 10 h 105"/>
                <a:gd name="T12" fmla="*/ 73 w 73"/>
                <a:gd name="T13" fmla="*/ 10 h 105"/>
                <a:gd name="T14" fmla="*/ 0 60000 65536"/>
                <a:gd name="T15" fmla="*/ 0 60000 65536"/>
                <a:gd name="T16" fmla="*/ 0 60000 65536"/>
                <a:gd name="T17" fmla="*/ 0 60000 65536"/>
                <a:gd name="T18" fmla="*/ 0 60000 65536"/>
                <a:gd name="T19" fmla="*/ 0 60000 65536"/>
                <a:gd name="T20" fmla="*/ 0 60000 65536"/>
                <a:gd name="T21" fmla="*/ 0 w 73"/>
                <a:gd name="T22" fmla="*/ 0 h 105"/>
                <a:gd name="T23" fmla="*/ 73 w 7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05">
                  <a:moveTo>
                    <a:pt x="73" y="10"/>
                  </a:moveTo>
                  <a:lnTo>
                    <a:pt x="73" y="10"/>
                  </a:lnTo>
                  <a:lnTo>
                    <a:pt x="31" y="105"/>
                  </a:lnTo>
                  <a:lnTo>
                    <a:pt x="0" y="95"/>
                  </a:lnTo>
                  <a:lnTo>
                    <a:pt x="42" y="0"/>
                  </a:lnTo>
                  <a:lnTo>
                    <a:pt x="73"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697" name="Freeform 1017"/>
            <p:cNvSpPr>
              <a:spLocks/>
            </p:cNvSpPr>
            <p:nvPr/>
          </p:nvSpPr>
          <p:spPr bwMode="auto">
            <a:xfrm>
              <a:off x="2074" y="3103"/>
              <a:ext cx="84" cy="105"/>
            </a:xfrm>
            <a:custGeom>
              <a:avLst/>
              <a:gdLst>
                <a:gd name="T0" fmla="*/ 74 w 84"/>
                <a:gd name="T1" fmla="*/ 21 h 105"/>
                <a:gd name="T2" fmla="*/ 74 w 84"/>
                <a:gd name="T3" fmla="*/ 21 h 105"/>
                <a:gd name="T4" fmla="*/ 32 w 84"/>
                <a:gd name="T5" fmla="*/ 105 h 105"/>
                <a:gd name="T6" fmla="*/ 0 w 84"/>
                <a:gd name="T7" fmla="*/ 95 h 105"/>
                <a:gd name="T8" fmla="*/ 53 w 84"/>
                <a:gd name="T9" fmla="*/ 0 h 105"/>
                <a:gd name="T10" fmla="*/ 84 w 84"/>
                <a:gd name="T11" fmla="*/ 21 h 105"/>
                <a:gd name="T12" fmla="*/ 74 w 84"/>
                <a:gd name="T13" fmla="*/ 21 h 105"/>
                <a:gd name="T14" fmla="*/ 0 60000 65536"/>
                <a:gd name="T15" fmla="*/ 0 60000 65536"/>
                <a:gd name="T16" fmla="*/ 0 60000 65536"/>
                <a:gd name="T17" fmla="*/ 0 60000 65536"/>
                <a:gd name="T18" fmla="*/ 0 60000 65536"/>
                <a:gd name="T19" fmla="*/ 0 60000 65536"/>
                <a:gd name="T20" fmla="*/ 0 60000 65536"/>
                <a:gd name="T21" fmla="*/ 0 w 84"/>
                <a:gd name="T22" fmla="*/ 0 h 105"/>
                <a:gd name="T23" fmla="*/ 84 w 8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05">
                  <a:moveTo>
                    <a:pt x="74" y="21"/>
                  </a:moveTo>
                  <a:lnTo>
                    <a:pt x="74" y="21"/>
                  </a:lnTo>
                  <a:lnTo>
                    <a:pt x="32" y="105"/>
                  </a:lnTo>
                  <a:lnTo>
                    <a:pt x="0" y="95"/>
                  </a:lnTo>
                  <a:lnTo>
                    <a:pt x="53" y="0"/>
                  </a:lnTo>
                  <a:lnTo>
                    <a:pt x="84" y="21"/>
                  </a:lnTo>
                  <a:lnTo>
                    <a:pt x="74" y="2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698" name="Freeform 1018"/>
            <p:cNvSpPr>
              <a:spLocks/>
            </p:cNvSpPr>
            <p:nvPr/>
          </p:nvSpPr>
          <p:spPr bwMode="auto">
            <a:xfrm>
              <a:off x="2022" y="3187"/>
              <a:ext cx="84" cy="95"/>
            </a:xfrm>
            <a:custGeom>
              <a:avLst/>
              <a:gdLst>
                <a:gd name="T0" fmla="*/ 84 w 84"/>
                <a:gd name="T1" fmla="*/ 21 h 95"/>
                <a:gd name="T2" fmla="*/ 84 w 84"/>
                <a:gd name="T3" fmla="*/ 21 h 95"/>
                <a:gd name="T4" fmla="*/ 31 w 84"/>
                <a:gd name="T5" fmla="*/ 95 h 95"/>
                <a:gd name="T6" fmla="*/ 0 w 84"/>
                <a:gd name="T7" fmla="*/ 74 h 95"/>
                <a:gd name="T8" fmla="*/ 52 w 84"/>
                <a:gd name="T9" fmla="*/ 0 h 95"/>
                <a:gd name="T10" fmla="*/ 84 w 84"/>
                <a:gd name="T11" fmla="*/ 21 h 95"/>
                <a:gd name="T12" fmla="*/ 84 w 84"/>
                <a:gd name="T13" fmla="*/ 21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21"/>
                  </a:moveTo>
                  <a:lnTo>
                    <a:pt x="84" y="21"/>
                  </a:lnTo>
                  <a:lnTo>
                    <a:pt x="31" y="95"/>
                  </a:lnTo>
                  <a:lnTo>
                    <a:pt x="0" y="74"/>
                  </a:lnTo>
                  <a:lnTo>
                    <a:pt x="52" y="0"/>
                  </a:lnTo>
                  <a:lnTo>
                    <a:pt x="84" y="2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699" name="Freeform 1019"/>
            <p:cNvSpPr>
              <a:spLocks/>
            </p:cNvSpPr>
            <p:nvPr/>
          </p:nvSpPr>
          <p:spPr bwMode="auto">
            <a:xfrm>
              <a:off x="1980" y="3261"/>
              <a:ext cx="73" cy="63"/>
            </a:xfrm>
            <a:custGeom>
              <a:avLst/>
              <a:gdLst>
                <a:gd name="T0" fmla="*/ 73 w 73"/>
                <a:gd name="T1" fmla="*/ 21 h 63"/>
                <a:gd name="T2" fmla="*/ 73 w 73"/>
                <a:gd name="T3" fmla="*/ 21 h 63"/>
                <a:gd name="T4" fmla="*/ 31 w 73"/>
                <a:gd name="T5" fmla="*/ 63 h 63"/>
                <a:gd name="T6" fmla="*/ 0 w 73"/>
                <a:gd name="T7" fmla="*/ 42 h 63"/>
                <a:gd name="T8" fmla="*/ 52 w 73"/>
                <a:gd name="T9" fmla="*/ 0 h 63"/>
                <a:gd name="T10" fmla="*/ 73 w 73"/>
                <a:gd name="T11" fmla="*/ 21 h 63"/>
                <a:gd name="T12" fmla="*/ 73 w 73"/>
                <a:gd name="T13" fmla="*/ 21 h 63"/>
                <a:gd name="T14" fmla="*/ 0 60000 65536"/>
                <a:gd name="T15" fmla="*/ 0 60000 65536"/>
                <a:gd name="T16" fmla="*/ 0 60000 65536"/>
                <a:gd name="T17" fmla="*/ 0 60000 65536"/>
                <a:gd name="T18" fmla="*/ 0 60000 65536"/>
                <a:gd name="T19" fmla="*/ 0 60000 65536"/>
                <a:gd name="T20" fmla="*/ 0 60000 65536"/>
                <a:gd name="T21" fmla="*/ 0 w 73"/>
                <a:gd name="T22" fmla="*/ 0 h 63"/>
                <a:gd name="T23" fmla="*/ 73 w 7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3">
                  <a:moveTo>
                    <a:pt x="73" y="21"/>
                  </a:moveTo>
                  <a:lnTo>
                    <a:pt x="73" y="21"/>
                  </a:lnTo>
                  <a:lnTo>
                    <a:pt x="31" y="63"/>
                  </a:lnTo>
                  <a:lnTo>
                    <a:pt x="0" y="42"/>
                  </a:lnTo>
                  <a:lnTo>
                    <a:pt x="52" y="0"/>
                  </a:lnTo>
                  <a:lnTo>
                    <a:pt x="73" y="2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0" name="Freeform 1020"/>
            <p:cNvSpPr>
              <a:spLocks/>
            </p:cNvSpPr>
            <p:nvPr/>
          </p:nvSpPr>
          <p:spPr bwMode="auto">
            <a:xfrm>
              <a:off x="1938" y="3303"/>
              <a:ext cx="73" cy="73"/>
            </a:xfrm>
            <a:custGeom>
              <a:avLst/>
              <a:gdLst>
                <a:gd name="T0" fmla="*/ 73 w 73"/>
                <a:gd name="T1" fmla="*/ 31 h 73"/>
                <a:gd name="T2" fmla="*/ 73 w 73"/>
                <a:gd name="T3" fmla="*/ 31 h 73"/>
                <a:gd name="T4" fmla="*/ 21 w 73"/>
                <a:gd name="T5" fmla="*/ 73 h 73"/>
                <a:gd name="T6" fmla="*/ 0 w 73"/>
                <a:gd name="T7" fmla="*/ 42 h 73"/>
                <a:gd name="T8" fmla="*/ 52 w 73"/>
                <a:gd name="T9" fmla="*/ 0 h 73"/>
                <a:gd name="T10" fmla="*/ 73 w 73"/>
                <a:gd name="T11" fmla="*/ 21 h 73"/>
                <a:gd name="T12" fmla="*/ 73 w 73"/>
                <a:gd name="T13" fmla="*/ 31 h 73"/>
                <a:gd name="T14" fmla="*/ 0 60000 65536"/>
                <a:gd name="T15" fmla="*/ 0 60000 65536"/>
                <a:gd name="T16" fmla="*/ 0 60000 65536"/>
                <a:gd name="T17" fmla="*/ 0 60000 65536"/>
                <a:gd name="T18" fmla="*/ 0 60000 65536"/>
                <a:gd name="T19" fmla="*/ 0 60000 65536"/>
                <a:gd name="T20" fmla="*/ 0 60000 65536"/>
                <a:gd name="T21" fmla="*/ 0 w 73"/>
                <a:gd name="T22" fmla="*/ 0 h 73"/>
                <a:gd name="T23" fmla="*/ 73 w 7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73">
                  <a:moveTo>
                    <a:pt x="73" y="31"/>
                  </a:moveTo>
                  <a:lnTo>
                    <a:pt x="73" y="31"/>
                  </a:lnTo>
                  <a:lnTo>
                    <a:pt x="21" y="73"/>
                  </a:lnTo>
                  <a:lnTo>
                    <a:pt x="0" y="42"/>
                  </a:lnTo>
                  <a:lnTo>
                    <a:pt x="52" y="0"/>
                  </a:lnTo>
                  <a:lnTo>
                    <a:pt x="73" y="21"/>
                  </a:lnTo>
                  <a:lnTo>
                    <a:pt x="73" y="3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1" name="Freeform 1021"/>
            <p:cNvSpPr>
              <a:spLocks/>
            </p:cNvSpPr>
            <p:nvPr/>
          </p:nvSpPr>
          <p:spPr bwMode="auto">
            <a:xfrm>
              <a:off x="1895" y="3345"/>
              <a:ext cx="64" cy="63"/>
            </a:xfrm>
            <a:custGeom>
              <a:avLst/>
              <a:gdLst>
                <a:gd name="T0" fmla="*/ 64 w 64"/>
                <a:gd name="T1" fmla="*/ 31 h 63"/>
                <a:gd name="T2" fmla="*/ 64 w 64"/>
                <a:gd name="T3" fmla="*/ 31 h 63"/>
                <a:gd name="T4" fmla="*/ 11 w 64"/>
                <a:gd name="T5" fmla="*/ 63 h 63"/>
                <a:gd name="T6" fmla="*/ 0 w 64"/>
                <a:gd name="T7" fmla="*/ 31 h 63"/>
                <a:gd name="T8" fmla="*/ 43 w 64"/>
                <a:gd name="T9" fmla="*/ 0 h 63"/>
                <a:gd name="T10" fmla="*/ 64 w 64"/>
                <a:gd name="T11" fmla="*/ 31 h 63"/>
                <a:gd name="T12" fmla="*/ 64 w 64"/>
                <a:gd name="T13" fmla="*/ 31 h 63"/>
                <a:gd name="T14" fmla="*/ 0 60000 65536"/>
                <a:gd name="T15" fmla="*/ 0 60000 65536"/>
                <a:gd name="T16" fmla="*/ 0 60000 65536"/>
                <a:gd name="T17" fmla="*/ 0 60000 65536"/>
                <a:gd name="T18" fmla="*/ 0 60000 65536"/>
                <a:gd name="T19" fmla="*/ 0 60000 65536"/>
                <a:gd name="T20" fmla="*/ 0 60000 65536"/>
                <a:gd name="T21" fmla="*/ 0 w 64"/>
                <a:gd name="T22" fmla="*/ 0 h 63"/>
                <a:gd name="T23" fmla="*/ 64 w 6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63">
                  <a:moveTo>
                    <a:pt x="64" y="31"/>
                  </a:moveTo>
                  <a:lnTo>
                    <a:pt x="64" y="31"/>
                  </a:lnTo>
                  <a:lnTo>
                    <a:pt x="11" y="63"/>
                  </a:lnTo>
                  <a:lnTo>
                    <a:pt x="0" y="31"/>
                  </a:lnTo>
                  <a:lnTo>
                    <a:pt x="43" y="0"/>
                  </a:lnTo>
                  <a:lnTo>
                    <a:pt x="64" y="3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2" name="Freeform 1022"/>
            <p:cNvSpPr>
              <a:spLocks/>
            </p:cNvSpPr>
            <p:nvPr/>
          </p:nvSpPr>
          <p:spPr bwMode="auto">
            <a:xfrm>
              <a:off x="1853" y="3376"/>
              <a:ext cx="53" cy="53"/>
            </a:xfrm>
            <a:custGeom>
              <a:avLst/>
              <a:gdLst>
                <a:gd name="T0" fmla="*/ 53 w 53"/>
                <a:gd name="T1" fmla="*/ 32 h 53"/>
                <a:gd name="T2" fmla="*/ 53 w 53"/>
                <a:gd name="T3" fmla="*/ 32 h 53"/>
                <a:gd name="T4" fmla="*/ 21 w 53"/>
                <a:gd name="T5" fmla="*/ 53 h 53"/>
                <a:gd name="T6" fmla="*/ 0 w 53"/>
                <a:gd name="T7" fmla="*/ 21 h 53"/>
                <a:gd name="T8" fmla="*/ 42 w 53"/>
                <a:gd name="T9" fmla="*/ 0 h 53"/>
                <a:gd name="T10" fmla="*/ 53 w 53"/>
                <a:gd name="T11" fmla="*/ 32 h 53"/>
                <a:gd name="T12" fmla="*/ 53 w 53"/>
                <a:gd name="T13" fmla="*/ 32 h 53"/>
                <a:gd name="T14" fmla="*/ 0 60000 65536"/>
                <a:gd name="T15" fmla="*/ 0 60000 65536"/>
                <a:gd name="T16" fmla="*/ 0 60000 65536"/>
                <a:gd name="T17" fmla="*/ 0 60000 65536"/>
                <a:gd name="T18" fmla="*/ 0 60000 65536"/>
                <a:gd name="T19" fmla="*/ 0 60000 65536"/>
                <a:gd name="T20" fmla="*/ 0 60000 65536"/>
                <a:gd name="T21" fmla="*/ 0 w 53"/>
                <a:gd name="T22" fmla="*/ 0 h 53"/>
                <a:gd name="T23" fmla="*/ 53 w 5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3">
                  <a:moveTo>
                    <a:pt x="53" y="32"/>
                  </a:moveTo>
                  <a:lnTo>
                    <a:pt x="53" y="32"/>
                  </a:lnTo>
                  <a:lnTo>
                    <a:pt x="21" y="53"/>
                  </a:lnTo>
                  <a:lnTo>
                    <a:pt x="0" y="21"/>
                  </a:lnTo>
                  <a:lnTo>
                    <a:pt x="42" y="0"/>
                  </a:lnTo>
                  <a:lnTo>
                    <a:pt x="53" y="32"/>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3" name="Freeform 1023"/>
            <p:cNvSpPr>
              <a:spLocks/>
            </p:cNvSpPr>
            <p:nvPr/>
          </p:nvSpPr>
          <p:spPr bwMode="auto">
            <a:xfrm>
              <a:off x="1822" y="3397"/>
              <a:ext cx="52" cy="32"/>
            </a:xfrm>
            <a:custGeom>
              <a:avLst/>
              <a:gdLst>
                <a:gd name="T0" fmla="*/ 42 w 52"/>
                <a:gd name="T1" fmla="*/ 32 h 32"/>
                <a:gd name="T2" fmla="*/ 42 w 52"/>
                <a:gd name="T3" fmla="*/ 32 h 32"/>
                <a:gd name="T4" fmla="*/ 10 w 52"/>
                <a:gd name="T5" fmla="*/ 32 h 32"/>
                <a:gd name="T6" fmla="*/ 0 w 52"/>
                <a:gd name="T7" fmla="*/ 0 h 32"/>
                <a:gd name="T8" fmla="*/ 42 w 52"/>
                <a:gd name="T9" fmla="*/ 0 h 32"/>
                <a:gd name="T10" fmla="*/ 52 w 52"/>
                <a:gd name="T11" fmla="*/ 32 h 32"/>
                <a:gd name="T12" fmla="*/ 42 w 52"/>
                <a:gd name="T13" fmla="*/ 32 h 32"/>
                <a:gd name="T14" fmla="*/ 0 60000 65536"/>
                <a:gd name="T15" fmla="*/ 0 60000 65536"/>
                <a:gd name="T16" fmla="*/ 0 60000 65536"/>
                <a:gd name="T17" fmla="*/ 0 60000 65536"/>
                <a:gd name="T18" fmla="*/ 0 60000 65536"/>
                <a:gd name="T19" fmla="*/ 0 60000 65536"/>
                <a:gd name="T20" fmla="*/ 0 60000 65536"/>
                <a:gd name="T21" fmla="*/ 0 w 52"/>
                <a:gd name="T22" fmla="*/ 0 h 32"/>
                <a:gd name="T23" fmla="*/ 52 w 5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2">
                  <a:moveTo>
                    <a:pt x="42" y="32"/>
                  </a:moveTo>
                  <a:lnTo>
                    <a:pt x="42" y="32"/>
                  </a:lnTo>
                  <a:lnTo>
                    <a:pt x="10" y="32"/>
                  </a:lnTo>
                  <a:lnTo>
                    <a:pt x="0" y="0"/>
                  </a:lnTo>
                  <a:lnTo>
                    <a:pt x="42" y="0"/>
                  </a:lnTo>
                  <a:lnTo>
                    <a:pt x="52" y="32"/>
                  </a:lnTo>
                  <a:lnTo>
                    <a:pt x="42" y="32"/>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4" name="Freeform 1024"/>
            <p:cNvSpPr>
              <a:spLocks/>
            </p:cNvSpPr>
            <p:nvPr/>
          </p:nvSpPr>
          <p:spPr bwMode="auto">
            <a:xfrm>
              <a:off x="1780" y="3397"/>
              <a:ext cx="52" cy="32"/>
            </a:xfrm>
            <a:custGeom>
              <a:avLst/>
              <a:gdLst>
                <a:gd name="T0" fmla="*/ 52 w 52"/>
                <a:gd name="T1" fmla="*/ 32 h 32"/>
                <a:gd name="T2" fmla="*/ 42 w 52"/>
                <a:gd name="T3" fmla="*/ 32 h 32"/>
                <a:gd name="T4" fmla="*/ 0 w 52"/>
                <a:gd name="T5" fmla="*/ 32 h 32"/>
                <a:gd name="T6" fmla="*/ 0 w 52"/>
                <a:gd name="T7" fmla="*/ 0 h 32"/>
                <a:gd name="T8" fmla="*/ 52 w 52"/>
                <a:gd name="T9" fmla="*/ 0 h 32"/>
                <a:gd name="T10" fmla="*/ 52 w 52"/>
                <a:gd name="T11" fmla="*/ 32 h 32"/>
                <a:gd name="T12" fmla="*/ 52 w 52"/>
                <a:gd name="T13" fmla="*/ 32 h 32"/>
                <a:gd name="T14" fmla="*/ 0 60000 65536"/>
                <a:gd name="T15" fmla="*/ 0 60000 65536"/>
                <a:gd name="T16" fmla="*/ 0 60000 65536"/>
                <a:gd name="T17" fmla="*/ 0 60000 65536"/>
                <a:gd name="T18" fmla="*/ 0 60000 65536"/>
                <a:gd name="T19" fmla="*/ 0 60000 65536"/>
                <a:gd name="T20" fmla="*/ 0 60000 65536"/>
                <a:gd name="T21" fmla="*/ 0 w 52"/>
                <a:gd name="T22" fmla="*/ 0 h 32"/>
                <a:gd name="T23" fmla="*/ 52 w 5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2">
                  <a:moveTo>
                    <a:pt x="52" y="32"/>
                  </a:moveTo>
                  <a:lnTo>
                    <a:pt x="42" y="32"/>
                  </a:lnTo>
                  <a:lnTo>
                    <a:pt x="0" y="32"/>
                  </a:lnTo>
                  <a:lnTo>
                    <a:pt x="0" y="0"/>
                  </a:lnTo>
                  <a:lnTo>
                    <a:pt x="52" y="0"/>
                  </a:lnTo>
                  <a:lnTo>
                    <a:pt x="52" y="32"/>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5" name="Freeform 1025"/>
            <p:cNvSpPr>
              <a:spLocks/>
            </p:cNvSpPr>
            <p:nvPr/>
          </p:nvSpPr>
          <p:spPr bwMode="auto">
            <a:xfrm>
              <a:off x="1727" y="3376"/>
              <a:ext cx="63" cy="53"/>
            </a:xfrm>
            <a:custGeom>
              <a:avLst/>
              <a:gdLst>
                <a:gd name="T0" fmla="*/ 53 w 63"/>
                <a:gd name="T1" fmla="*/ 53 h 53"/>
                <a:gd name="T2" fmla="*/ 53 w 63"/>
                <a:gd name="T3" fmla="*/ 42 h 53"/>
                <a:gd name="T4" fmla="*/ 0 w 63"/>
                <a:gd name="T5" fmla="*/ 32 h 53"/>
                <a:gd name="T6" fmla="*/ 11 w 63"/>
                <a:gd name="T7" fmla="*/ 0 h 53"/>
                <a:gd name="T8" fmla="*/ 63 w 63"/>
                <a:gd name="T9" fmla="*/ 21 h 53"/>
                <a:gd name="T10" fmla="*/ 53 w 63"/>
                <a:gd name="T11" fmla="*/ 53 h 53"/>
                <a:gd name="T12" fmla="*/ 53 w 63"/>
                <a:gd name="T13" fmla="*/ 53 h 53"/>
                <a:gd name="T14" fmla="*/ 0 60000 65536"/>
                <a:gd name="T15" fmla="*/ 0 60000 65536"/>
                <a:gd name="T16" fmla="*/ 0 60000 65536"/>
                <a:gd name="T17" fmla="*/ 0 60000 65536"/>
                <a:gd name="T18" fmla="*/ 0 60000 65536"/>
                <a:gd name="T19" fmla="*/ 0 60000 65536"/>
                <a:gd name="T20" fmla="*/ 0 60000 65536"/>
                <a:gd name="T21" fmla="*/ 0 w 63"/>
                <a:gd name="T22" fmla="*/ 0 h 53"/>
                <a:gd name="T23" fmla="*/ 63 w 6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53">
                  <a:moveTo>
                    <a:pt x="53" y="53"/>
                  </a:moveTo>
                  <a:lnTo>
                    <a:pt x="53" y="42"/>
                  </a:lnTo>
                  <a:lnTo>
                    <a:pt x="0" y="32"/>
                  </a:lnTo>
                  <a:lnTo>
                    <a:pt x="11" y="0"/>
                  </a:lnTo>
                  <a:lnTo>
                    <a:pt x="63" y="21"/>
                  </a:lnTo>
                  <a:lnTo>
                    <a:pt x="53" y="5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6" name="Freeform 1026"/>
            <p:cNvSpPr>
              <a:spLocks/>
            </p:cNvSpPr>
            <p:nvPr/>
          </p:nvSpPr>
          <p:spPr bwMode="auto">
            <a:xfrm>
              <a:off x="1675" y="3345"/>
              <a:ext cx="73" cy="63"/>
            </a:xfrm>
            <a:custGeom>
              <a:avLst/>
              <a:gdLst>
                <a:gd name="T0" fmla="*/ 52 w 73"/>
                <a:gd name="T1" fmla="*/ 63 h 63"/>
                <a:gd name="T2" fmla="*/ 52 w 73"/>
                <a:gd name="T3" fmla="*/ 52 h 63"/>
                <a:gd name="T4" fmla="*/ 0 w 73"/>
                <a:gd name="T5" fmla="*/ 21 h 63"/>
                <a:gd name="T6" fmla="*/ 21 w 73"/>
                <a:gd name="T7" fmla="*/ 0 h 63"/>
                <a:gd name="T8" fmla="*/ 73 w 73"/>
                <a:gd name="T9" fmla="*/ 31 h 63"/>
                <a:gd name="T10" fmla="*/ 52 w 73"/>
                <a:gd name="T11" fmla="*/ 63 h 63"/>
                <a:gd name="T12" fmla="*/ 52 w 73"/>
                <a:gd name="T13" fmla="*/ 63 h 63"/>
                <a:gd name="T14" fmla="*/ 0 60000 65536"/>
                <a:gd name="T15" fmla="*/ 0 60000 65536"/>
                <a:gd name="T16" fmla="*/ 0 60000 65536"/>
                <a:gd name="T17" fmla="*/ 0 60000 65536"/>
                <a:gd name="T18" fmla="*/ 0 60000 65536"/>
                <a:gd name="T19" fmla="*/ 0 60000 65536"/>
                <a:gd name="T20" fmla="*/ 0 60000 65536"/>
                <a:gd name="T21" fmla="*/ 0 w 73"/>
                <a:gd name="T22" fmla="*/ 0 h 63"/>
                <a:gd name="T23" fmla="*/ 73 w 7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3">
                  <a:moveTo>
                    <a:pt x="52" y="63"/>
                  </a:moveTo>
                  <a:lnTo>
                    <a:pt x="52" y="52"/>
                  </a:lnTo>
                  <a:lnTo>
                    <a:pt x="0" y="21"/>
                  </a:lnTo>
                  <a:lnTo>
                    <a:pt x="21" y="0"/>
                  </a:lnTo>
                  <a:lnTo>
                    <a:pt x="73" y="31"/>
                  </a:lnTo>
                  <a:lnTo>
                    <a:pt x="52" y="6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7" name="Freeform 1027"/>
            <p:cNvSpPr>
              <a:spLocks/>
            </p:cNvSpPr>
            <p:nvPr/>
          </p:nvSpPr>
          <p:spPr bwMode="auto">
            <a:xfrm>
              <a:off x="1643" y="3303"/>
              <a:ext cx="53" cy="63"/>
            </a:xfrm>
            <a:custGeom>
              <a:avLst/>
              <a:gdLst>
                <a:gd name="T0" fmla="*/ 32 w 53"/>
                <a:gd name="T1" fmla="*/ 63 h 63"/>
                <a:gd name="T2" fmla="*/ 32 w 53"/>
                <a:gd name="T3" fmla="*/ 63 h 63"/>
                <a:gd name="T4" fmla="*/ 0 w 53"/>
                <a:gd name="T5" fmla="*/ 21 h 63"/>
                <a:gd name="T6" fmla="*/ 21 w 53"/>
                <a:gd name="T7" fmla="*/ 0 h 63"/>
                <a:gd name="T8" fmla="*/ 53 w 53"/>
                <a:gd name="T9" fmla="*/ 42 h 63"/>
                <a:gd name="T10" fmla="*/ 32 w 53"/>
                <a:gd name="T11" fmla="*/ 63 h 63"/>
                <a:gd name="T12" fmla="*/ 32 w 53"/>
                <a:gd name="T13" fmla="*/ 63 h 63"/>
                <a:gd name="T14" fmla="*/ 0 60000 65536"/>
                <a:gd name="T15" fmla="*/ 0 60000 65536"/>
                <a:gd name="T16" fmla="*/ 0 60000 65536"/>
                <a:gd name="T17" fmla="*/ 0 60000 65536"/>
                <a:gd name="T18" fmla="*/ 0 60000 65536"/>
                <a:gd name="T19" fmla="*/ 0 60000 65536"/>
                <a:gd name="T20" fmla="*/ 0 60000 65536"/>
                <a:gd name="T21" fmla="*/ 0 w 53"/>
                <a:gd name="T22" fmla="*/ 0 h 63"/>
                <a:gd name="T23" fmla="*/ 53 w 5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63">
                  <a:moveTo>
                    <a:pt x="32" y="63"/>
                  </a:moveTo>
                  <a:lnTo>
                    <a:pt x="32" y="63"/>
                  </a:lnTo>
                  <a:lnTo>
                    <a:pt x="0" y="21"/>
                  </a:lnTo>
                  <a:lnTo>
                    <a:pt x="21" y="0"/>
                  </a:lnTo>
                  <a:lnTo>
                    <a:pt x="53" y="42"/>
                  </a:lnTo>
                  <a:lnTo>
                    <a:pt x="32" y="6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8" name="Freeform 1028"/>
            <p:cNvSpPr>
              <a:spLocks/>
            </p:cNvSpPr>
            <p:nvPr/>
          </p:nvSpPr>
          <p:spPr bwMode="auto">
            <a:xfrm>
              <a:off x="1591" y="3240"/>
              <a:ext cx="73" cy="84"/>
            </a:xfrm>
            <a:custGeom>
              <a:avLst/>
              <a:gdLst>
                <a:gd name="T0" fmla="*/ 52 w 73"/>
                <a:gd name="T1" fmla="*/ 84 h 84"/>
                <a:gd name="T2" fmla="*/ 52 w 73"/>
                <a:gd name="T3" fmla="*/ 84 h 84"/>
                <a:gd name="T4" fmla="*/ 0 w 73"/>
                <a:gd name="T5" fmla="*/ 21 h 84"/>
                <a:gd name="T6" fmla="*/ 21 w 73"/>
                <a:gd name="T7" fmla="*/ 0 h 84"/>
                <a:gd name="T8" fmla="*/ 73 w 73"/>
                <a:gd name="T9" fmla="*/ 63 h 84"/>
                <a:gd name="T10" fmla="*/ 52 w 73"/>
                <a:gd name="T11" fmla="*/ 84 h 84"/>
                <a:gd name="T12" fmla="*/ 52 w 73"/>
                <a:gd name="T13" fmla="*/ 84 h 84"/>
                <a:gd name="T14" fmla="*/ 0 60000 65536"/>
                <a:gd name="T15" fmla="*/ 0 60000 65536"/>
                <a:gd name="T16" fmla="*/ 0 60000 65536"/>
                <a:gd name="T17" fmla="*/ 0 60000 65536"/>
                <a:gd name="T18" fmla="*/ 0 60000 65536"/>
                <a:gd name="T19" fmla="*/ 0 60000 65536"/>
                <a:gd name="T20" fmla="*/ 0 60000 65536"/>
                <a:gd name="T21" fmla="*/ 0 w 73"/>
                <a:gd name="T22" fmla="*/ 0 h 84"/>
                <a:gd name="T23" fmla="*/ 73 w 7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84">
                  <a:moveTo>
                    <a:pt x="52" y="84"/>
                  </a:moveTo>
                  <a:lnTo>
                    <a:pt x="52" y="84"/>
                  </a:lnTo>
                  <a:lnTo>
                    <a:pt x="0" y="21"/>
                  </a:lnTo>
                  <a:lnTo>
                    <a:pt x="21" y="0"/>
                  </a:lnTo>
                  <a:lnTo>
                    <a:pt x="73" y="63"/>
                  </a:lnTo>
                  <a:lnTo>
                    <a:pt x="52" y="8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09" name="Freeform 1029"/>
            <p:cNvSpPr>
              <a:spLocks/>
            </p:cNvSpPr>
            <p:nvPr/>
          </p:nvSpPr>
          <p:spPr bwMode="auto">
            <a:xfrm>
              <a:off x="1538" y="3166"/>
              <a:ext cx="74" cy="95"/>
            </a:xfrm>
            <a:custGeom>
              <a:avLst/>
              <a:gdLst>
                <a:gd name="T0" fmla="*/ 53 w 74"/>
                <a:gd name="T1" fmla="*/ 95 h 95"/>
                <a:gd name="T2" fmla="*/ 53 w 74"/>
                <a:gd name="T3" fmla="*/ 95 h 95"/>
                <a:gd name="T4" fmla="*/ 0 w 74"/>
                <a:gd name="T5" fmla="*/ 11 h 95"/>
                <a:gd name="T6" fmla="*/ 32 w 74"/>
                <a:gd name="T7" fmla="*/ 0 h 95"/>
                <a:gd name="T8" fmla="*/ 74 w 74"/>
                <a:gd name="T9" fmla="*/ 74 h 95"/>
                <a:gd name="T10" fmla="*/ 53 w 74"/>
                <a:gd name="T11" fmla="*/ 95 h 95"/>
                <a:gd name="T12" fmla="*/ 53 w 74"/>
                <a:gd name="T13" fmla="*/ 95 h 95"/>
                <a:gd name="T14" fmla="*/ 0 60000 65536"/>
                <a:gd name="T15" fmla="*/ 0 60000 65536"/>
                <a:gd name="T16" fmla="*/ 0 60000 65536"/>
                <a:gd name="T17" fmla="*/ 0 60000 65536"/>
                <a:gd name="T18" fmla="*/ 0 60000 65536"/>
                <a:gd name="T19" fmla="*/ 0 60000 65536"/>
                <a:gd name="T20" fmla="*/ 0 60000 65536"/>
                <a:gd name="T21" fmla="*/ 0 w 74"/>
                <a:gd name="T22" fmla="*/ 0 h 95"/>
                <a:gd name="T23" fmla="*/ 74 w 7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95">
                  <a:moveTo>
                    <a:pt x="53" y="95"/>
                  </a:moveTo>
                  <a:lnTo>
                    <a:pt x="53" y="95"/>
                  </a:lnTo>
                  <a:lnTo>
                    <a:pt x="0" y="11"/>
                  </a:lnTo>
                  <a:lnTo>
                    <a:pt x="32" y="0"/>
                  </a:lnTo>
                  <a:lnTo>
                    <a:pt x="74" y="74"/>
                  </a:lnTo>
                  <a:lnTo>
                    <a:pt x="53" y="9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0" name="Freeform 1030"/>
            <p:cNvSpPr>
              <a:spLocks/>
            </p:cNvSpPr>
            <p:nvPr/>
          </p:nvSpPr>
          <p:spPr bwMode="auto">
            <a:xfrm>
              <a:off x="1496" y="3093"/>
              <a:ext cx="74" cy="84"/>
            </a:xfrm>
            <a:custGeom>
              <a:avLst/>
              <a:gdLst>
                <a:gd name="T0" fmla="*/ 42 w 74"/>
                <a:gd name="T1" fmla="*/ 84 h 84"/>
                <a:gd name="T2" fmla="*/ 42 w 74"/>
                <a:gd name="T3" fmla="*/ 84 h 84"/>
                <a:gd name="T4" fmla="*/ 0 w 74"/>
                <a:gd name="T5" fmla="*/ 10 h 84"/>
                <a:gd name="T6" fmla="*/ 32 w 74"/>
                <a:gd name="T7" fmla="*/ 0 h 84"/>
                <a:gd name="T8" fmla="*/ 74 w 74"/>
                <a:gd name="T9" fmla="*/ 73 h 84"/>
                <a:gd name="T10" fmla="*/ 42 w 74"/>
                <a:gd name="T11" fmla="*/ 84 h 84"/>
                <a:gd name="T12" fmla="*/ 42 w 74"/>
                <a:gd name="T13" fmla="*/ 84 h 84"/>
                <a:gd name="T14" fmla="*/ 0 60000 65536"/>
                <a:gd name="T15" fmla="*/ 0 60000 65536"/>
                <a:gd name="T16" fmla="*/ 0 60000 65536"/>
                <a:gd name="T17" fmla="*/ 0 60000 65536"/>
                <a:gd name="T18" fmla="*/ 0 60000 65536"/>
                <a:gd name="T19" fmla="*/ 0 60000 65536"/>
                <a:gd name="T20" fmla="*/ 0 60000 65536"/>
                <a:gd name="T21" fmla="*/ 0 w 74"/>
                <a:gd name="T22" fmla="*/ 0 h 84"/>
                <a:gd name="T23" fmla="*/ 74 w 7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4">
                  <a:moveTo>
                    <a:pt x="42" y="84"/>
                  </a:moveTo>
                  <a:lnTo>
                    <a:pt x="42" y="84"/>
                  </a:lnTo>
                  <a:lnTo>
                    <a:pt x="0" y="10"/>
                  </a:lnTo>
                  <a:lnTo>
                    <a:pt x="32" y="0"/>
                  </a:lnTo>
                  <a:lnTo>
                    <a:pt x="74" y="73"/>
                  </a:lnTo>
                  <a:lnTo>
                    <a:pt x="42" y="8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1" name="Freeform 1031"/>
            <p:cNvSpPr>
              <a:spLocks/>
            </p:cNvSpPr>
            <p:nvPr/>
          </p:nvSpPr>
          <p:spPr bwMode="auto">
            <a:xfrm>
              <a:off x="1454" y="2987"/>
              <a:ext cx="74" cy="116"/>
            </a:xfrm>
            <a:custGeom>
              <a:avLst/>
              <a:gdLst>
                <a:gd name="T0" fmla="*/ 42 w 74"/>
                <a:gd name="T1" fmla="*/ 116 h 116"/>
                <a:gd name="T2" fmla="*/ 42 w 74"/>
                <a:gd name="T3" fmla="*/ 116 h 116"/>
                <a:gd name="T4" fmla="*/ 0 w 74"/>
                <a:gd name="T5" fmla="*/ 11 h 116"/>
                <a:gd name="T6" fmla="*/ 32 w 74"/>
                <a:gd name="T7" fmla="*/ 0 h 116"/>
                <a:gd name="T8" fmla="*/ 74 w 74"/>
                <a:gd name="T9" fmla="*/ 106 h 116"/>
                <a:gd name="T10" fmla="*/ 42 w 74"/>
                <a:gd name="T11" fmla="*/ 116 h 116"/>
                <a:gd name="T12" fmla="*/ 42 w 74"/>
                <a:gd name="T13" fmla="*/ 116 h 116"/>
                <a:gd name="T14" fmla="*/ 0 60000 65536"/>
                <a:gd name="T15" fmla="*/ 0 60000 65536"/>
                <a:gd name="T16" fmla="*/ 0 60000 65536"/>
                <a:gd name="T17" fmla="*/ 0 60000 65536"/>
                <a:gd name="T18" fmla="*/ 0 60000 65536"/>
                <a:gd name="T19" fmla="*/ 0 60000 65536"/>
                <a:gd name="T20" fmla="*/ 0 60000 65536"/>
                <a:gd name="T21" fmla="*/ 0 w 74"/>
                <a:gd name="T22" fmla="*/ 0 h 116"/>
                <a:gd name="T23" fmla="*/ 74 w 74"/>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16">
                  <a:moveTo>
                    <a:pt x="42" y="116"/>
                  </a:moveTo>
                  <a:lnTo>
                    <a:pt x="42" y="116"/>
                  </a:lnTo>
                  <a:lnTo>
                    <a:pt x="0" y="11"/>
                  </a:lnTo>
                  <a:lnTo>
                    <a:pt x="32" y="0"/>
                  </a:lnTo>
                  <a:lnTo>
                    <a:pt x="74" y="106"/>
                  </a:lnTo>
                  <a:lnTo>
                    <a:pt x="42" y="116"/>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2" name="Freeform 1032"/>
            <p:cNvSpPr>
              <a:spLocks/>
            </p:cNvSpPr>
            <p:nvPr/>
          </p:nvSpPr>
          <p:spPr bwMode="auto">
            <a:xfrm>
              <a:off x="1402" y="2861"/>
              <a:ext cx="84" cy="137"/>
            </a:xfrm>
            <a:custGeom>
              <a:avLst/>
              <a:gdLst>
                <a:gd name="T0" fmla="*/ 52 w 84"/>
                <a:gd name="T1" fmla="*/ 137 h 137"/>
                <a:gd name="T2" fmla="*/ 52 w 84"/>
                <a:gd name="T3" fmla="*/ 137 h 137"/>
                <a:gd name="T4" fmla="*/ 0 w 84"/>
                <a:gd name="T5" fmla="*/ 11 h 137"/>
                <a:gd name="T6" fmla="*/ 31 w 84"/>
                <a:gd name="T7" fmla="*/ 0 h 137"/>
                <a:gd name="T8" fmla="*/ 84 w 84"/>
                <a:gd name="T9" fmla="*/ 126 h 137"/>
                <a:gd name="T10" fmla="*/ 52 w 84"/>
                <a:gd name="T11" fmla="*/ 137 h 137"/>
                <a:gd name="T12" fmla="*/ 52 w 84"/>
                <a:gd name="T13" fmla="*/ 137 h 137"/>
                <a:gd name="T14" fmla="*/ 0 60000 65536"/>
                <a:gd name="T15" fmla="*/ 0 60000 65536"/>
                <a:gd name="T16" fmla="*/ 0 60000 65536"/>
                <a:gd name="T17" fmla="*/ 0 60000 65536"/>
                <a:gd name="T18" fmla="*/ 0 60000 65536"/>
                <a:gd name="T19" fmla="*/ 0 60000 65536"/>
                <a:gd name="T20" fmla="*/ 0 60000 65536"/>
                <a:gd name="T21" fmla="*/ 0 w 84"/>
                <a:gd name="T22" fmla="*/ 0 h 137"/>
                <a:gd name="T23" fmla="*/ 84 w 84"/>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37">
                  <a:moveTo>
                    <a:pt x="52" y="137"/>
                  </a:moveTo>
                  <a:lnTo>
                    <a:pt x="52" y="137"/>
                  </a:lnTo>
                  <a:lnTo>
                    <a:pt x="0" y="11"/>
                  </a:lnTo>
                  <a:lnTo>
                    <a:pt x="31" y="0"/>
                  </a:lnTo>
                  <a:lnTo>
                    <a:pt x="84" y="126"/>
                  </a:lnTo>
                  <a:lnTo>
                    <a:pt x="52" y="13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3" name="Freeform 1033"/>
            <p:cNvSpPr>
              <a:spLocks/>
            </p:cNvSpPr>
            <p:nvPr/>
          </p:nvSpPr>
          <p:spPr bwMode="auto">
            <a:xfrm>
              <a:off x="1349" y="2714"/>
              <a:ext cx="84" cy="158"/>
            </a:xfrm>
            <a:custGeom>
              <a:avLst/>
              <a:gdLst>
                <a:gd name="T0" fmla="*/ 53 w 84"/>
                <a:gd name="T1" fmla="*/ 158 h 158"/>
                <a:gd name="T2" fmla="*/ 53 w 84"/>
                <a:gd name="T3" fmla="*/ 158 h 158"/>
                <a:gd name="T4" fmla="*/ 0 w 84"/>
                <a:gd name="T5" fmla="*/ 11 h 158"/>
                <a:gd name="T6" fmla="*/ 32 w 84"/>
                <a:gd name="T7" fmla="*/ 0 h 158"/>
                <a:gd name="T8" fmla="*/ 84 w 84"/>
                <a:gd name="T9" fmla="*/ 147 h 158"/>
                <a:gd name="T10" fmla="*/ 53 w 84"/>
                <a:gd name="T11" fmla="*/ 158 h 158"/>
                <a:gd name="T12" fmla="*/ 53 w 84"/>
                <a:gd name="T13" fmla="*/ 158 h 158"/>
                <a:gd name="T14" fmla="*/ 0 60000 65536"/>
                <a:gd name="T15" fmla="*/ 0 60000 65536"/>
                <a:gd name="T16" fmla="*/ 0 60000 65536"/>
                <a:gd name="T17" fmla="*/ 0 60000 65536"/>
                <a:gd name="T18" fmla="*/ 0 60000 65536"/>
                <a:gd name="T19" fmla="*/ 0 60000 65536"/>
                <a:gd name="T20" fmla="*/ 0 60000 65536"/>
                <a:gd name="T21" fmla="*/ 0 w 84"/>
                <a:gd name="T22" fmla="*/ 0 h 158"/>
                <a:gd name="T23" fmla="*/ 84 w 84"/>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58">
                  <a:moveTo>
                    <a:pt x="53" y="158"/>
                  </a:moveTo>
                  <a:lnTo>
                    <a:pt x="53" y="158"/>
                  </a:lnTo>
                  <a:lnTo>
                    <a:pt x="0" y="11"/>
                  </a:lnTo>
                  <a:lnTo>
                    <a:pt x="32" y="0"/>
                  </a:lnTo>
                  <a:lnTo>
                    <a:pt x="84" y="147"/>
                  </a:lnTo>
                  <a:lnTo>
                    <a:pt x="53" y="158"/>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4" name="Freeform 1034"/>
            <p:cNvSpPr>
              <a:spLocks/>
            </p:cNvSpPr>
            <p:nvPr/>
          </p:nvSpPr>
          <p:spPr bwMode="auto">
            <a:xfrm>
              <a:off x="1297" y="2567"/>
              <a:ext cx="84" cy="158"/>
            </a:xfrm>
            <a:custGeom>
              <a:avLst/>
              <a:gdLst>
                <a:gd name="T0" fmla="*/ 52 w 84"/>
                <a:gd name="T1" fmla="*/ 158 h 158"/>
                <a:gd name="T2" fmla="*/ 52 w 84"/>
                <a:gd name="T3" fmla="*/ 158 h 158"/>
                <a:gd name="T4" fmla="*/ 0 w 84"/>
                <a:gd name="T5" fmla="*/ 11 h 158"/>
                <a:gd name="T6" fmla="*/ 31 w 84"/>
                <a:gd name="T7" fmla="*/ 0 h 158"/>
                <a:gd name="T8" fmla="*/ 84 w 84"/>
                <a:gd name="T9" fmla="*/ 147 h 158"/>
                <a:gd name="T10" fmla="*/ 52 w 84"/>
                <a:gd name="T11" fmla="*/ 158 h 158"/>
                <a:gd name="T12" fmla="*/ 52 w 84"/>
                <a:gd name="T13" fmla="*/ 158 h 158"/>
                <a:gd name="T14" fmla="*/ 0 60000 65536"/>
                <a:gd name="T15" fmla="*/ 0 60000 65536"/>
                <a:gd name="T16" fmla="*/ 0 60000 65536"/>
                <a:gd name="T17" fmla="*/ 0 60000 65536"/>
                <a:gd name="T18" fmla="*/ 0 60000 65536"/>
                <a:gd name="T19" fmla="*/ 0 60000 65536"/>
                <a:gd name="T20" fmla="*/ 0 60000 65536"/>
                <a:gd name="T21" fmla="*/ 0 w 84"/>
                <a:gd name="T22" fmla="*/ 0 h 158"/>
                <a:gd name="T23" fmla="*/ 84 w 84"/>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58">
                  <a:moveTo>
                    <a:pt x="52" y="158"/>
                  </a:moveTo>
                  <a:lnTo>
                    <a:pt x="52" y="158"/>
                  </a:lnTo>
                  <a:lnTo>
                    <a:pt x="0" y="11"/>
                  </a:lnTo>
                  <a:lnTo>
                    <a:pt x="31" y="0"/>
                  </a:lnTo>
                  <a:lnTo>
                    <a:pt x="84" y="147"/>
                  </a:lnTo>
                  <a:lnTo>
                    <a:pt x="52" y="158"/>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5" name="Freeform 1035"/>
            <p:cNvSpPr>
              <a:spLocks/>
            </p:cNvSpPr>
            <p:nvPr/>
          </p:nvSpPr>
          <p:spPr bwMode="auto">
            <a:xfrm>
              <a:off x="1286" y="2515"/>
              <a:ext cx="42" cy="63"/>
            </a:xfrm>
            <a:custGeom>
              <a:avLst/>
              <a:gdLst>
                <a:gd name="T0" fmla="*/ 11 w 42"/>
                <a:gd name="T1" fmla="*/ 63 h 63"/>
                <a:gd name="T2" fmla="*/ 11 w 42"/>
                <a:gd name="T3" fmla="*/ 63 h 63"/>
                <a:gd name="T4" fmla="*/ 0 w 42"/>
                <a:gd name="T5" fmla="*/ 0 h 63"/>
                <a:gd name="T6" fmla="*/ 32 w 42"/>
                <a:gd name="T7" fmla="*/ 0 h 63"/>
                <a:gd name="T8" fmla="*/ 42 w 42"/>
                <a:gd name="T9" fmla="*/ 52 h 63"/>
                <a:gd name="T10" fmla="*/ 11 w 42"/>
                <a:gd name="T11" fmla="*/ 63 h 63"/>
                <a:gd name="T12" fmla="*/ 11 w 42"/>
                <a:gd name="T13" fmla="*/ 63 h 63"/>
                <a:gd name="T14" fmla="*/ 0 60000 65536"/>
                <a:gd name="T15" fmla="*/ 0 60000 65536"/>
                <a:gd name="T16" fmla="*/ 0 60000 65536"/>
                <a:gd name="T17" fmla="*/ 0 60000 65536"/>
                <a:gd name="T18" fmla="*/ 0 60000 65536"/>
                <a:gd name="T19" fmla="*/ 0 60000 65536"/>
                <a:gd name="T20" fmla="*/ 0 60000 65536"/>
                <a:gd name="T21" fmla="*/ 0 w 42"/>
                <a:gd name="T22" fmla="*/ 0 h 63"/>
                <a:gd name="T23" fmla="*/ 42 w 4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63">
                  <a:moveTo>
                    <a:pt x="11" y="63"/>
                  </a:moveTo>
                  <a:lnTo>
                    <a:pt x="11" y="63"/>
                  </a:lnTo>
                  <a:lnTo>
                    <a:pt x="0" y="0"/>
                  </a:lnTo>
                  <a:lnTo>
                    <a:pt x="32" y="0"/>
                  </a:lnTo>
                  <a:lnTo>
                    <a:pt x="42" y="52"/>
                  </a:lnTo>
                  <a:lnTo>
                    <a:pt x="11" y="6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6" name="Freeform 1036"/>
            <p:cNvSpPr>
              <a:spLocks/>
            </p:cNvSpPr>
            <p:nvPr/>
          </p:nvSpPr>
          <p:spPr bwMode="auto">
            <a:xfrm>
              <a:off x="1276" y="2441"/>
              <a:ext cx="42" cy="74"/>
            </a:xfrm>
            <a:custGeom>
              <a:avLst/>
              <a:gdLst>
                <a:gd name="T0" fmla="*/ 10 w 42"/>
                <a:gd name="T1" fmla="*/ 74 h 74"/>
                <a:gd name="T2" fmla="*/ 10 w 42"/>
                <a:gd name="T3" fmla="*/ 74 h 74"/>
                <a:gd name="T4" fmla="*/ 0 w 42"/>
                <a:gd name="T5" fmla="*/ 0 h 74"/>
                <a:gd name="T6" fmla="*/ 31 w 42"/>
                <a:gd name="T7" fmla="*/ 0 h 74"/>
                <a:gd name="T8" fmla="*/ 42 w 42"/>
                <a:gd name="T9" fmla="*/ 74 h 74"/>
                <a:gd name="T10" fmla="*/ 10 w 42"/>
                <a:gd name="T11" fmla="*/ 74 h 74"/>
                <a:gd name="T12" fmla="*/ 10 w 42"/>
                <a:gd name="T13" fmla="*/ 74 h 74"/>
                <a:gd name="T14" fmla="*/ 0 60000 65536"/>
                <a:gd name="T15" fmla="*/ 0 60000 65536"/>
                <a:gd name="T16" fmla="*/ 0 60000 65536"/>
                <a:gd name="T17" fmla="*/ 0 60000 65536"/>
                <a:gd name="T18" fmla="*/ 0 60000 65536"/>
                <a:gd name="T19" fmla="*/ 0 60000 65536"/>
                <a:gd name="T20" fmla="*/ 0 60000 65536"/>
                <a:gd name="T21" fmla="*/ 0 w 42"/>
                <a:gd name="T22" fmla="*/ 0 h 74"/>
                <a:gd name="T23" fmla="*/ 42 w 42"/>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74">
                  <a:moveTo>
                    <a:pt x="10" y="74"/>
                  </a:moveTo>
                  <a:lnTo>
                    <a:pt x="10" y="74"/>
                  </a:lnTo>
                  <a:lnTo>
                    <a:pt x="0" y="0"/>
                  </a:lnTo>
                  <a:lnTo>
                    <a:pt x="31" y="0"/>
                  </a:lnTo>
                  <a:lnTo>
                    <a:pt x="42" y="74"/>
                  </a:lnTo>
                  <a:lnTo>
                    <a:pt x="10" y="7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7" name="Freeform 1037"/>
            <p:cNvSpPr>
              <a:spLocks/>
            </p:cNvSpPr>
            <p:nvPr/>
          </p:nvSpPr>
          <p:spPr bwMode="auto">
            <a:xfrm>
              <a:off x="1255" y="2347"/>
              <a:ext cx="52" cy="94"/>
            </a:xfrm>
            <a:custGeom>
              <a:avLst/>
              <a:gdLst>
                <a:gd name="T0" fmla="*/ 21 w 52"/>
                <a:gd name="T1" fmla="*/ 94 h 94"/>
                <a:gd name="T2" fmla="*/ 21 w 52"/>
                <a:gd name="T3" fmla="*/ 94 h 94"/>
                <a:gd name="T4" fmla="*/ 0 w 52"/>
                <a:gd name="T5" fmla="*/ 10 h 94"/>
                <a:gd name="T6" fmla="*/ 31 w 52"/>
                <a:gd name="T7" fmla="*/ 0 h 94"/>
                <a:gd name="T8" fmla="*/ 52 w 52"/>
                <a:gd name="T9" fmla="*/ 94 h 94"/>
                <a:gd name="T10" fmla="*/ 21 w 52"/>
                <a:gd name="T11" fmla="*/ 94 h 94"/>
                <a:gd name="T12" fmla="*/ 21 w 52"/>
                <a:gd name="T13" fmla="*/ 94 h 94"/>
                <a:gd name="T14" fmla="*/ 0 60000 65536"/>
                <a:gd name="T15" fmla="*/ 0 60000 65536"/>
                <a:gd name="T16" fmla="*/ 0 60000 65536"/>
                <a:gd name="T17" fmla="*/ 0 60000 65536"/>
                <a:gd name="T18" fmla="*/ 0 60000 65536"/>
                <a:gd name="T19" fmla="*/ 0 60000 65536"/>
                <a:gd name="T20" fmla="*/ 0 60000 65536"/>
                <a:gd name="T21" fmla="*/ 0 w 52"/>
                <a:gd name="T22" fmla="*/ 0 h 94"/>
                <a:gd name="T23" fmla="*/ 52 w 5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94">
                  <a:moveTo>
                    <a:pt x="21" y="94"/>
                  </a:moveTo>
                  <a:lnTo>
                    <a:pt x="21" y="94"/>
                  </a:lnTo>
                  <a:lnTo>
                    <a:pt x="0" y="10"/>
                  </a:lnTo>
                  <a:lnTo>
                    <a:pt x="31" y="0"/>
                  </a:lnTo>
                  <a:lnTo>
                    <a:pt x="52" y="94"/>
                  </a:lnTo>
                  <a:lnTo>
                    <a:pt x="21" y="9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8" name="Freeform 1038"/>
            <p:cNvSpPr>
              <a:spLocks/>
            </p:cNvSpPr>
            <p:nvPr/>
          </p:nvSpPr>
          <p:spPr bwMode="auto">
            <a:xfrm>
              <a:off x="1234" y="2252"/>
              <a:ext cx="52" cy="105"/>
            </a:xfrm>
            <a:custGeom>
              <a:avLst/>
              <a:gdLst>
                <a:gd name="T0" fmla="*/ 21 w 52"/>
                <a:gd name="T1" fmla="*/ 105 h 105"/>
                <a:gd name="T2" fmla="*/ 21 w 52"/>
                <a:gd name="T3" fmla="*/ 105 h 105"/>
                <a:gd name="T4" fmla="*/ 0 w 52"/>
                <a:gd name="T5" fmla="*/ 11 h 105"/>
                <a:gd name="T6" fmla="*/ 31 w 52"/>
                <a:gd name="T7" fmla="*/ 0 h 105"/>
                <a:gd name="T8" fmla="*/ 52 w 52"/>
                <a:gd name="T9" fmla="*/ 95 h 105"/>
                <a:gd name="T10" fmla="*/ 21 w 52"/>
                <a:gd name="T11" fmla="*/ 105 h 105"/>
                <a:gd name="T12" fmla="*/ 21 w 52"/>
                <a:gd name="T13" fmla="*/ 105 h 105"/>
                <a:gd name="T14" fmla="*/ 0 60000 65536"/>
                <a:gd name="T15" fmla="*/ 0 60000 65536"/>
                <a:gd name="T16" fmla="*/ 0 60000 65536"/>
                <a:gd name="T17" fmla="*/ 0 60000 65536"/>
                <a:gd name="T18" fmla="*/ 0 60000 65536"/>
                <a:gd name="T19" fmla="*/ 0 60000 65536"/>
                <a:gd name="T20" fmla="*/ 0 60000 65536"/>
                <a:gd name="T21" fmla="*/ 0 w 52"/>
                <a:gd name="T22" fmla="*/ 0 h 105"/>
                <a:gd name="T23" fmla="*/ 52 w 52"/>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05">
                  <a:moveTo>
                    <a:pt x="21" y="105"/>
                  </a:moveTo>
                  <a:lnTo>
                    <a:pt x="21" y="105"/>
                  </a:lnTo>
                  <a:lnTo>
                    <a:pt x="0" y="11"/>
                  </a:lnTo>
                  <a:lnTo>
                    <a:pt x="31" y="0"/>
                  </a:lnTo>
                  <a:lnTo>
                    <a:pt x="52" y="95"/>
                  </a:lnTo>
                  <a:lnTo>
                    <a:pt x="21" y="10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19" name="Freeform 1039"/>
            <p:cNvSpPr>
              <a:spLocks/>
            </p:cNvSpPr>
            <p:nvPr/>
          </p:nvSpPr>
          <p:spPr bwMode="auto">
            <a:xfrm>
              <a:off x="1202" y="2042"/>
              <a:ext cx="63" cy="221"/>
            </a:xfrm>
            <a:custGeom>
              <a:avLst/>
              <a:gdLst>
                <a:gd name="T0" fmla="*/ 32 w 63"/>
                <a:gd name="T1" fmla="*/ 221 h 221"/>
                <a:gd name="T2" fmla="*/ 32 w 63"/>
                <a:gd name="T3" fmla="*/ 221 h 221"/>
                <a:gd name="T4" fmla="*/ 0 w 63"/>
                <a:gd name="T5" fmla="*/ 0 h 221"/>
                <a:gd name="T6" fmla="*/ 32 w 63"/>
                <a:gd name="T7" fmla="*/ 0 h 221"/>
                <a:gd name="T8" fmla="*/ 63 w 63"/>
                <a:gd name="T9" fmla="*/ 210 h 221"/>
                <a:gd name="T10" fmla="*/ 32 w 63"/>
                <a:gd name="T11" fmla="*/ 221 h 221"/>
                <a:gd name="T12" fmla="*/ 32 w 63"/>
                <a:gd name="T13" fmla="*/ 221 h 221"/>
                <a:gd name="T14" fmla="*/ 0 60000 65536"/>
                <a:gd name="T15" fmla="*/ 0 60000 65536"/>
                <a:gd name="T16" fmla="*/ 0 60000 65536"/>
                <a:gd name="T17" fmla="*/ 0 60000 65536"/>
                <a:gd name="T18" fmla="*/ 0 60000 65536"/>
                <a:gd name="T19" fmla="*/ 0 60000 65536"/>
                <a:gd name="T20" fmla="*/ 0 60000 65536"/>
                <a:gd name="T21" fmla="*/ 0 w 63"/>
                <a:gd name="T22" fmla="*/ 0 h 221"/>
                <a:gd name="T23" fmla="*/ 63 w 63"/>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21">
                  <a:moveTo>
                    <a:pt x="32" y="221"/>
                  </a:moveTo>
                  <a:lnTo>
                    <a:pt x="32" y="221"/>
                  </a:lnTo>
                  <a:lnTo>
                    <a:pt x="0" y="0"/>
                  </a:lnTo>
                  <a:lnTo>
                    <a:pt x="32" y="0"/>
                  </a:lnTo>
                  <a:lnTo>
                    <a:pt x="63" y="210"/>
                  </a:lnTo>
                  <a:lnTo>
                    <a:pt x="32" y="22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720" name="Freeform 1040"/>
            <p:cNvSpPr>
              <a:spLocks/>
            </p:cNvSpPr>
            <p:nvPr/>
          </p:nvSpPr>
          <p:spPr bwMode="auto">
            <a:xfrm>
              <a:off x="1192" y="1821"/>
              <a:ext cx="42" cy="221"/>
            </a:xfrm>
            <a:custGeom>
              <a:avLst/>
              <a:gdLst>
                <a:gd name="T0" fmla="*/ 10 w 42"/>
                <a:gd name="T1" fmla="*/ 221 h 221"/>
                <a:gd name="T2" fmla="*/ 10 w 42"/>
                <a:gd name="T3" fmla="*/ 221 h 221"/>
                <a:gd name="T4" fmla="*/ 0 w 42"/>
                <a:gd name="T5" fmla="*/ 0 h 221"/>
                <a:gd name="T6" fmla="*/ 31 w 42"/>
                <a:gd name="T7" fmla="*/ 0 h 221"/>
                <a:gd name="T8" fmla="*/ 42 w 42"/>
                <a:gd name="T9" fmla="*/ 221 h 221"/>
                <a:gd name="T10" fmla="*/ 10 w 42"/>
                <a:gd name="T11" fmla="*/ 221 h 221"/>
                <a:gd name="T12" fmla="*/ 10 w 42"/>
                <a:gd name="T13" fmla="*/ 221 h 221"/>
                <a:gd name="T14" fmla="*/ 0 60000 65536"/>
                <a:gd name="T15" fmla="*/ 0 60000 65536"/>
                <a:gd name="T16" fmla="*/ 0 60000 65536"/>
                <a:gd name="T17" fmla="*/ 0 60000 65536"/>
                <a:gd name="T18" fmla="*/ 0 60000 65536"/>
                <a:gd name="T19" fmla="*/ 0 60000 65536"/>
                <a:gd name="T20" fmla="*/ 0 60000 65536"/>
                <a:gd name="T21" fmla="*/ 0 w 42"/>
                <a:gd name="T22" fmla="*/ 0 h 221"/>
                <a:gd name="T23" fmla="*/ 42 w 42"/>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21">
                  <a:moveTo>
                    <a:pt x="10" y="221"/>
                  </a:moveTo>
                  <a:lnTo>
                    <a:pt x="10" y="221"/>
                  </a:lnTo>
                  <a:lnTo>
                    <a:pt x="0" y="0"/>
                  </a:lnTo>
                  <a:lnTo>
                    <a:pt x="31" y="0"/>
                  </a:lnTo>
                  <a:lnTo>
                    <a:pt x="42" y="221"/>
                  </a:lnTo>
                  <a:lnTo>
                    <a:pt x="10" y="22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9670" name="Rectangle 1041"/>
          <p:cNvSpPr>
            <a:spLocks noChangeArrowheads="1"/>
          </p:cNvSpPr>
          <p:nvPr/>
        </p:nvSpPr>
        <p:spPr bwMode="auto">
          <a:xfrm>
            <a:off x="3084814" y="3571776"/>
            <a:ext cx="891270" cy="830997"/>
          </a:xfrm>
          <a:prstGeom prst="rect">
            <a:avLst/>
          </a:prstGeom>
          <a:solidFill>
            <a:srgbClr val="FFCCCC"/>
          </a:solidFill>
          <a:ln w="9525">
            <a:solidFill>
              <a:srgbClr val="FF0000"/>
            </a:solidFill>
            <a:miter lim="800000"/>
            <a:headEnd/>
            <a:tailEnd/>
          </a:ln>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00"/>
                </a:solidFill>
              </a:rPr>
              <a:t>biofuel</a:t>
            </a:r>
          </a:p>
          <a:p>
            <a:pPr eaLnBrk="1" hangingPunct="1">
              <a:spcBef>
                <a:spcPct val="0"/>
              </a:spcBef>
              <a:buFontTx/>
              <a:buNone/>
            </a:pPr>
            <a:r>
              <a:rPr lang="ja-JP" altLang="en-US" sz="1800" b="1">
                <a:solidFill>
                  <a:srgbClr val="000000"/>
                </a:solidFill>
              </a:rPr>
              <a:t>Ｑ＝５，</a:t>
            </a:r>
          </a:p>
          <a:p>
            <a:pPr eaLnBrk="1" hangingPunct="1">
              <a:spcBef>
                <a:spcPct val="0"/>
              </a:spcBef>
              <a:buFontTx/>
              <a:buNone/>
            </a:pPr>
            <a:r>
              <a:rPr lang="en-US" altLang="ja-JP" sz="1800" b="1">
                <a:solidFill>
                  <a:srgbClr val="000000"/>
                </a:solidFill>
              </a:rPr>
              <a:t>η</a:t>
            </a:r>
            <a:r>
              <a:rPr lang="ja-JP" altLang="en-US" sz="1800" b="1" baseline="-25000">
                <a:solidFill>
                  <a:srgbClr val="000000"/>
                </a:solidFill>
              </a:rPr>
              <a:t>ｆ</a:t>
            </a:r>
            <a:r>
              <a:rPr lang="ja-JP" altLang="en-US" sz="1800" b="1">
                <a:solidFill>
                  <a:srgbClr val="000000"/>
                </a:solidFill>
              </a:rPr>
              <a:t>＝２．７</a:t>
            </a:r>
          </a:p>
        </p:txBody>
      </p:sp>
      <p:sp>
        <p:nvSpPr>
          <p:cNvPr id="69671" name="Oval 1042"/>
          <p:cNvSpPr>
            <a:spLocks noChangeArrowheads="1"/>
          </p:cNvSpPr>
          <p:nvPr/>
        </p:nvSpPr>
        <p:spPr bwMode="auto">
          <a:xfrm>
            <a:off x="3397552" y="2131913"/>
            <a:ext cx="863600" cy="5762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72" name="Oval 1043"/>
          <p:cNvSpPr>
            <a:spLocks noChangeArrowheads="1"/>
          </p:cNvSpPr>
          <p:nvPr/>
        </p:nvSpPr>
        <p:spPr bwMode="auto">
          <a:xfrm>
            <a:off x="3397553" y="3786088"/>
            <a:ext cx="865187" cy="7207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73" name="Oval 1044"/>
          <p:cNvSpPr>
            <a:spLocks noChangeArrowheads="1"/>
          </p:cNvSpPr>
          <p:nvPr/>
        </p:nvSpPr>
        <p:spPr bwMode="auto">
          <a:xfrm>
            <a:off x="1597327" y="4365526"/>
            <a:ext cx="1657350" cy="5032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74" name="Line 1045"/>
          <p:cNvSpPr>
            <a:spLocks noChangeShapeType="1"/>
          </p:cNvSpPr>
          <p:nvPr/>
        </p:nvSpPr>
        <p:spPr bwMode="auto">
          <a:xfrm>
            <a:off x="3181653" y="4725888"/>
            <a:ext cx="2889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9675" name="Rectangle 1046"/>
          <p:cNvSpPr>
            <a:spLocks noChangeArrowheads="1"/>
          </p:cNvSpPr>
          <p:nvPr/>
        </p:nvSpPr>
        <p:spPr bwMode="auto">
          <a:xfrm>
            <a:off x="2749853" y="4797326"/>
            <a:ext cx="18902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800" b="1">
                <a:solidFill>
                  <a:srgbClr val="FF0000"/>
                </a:solidFill>
              </a:rPr>
              <a:t>-0.6</a:t>
            </a:r>
          </a:p>
          <a:p>
            <a:pPr eaLnBrk="1" hangingPunct="1">
              <a:spcBef>
                <a:spcPct val="0"/>
              </a:spcBef>
              <a:buFontTx/>
              <a:buNone/>
            </a:pPr>
            <a:r>
              <a:rPr kumimoji="0" lang="en-US" altLang="ja-JP" sz="1800" b="1">
                <a:solidFill>
                  <a:srgbClr val="FF0000"/>
                </a:solidFill>
              </a:rPr>
              <a:t>Negative power</a:t>
            </a:r>
          </a:p>
        </p:txBody>
      </p:sp>
      <p:sp>
        <p:nvSpPr>
          <p:cNvPr id="69676" name="Oval 1047"/>
          <p:cNvSpPr>
            <a:spLocks noChangeArrowheads="1"/>
          </p:cNvSpPr>
          <p:nvPr/>
        </p:nvSpPr>
        <p:spPr bwMode="auto">
          <a:xfrm>
            <a:off x="2389489" y="3860700"/>
            <a:ext cx="433388" cy="2159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77" name="Oval 1048"/>
          <p:cNvSpPr>
            <a:spLocks noChangeArrowheads="1"/>
          </p:cNvSpPr>
          <p:nvPr/>
        </p:nvSpPr>
        <p:spPr bwMode="auto">
          <a:xfrm>
            <a:off x="2822878" y="3284437"/>
            <a:ext cx="574675" cy="28733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78" name="Oval 1049"/>
          <p:cNvSpPr>
            <a:spLocks noChangeArrowheads="1"/>
          </p:cNvSpPr>
          <p:nvPr/>
        </p:nvSpPr>
        <p:spPr bwMode="auto">
          <a:xfrm>
            <a:off x="3038777" y="2781200"/>
            <a:ext cx="647700" cy="431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79" name="Rectangle 1050"/>
          <p:cNvSpPr>
            <a:spLocks noChangeArrowheads="1"/>
          </p:cNvSpPr>
          <p:nvPr/>
        </p:nvSpPr>
        <p:spPr bwMode="auto">
          <a:xfrm>
            <a:off x="2749852" y="3284438"/>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800" b="1">
                <a:solidFill>
                  <a:srgbClr val="FF0000"/>
                </a:solidFill>
              </a:rPr>
              <a:t>ITER</a:t>
            </a:r>
          </a:p>
        </p:txBody>
      </p:sp>
      <p:sp>
        <p:nvSpPr>
          <p:cNvPr id="69680" name="Rectangle 1051"/>
          <p:cNvSpPr>
            <a:spLocks noChangeArrowheads="1"/>
          </p:cNvSpPr>
          <p:nvPr/>
        </p:nvSpPr>
        <p:spPr bwMode="auto">
          <a:xfrm>
            <a:off x="2965752" y="2781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800" b="1">
                <a:solidFill>
                  <a:srgbClr val="FF0000"/>
                </a:solidFill>
              </a:rPr>
              <a:t>DEMO</a:t>
            </a:r>
          </a:p>
        </p:txBody>
      </p:sp>
      <p:sp>
        <p:nvSpPr>
          <p:cNvPr id="69681" name="Oval 1054"/>
          <p:cNvSpPr>
            <a:spLocks noChangeArrowheads="1"/>
          </p:cNvSpPr>
          <p:nvPr/>
        </p:nvSpPr>
        <p:spPr bwMode="auto">
          <a:xfrm>
            <a:off x="5570168" y="2131427"/>
            <a:ext cx="215900" cy="215900"/>
          </a:xfrm>
          <a:prstGeom prst="ellipse">
            <a:avLst/>
          </a:prstGeom>
          <a:solidFill>
            <a:srgbClr val="0066FF"/>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82" name="Text Box 1055"/>
          <p:cNvSpPr txBox="1">
            <a:spLocks noChangeArrowheads="1"/>
          </p:cNvSpPr>
          <p:nvPr/>
        </p:nvSpPr>
        <p:spPr bwMode="auto">
          <a:xfrm>
            <a:off x="6205792" y="2431648"/>
            <a:ext cx="55255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en-US" altLang="ja-JP" sz="2400" b="1" dirty="0">
                <a:solidFill>
                  <a:srgbClr val="000000"/>
                </a:solidFill>
                <a:latin typeface="Arial Narrow" panose="020B0606020202030204" pitchFamily="34" charset="0"/>
              </a:rPr>
              <a:t>Driven and pulsed operation is </a:t>
            </a:r>
            <a:r>
              <a:rPr lang="en-US" altLang="ja-JP" sz="2400" b="1" dirty="0" smtClean="0">
                <a:solidFill>
                  <a:srgbClr val="000000"/>
                </a:solidFill>
                <a:latin typeface="Arial Narrow" panose="020B0606020202030204" pitchFamily="34" charset="0"/>
              </a:rPr>
              <a:t>acceptable</a:t>
            </a:r>
          </a:p>
          <a:p>
            <a:pPr eaLnBrk="1" hangingPunct="1">
              <a:spcBef>
                <a:spcPts val="0"/>
              </a:spcBef>
              <a:buFontTx/>
              <a:buNone/>
            </a:pPr>
            <a:r>
              <a:rPr lang="en-US" altLang="ja-JP" sz="2400" b="1" dirty="0" smtClean="0">
                <a:solidFill>
                  <a:srgbClr val="000000"/>
                </a:solidFill>
                <a:latin typeface="Arial Narrow" panose="020B0606020202030204" pitchFamily="34" charset="0"/>
              </a:rPr>
              <a:t>Target easier than ITER.</a:t>
            </a:r>
            <a:endParaRPr lang="en-US" altLang="ja-JP" sz="2400" b="1" dirty="0">
              <a:solidFill>
                <a:srgbClr val="000000"/>
              </a:solidFill>
              <a:latin typeface="Arial Narrow" panose="020B0606020202030204" pitchFamily="34" charset="0"/>
            </a:endParaRPr>
          </a:p>
        </p:txBody>
      </p:sp>
      <p:sp>
        <p:nvSpPr>
          <p:cNvPr id="69683" name="Rectangle 1056"/>
          <p:cNvSpPr>
            <a:spLocks noChangeArrowheads="1"/>
          </p:cNvSpPr>
          <p:nvPr/>
        </p:nvSpPr>
        <p:spPr bwMode="auto">
          <a:xfrm>
            <a:off x="7093230" y="4496399"/>
            <a:ext cx="5117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dirty="0">
                <a:solidFill>
                  <a:srgbClr val="000000"/>
                </a:solidFill>
                <a:latin typeface="Arial Narrow" panose="020B0606020202030204" pitchFamily="34" charset="0"/>
              </a:rPr>
              <a:t>Particularly suitable for </a:t>
            </a:r>
            <a:r>
              <a:rPr lang="en-US" altLang="ja-JP" sz="2400" b="1" dirty="0" smtClean="0">
                <a:solidFill>
                  <a:srgbClr val="000000"/>
                </a:solidFill>
                <a:latin typeface="Arial Narrow" panose="020B0606020202030204" pitchFamily="34" charset="0"/>
              </a:rPr>
              <a:t>Small </a:t>
            </a:r>
            <a:r>
              <a:rPr lang="en-US" altLang="ja-JP" sz="2400" b="1" dirty="0">
                <a:solidFill>
                  <a:srgbClr val="000000"/>
                </a:solidFill>
                <a:latin typeface="Arial Narrow" panose="020B0606020202030204" pitchFamily="34" charset="0"/>
              </a:rPr>
              <a:t>tokamaks.</a:t>
            </a:r>
          </a:p>
        </p:txBody>
      </p:sp>
      <p:sp>
        <p:nvSpPr>
          <p:cNvPr id="69684" name="Oval 1057"/>
          <p:cNvSpPr>
            <a:spLocks noChangeArrowheads="1"/>
          </p:cNvSpPr>
          <p:nvPr/>
        </p:nvSpPr>
        <p:spPr bwMode="auto">
          <a:xfrm>
            <a:off x="5651505" y="4155273"/>
            <a:ext cx="215900" cy="215900"/>
          </a:xfrm>
          <a:prstGeom prst="ellipse">
            <a:avLst/>
          </a:prstGeom>
          <a:solidFill>
            <a:srgbClr val="0066FF"/>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85" name="AutoShape 1058"/>
          <p:cNvSpPr>
            <a:spLocks noChangeArrowheads="1"/>
          </p:cNvSpPr>
          <p:nvPr/>
        </p:nvSpPr>
        <p:spPr bwMode="auto">
          <a:xfrm>
            <a:off x="6445530" y="4583108"/>
            <a:ext cx="647700" cy="360363"/>
          </a:xfrm>
          <a:prstGeom prst="rightArrow">
            <a:avLst>
              <a:gd name="adj1" fmla="val 50000"/>
              <a:gd name="adj2" fmla="val 44934"/>
            </a:avLst>
          </a:prstGeom>
          <a:solidFill>
            <a:schemeClr val="tx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86" name="Rectangle 1059"/>
          <p:cNvSpPr>
            <a:spLocks noChangeArrowheads="1"/>
          </p:cNvSpPr>
          <p:nvPr/>
        </p:nvSpPr>
        <p:spPr bwMode="auto">
          <a:xfrm>
            <a:off x="4725298" y="5792951"/>
            <a:ext cx="5913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Arial Narrow" panose="020B0606020202030204" pitchFamily="34" charset="0"/>
              </a:rPr>
              <a:t>High output temperature is required for gasification efficiency is required</a:t>
            </a:r>
          </a:p>
        </p:txBody>
      </p:sp>
      <p:sp>
        <p:nvSpPr>
          <p:cNvPr id="69687" name="AutoShape 1060"/>
          <p:cNvSpPr>
            <a:spLocks noChangeArrowheads="1"/>
          </p:cNvSpPr>
          <p:nvPr/>
        </p:nvSpPr>
        <p:spPr bwMode="auto">
          <a:xfrm>
            <a:off x="5517213" y="2532951"/>
            <a:ext cx="647700" cy="360362"/>
          </a:xfrm>
          <a:prstGeom prst="rightArrow">
            <a:avLst>
              <a:gd name="adj1" fmla="val 50000"/>
              <a:gd name="adj2" fmla="val 44934"/>
            </a:avLst>
          </a:prstGeom>
          <a:solidFill>
            <a:schemeClr val="tx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88" name="Oval 1061"/>
          <p:cNvSpPr>
            <a:spLocks noChangeArrowheads="1"/>
          </p:cNvSpPr>
          <p:nvPr/>
        </p:nvSpPr>
        <p:spPr bwMode="auto">
          <a:xfrm>
            <a:off x="2606978" y="3630512"/>
            <a:ext cx="433387" cy="215900"/>
          </a:xfrm>
          <a:prstGeom prst="ellipse">
            <a:avLst/>
          </a:prstGeom>
          <a:solidFill>
            <a:srgbClr val="FF33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89" name="Rectangle 1052"/>
          <p:cNvSpPr>
            <a:spLocks noChangeArrowheads="1"/>
          </p:cNvSpPr>
          <p:nvPr/>
        </p:nvSpPr>
        <p:spPr bwMode="auto">
          <a:xfrm>
            <a:off x="1874839" y="103189"/>
            <a:ext cx="6765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4000" b="1">
                <a:solidFill>
                  <a:srgbClr val="000000"/>
                </a:solidFill>
                <a:latin typeface="Impact" panose="020B0806030902050204" pitchFamily="34" charset="0"/>
              </a:rPr>
              <a:t>Biomass –fusion Hybrid </a:t>
            </a:r>
            <a:r>
              <a:rPr lang="ja-JP" altLang="en-US" sz="4000" b="1">
                <a:solidFill>
                  <a:srgbClr val="000000"/>
                </a:solidFill>
                <a:latin typeface="Impact" panose="020B0806030902050204" pitchFamily="34" charset="0"/>
              </a:rPr>
              <a:t>　</a:t>
            </a:r>
          </a:p>
        </p:txBody>
      </p:sp>
      <p:sp>
        <p:nvSpPr>
          <p:cNvPr id="69691" name="Rectangle 1046"/>
          <p:cNvSpPr>
            <a:spLocks noChangeArrowheads="1"/>
          </p:cNvSpPr>
          <p:nvPr/>
        </p:nvSpPr>
        <p:spPr bwMode="auto">
          <a:xfrm>
            <a:off x="4186540" y="2625625"/>
            <a:ext cx="1363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800" b="1">
                <a:solidFill>
                  <a:srgbClr val="FF0000"/>
                </a:solidFill>
              </a:rPr>
              <a:t>-~6</a:t>
            </a:r>
          </a:p>
          <a:p>
            <a:pPr eaLnBrk="1" hangingPunct="1">
              <a:spcBef>
                <a:spcPct val="0"/>
              </a:spcBef>
              <a:buFontTx/>
              <a:buNone/>
            </a:pPr>
            <a:r>
              <a:rPr kumimoji="0" lang="en-US" altLang="ja-JP" sz="1800" b="1">
                <a:solidFill>
                  <a:srgbClr val="FF0000"/>
                </a:solidFill>
              </a:rPr>
              <a:t>Net  power</a:t>
            </a:r>
          </a:p>
        </p:txBody>
      </p:sp>
      <p:sp>
        <p:nvSpPr>
          <p:cNvPr id="69692" name="Rectangle 1046"/>
          <p:cNvSpPr>
            <a:spLocks noChangeArrowheads="1"/>
          </p:cNvSpPr>
          <p:nvPr/>
        </p:nvSpPr>
        <p:spPr bwMode="auto">
          <a:xfrm>
            <a:off x="4084939" y="3214588"/>
            <a:ext cx="136525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800" b="1">
                <a:solidFill>
                  <a:srgbClr val="FF0000"/>
                </a:solidFill>
              </a:rPr>
              <a:t>-~8</a:t>
            </a:r>
          </a:p>
          <a:p>
            <a:pPr eaLnBrk="1" hangingPunct="1">
              <a:spcBef>
                <a:spcPct val="0"/>
              </a:spcBef>
              <a:buFontTx/>
              <a:buNone/>
            </a:pPr>
            <a:r>
              <a:rPr kumimoji="0" lang="en-US" altLang="ja-JP" sz="1800" b="1">
                <a:solidFill>
                  <a:srgbClr val="FF0000"/>
                </a:solidFill>
              </a:rPr>
              <a:t>Net  power</a:t>
            </a:r>
          </a:p>
        </p:txBody>
      </p:sp>
      <p:sp>
        <p:nvSpPr>
          <p:cNvPr id="69693" name="Oval 1057"/>
          <p:cNvSpPr>
            <a:spLocks noChangeArrowheads="1"/>
          </p:cNvSpPr>
          <p:nvPr/>
        </p:nvSpPr>
        <p:spPr bwMode="auto">
          <a:xfrm>
            <a:off x="5625163" y="3436194"/>
            <a:ext cx="215900" cy="215900"/>
          </a:xfrm>
          <a:prstGeom prst="ellipse">
            <a:avLst/>
          </a:prstGeom>
          <a:solidFill>
            <a:srgbClr val="0066FF"/>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endParaRPr>
          </a:p>
        </p:txBody>
      </p:sp>
      <p:sp>
        <p:nvSpPr>
          <p:cNvPr id="69694" name="Rectangle 6"/>
          <p:cNvSpPr>
            <a:spLocks noChangeArrowheads="1"/>
          </p:cNvSpPr>
          <p:nvPr/>
        </p:nvSpPr>
        <p:spPr bwMode="auto">
          <a:xfrm>
            <a:off x="6020523" y="3308725"/>
            <a:ext cx="4590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800" b="1" dirty="0">
                <a:solidFill>
                  <a:srgbClr val="000000"/>
                </a:solidFill>
                <a:latin typeface="Arial Narrow" panose="020B0606020202030204" pitchFamily="34" charset="0"/>
                <a:ea typeface="ＭＳ ゴシック" panose="020B0609070205080204" pitchFamily="49" charset="-128"/>
              </a:rPr>
              <a:t>Low </a:t>
            </a:r>
            <a:r>
              <a:rPr kumimoji="0" lang="en-US" altLang="ja-JP" sz="2800" b="1" dirty="0" smtClean="0">
                <a:solidFill>
                  <a:srgbClr val="000000"/>
                </a:solidFill>
                <a:latin typeface="Arial Narrow" panose="020B0606020202030204" pitchFamily="34" charset="0"/>
                <a:ea typeface="ＭＳ ゴシック" panose="020B0609070205080204" pitchFamily="49" charset="-128"/>
              </a:rPr>
              <a:t>neutron/ Heat </a:t>
            </a:r>
            <a:r>
              <a:rPr kumimoji="0" lang="en-US" altLang="ja-JP" sz="2800" b="1" dirty="0">
                <a:solidFill>
                  <a:srgbClr val="000000"/>
                </a:solidFill>
                <a:latin typeface="Arial Narrow" panose="020B0606020202030204" pitchFamily="34" charset="0"/>
                <a:ea typeface="ＭＳ ゴシック" panose="020B0609070205080204" pitchFamily="49" charset="-128"/>
              </a:rPr>
              <a:t>flux</a:t>
            </a:r>
          </a:p>
        </p:txBody>
      </p:sp>
      <p:grpSp>
        <p:nvGrpSpPr>
          <p:cNvPr id="1062" name="グループ化 1061"/>
          <p:cNvGrpSpPr/>
          <p:nvPr/>
        </p:nvGrpSpPr>
        <p:grpSpPr>
          <a:xfrm>
            <a:off x="0" y="17726"/>
            <a:ext cx="11999913" cy="861249"/>
            <a:chOff x="0" y="17726"/>
            <a:chExt cx="11999913" cy="861249"/>
          </a:xfrm>
        </p:grpSpPr>
        <p:grpSp>
          <p:nvGrpSpPr>
            <p:cNvPr id="1063" name="Group 107"/>
            <p:cNvGrpSpPr>
              <a:grpSpLocks/>
            </p:cNvGrpSpPr>
            <p:nvPr/>
          </p:nvGrpSpPr>
          <p:grpSpPr bwMode="auto">
            <a:xfrm>
              <a:off x="0" y="17726"/>
              <a:ext cx="11999913" cy="861249"/>
              <a:chOff x="-960" y="1874"/>
              <a:chExt cx="7559" cy="542"/>
            </a:xfrm>
          </p:grpSpPr>
          <p:graphicFrame>
            <p:nvGraphicFramePr>
              <p:cNvPr id="1065"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0608"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6"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064" name="그림 452"/>
            <p:cNvPicPr>
              <a:picLocks noChangeAspect="1"/>
            </p:cNvPicPr>
            <p:nvPr/>
          </p:nvPicPr>
          <p:blipFill>
            <a:blip r:embed="rId6"/>
            <a:stretch>
              <a:fillRect/>
            </a:stretch>
          </p:blipFill>
          <p:spPr>
            <a:xfrm>
              <a:off x="104211" y="92007"/>
              <a:ext cx="519181" cy="632505"/>
            </a:xfrm>
            <a:prstGeom prst="rect">
              <a:avLst/>
            </a:prstGeom>
          </p:spPr>
        </p:pic>
      </p:grpSp>
      <p:sp>
        <p:nvSpPr>
          <p:cNvPr id="1067" name="Rectangle 6"/>
          <p:cNvSpPr>
            <a:spLocks noChangeArrowheads="1"/>
          </p:cNvSpPr>
          <p:nvPr/>
        </p:nvSpPr>
        <p:spPr bwMode="auto">
          <a:xfrm>
            <a:off x="6067637" y="4001613"/>
            <a:ext cx="5663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800" b="1" dirty="0" smtClean="0">
                <a:solidFill>
                  <a:srgbClr val="000000"/>
                </a:solidFill>
                <a:latin typeface="Arial Narrow" panose="020B0606020202030204" pitchFamily="34" charset="0"/>
                <a:ea typeface="ＭＳ ゴシック" panose="020B0609070205080204" pitchFamily="49" charset="-128"/>
              </a:rPr>
              <a:t>Small reactors &lt;1GWt  are preferred.</a:t>
            </a:r>
            <a:endParaRPr kumimoji="0" lang="en-US" altLang="ja-JP" sz="2800" b="1" dirty="0">
              <a:solidFill>
                <a:srgbClr val="000000"/>
              </a:solidFill>
              <a:latin typeface="Arial Narrow" panose="020B0606020202030204" pitchFamily="34" charset="0"/>
              <a:ea typeface="ＭＳ ゴシック" panose="020B0609070205080204" pitchFamily="49" charset="-128"/>
            </a:endParaRPr>
          </a:p>
        </p:txBody>
      </p:sp>
      <p:sp>
        <p:nvSpPr>
          <p:cNvPr id="2" name="正方形/長方形 1"/>
          <p:cNvSpPr/>
          <p:nvPr/>
        </p:nvSpPr>
        <p:spPr>
          <a:xfrm>
            <a:off x="4354685" y="935360"/>
            <a:ext cx="7834645" cy="830997"/>
          </a:xfrm>
          <a:prstGeom prst="rect">
            <a:avLst/>
          </a:prstGeom>
        </p:spPr>
        <p:txBody>
          <a:bodyPr wrap="none">
            <a:spAutoFit/>
          </a:bodyPr>
          <a:lstStyle/>
          <a:p>
            <a:r>
              <a:rPr lang="en-US" altLang="ja-JP" sz="2400" b="1" dirty="0" smtClean="0">
                <a:solidFill>
                  <a:srgbClr val="000000"/>
                </a:solidFill>
                <a:latin typeface="Arial Narrow" panose="020B0606020202030204" pitchFamily="34" charset="0"/>
              </a:rPr>
              <a:t>In Lawson’s criteria, generation efficiency of 1/3 is unavoidable.</a:t>
            </a:r>
          </a:p>
          <a:p>
            <a:r>
              <a:rPr lang="en-US" altLang="ja-JP" sz="2400" b="1" dirty="0" smtClean="0">
                <a:solidFill>
                  <a:srgbClr val="000000"/>
                </a:solidFill>
                <a:latin typeface="Arial Narrow" panose="020B0606020202030204" pitchFamily="34" charset="0"/>
              </a:rPr>
              <a:t>With energy utilization factor of 2~2.7, break even is lower. </a:t>
            </a:r>
            <a:endParaRPr lang="ja-JP" altLang="en-US" sz="24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線矢印コネクタ 43"/>
          <p:cNvCxnSpPr/>
          <p:nvPr/>
        </p:nvCxnSpPr>
        <p:spPr>
          <a:xfrm flipV="1">
            <a:off x="8286750" y="4995864"/>
            <a:ext cx="166688" cy="4667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1332054" y="1920876"/>
            <a:ext cx="1809609" cy="164941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altLang="ja-JP" sz="2800" dirty="0">
                <a:solidFill>
                  <a:prstClr val="black"/>
                </a:solidFill>
                <a:latin typeface="Arial Narrow" panose="020B0606020202030204" pitchFamily="34" charset="0"/>
              </a:rPr>
              <a:t>Fusion </a:t>
            </a:r>
          </a:p>
          <a:p>
            <a:pPr algn="ctr" eaLnBrk="1" fontAlgn="auto" hangingPunct="1">
              <a:spcBef>
                <a:spcPts val="0"/>
              </a:spcBef>
              <a:spcAft>
                <a:spcPts val="0"/>
              </a:spcAft>
              <a:defRPr/>
            </a:pPr>
            <a:r>
              <a:rPr lang="en-US" altLang="ja-JP" sz="2800" dirty="0">
                <a:solidFill>
                  <a:prstClr val="black"/>
                </a:solidFill>
                <a:latin typeface="Arial Narrow" panose="020B0606020202030204" pitchFamily="34" charset="0"/>
              </a:rPr>
              <a:t>core</a:t>
            </a:r>
            <a:endParaRPr lang="ja-JP" altLang="en-US" sz="2800" dirty="0">
              <a:solidFill>
                <a:prstClr val="black"/>
              </a:solidFill>
              <a:latin typeface="Arial Narrow" panose="020B0606020202030204" pitchFamily="34" charset="0"/>
            </a:endParaRPr>
          </a:p>
        </p:txBody>
      </p:sp>
      <p:sp>
        <p:nvSpPr>
          <p:cNvPr id="10" name="角丸四角形 9"/>
          <p:cNvSpPr/>
          <p:nvPr/>
        </p:nvSpPr>
        <p:spPr>
          <a:xfrm>
            <a:off x="7294564" y="4397375"/>
            <a:ext cx="1800225" cy="6477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Turbine</a:t>
            </a:r>
            <a:endParaRPr lang="ja-JP" altLang="en-US" sz="2400" dirty="0">
              <a:solidFill>
                <a:prstClr val="black"/>
              </a:solidFill>
              <a:latin typeface="Arial Narrow" panose="020B0606020202030204" pitchFamily="34" charset="0"/>
            </a:endParaRPr>
          </a:p>
        </p:txBody>
      </p:sp>
      <p:sp>
        <p:nvSpPr>
          <p:cNvPr id="13" name="角丸四角形 12"/>
          <p:cNvSpPr/>
          <p:nvPr/>
        </p:nvSpPr>
        <p:spPr>
          <a:xfrm>
            <a:off x="8547101" y="1584325"/>
            <a:ext cx="1800225" cy="9350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Local</a:t>
            </a:r>
          </a:p>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Electricity</a:t>
            </a:r>
            <a:endParaRPr lang="ja-JP" altLang="en-US" sz="2400" dirty="0">
              <a:solidFill>
                <a:prstClr val="black"/>
              </a:solidFill>
              <a:latin typeface="Arial Narrow" panose="020B0606020202030204" pitchFamily="34" charset="0"/>
            </a:endParaRPr>
          </a:p>
        </p:txBody>
      </p:sp>
      <p:sp>
        <p:nvSpPr>
          <p:cNvPr id="14" name="角丸四角形 13"/>
          <p:cNvSpPr/>
          <p:nvPr/>
        </p:nvSpPr>
        <p:spPr>
          <a:xfrm>
            <a:off x="1992314" y="4581525"/>
            <a:ext cx="1997075" cy="6477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Gasification </a:t>
            </a:r>
            <a:r>
              <a:rPr lang="en-US" altLang="ja-JP" sz="2400" dirty="0" smtClean="0">
                <a:solidFill>
                  <a:prstClr val="black"/>
                </a:solidFill>
                <a:latin typeface="Arial Narrow" panose="020B0606020202030204" pitchFamily="34" charset="0"/>
              </a:rPr>
              <a:t>reactor</a:t>
            </a:r>
            <a:endParaRPr lang="ja-JP" altLang="en-US" sz="2400" dirty="0">
              <a:solidFill>
                <a:prstClr val="black"/>
              </a:solidFill>
              <a:latin typeface="Arial Narrow" panose="020B0606020202030204" pitchFamily="34" charset="0"/>
            </a:endParaRPr>
          </a:p>
        </p:txBody>
      </p:sp>
      <p:sp>
        <p:nvSpPr>
          <p:cNvPr id="15" name="角丸四角形 14"/>
          <p:cNvSpPr/>
          <p:nvPr/>
        </p:nvSpPr>
        <p:spPr>
          <a:xfrm>
            <a:off x="4430713" y="4581525"/>
            <a:ext cx="143986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dirty="0">
                <a:solidFill>
                  <a:srgbClr val="FF0000"/>
                </a:solidFill>
                <a:latin typeface="Arial Narrow" panose="020B0606020202030204" pitchFamily="34" charset="0"/>
              </a:rPr>
              <a:t>H</a:t>
            </a:r>
            <a:r>
              <a:rPr lang="en-US" altLang="ja-JP" sz="2400" baseline="-25000" dirty="0">
                <a:solidFill>
                  <a:srgbClr val="FF0000"/>
                </a:solidFill>
                <a:latin typeface="Arial Narrow" panose="020B0606020202030204" pitchFamily="34" charset="0"/>
              </a:rPr>
              <a:t>2</a:t>
            </a:r>
            <a:r>
              <a:rPr lang="en-US" altLang="ja-JP" sz="2400" dirty="0">
                <a:solidFill>
                  <a:srgbClr val="FF0000"/>
                </a:solidFill>
                <a:latin typeface="Arial Narrow" panose="020B0606020202030204" pitchFamily="34" charset="0"/>
              </a:rPr>
              <a:t>+CO</a:t>
            </a:r>
            <a:endParaRPr lang="ja-JP" altLang="en-US" sz="2400" dirty="0">
              <a:solidFill>
                <a:srgbClr val="FF0000"/>
              </a:solidFill>
              <a:latin typeface="Arial Narrow" panose="020B0606020202030204" pitchFamily="34" charset="0"/>
            </a:endParaRPr>
          </a:p>
        </p:txBody>
      </p:sp>
      <p:sp>
        <p:nvSpPr>
          <p:cNvPr id="17" name="角丸四角形 16"/>
          <p:cNvSpPr/>
          <p:nvPr/>
        </p:nvSpPr>
        <p:spPr>
          <a:xfrm>
            <a:off x="8672513" y="5507038"/>
            <a:ext cx="1746250" cy="84296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en-US" altLang="ja-JP" sz="2400" dirty="0">
                <a:solidFill>
                  <a:srgbClr val="FF0000"/>
                </a:solidFill>
                <a:latin typeface="Arial Narrow" panose="020B0606020202030204" pitchFamily="34" charset="0"/>
              </a:rPr>
              <a:t>Liquid </a:t>
            </a:r>
          </a:p>
          <a:p>
            <a:pPr algn="ctr" eaLnBrk="1" fontAlgn="auto" hangingPunct="1">
              <a:spcBef>
                <a:spcPts val="0"/>
              </a:spcBef>
              <a:spcAft>
                <a:spcPts val="0"/>
              </a:spcAft>
              <a:defRPr/>
            </a:pPr>
            <a:r>
              <a:rPr lang="en-US" altLang="ja-JP" sz="2400" dirty="0">
                <a:solidFill>
                  <a:srgbClr val="FF0000"/>
                </a:solidFill>
                <a:latin typeface="Arial Narrow" panose="020B0606020202030204" pitchFamily="34" charset="0"/>
              </a:rPr>
              <a:t>Fuel</a:t>
            </a:r>
            <a:endParaRPr lang="ja-JP" altLang="en-US" sz="2400" dirty="0">
              <a:solidFill>
                <a:srgbClr val="FF0000"/>
              </a:solidFill>
              <a:latin typeface="Arial Narrow" panose="020B0606020202030204" pitchFamily="34" charset="0"/>
            </a:endParaRPr>
          </a:p>
        </p:txBody>
      </p:sp>
      <p:sp>
        <p:nvSpPr>
          <p:cNvPr id="18" name="角丸四角形 17"/>
          <p:cNvSpPr/>
          <p:nvPr/>
        </p:nvSpPr>
        <p:spPr>
          <a:xfrm>
            <a:off x="8645526" y="3165476"/>
            <a:ext cx="1800225" cy="9318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Grid</a:t>
            </a:r>
          </a:p>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Electricity</a:t>
            </a:r>
            <a:endParaRPr lang="ja-JP" altLang="en-US" sz="2400" dirty="0">
              <a:solidFill>
                <a:prstClr val="black"/>
              </a:solidFill>
              <a:latin typeface="Arial Narrow" panose="020B0606020202030204" pitchFamily="34" charset="0"/>
            </a:endParaRPr>
          </a:p>
        </p:txBody>
      </p:sp>
      <p:sp>
        <p:nvSpPr>
          <p:cNvPr id="19" name="角丸四角形 18"/>
          <p:cNvSpPr/>
          <p:nvPr/>
        </p:nvSpPr>
        <p:spPr>
          <a:xfrm>
            <a:off x="6300998" y="1543845"/>
            <a:ext cx="1690688" cy="624681"/>
          </a:xfrm>
          <a:prstGeom prst="roundRect">
            <a:avLst/>
          </a:prstGeom>
          <a:solidFill>
            <a:srgbClr val="00B050"/>
          </a:solidFill>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altLang="ja-JP" sz="2800" dirty="0">
                <a:solidFill>
                  <a:prstClr val="black"/>
                </a:solidFill>
                <a:latin typeface="Arial Narrow" panose="020B0606020202030204" pitchFamily="34" charset="0"/>
              </a:rPr>
              <a:t>Fuel Cell</a:t>
            </a:r>
            <a:endParaRPr lang="ja-JP" altLang="en-US" sz="2800" dirty="0">
              <a:solidFill>
                <a:prstClr val="black"/>
              </a:solidFill>
              <a:latin typeface="Arial Narrow" panose="020B0606020202030204" pitchFamily="34" charset="0"/>
            </a:endParaRPr>
          </a:p>
        </p:txBody>
      </p:sp>
      <p:sp>
        <p:nvSpPr>
          <p:cNvPr id="20" name="角丸四角形 19"/>
          <p:cNvSpPr/>
          <p:nvPr/>
        </p:nvSpPr>
        <p:spPr>
          <a:xfrm>
            <a:off x="6510339" y="5373689"/>
            <a:ext cx="1781175" cy="11509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Fischer </a:t>
            </a:r>
            <a:r>
              <a:rPr lang="en-US" altLang="ja-JP" sz="2400" dirty="0" err="1">
                <a:solidFill>
                  <a:prstClr val="black"/>
                </a:solidFill>
                <a:latin typeface="Arial Narrow" panose="020B0606020202030204" pitchFamily="34" charset="0"/>
              </a:rPr>
              <a:t>Tropsch</a:t>
            </a:r>
            <a:r>
              <a:rPr lang="en-US" altLang="ja-JP" sz="2400" dirty="0">
                <a:solidFill>
                  <a:prstClr val="black"/>
                </a:solidFill>
                <a:latin typeface="Arial Narrow" panose="020B0606020202030204" pitchFamily="34" charset="0"/>
              </a:rPr>
              <a:t> process</a:t>
            </a:r>
            <a:endParaRPr lang="ja-JP" altLang="en-US" sz="2400" dirty="0">
              <a:solidFill>
                <a:prstClr val="black"/>
              </a:solidFill>
              <a:latin typeface="Arial Narrow" panose="020B0606020202030204" pitchFamily="34" charset="0"/>
            </a:endParaRPr>
          </a:p>
        </p:txBody>
      </p:sp>
      <p:cxnSp>
        <p:nvCxnSpPr>
          <p:cNvPr id="31" name="直線矢印コネクタ 30"/>
          <p:cNvCxnSpPr/>
          <p:nvPr/>
        </p:nvCxnSpPr>
        <p:spPr>
          <a:xfrm>
            <a:off x="5942014" y="4878388"/>
            <a:ext cx="477837" cy="7794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919789" y="3860801"/>
            <a:ext cx="681037" cy="7477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24125" y="4097339"/>
            <a:ext cx="249238" cy="3397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1190625" y="5641356"/>
            <a:ext cx="1800225"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dirty="0">
                <a:solidFill>
                  <a:srgbClr val="FF0000"/>
                </a:solidFill>
                <a:latin typeface="Arial Narrow" panose="020B0606020202030204" pitchFamily="34" charset="0"/>
              </a:rPr>
              <a:t>Biomass</a:t>
            </a:r>
            <a:endParaRPr lang="ja-JP" altLang="en-US" sz="2400" dirty="0">
              <a:solidFill>
                <a:srgbClr val="FF0000"/>
              </a:solidFill>
              <a:latin typeface="Arial Narrow" panose="020B0606020202030204" pitchFamily="34" charset="0"/>
            </a:endParaRPr>
          </a:p>
        </p:txBody>
      </p:sp>
      <p:cxnSp>
        <p:nvCxnSpPr>
          <p:cNvPr id="47" name="直線矢印コネクタ 46"/>
          <p:cNvCxnSpPr/>
          <p:nvPr/>
        </p:nvCxnSpPr>
        <p:spPr>
          <a:xfrm flipV="1">
            <a:off x="2524125" y="5268119"/>
            <a:ext cx="0" cy="293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4095751" y="4894263"/>
            <a:ext cx="2508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8291514" y="5657850"/>
            <a:ext cx="2555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8242300" y="3773488"/>
            <a:ext cx="2555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下カーブ矢印 4"/>
          <p:cNvSpPr/>
          <p:nvPr/>
        </p:nvSpPr>
        <p:spPr>
          <a:xfrm>
            <a:off x="3890963" y="4097339"/>
            <a:ext cx="836612" cy="339725"/>
          </a:xfrm>
          <a:prstGeom prst="curved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ja-JP" altLang="en-US" sz="2400">
              <a:solidFill>
                <a:prstClr val="black"/>
              </a:solidFill>
              <a:latin typeface="Arial Narrow" panose="020B0606020202030204" pitchFamily="34" charset="0"/>
            </a:endParaRPr>
          </a:p>
        </p:txBody>
      </p:sp>
      <p:sp>
        <p:nvSpPr>
          <p:cNvPr id="73749" name="テキスト ボックス 8"/>
          <p:cNvSpPr txBox="1">
            <a:spLocks noChangeArrowheads="1"/>
          </p:cNvSpPr>
          <p:nvPr/>
        </p:nvSpPr>
        <p:spPr bwMode="auto">
          <a:xfrm>
            <a:off x="2887014" y="3357563"/>
            <a:ext cx="25635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Arial Narrow" panose="020B0606020202030204" pitchFamily="34" charset="0"/>
              </a:rPr>
              <a:t>“apparent”</a:t>
            </a:r>
            <a:r>
              <a:rPr lang="ja-JP" altLang="en-US" sz="2400" dirty="0">
                <a:solidFill>
                  <a:srgbClr val="000000"/>
                </a:solidFill>
                <a:latin typeface="Arial Narrow" panose="020B0606020202030204" pitchFamily="34" charset="0"/>
              </a:rPr>
              <a:t> </a:t>
            </a:r>
            <a:endParaRPr lang="en-US" altLang="ja-JP" sz="2400" dirty="0">
              <a:solidFill>
                <a:srgbClr val="000000"/>
              </a:solidFill>
              <a:latin typeface="Arial Narrow" panose="020B0606020202030204" pitchFamily="34" charset="0"/>
            </a:endParaRPr>
          </a:p>
          <a:p>
            <a:pPr algn="ctr" eaLnBrk="1" hangingPunct="1">
              <a:spcBef>
                <a:spcPct val="0"/>
              </a:spcBef>
              <a:buFontTx/>
              <a:buNone/>
            </a:pPr>
            <a:r>
              <a:rPr lang="en-US" altLang="ja-JP" sz="2400" dirty="0">
                <a:solidFill>
                  <a:srgbClr val="000000"/>
                </a:solidFill>
                <a:latin typeface="Arial Narrow" panose="020B0606020202030204" pitchFamily="34" charset="0"/>
              </a:rPr>
              <a:t>energy multiplication </a:t>
            </a:r>
            <a:endParaRPr lang="ja-JP" altLang="en-US" sz="2400" dirty="0">
              <a:solidFill>
                <a:srgbClr val="000000"/>
              </a:solidFill>
              <a:latin typeface="Arial Narrow" panose="020B0606020202030204" pitchFamily="34" charset="0"/>
            </a:endParaRPr>
          </a:p>
        </p:txBody>
      </p:sp>
      <p:cxnSp>
        <p:nvCxnSpPr>
          <p:cNvPr id="37" name="直線矢印コネクタ 36"/>
          <p:cNvCxnSpPr/>
          <p:nvPr/>
        </p:nvCxnSpPr>
        <p:spPr>
          <a:xfrm>
            <a:off x="8172450" y="2195513"/>
            <a:ext cx="2555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6738938" y="3357563"/>
            <a:ext cx="1441450" cy="6477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Fuel Cell</a:t>
            </a:r>
            <a:endParaRPr lang="ja-JP" altLang="en-US" sz="2400" dirty="0">
              <a:solidFill>
                <a:prstClr val="black"/>
              </a:solidFill>
              <a:latin typeface="Arial Narrow" panose="020B0606020202030204" pitchFamily="34" charset="0"/>
            </a:endParaRPr>
          </a:p>
        </p:txBody>
      </p:sp>
      <p:cxnSp>
        <p:nvCxnSpPr>
          <p:cNvPr id="48" name="直線矢印コネクタ 47"/>
          <p:cNvCxnSpPr/>
          <p:nvPr/>
        </p:nvCxnSpPr>
        <p:spPr>
          <a:xfrm flipV="1">
            <a:off x="8645525" y="4056064"/>
            <a:ext cx="230188" cy="3571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7926388" y="4056063"/>
            <a:ext cx="493712" cy="341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右矢印 38"/>
          <p:cNvSpPr/>
          <p:nvPr/>
        </p:nvSpPr>
        <p:spPr>
          <a:xfrm rot="18027930">
            <a:off x="5357814" y="3398839"/>
            <a:ext cx="2084387" cy="376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latin typeface="Arial Narrow" panose="020B0606020202030204" pitchFamily="34" charset="0"/>
            </a:endParaRPr>
          </a:p>
        </p:txBody>
      </p:sp>
      <p:sp>
        <p:nvSpPr>
          <p:cNvPr id="54" name="下カーブ矢印 53"/>
          <p:cNvSpPr/>
          <p:nvPr/>
        </p:nvSpPr>
        <p:spPr>
          <a:xfrm flipH="1">
            <a:off x="2990851" y="1225551"/>
            <a:ext cx="5618163" cy="550863"/>
          </a:xfrm>
          <a:prstGeom prst="curved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ja-JP" altLang="en-US" sz="2400">
              <a:solidFill>
                <a:prstClr val="black"/>
              </a:solidFill>
              <a:latin typeface="Arial Narrow" panose="020B0606020202030204" pitchFamily="34" charset="0"/>
            </a:endParaRPr>
          </a:p>
        </p:txBody>
      </p:sp>
      <p:cxnSp>
        <p:nvCxnSpPr>
          <p:cNvPr id="53" name="直線コネクタ 52"/>
          <p:cNvCxnSpPr/>
          <p:nvPr/>
        </p:nvCxnSpPr>
        <p:spPr>
          <a:xfrm>
            <a:off x="5149851" y="2924175"/>
            <a:ext cx="5197475"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上下矢印 54"/>
          <p:cNvSpPr/>
          <p:nvPr/>
        </p:nvSpPr>
        <p:spPr>
          <a:xfrm>
            <a:off x="9264650" y="2519363"/>
            <a:ext cx="280988" cy="646112"/>
          </a:xfrm>
          <a:prstGeom prst="up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latin typeface="Arial Narrow" panose="020B0606020202030204" pitchFamily="34" charset="0"/>
            </a:endParaRPr>
          </a:p>
        </p:txBody>
      </p:sp>
      <p:sp>
        <p:nvSpPr>
          <p:cNvPr id="73758" name="Rectangle 4"/>
          <p:cNvSpPr>
            <a:spLocks noChangeArrowheads="1"/>
          </p:cNvSpPr>
          <p:nvPr/>
        </p:nvSpPr>
        <p:spPr bwMode="auto">
          <a:xfrm>
            <a:off x="3273426" y="180975"/>
            <a:ext cx="49688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600" b="1">
                <a:solidFill>
                  <a:srgbClr val="000000"/>
                </a:solidFill>
                <a:latin typeface="Impact" panose="020B0806030902050204" pitchFamily="34" charset="0"/>
              </a:rPr>
              <a:t>fusion-Biofuel energy system</a:t>
            </a:r>
          </a:p>
        </p:txBody>
      </p:sp>
      <p:sp>
        <p:nvSpPr>
          <p:cNvPr id="73759" name="テキスト ボックス 65"/>
          <p:cNvSpPr txBox="1">
            <a:spLocks noChangeArrowheads="1"/>
          </p:cNvSpPr>
          <p:nvPr/>
        </p:nvSpPr>
        <p:spPr bwMode="auto">
          <a:xfrm>
            <a:off x="4135587" y="1260475"/>
            <a:ext cx="1577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Arial Narrow" panose="020B0606020202030204" pitchFamily="34" charset="0"/>
              </a:rPr>
              <a:t>Start-up and</a:t>
            </a:r>
          </a:p>
          <a:p>
            <a:pPr algn="ctr" eaLnBrk="1" hangingPunct="1">
              <a:spcBef>
                <a:spcPct val="0"/>
              </a:spcBef>
              <a:buFontTx/>
              <a:buNone/>
            </a:pPr>
            <a:r>
              <a:rPr lang="en-US" altLang="ja-JP" sz="2400" dirty="0">
                <a:solidFill>
                  <a:srgbClr val="000000"/>
                </a:solidFill>
                <a:latin typeface="Arial Narrow" panose="020B0606020202030204" pitchFamily="34" charset="0"/>
              </a:rPr>
              <a:t>driving </a:t>
            </a:r>
            <a:endParaRPr lang="ja-JP" altLang="en-US" sz="2400" dirty="0">
              <a:solidFill>
                <a:srgbClr val="000000"/>
              </a:solidFill>
              <a:latin typeface="Arial Narrow" panose="020B0606020202030204" pitchFamily="34" charset="0"/>
            </a:endParaRPr>
          </a:p>
        </p:txBody>
      </p:sp>
      <p:sp>
        <p:nvSpPr>
          <p:cNvPr id="35" name="角丸四角形 34"/>
          <p:cNvSpPr/>
          <p:nvPr/>
        </p:nvSpPr>
        <p:spPr>
          <a:xfrm>
            <a:off x="3170237" y="2378074"/>
            <a:ext cx="2145509" cy="920751"/>
          </a:xfrm>
          <a:prstGeom prst="roundRect">
            <a:avLst/>
          </a:prstGeom>
          <a:solidFill>
            <a:srgbClr val="FFFFCC"/>
          </a:solidFill>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altLang="ja-JP" sz="2400" dirty="0">
                <a:solidFill>
                  <a:prstClr val="black"/>
                </a:solidFill>
                <a:latin typeface="Arial Narrow" panose="020B0606020202030204" pitchFamily="34" charset="0"/>
              </a:rPr>
              <a:t>No generation plant needed</a:t>
            </a:r>
          </a:p>
        </p:txBody>
      </p:sp>
      <p:grpSp>
        <p:nvGrpSpPr>
          <p:cNvPr id="36" name="グループ化 35"/>
          <p:cNvGrpSpPr/>
          <p:nvPr/>
        </p:nvGrpSpPr>
        <p:grpSpPr>
          <a:xfrm>
            <a:off x="0" y="17726"/>
            <a:ext cx="11999913" cy="861249"/>
            <a:chOff x="0" y="17726"/>
            <a:chExt cx="11999913" cy="861249"/>
          </a:xfrm>
        </p:grpSpPr>
        <p:grpSp>
          <p:nvGrpSpPr>
            <p:cNvPr id="40" name="Group 107"/>
            <p:cNvGrpSpPr>
              <a:grpSpLocks/>
            </p:cNvGrpSpPr>
            <p:nvPr/>
          </p:nvGrpSpPr>
          <p:grpSpPr bwMode="auto">
            <a:xfrm>
              <a:off x="0" y="17726"/>
              <a:ext cx="11999913" cy="861249"/>
              <a:chOff x="-960" y="1874"/>
              <a:chExt cx="7559" cy="542"/>
            </a:xfrm>
          </p:grpSpPr>
          <p:graphicFrame>
            <p:nvGraphicFramePr>
              <p:cNvPr id="42"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73820" name="ビットマップ イメージ" r:id="rId3" imgW="2523810" imgH="2523810" progId="Paint.Picture">
                      <p:embed/>
                    </p:oleObj>
                  </mc:Choice>
                  <mc:Fallback>
                    <p:oleObj name="ビットマップ イメージ" r:id="rId3" imgW="2523810" imgH="25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41" name="그림 452"/>
            <p:cNvPicPr>
              <a:picLocks noChangeAspect="1"/>
            </p:cNvPicPr>
            <p:nvPr/>
          </p:nvPicPr>
          <p:blipFill>
            <a:blip r:embed="rId5"/>
            <a:stretch>
              <a:fillRect/>
            </a:stretch>
          </p:blipFill>
          <p:spPr>
            <a:xfrm>
              <a:off x="104211" y="92007"/>
              <a:ext cx="519181" cy="632505"/>
            </a:xfrm>
            <a:prstGeom prst="rect">
              <a:avLst/>
            </a:prstGeom>
          </p:spPr>
        </p:pic>
      </p:grpSp>
      <p:sp>
        <p:nvSpPr>
          <p:cNvPr id="51" name="テキスト ボックス 65"/>
          <p:cNvSpPr txBox="1">
            <a:spLocks noChangeArrowheads="1"/>
          </p:cNvSpPr>
          <p:nvPr/>
        </p:nvSpPr>
        <p:spPr bwMode="auto">
          <a:xfrm>
            <a:off x="5730553" y="2181226"/>
            <a:ext cx="2196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smtClean="0">
                <a:solidFill>
                  <a:srgbClr val="FF0000"/>
                </a:solidFill>
                <a:latin typeface="Arial Narrow" panose="020B0606020202030204" pitchFamily="34" charset="0"/>
              </a:rPr>
              <a:t>Consumers install</a:t>
            </a:r>
            <a:endParaRPr lang="ja-JP" altLang="en-US" sz="2400" dirty="0">
              <a:solidFill>
                <a:srgbClr val="FF0000"/>
              </a:solidFill>
              <a:latin typeface="Arial Narrow" panose="020B0606020202030204" pitchFamily="34" charset="0"/>
            </a:endParaRPr>
          </a:p>
        </p:txBody>
      </p:sp>
      <p:sp>
        <p:nvSpPr>
          <p:cNvPr id="52" name="テキスト ボックス 65"/>
          <p:cNvSpPr txBox="1">
            <a:spLocks noChangeArrowheads="1"/>
          </p:cNvSpPr>
          <p:nvPr/>
        </p:nvSpPr>
        <p:spPr bwMode="auto">
          <a:xfrm>
            <a:off x="6619663" y="828147"/>
            <a:ext cx="4833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smtClean="0">
                <a:solidFill>
                  <a:srgbClr val="FF0000"/>
                </a:solidFill>
                <a:latin typeface="Arial Narrow" panose="020B0606020202030204" pitchFamily="34" charset="0"/>
              </a:rPr>
              <a:t>Fuel cells respond to the demand change</a:t>
            </a:r>
          </a:p>
          <a:p>
            <a:pPr algn="ctr" eaLnBrk="1" hangingPunct="1">
              <a:spcBef>
                <a:spcPct val="0"/>
              </a:spcBef>
              <a:buFontTx/>
              <a:buNone/>
            </a:pPr>
            <a:r>
              <a:rPr lang="en-US" altLang="ja-JP" sz="2400" dirty="0" smtClean="0">
                <a:solidFill>
                  <a:srgbClr val="FF0000"/>
                </a:solidFill>
                <a:latin typeface="Arial Narrow" panose="020B0606020202030204" pitchFamily="34" charset="0"/>
              </a:rPr>
              <a:t>                    -preferred for grid stability</a:t>
            </a:r>
            <a:endParaRPr lang="ja-JP" altLang="en-US" sz="2400" dirty="0">
              <a:solidFill>
                <a:srgbClr val="FF0000"/>
              </a:solidFill>
              <a:latin typeface="Arial Narrow" panose="020B0606020202030204" pitchFamily="34" charset="0"/>
            </a:endParaRPr>
          </a:p>
        </p:txBody>
      </p:sp>
      <p:sp>
        <p:nvSpPr>
          <p:cNvPr id="56" name="テキスト ボックス 65"/>
          <p:cNvSpPr txBox="1">
            <a:spLocks noChangeArrowheads="1"/>
          </p:cNvSpPr>
          <p:nvPr/>
        </p:nvSpPr>
        <p:spPr bwMode="auto">
          <a:xfrm>
            <a:off x="9371014" y="4152761"/>
            <a:ext cx="2361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smtClean="0">
                <a:solidFill>
                  <a:srgbClr val="000000"/>
                </a:solidFill>
                <a:latin typeface="Arial Narrow" panose="020B0606020202030204" pitchFamily="34" charset="0"/>
              </a:rPr>
              <a:t>Demand response </a:t>
            </a:r>
          </a:p>
          <a:p>
            <a:pPr algn="ctr" eaLnBrk="1" hangingPunct="1">
              <a:spcBef>
                <a:spcPct val="0"/>
              </a:spcBef>
              <a:buFontTx/>
              <a:buNone/>
            </a:pPr>
            <a:r>
              <a:rPr lang="en-US" altLang="ja-JP" sz="2400" dirty="0" smtClean="0">
                <a:solidFill>
                  <a:srgbClr val="000000"/>
                </a:solidFill>
                <a:latin typeface="Arial Narrow" panose="020B0606020202030204" pitchFamily="34" charset="0"/>
              </a:rPr>
              <a:t>Stabilized the grids</a:t>
            </a:r>
            <a:endParaRPr lang="ja-JP" altLang="en-US" sz="2400" dirty="0">
              <a:solidFill>
                <a:srgbClr val="0000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1467" y="4347140"/>
            <a:ext cx="6274651" cy="2284629"/>
          </a:xfrm>
        </p:spPr>
        <p:txBody>
          <a:bodyPr>
            <a:noAutofit/>
          </a:bodyPr>
          <a:lstStyle/>
          <a:p>
            <a:pPr>
              <a:lnSpc>
                <a:spcPts val="2400"/>
              </a:lnSpc>
            </a:pPr>
            <a:r>
              <a:rPr lang="en-US" altLang="ko-KR" sz="2400" dirty="0">
                <a:solidFill>
                  <a:srgbClr val="FF0000"/>
                </a:solidFill>
                <a:latin typeface="Arial Narrow" panose="020B0606020202030204" pitchFamily="34" charset="0"/>
              </a:rPr>
              <a:t>8.2 MJ/kg of endothermic heat</a:t>
            </a:r>
            <a:r>
              <a:rPr lang="en-US" altLang="ko-KR" sz="2400" dirty="0">
                <a:latin typeface="Arial Narrow" panose="020B0606020202030204" pitchFamily="34" charset="0"/>
              </a:rPr>
              <a:t> is calculated to be required for the complete conversion to </a:t>
            </a:r>
            <a:r>
              <a:rPr lang="en-US" altLang="ko-KR" sz="2400" dirty="0">
                <a:latin typeface="Arial Narrow" panose="020B0606020202030204" pitchFamily="34" charset="0"/>
              </a:rPr>
              <a:t>syngas.</a:t>
            </a:r>
          </a:p>
          <a:p>
            <a:pPr>
              <a:lnSpc>
                <a:spcPts val="2400"/>
              </a:lnSpc>
            </a:pPr>
            <a:r>
              <a:rPr lang="en-US" altLang="ko-KR" sz="2400" dirty="0">
                <a:latin typeface="Arial Narrow" panose="020B0606020202030204" pitchFamily="34" charset="0"/>
              </a:rPr>
              <a:t>Energy </a:t>
            </a:r>
            <a:r>
              <a:rPr lang="en-US" altLang="ko-KR" sz="2400" dirty="0">
                <a:latin typeface="Arial Narrow" panose="020B0606020202030204" pitchFamily="34" charset="0"/>
              </a:rPr>
              <a:t>output reaches 105 % for diesel 108 % or hydrogen comparing to the </a:t>
            </a:r>
            <a:r>
              <a:rPr lang="en-US" altLang="ko-KR" sz="2400" dirty="0">
                <a:latin typeface="Arial Narrow" panose="020B0606020202030204" pitchFamily="34" charset="0"/>
              </a:rPr>
              <a:t>biomass.</a:t>
            </a:r>
          </a:p>
          <a:p>
            <a:pPr>
              <a:lnSpc>
                <a:spcPts val="2400"/>
              </a:lnSpc>
            </a:pPr>
            <a:r>
              <a:rPr lang="en-US" altLang="ko-KR" sz="2400" dirty="0">
                <a:latin typeface="Arial Narrow" panose="020B0606020202030204" pitchFamily="34" charset="0"/>
              </a:rPr>
              <a:t>Conversion </a:t>
            </a:r>
            <a:r>
              <a:rPr lang="en-US" altLang="ko-KR" sz="2400" dirty="0">
                <a:latin typeface="Arial Narrow" panose="020B0606020202030204" pitchFamily="34" charset="0"/>
              </a:rPr>
              <a:t>of waste biomass into diesel or hydrogen </a:t>
            </a:r>
            <a:r>
              <a:rPr lang="en-US" altLang="ko-KR" sz="2400" dirty="0" smtClean="0">
                <a:latin typeface="Arial Narrow" panose="020B0606020202030204" pitchFamily="34" charset="0"/>
              </a:rPr>
              <a:t>can be economically competitive</a:t>
            </a:r>
            <a:endParaRPr lang="ko-KR" altLang="ko-KR" sz="2400" dirty="0">
              <a:latin typeface="Arial Narrow" panose="020B0606020202030204" pitchFamily="34" charset="0"/>
            </a:endParaRPr>
          </a:p>
        </p:txBody>
      </p:sp>
      <p:pic>
        <p:nvPicPr>
          <p:cNvPr id="4" name="그림 3"/>
          <p:cNvPicPr>
            <a:picLocks noChangeAspect="1"/>
          </p:cNvPicPr>
          <p:nvPr/>
        </p:nvPicPr>
        <p:blipFill>
          <a:blip r:embed="rId3"/>
          <a:stretch>
            <a:fillRect/>
          </a:stretch>
        </p:blipFill>
        <p:spPr>
          <a:xfrm>
            <a:off x="267812" y="1063403"/>
            <a:ext cx="6038306" cy="3175589"/>
          </a:xfrm>
          <a:prstGeom prst="rect">
            <a:avLst/>
          </a:prstGeom>
        </p:spPr>
      </p:pic>
      <p:sp>
        <p:nvSpPr>
          <p:cNvPr id="5" name="TextBox 4"/>
          <p:cNvSpPr txBox="1"/>
          <p:nvPr/>
        </p:nvSpPr>
        <p:spPr>
          <a:xfrm>
            <a:off x="5220268" y="4139178"/>
            <a:ext cx="2171700" cy="307777"/>
          </a:xfrm>
          <a:prstGeom prst="rect">
            <a:avLst/>
          </a:prstGeom>
          <a:noFill/>
        </p:spPr>
        <p:txBody>
          <a:bodyPr wrap="square" rtlCol="0">
            <a:spAutoFit/>
          </a:bodyPr>
          <a:lstStyle/>
          <a:p>
            <a:r>
              <a:rPr lang="en-US" altLang="ko-KR" sz="1400" dirty="0">
                <a:latin typeface="Arial Narrow" panose="020B0606020202030204" pitchFamily="34" charset="0"/>
              </a:rPr>
              <a:t>LHV: Low Heat Value</a:t>
            </a:r>
            <a:endParaRPr lang="ko-KR" altLang="en-US" sz="1400" dirty="0">
              <a:latin typeface="Arial Narrow" panose="020B0606020202030204" pitchFamily="34" charset="0"/>
            </a:endParaRPr>
          </a:p>
        </p:txBody>
      </p:sp>
      <p:graphicFrame>
        <p:nvGraphicFramePr>
          <p:cNvPr id="6" name="내용 개체 틀 3"/>
          <p:cNvGraphicFramePr>
            <a:graphicFrameLocks/>
          </p:cNvGraphicFramePr>
          <p:nvPr>
            <p:extLst>
              <p:ext uri="{D42A27DB-BD31-4B8C-83A1-F6EECF244321}">
                <p14:modId xmlns:p14="http://schemas.microsoft.com/office/powerpoint/2010/main" val="1133200785"/>
              </p:ext>
            </p:extLst>
          </p:nvPr>
        </p:nvGraphicFramePr>
        <p:xfrm>
          <a:off x="6795171" y="1432349"/>
          <a:ext cx="5118475" cy="5154552"/>
        </p:xfrm>
        <a:graphic>
          <a:graphicData uri="http://schemas.openxmlformats.org/drawingml/2006/table">
            <a:tbl>
              <a:tblPr firstRow="1" firstCol="1" bandRow="1">
                <a:tableStyleId>{5940675A-B579-460E-94D1-54222C63F5DA}</a:tableStyleId>
              </a:tblPr>
              <a:tblGrid>
                <a:gridCol w="1180092"/>
                <a:gridCol w="1834121"/>
                <a:gridCol w="2104262"/>
              </a:tblGrid>
              <a:tr h="222112">
                <a:tc gridSpan="2">
                  <a:txBody>
                    <a:bodyPr/>
                    <a:lstStyle/>
                    <a:p>
                      <a:pPr algn="l" latinLnBrk="0">
                        <a:lnSpc>
                          <a:spcPct val="115000"/>
                        </a:lnSpc>
                        <a:spcAft>
                          <a:spcPts val="0"/>
                        </a:spcAft>
                      </a:pPr>
                      <a:r>
                        <a:rPr lang="en-US" sz="1800" kern="100" dirty="0">
                          <a:effectLst/>
                          <a:latin typeface="Arial Narrow" panose="020B0606020202030204" pitchFamily="34" charset="0"/>
                        </a:rPr>
                        <a:t>Parameter</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60000"/>
                        <a:lumOff val="40000"/>
                      </a:schemeClr>
                    </a:solidFill>
                  </a:tcPr>
                </a:tc>
                <a:tc hMerge="1">
                  <a:txBody>
                    <a:bodyPr/>
                    <a:lstStyle/>
                    <a:p>
                      <a:pPr latinLnBrk="1"/>
                      <a:endParaRPr lang="ko-KR" altLang="en-US"/>
                    </a:p>
                  </a:txBody>
                  <a:tcPr/>
                </a:tc>
                <a:tc>
                  <a:txBody>
                    <a:bodyPr/>
                    <a:lstStyle/>
                    <a:p>
                      <a:pPr algn="l" latinLnBrk="0">
                        <a:lnSpc>
                          <a:spcPct val="115000"/>
                        </a:lnSpc>
                        <a:spcAft>
                          <a:spcPts val="0"/>
                        </a:spcAft>
                      </a:pPr>
                      <a:r>
                        <a:rPr lang="en-US" sz="1800" kern="100" dirty="0">
                          <a:effectLst/>
                          <a:latin typeface="Arial Narrow" panose="020B0606020202030204" pitchFamily="34" charset="0"/>
                        </a:rPr>
                        <a:t>Value</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60000"/>
                        <a:lumOff val="40000"/>
                      </a:schemeClr>
                    </a:solidFill>
                  </a:tcPr>
                </a:tc>
              </a:tr>
              <a:tr h="222112">
                <a:tc gridSpan="2">
                  <a:txBody>
                    <a:bodyPr/>
                    <a:lstStyle/>
                    <a:p>
                      <a:pPr algn="l" latinLnBrk="0">
                        <a:lnSpc>
                          <a:spcPct val="115000"/>
                        </a:lnSpc>
                        <a:spcAft>
                          <a:spcPts val="0"/>
                        </a:spcAft>
                      </a:pPr>
                      <a:r>
                        <a:rPr lang="en-US" sz="1800" kern="100" dirty="0">
                          <a:effectLst/>
                          <a:latin typeface="Arial Narrow" panose="020B0606020202030204" pitchFamily="34" charset="0"/>
                        </a:rPr>
                        <a:t>Feedstock </a:t>
                      </a:r>
                      <a:r>
                        <a:rPr lang="en-US" sz="1800" kern="100" dirty="0" smtClean="0">
                          <a:effectLst/>
                          <a:latin typeface="Arial Narrow" panose="020B0606020202030204" pitchFamily="34" charset="0"/>
                        </a:rPr>
                        <a:t>*</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hMerge="1">
                  <a:txBody>
                    <a:bodyPr/>
                    <a:lstStyle/>
                    <a:p>
                      <a:pPr latinLnBrk="1"/>
                      <a:endParaRPr lang="ko-KR" altLang="en-US"/>
                    </a:p>
                  </a:txBody>
                  <a:tcPr/>
                </a:tc>
                <a:tc>
                  <a:txBody>
                    <a:bodyPr/>
                    <a:lstStyle/>
                    <a:p>
                      <a:pPr algn="l" latinLnBrk="0">
                        <a:lnSpc>
                          <a:spcPct val="115000"/>
                        </a:lnSpc>
                        <a:spcAft>
                          <a:spcPts val="0"/>
                        </a:spcAft>
                      </a:pPr>
                      <a:r>
                        <a:rPr lang="en-US" sz="1800" kern="100" dirty="0">
                          <a:effectLst/>
                          <a:latin typeface="Arial Narrow" panose="020B0606020202030204" pitchFamily="34" charset="0"/>
                        </a:rPr>
                        <a:t>0 $/ton</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658001">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ko-KR" sz="1800" kern="100" dirty="0" smtClean="0">
                          <a:effectLst/>
                          <a:latin typeface="Arial Narrow" panose="020B0606020202030204" pitchFamily="34" charset="0"/>
                        </a:rPr>
                        <a:t>* Feedstock price can</a:t>
                      </a:r>
                      <a:r>
                        <a:rPr lang="en-US" altLang="ko-KR" sz="1800" kern="100" baseline="0" dirty="0" smtClean="0">
                          <a:effectLst/>
                          <a:latin typeface="Arial Narrow" panose="020B0606020202030204" pitchFamily="34" charset="0"/>
                        </a:rPr>
                        <a:t> be </a:t>
                      </a:r>
                      <a:r>
                        <a:rPr lang="en-US" altLang="ko-KR" sz="1800" kern="100" baseline="0" dirty="0" smtClean="0">
                          <a:solidFill>
                            <a:srgbClr val="FF0000"/>
                          </a:solidFill>
                          <a:effectLst/>
                          <a:latin typeface="Arial Narrow" panose="020B0606020202030204" pitchFamily="34" charset="0"/>
                        </a:rPr>
                        <a:t>negative</a:t>
                      </a:r>
                      <a:r>
                        <a:rPr lang="en-US" altLang="ko-KR" sz="1800" kern="100" baseline="0" dirty="0" smtClean="0">
                          <a:effectLst/>
                          <a:latin typeface="Arial Narrow" panose="020B0606020202030204" pitchFamily="34" charset="0"/>
                        </a:rPr>
                        <a:t> as abandoned biomass is collected and transported to this system paid by government tax or </a:t>
                      </a:r>
                      <a:r>
                        <a:rPr lang="en-US" altLang="ko-KR" sz="1800" kern="100" baseline="0" dirty="0" smtClean="0">
                          <a:solidFill>
                            <a:srgbClr val="FF0000"/>
                          </a:solidFill>
                          <a:effectLst/>
                          <a:latin typeface="Arial Narrow" panose="020B0606020202030204" pitchFamily="34" charset="0"/>
                        </a:rPr>
                        <a:t>waste producers</a:t>
                      </a:r>
                      <a:r>
                        <a:rPr lang="en-US" altLang="ko-KR" sz="1800" kern="100" baseline="0" dirty="0" smtClean="0">
                          <a:effectLst/>
                          <a:latin typeface="Arial Narrow" panose="020B0606020202030204" pitchFamily="34" charset="0"/>
                        </a:rPr>
                        <a:t>.</a:t>
                      </a:r>
                      <a:endParaRPr lang="ko-KR" altLang="ko-KR" sz="1800" kern="100" dirty="0" smtClean="0">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hMerge="1">
                  <a:txBody>
                    <a:bodyPr/>
                    <a:lstStyle/>
                    <a:p>
                      <a:pPr latinLnBrk="1"/>
                      <a:endParaRPr lang="ko-KR" altLang="en-US"/>
                    </a:p>
                  </a:txBody>
                  <a:tcPr/>
                </a:tc>
              </a:tr>
              <a:tr h="222112">
                <a:tc gridSpan="2">
                  <a:txBody>
                    <a:bodyPr/>
                    <a:lstStyle/>
                    <a:p>
                      <a:pPr algn="l" latinLnBrk="0">
                        <a:lnSpc>
                          <a:spcPct val="115000"/>
                        </a:lnSpc>
                        <a:spcAft>
                          <a:spcPts val="0"/>
                        </a:spcAft>
                      </a:pPr>
                      <a:r>
                        <a:rPr lang="en-US" sz="1800" kern="100" dirty="0">
                          <a:effectLst/>
                          <a:latin typeface="Arial Narrow" panose="020B0606020202030204" pitchFamily="34" charset="0"/>
                        </a:rPr>
                        <a:t>Carbon Capture and </a:t>
                      </a:r>
                      <a:r>
                        <a:rPr lang="en-US" sz="1800" kern="100" dirty="0" smtClean="0">
                          <a:effectLst/>
                          <a:latin typeface="Arial Narrow" panose="020B0606020202030204" pitchFamily="34" charset="0"/>
                        </a:rPr>
                        <a:t>Storage</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hMerge="1">
                  <a:txBody>
                    <a:bodyPr/>
                    <a:lstStyle/>
                    <a:p>
                      <a:pPr latinLnBrk="1"/>
                      <a:endParaRPr lang="ko-KR" altLang="en-US"/>
                    </a:p>
                  </a:txBody>
                  <a:tcPr/>
                </a:tc>
                <a:tc>
                  <a:txBody>
                    <a:bodyPr/>
                    <a:lstStyle/>
                    <a:p>
                      <a:pPr algn="l" latinLnBrk="0">
                        <a:lnSpc>
                          <a:spcPct val="115000"/>
                        </a:lnSpc>
                        <a:spcAft>
                          <a:spcPts val="0"/>
                        </a:spcAft>
                      </a:pPr>
                      <a:r>
                        <a:rPr lang="en-US" sz="1800" kern="100" dirty="0">
                          <a:effectLst/>
                          <a:latin typeface="Arial Narrow" panose="020B0606020202030204" pitchFamily="34" charset="0"/>
                        </a:rPr>
                        <a:t>43 $/tCO2</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gridSpan="2">
                  <a:txBody>
                    <a:bodyPr/>
                    <a:lstStyle/>
                    <a:p>
                      <a:pPr algn="l" latinLnBrk="0">
                        <a:lnSpc>
                          <a:spcPct val="115000"/>
                        </a:lnSpc>
                        <a:spcAft>
                          <a:spcPts val="0"/>
                        </a:spcAft>
                      </a:pPr>
                      <a:r>
                        <a:rPr lang="en-US" sz="1800" kern="100" dirty="0">
                          <a:effectLst/>
                          <a:latin typeface="Arial Narrow" panose="020B0606020202030204" pitchFamily="34" charset="0"/>
                        </a:rPr>
                        <a:t>Fusion heat </a:t>
                      </a:r>
                      <a:r>
                        <a:rPr lang="en-US" sz="1800" kern="100" dirty="0" smtClean="0">
                          <a:effectLst/>
                          <a:latin typeface="Arial Narrow" panose="020B0606020202030204" pitchFamily="34" charset="0"/>
                        </a:rPr>
                        <a:t>cost</a:t>
                      </a:r>
                      <a:r>
                        <a:rPr lang="en-US" sz="1800" kern="100" baseline="0" dirty="0" smtClean="0">
                          <a:effectLst/>
                          <a:latin typeface="Arial Narrow" panose="020B0606020202030204" pitchFamily="34" charset="0"/>
                        </a:rPr>
                        <a:t>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hMerge="1">
                  <a:txBody>
                    <a:bodyPr/>
                    <a:lstStyle/>
                    <a:p>
                      <a:pPr latinLnBrk="1"/>
                      <a:endParaRPr lang="ko-KR" altLang="en-US"/>
                    </a:p>
                  </a:txBody>
                  <a:tcPr/>
                </a:tc>
                <a:tc>
                  <a:txBody>
                    <a:bodyPr/>
                    <a:lstStyle/>
                    <a:p>
                      <a:pPr algn="l" latinLnBrk="0">
                        <a:lnSpc>
                          <a:spcPct val="115000"/>
                        </a:lnSpc>
                        <a:spcAft>
                          <a:spcPts val="0"/>
                        </a:spcAft>
                      </a:pPr>
                      <a:r>
                        <a:rPr lang="en-US" sz="1800" kern="100" dirty="0" smtClean="0">
                          <a:effectLst/>
                          <a:latin typeface="Arial Narrow" panose="020B0606020202030204" pitchFamily="34" charset="0"/>
                        </a:rPr>
                        <a:t>27 </a:t>
                      </a:r>
                      <a:r>
                        <a:rPr lang="en-US" sz="1800" kern="100" dirty="0">
                          <a:effectLst/>
                          <a:latin typeface="Arial Narrow" panose="020B0606020202030204" pitchFamily="34" charset="0"/>
                        </a:rPr>
                        <a:t>$/</a:t>
                      </a:r>
                      <a:r>
                        <a:rPr lang="en-US" sz="1800" kern="100" dirty="0" err="1">
                          <a:effectLst/>
                          <a:latin typeface="Arial Narrow" panose="020B0606020202030204" pitchFamily="34" charset="0"/>
                        </a:rPr>
                        <a:t>MWh</a:t>
                      </a:r>
                      <a:r>
                        <a:rPr lang="en-US" sz="1800" kern="100" baseline="-25000" dirty="0" err="1">
                          <a:effectLst/>
                          <a:latin typeface="Arial Narrow" panose="020B0606020202030204" pitchFamily="34" charset="0"/>
                        </a:rPr>
                        <a:t>th</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gridSpan="2">
                  <a:txBody>
                    <a:bodyPr/>
                    <a:lstStyle/>
                    <a:p>
                      <a:pPr algn="l" latinLnBrk="0">
                        <a:lnSpc>
                          <a:spcPct val="115000"/>
                        </a:lnSpc>
                        <a:spcAft>
                          <a:spcPts val="0"/>
                        </a:spcAft>
                      </a:pPr>
                      <a:r>
                        <a:rPr lang="en-US" altLang="ko-KR" sz="1800" kern="100" dirty="0" smtClean="0">
                          <a:effectLst/>
                          <a:latin typeface="Arial Narrow" panose="020B0606020202030204" pitchFamily="34" charset="0"/>
                        </a:rPr>
                        <a:t>Thermal efficiency</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hMerge="1">
                  <a:txBody>
                    <a:bodyPr/>
                    <a:lstStyle/>
                    <a:p>
                      <a:pPr latinLnBrk="1"/>
                      <a:endParaRPr lang="ko-KR" altLang="en-US"/>
                    </a:p>
                  </a:txBody>
                  <a:tcPr/>
                </a:tc>
                <a:tc>
                  <a:txBody>
                    <a:bodyPr/>
                    <a:lstStyle/>
                    <a:p>
                      <a:pPr algn="l" latinLnBrk="0">
                        <a:lnSpc>
                          <a:spcPct val="115000"/>
                        </a:lnSpc>
                        <a:spcAft>
                          <a:spcPts val="0"/>
                        </a:spcAft>
                      </a:pPr>
                      <a:r>
                        <a:rPr lang="en-US" altLang="ko-KR" sz="1800" kern="100" dirty="0" smtClean="0">
                          <a:effectLst/>
                          <a:latin typeface="Arial Narrow" panose="020B0606020202030204" pitchFamily="34" charset="0"/>
                        </a:rPr>
                        <a:t>33%</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gridSpan="2">
                  <a:txBody>
                    <a:bodyPr/>
                    <a:lstStyle/>
                    <a:p>
                      <a:pPr algn="l" latinLnBrk="0">
                        <a:lnSpc>
                          <a:spcPct val="115000"/>
                        </a:lnSpc>
                        <a:spcAft>
                          <a:spcPts val="0"/>
                        </a:spcAft>
                      </a:pPr>
                      <a:r>
                        <a:rPr lang="en-US" altLang="ko-KR" sz="1800" kern="100" dirty="0" smtClean="0">
                          <a:effectLst/>
                          <a:latin typeface="Arial Narrow" panose="020B0606020202030204" pitchFamily="34" charset="0"/>
                        </a:rPr>
                        <a:t>Fusion reactor load</a:t>
                      </a:r>
                      <a:r>
                        <a:rPr lang="en-US" altLang="ko-KR" sz="1800" kern="100" baseline="0" dirty="0" smtClean="0">
                          <a:effectLst/>
                          <a:latin typeface="Arial Narrow" panose="020B0606020202030204" pitchFamily="34" charset="0"/>
                        </a:rPr>
                        <a:t> factor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hMerge="1">
                  <a:txBody>
                    <a:bodyPr/>
                    <a:lstStyle/>
                    <a:p>
                      <a:pPr latinLnBrk="1"/>
                      <a:endParaRPr lang="ko-KR" altLang="en-US"/>
                    </a:p>
                  </a:txBody>
                  <a:tcPr/>
                </a:tc>
                <a:tc>
                  <a:txBody>
                    <a:bodyPr/>
                    <a:lstStyle/>
                    <a:p>
                      <a:pPr algn="l" latinLnBrk="0">
                        <a:lnSpc>
                          <a:spcPct val="115000"/>
                        </a:lnSpc>
                        <a:spcAft>
                          <a:spcPts val="0"/>
                        </a:spcAft>
                      </a:pPr>
                      <a:r>
                        <a:rPr lang="en-US" altLang="ko-KR" sz="1800" kern="100" dirty="0" smtClean="0">
                          <a:effectLst/>
                          <a:latin typeface="Arial Narrow" panose="020B0606020202030204" pitchFamily="34" charset="0"/>
                        </a:rPr>
                        <a:t>80 %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438667">
                <a:tc rowSpan="9">
                  <a:txBody>
                    <a:bodyPr/>
                    <a:lstStyle/>
                    <a:p>
                      <a:pPr algn="l" latinLnBrk="0">
                        <a:lnSpc>
                          <a:spcPct val="115000"/>
                        </a:lnSpc>
                        <a:spcAft>
                          <a:spcPts val="0"/>
                        </a:spcAft>
                      </a:pPr>
                      <a:r>
                        <a:rPr lang="en-US" sz="1800" kern="100" dirty="0">
                          <a:effectLst/>
                          <a:latin typeface="Arial Narrow" panose="020B0606020202030204" pitchFamily="34" charset="0"/>
                        </a:rPr>
                        <a:t>Reference </a:t>
                      </a:r>
                      <a:endParaRPr lang="ko-KR" sz="1800" kern="100" dirty="0">
                        <a:effectLst/>
                        <a:latin typeface="Arial Narrow" panose="020B0606020202030204" pitchFamily="34" charset="0"/>
                      </a:endParaRPr>
                    </a:p>
                    <a:p>
                      <a:pPr algn="l" latinLnBrk="0">
                        <a:lnSpc>
                          <a:spcPct val="115000"/>
                        </a:lnSpc>
                        <a:spcAft>
                          <a:spcPts val="0"/>
                        </a:spcAft>
                      </a:pPr>
                      <a:r>
                        <a:rPr lang="en-US" sz="1800" kern="100" dirty="0">
                          <a:effectLst/>
                          <a:latin typeface="Arial Narrow" panose="020B0606020202030204" pitchFamily="34" charset="0"/>
                        </a:rPr>
                        <a:t>Biomass </a:t>
                      </a:r>
                      <a:endParaRPr lang="en-US" sz="1800" kern="100" dirty="0" smtClean="0">
                        <a:effectLst/>
                        <a:latin typeface="Arial Narrow" panose="020B0606020202030204" pitchFamily="34" charset="0"/>
                      </a:endParaRPr>
                    </a:p>
                    <a:p>
                      <a:pPr algn="l" latinLnBrk="0">
                        <a:lnSpc>
                          <a:spcPct val="115000"/>
                        </a:lnSpc>
                        <a:spcAft>
                          <a:spcPts val="0"/>
                        </a:spcAft>
                      </a:pPr>
                      <a:r>
                        <a:rPr lang="en-US" sz="1800" kern="100" dirty="0" smtClean="0">
                          <a:effectLst/>
                          <a:latin typeface="Arial Narrow" panose="020B0606020202030204" pitchFamily="34" charset="0"/>
                        </a:rPr>
                        <a:t>Plant</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Total Capital </a:t>
                      </a:r>
                      <a:r>
                        <a:rPr lang="en-US" sz="1800" kern="100" dirty="0" smtClean="0">
                          <a:effectLst/>
                          <a:latin typeface="Arial Narrow" panose="020B0606020202030204" pitchFamily="34" charset="0"/>
                        </a:rPr>
                        <a:t>Investment (TCI)</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503 Million$</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438667">
                <a:tc vMerge="1">
                  <a:txBody>
                    <a:bodyPr/>
                    <a:lstStyle/>
                    <a:p>
                      <a:pPr latinLnBrk="1"/>
                      <a:endParaRPr lang="ko-KR" altLang="en-US"/>
                    </a:p>
                  </a:txBody>
                  <a:tcPr/>
                </a:tc>
                <a:tc>
                  <a:txBody>
                    <a:bodyPr/>
                    <a:lstStyle/>
                    <a:p>
                      <a:pPr algn="l" latinLnBrk="0">
                        <a:lnSpc>
                          <a:spcPts val="1800"/>
                        </a:lnSpc>
                        <a:spcAft>
                          <a:spcPts val="0"/>
                        </a:spcAft>
                      </a:pPr>
                      <a:r>
                        <a:rPr lang="en-US" sz="1800" kern="100" dirty="0">
                          <a:effectLst/>
                          <a:latin typeface="Arial Narrow" panose="020B0606020202030204" pitchFamily="34" charset="0"/>
                        </a:rPr>
                        <a:t>Operating and </a:t>
                      </a:r>
                      <a:r>
                        <a:rPr lang="en-US" sz="1800" kern="100" dirty="0" smtClean="0">
                          <a:effectLst/>
                          <a:latin typeface="Arial Narrow" panose="020B0606020202030204" pitchFamily="34" charset="0"/>
                        </a:rPr>
                        <a:t>Maintenance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6% of </a:t>
                      </a:r>
                      <a:r>
                        <a:rPr lang="en-US" sz="1800" kern="100" dirty="0" smtClean="0">
                          <a:effectLst/>
                          <a:latin typeface="Arial Narrow" panose="020B0606020202030204" pitchFamily="34" charset="0"/>
                        </a:rPr>
                        <a:t>TCI</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vMerge="1">
                  <a:txBody>
                    <a:bodyPr/>
                    <a:lstStyle/>
                    <a:p>
                      <a:pPr latinLnBrk="1"/>
                      <a:endParaRPr lang="ko-KR" altLang="en-US"/>
                    </a:p>
                  </a:txBody>
                  <a:tcPr/>
                </a:tc>
                <a:tc>
                  <a:txBody>
                    <a:bodyPr/>
                    <a:lstStyle/>
                    <a:p>
                      <a:pPr algn="l" latinLnBrk="0">
                        <a:lnSpc>
                          <a:spcPts val="1800"/>
                        </a:lnSpc>
                        <a:spcAft>
                          <a:spcPts val="0"/>
                        </a:spcAft>
                      </a:pPr>
                      <a:r>
                        <a:rPr lang="en-US" sz="1800" kern="100" dirty="0">
                          <a:effectLst/>
                          <a:latin typeface="Arial Narrow" panose="020B0606020202030204" pitchFamily="34" charset="0"/>
                        </a:rPr>
                        <a:t>Capacity</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1,000 ton/day</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vMerge="1">
                  <a:txBody>
                    <a:bodyPr/>
                    <a:lstStyle/>
                    <a:p>
                      <a:pPr latinLnBrk="1"/>
                      <a:endParaRPr lang="ko-KR" altLang="en-US"/>
                    </a:p>
                  </a:txBody>
                  <a:tcPr/>
                </a:tc>
                <a:tc>
                  <a:txBody>
                    <a:bodyPr/>
                    <a:lstStyle/>
                    <a:p>
                      <a:pPr algn="l" latinLnBrk="0">
                        <a:lnSpc>
                          <a:spcPts val="1800"/>
                        </a:lnSpc>
                        <a:spcAft>
                          <a:spcPts val="0"/>
                        </a:spcAft>
                      </a:pPr>
                      <a:r>
                        <a:rPr lang="en-US" sz="1800" kern="100" dirty="0">
                          <a:effectLst/>
                          <a:latin typeface="Arial Narrow" panose="020B0606020202030204" pitchFamily="34" charset="0"/>
                        </a:rPr>
                        <a:t>Operating years</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30 years</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vMerge="1">
                  <a:txBody>
                    <a:bodyPr/>
                    <a:lstStyle/>
                    <a:p>
                      <a:pPr latinLnBrk="1"/>
                      <a:endParaRPr lang="ko-KR" altLang="en-US"/>
                    </a:p>
                  </a:txBody>
                  <a:tcPr/>
                </a:tc>
                <a:tc>
                  <a:txBody>
                    <a:bodyPr/>
                    <a:lstStyle/>
                    <a:p>
                      <a:pPr algn="l" latinLnBrk="0">
                        <a:lnSpc>
                          <a:spcPts val="1800"/>
                        </a:lnSpc>
                        <a:spcAft>
                          <a:spcPts val="0"/>
                        </a:spcAft>
                      </a:pPr>
                      <a:r>
                        <a:rPr lang="en-US" sz="1800" kern="100" dirty="0">
                          <a:effectLst/>
                          <a:latin typeface="Arial Narrow" panose="020B0606020202030204" pitchFamily="34" charset="0"/>
                        </a:rPr>
                        <a:t>Income tax</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30 %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112">
                <a:tc vMerge="1">
                  <a:txBody>
                    <a:bodyPr/>
                    <a:lstStyle/>
                    <a:p>
                      <a:pPr latinLnBrk="1"/>
                      <a:endParaRPr lang="ko-KR" altLang="en-US"/>
                    </a:p>
                  </a:txBody>
                  <a:tcPr/>
                </a:tc>
                <a:tc>
                  <a:txBody>
                    <a:bodyPr/>
                    <a:lstStyle/>
                    <a:p>
                      <a:pPr algn="l" latinLnBrk="0">
                        <a:lnSpc>
                          <a:spcPts val="1800"/>
                        </a:lnSpc>
                        <a:spcAft>
                          <a:spcPts val="0"/>
                        </a:spcAft>
                      </a:pPr>
                      <a:r>
                        <a:rPr lang="en-US" sz="1800" kern="100" dirty="0">
                          <a:effectLst/>
                          <a:latin typeface="Arial Narrow" panose="020B0606020202030204" pitchFamily="34" charset="0"/>
                        </a:rPr>
                        <a:t>Discount rate</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10 %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208">
                <a:tc vMerge="1">
                  <a:txBody>
                    <a:bodyPr/>
                    <a:lstStyle/>
                    <a:p>
                      <a:pPr latinLnBrk="1"/>
                      <a:endParaRPr lang="ko-KR" altLang="en-US"/>
                    </a:p>
                  </a:txBody>
                  <a:tcPr/>
                </a:tc>
                <a:tc>
                  <a:txBody>
                    <a:bodyPr/>
                    <a:lstStyle/>
                    <a:p>
                      <a:pPr algn="l" latinLnBrk="0">
                        <a:lnSpc>
                          <a:spcPts val="1800"/>
                        </a:lnSpc>
                        <a:spcAft>
                          <a:spcPts val="0"/>
                        </a:spcAft>
                      </a:pPr>
                      <a:r>
                        <a:rPr kumimoji="1" lang="en-US" altLang="ko-KR" sz="1800" kern="100" baseline="0" dirty="0" smtClean="0">
                          <a:solidFill>
                            <a:schemeClr val="tx1"/>
                          </a:solidFill>
                          <a:effectLst/>
                          <a:latin typeface="Arial Narrow" panose="020B0606020202030204" pitchFamily="34" charset="0"/>
                          <a:ea typeface="+mn-ea"/>
                          <a:cs typeface="+mn-cs"/>
                        </a:rPr>
                        <a:t>Overall efficiency</a:t>
                      </a:r>
                      <a:endParaRPr kumimoji="1" lang="ko-KR" sz="1800" kern="100" baseline="0" dirty="0">
                        <a:solidFill>
                          <a:schemeClr val="tx1"/>
                        </a:solidFill>
                        <a:effectLst/>
                        <a:latin typeface="Arial Narrow" panose="020B0606020202030204" pitchFamily="34" charset="0"/>
                        <a:ea typeface="+mn-ea"/>
                        <a:cs typeface="+mn-cs"/>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smtClean="0">
                          <a:effectLst/>
                          <a:latin typeface="Arial Narrow" panose="020B0606020202030204" pitchFamily="34" charset="0"/>
                        </a:rPr>
                        <a:t>85 %</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222208">
                <a:tc vMerge="1">
                  <a:txBody>
                    <a:bodyPr/>
                    <a:lstStyle/>
                    <a:p>
                      <a:pPr latinLnBrk="1"/>
                      <a:endParaRPr lang="ko-KR"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ko-KR" sz="1800" kern="100" baseline="0" dirty="0" smtClean="0">
                          <a:effectLst/>
                          <a:latin typeface="Arial Narrow" panose="020B0606020202030204" pitchFamily="34" charset="0"/>
                        </a:rPr>
                        <a:t>Availability</a:t>
                      </a:r>
                      <a:endParaRPr kumimoji="1" lang="ko-KR" altLang="ko-KR" sz="1800" kern="100" baseline="0" dirty="0" smtClean="0">
                        <a:solidFill>
                          <a:schemeClr val="tx1"/>
                        </a:solidFill>
                        <a:effectLst/>
                        <a:latin typeface="Arial Narrow" panose="020B0606020202030204" pitchFamily="34" charset="0"/>
                        <a:ea typeface="+mn-ea"/>
                        <a:cs typeface="+mn-cs"/>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altLang="ko-KR" sz="1800" kern="100" dirty="0" smtClean="0">
                          <a:effectLst/>
                          <a:latin typeface="Arial Narrow" panose="020B0606020202030204" pitchFamily="34" charset="0"/>
                        </a:rPr>
                        <a:t>7,880 hours</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r h="438667">
                <a:tc vMerge="1">
                  <a:txBody>
                    <a:bodyPr/>
                    <a:lstStyle/>
                    <a:p>
                      <a:pPr latinLnBrk="1"/>
                      <a:endParaRPr lang="ko-KR" altLang="en-US"/>
                    </a:p>
                  </a:txBody>
                  <a:tcPr/>
                </a:tc>
                <a:tc>
                  <a:txBody>
                    <a:bodyPr/>
                    <a:lstStyle/>
                    <a:p>
                      <a:pPr algn="l" latinLnBrk="0">
                        <a:lnSpc>
                          <a:spcPts val="1800"/>
                        </a:lnSpc>
                        <a:spcAft>
                          <a:spcPts val="0"/>
                        </a:spcAft>
                      </a:pPr>
                      <a:r>
                        <a:rPr kumimoji="1" lang="en-US" sz="1800" kern="100" baseline="0" dirty="0">
                          <a:effectLst/>
                          <a:latin typeface="Arial Narrow" panose="020B0606020202030204" pitchFamily="34" charset="0"/>
                        </a:rPr>
                        <a:t>Depreciation</a:t>
                      </a:r>
                      <a:endParaRPr kumimoji="1" lang="ko-KR" sz="1800" kern="100" baseline="0" dirty="0">
                        <a:solidFill>
                          <a:schemeClr val="tx1"/>
                        </a:solidFill>
                        <a:effectLst/>
                        <a:latin typeface="Arial Narrow" panose="020B0606020202030204" pitchFamily="34" charset="0"/>
                        <a:ea typeface="+mn-ea"/>
                        <a:cs typeface="+mn-cs"/>
                      </a:endParaRPr>
                    </a:p>
                  </a:txBody>
                  <a:tcPr marL="68580" marR="68580" marT="0" marB="0" anchor="ctr">
                    <a:solidFill>
                      <a:schemeClr val="accent2">
                        <a:lumMod val="20000"/>
                        <a:lumOff val="80000"/>
                      </a:schemeClr>
                    </a:solidFill>
                  </a:tcPr>
                </a:tc>
                <a:tc>
                  <a:txBody>
                    <a:bodyPr/>
                    <a:lstStyle/>
                    <a:p>
                      <a:pPr algn="l" latinLnBrk="0">
                        <a:lnSpc>
                          <a:spcPts val="1800"/>
                        </a:lnSpc>
                        <a:spcAft>
                          <a:spcPts val="0"/>
                        </a:spcAft>
                      </a:pPr>
                      <a:r>
                        <a:rPr lang="en-US" sz="1800" kern="100" dirty="0">
                          <a:effectLst/>
                          <a:latin typeface="Arial Narrow" panose="020B0606020202030204" pitchFamily="34" charset="0"/>
                        </a:rPr>
                        <a:t>MACRS with a 7-year recovery period</a:t>
                      </a:r>
                      <a:endParaRPr lang="ko-KR" sz="1800" kern="100" dirty="0">
                        <a:solidFill>
                          <a:schemeClr val="tx1"/>
                        </a:solidFill>
                        <a:effectLst/>
                        <a:latin typeface="Arial Narrow" panose="020B0606020202030204" pitchFamily="34" charset="0"/>
                        <a:ea typeface="맑은 고딕" panose="020B0503020000020004" pitchFamily="50" charset="-127"/>
                        <a:cs typeface="Times New Roman" panose="02020603050405020304" pitchFamily="18" charset="0"/>
                      </a:endParaRPr>
                    </a:p>
                  </a:txBody>
                  <a:tcPr marL="68580" marR="68580" marT="0" marB="0" anchor="ctr"/>
                </a:tc>
              </a:tr>
            </a:tbl>
          </a:graphicData>
        </a:graphic>
      </p:graphicFrame>
      <p:sp>
        <p:nvSpPr>
          <p:cNvPr id="7" name="TextBox 6"/>
          <p:cNvSpPr txBox="1"/>
          <p:nvPr/>
        </p:nvSpPr>
        <p:spPr>
          <a:xfrm>
            <a:off x="5951984" y="6586901"/>
            <a:ext cx="4310431" cy="461665"/>
          </a:xfrm>
          <a:prstGeom prst="rect">
            <a:avLst/>
          </a:prstGeom>
          <a:noFill/>
        </p:spPr>
        <p:txBody>
          <a:bodyPr wrap="square" rtlCol="0">
            <a:spAutoFit/>
          </a:bodyPr>
          <a:lstStyle/>
          <a:p>
            <a:r>
              <a:rPr lang="en-US" altLang="ko-KR" sz="800" dirty="0"/>
              <a:t>* DRAGOJLOVIC, Z et al., "An advanced computational algorithm for systems analysis of tokamak power plants," </a:t>
            </a:r>
            <a:r>
              <a:rPr lang="en-US" altLang="ko-KR" sz="800" i="1" dirty="0"/>
              <a:t>Fusion Engineering and Design, </a:t>
            </a:r>
            <a:r>
              <a:rPr lang="en-US" altLang="ko-KR" sz="800" dirty="0"/>
              <a:t>vol. 85, pp. 243-265, 2010. </a:t>
            </a:r>
          </a:p>
          <a:p>
            <a:endParaRPr lang="ko-KR" altLang="en-US" sz="800" dirty="0"/>
          </a:p>
        </p:txBody>
      </p:sp>
      <p:sp>
        <p:nvSpPr>
          <p:cNvPr id="8" name="제목 1"/>
          <p:cNvSpPr txBox="1">
            <a:spLocks/>
          </p:cNvSpPr>
          <p:nvPr/>
        </p:nvSpPr>
        <p:spPr>
          <a:xfrm>
            <a:off x="7248129" y="1063492"/>
            <a:ext cx="4176464" cy="416536"/>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000" dirty="0">
                <a:latin typeface="Arial Narrow" panose="020B0606020202030204" pitchFamily="34" charset="0"/>
              </a:rPr>
              <a:t>Parameter for economic analysis</a:t>
            </a:r>
            <a:endParaRPr lang="ko-KR" altLang="en-US" sz="2000" dirty="0">
              <a:latin typeface="Arial Narrow" panose="020B0606020202030204" pitchFamily="34" charset="0"/>
            </a:endParaRPr>
          </a:p>
        </p:txBody>
      </p:sp>
      <p:sp>
        <p:nvSpPr>
          <p:cNvPr id="11" name="Rectangle 4"/>
          <p:cNvSpPr>
            <a:spLocks noChangeArrowheads="1"/>
          </p:cNvSpPr>
          <p:nvPr/>
        </p:nvSpPr>
        <p:spPr bwMode="auto">
          <a:xfrm>
            <a:off x="2004243" y="64223"/>
            <a:ext cx="7618909"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600" dirty="0" smtClean="0">
                <a:solidFill>
                  <a:srgbClr val="000000"/>
                </a:solidFill>
                <a:latin typeface="Impact" panose="020B0806030902050204" pitchFamily="34" charset="0"/>
              </a:rPr>
              <a:t> Economical analysis of Biofuel by fusion</a:t>
            </a:r>
            <a:endParaRPr lang="en-US" altLang="ja-JP" sz="3600" dirty="0">
              <a:solidFill>
                <a:srgbClr val="000000"/>
              </a:solidFill>
              <a:latin typeface="Impact" panose="020B0806030902050204" pitchFamily="34" charset="0"/>
            </a:endParaRPr>
          </a:p>
        </p:txBody>
      </p:sp>
      <p:grpSp>
        <p:nvGrpSpPr>
          <p:cNvPr id="12" name="グループ化 11"/>
          <p:cNvGrpSpPr/>
          <p:nvPr/>
        </p:nvGrpSpPr>
        <p:grpSpPr>
          <a:xfrm>
            <a:off x="0" y="17726"/>
            <a:ext cx="11999913" cy="861249"/>
            <a:chOff x="0" y="17726"/>
            <a:chExt cx="11999913" cy="861249"/>
          </a:xfrm>
        </p:grpSpPr>
        <p:grpSp>
          <p:nvGrpSpPr>
            <p:cNvPr id="13" name="Group 107"/>
            <p:cNvGrpSpPr>
              <a:grpSpLocks/>
            </p:cNvGrpSpPr>
            <p:nvPr/>
          </p:nvGrpSpPr>
          <p:grpSpPr bwMode="auto">
            <a:xfrm>
              <a:off x="0" y="17726"/>
              <a:ext cx="11999913" cy="861249"/>
              <a:chOff x="-960" y="1874"/>
              <a:chExt cx="7559" cy="542"/>
            </a:xfrm>
          </p:grpSpPr>
          <p:graphicFrame>
            <p:nvGraphicFramePr>
              <p:cNvPr id="15"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7750"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4" name="그림 452"/>
            <p:cNvPicPr>
              <a:picLocks noChangeAspect="1"/>
            </p:cNvPicPr>
            <p:nvPr/>
          </p:nvPicPr>
          <p:blipFill>
            <a:blip r:embed="rId6"/>
            <a:stretch>
              <a:fillRect/>
            </a:stretch>
          </p:blipFill>
          <p:spPr>
            <a:xfrm>
              <a:off x="104211" y="92007"/>
              <a:ext cx="519181" cy="632505"/>
            </a:xfrm>
            <a:prstGeom prst="rect">
              <a:avLst/>
            </a:prstGeom>
          </p:spPr>
        </p:pic>
      </p:grpSp>
    </p:spTree>
    <p:extLst>
      <p:ext uri="{BB962C8B-B14F-4D97-AF65-F5344CB8AC3E}">
        <p14:creationId xmlns:p14="http://schemas.microsoft.com/office/powerpoint/2010/main" val="101209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276" y="926079"/>
            <a:ext cx="10656887"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ChangeArrowheads="1"/>
          </p:cNvSpPr>
          <p:nvPr/>
        </p:nvSpPr>
        <p:spPr bwMode="auto">
          <a:xfrm>
            <a:off x="3556000" y="13287"/>
            <a:ext cx="75803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4400" dirty="0">
                <a:solidFill>
                  <a:srgbClr val="000000"/>
                </a:solidFill>
                <a:latin typeface="Impact" panose="020B0806030902050204" pitchFamily="34" charset="0"/>
              </a:rPr>
              <a:t>Carbon Budget </a:t>
            </a:r>
            <a:r>
              <a:rPr kumimoji="0" lang="en-US" altLang="ja-JP" sz="4400" dirty="0" smtClean="0">
                <a:solidFill>
                  <a:srgbClr val="000000"/>
                </a:solidFill>
                <a:latin typeface="Impact" panose="020B0806030902050204" pitchFamily="34" charset="0"/>
              </a:rPr>
              <a:t>   </a:t>
            </a:r>
            <a:r>
              <a:rPr kumimoji="0" lang="en-US" altLang="ja-JP" sz="2800" dirty="0" smtClean="0">
                <a:solidFill>
                  <a:srgbClr val="000000"/>
                </a:solidFill>
                <a:latin typeface="Impact" panose="020B0806030902050204" pitchFamily="34" charset="0"/>
              </a:rPr>
              <a:t>(by IEA)</a:t>
            </a:r>
            <a:endParaRPr kumimoji="0" lang="en-US" altLang="ja-JP" sz="2800" dirty="0">
              <a:solidFill>
                <a:srgbClr val="000000"/>
              </a:solidFill>
              <a:latin typeface="Impact" panose="020B0806030902050204" pitchFamily="34" charset="0"/>
            </a:endParaRPr>
          </a:p>
        </p:txBody>
      </p:sp>
      <p:sp>
        <p:nvSpPr>
          <p:cNvPr id="77829" name="正方形/長方形 9"/>
          <p:cNvSpPr>
            <a:spLocks noChangeArrowheads="1"/>
          </p:cNvSpPr>
          <p:nvPr/>
        </p:nvSpPr>
        <p:spPr bwMode="auto">
          <a:xfrm>
            <a:off x="265276" y="2348880"/>
            <a:ext cx="4244316" cy="1200329"/>
          </a:xfrm>
          <a:prstGeom prst="rect">
            <a:avLst/>
          </a:prstGeom>
          <a:solidFill>
            <a:schemeClr val="accent1"/>
          </a:solidFill>
          <a:ln w="9525">
            <a:solidFill>
              <a:schemeClr val="tx1"/>
            </a:solidFill>
            <a:miter lim="800000"/>
            <a:headEnd/>
            <a:tailEnd/>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Arial Narrow" panose="020B0606020202030204" pitchFamily="34" charset="0"/>
              </a:rPr>
              <a:t>What we will run out is not fossil resource,</a:t>
            </a:r>
          </a:p>
          <a:p>
            <a:pPr eaLnBrk="1" hangingPunct="1">
              <a:spcBef>
                <a:spcPct val="0"/>
              </a:spcBef>
              <a:buFontTx/>
              <a:buNone/>
            </a:pPr>
            <a:r>
              <a:rPr lang="en-US" altLang="ja-JP" sz="2400">
                <a:solidFill>
                  <a:srgbClr val="FF0000"/>
                </a:solidFill>
                <a:latin typeface="Arial Narrow" panose="020B0606020202030204" pitchFamily="34" charset="0"/>
              </a:rPr>
              <a:t>but carbon budget.</a:t>
            </a:r>
          </a:p>
        </p:txBody>
      </p:sp>
      <p:sp>
        <p:nvSpPr>
          <p:cNvPr id="77830" name="正方形/長方形 10"/>
          <p:cNvSpPr>
            <a:spLocks noChangeArrowheads="1"/>
          </p:cNvSpPr>
          <p:nvPr/>
        </p:nvSpPr>
        <p:spPr bwMode="auto">
          <a:xfrm>
            <a:off x="7412874" y="3311298"/>
            <a:ext cx="4399713"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smtClean="0">
                <a:solidFill>
                  <a:srgbClr val="FF0000"/>
                </a:solidFill>
                <a:latin typeface="Arial Narrow" panose="020B0606020202030204" pitchFamily="34" charset="0"/>
              </a:rPr>
              <a:t>“Negative Carbon” will be</a:t>
            </a:r>
          </a:p>
          <a:p>
            <a:pPr eaLnBrk="1" hangingPunct="1">
              <a:spcBef>
                <a:spcPct val="0"/>
              </a:spcBef>
              <a:buFontTx/>
              <a:buNone/>
            </a:pPr>
            <a:r>
              <a:rPr lang="en-US" altLang="ja-JP" sz="2400" dirty="0" smtClean="0">
                <a:solidFill>
                  <a:srgbClr val="FF0000"/>
                </a:solidFill>
                <a:latin typeface="Arial Narrow" panose="020B0606020202030204" pitchFamily="34" charset="0"/>
              </a:rPr>
              <a:t>Most precious energy resource beyond 2050</a:t>
            </a:r>
            <a:r>
              <a:rPr lang="en-US" altLang="ja-JP" sz="2400" dirty="0" smtClean="0">
                <a:solidFill>
                  <a:srgbClr val="FF0000"/>
                </a:solidFill>
                <a:latin typeface="Arial Narrow" panose="020B0606020202030204" pitchFamily="34" charset="0"/>
              </a:rPr>
              <a:t>.</a:t>
            </a:r>
            <a:endParaRPr lang="en-US" altLang="ja-JP" sz="2400" dirty="0" smtClean="0">
              <a:solidFill>
                <a:srgbClr val="FF0000"/>
              </a:solidFill>
              <a:latin typeface="Arial Narrow" panose="020B0606020202030204" pitchFamily="34" charset="0"/>
            </a:endParaRPr>
          </a:p>
        </p:txBody>
      </p:sp>
      <p:grpSp>
        <p:nvGrpSpPr>
          <p:cNvPr id="12" name="グループ化 11"/>
          <p:cNvGrpSpPr/>
          <p:nvPr/>
        </p:nvGrpSpPr>
        <p:grpSpPr>
          <a:xfrm>
            <a:off x="0" y="17726"/>
            <a:ext cx="11999913" cy="861249"/>
            <a:chOff x="0" y="17726"/>
            <a:chExt cx="11999913" cy="861249"/>
          </a:xfrm>
        </p:grpSpPr>
        <p:grpSp>
          <p:nvGrpSpPr>
            <p:cNvPr id="13" name="Group 107"/>
            <p:cNvGrpSpPr>
              <a:grpSpLocks/>
            </p:cNvGrpSpPr>
            <p:nvPr/>
          </p:nvGrpSpPr>
          <p:grpSpPr bwMode="auto">
            <a:xfrm>
              <a:off x="0" y="17726"/>
              <a:ext cx="11999913" cy="861249"/>
              <a:chOff x="-960" y="1874"/>
              <a:chExt cx="7559" cy="542"/>
            </a:xfrm>
          </p:grpSpPr>
          <p:graphicFrame>
            <p:nvGraphicFramePr>
              <p:cNvPr id="15"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77893"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4" name="그림 452"/>
            <p:cNvPicPr>
              <a:picLocks noChangeAspect="1"/>
            </p:cNvPicPr>
            <p:nvPr/>
          </p:nvPicPr>
          <p:blipFill>
            <a:blip r:embed="rId6"/>
            <a:stretch>
              <a:fillRect/>
            </a:stretch>
          </p:blipFill>
          <p:spPr>
            <a:xfrm>
              <a:off x="104211" y="92007"/>
              <a:ext cx="519181" cy="632505"/>
            </a:xfrm>
            <a:prstGeom prst="rect">
              <a:avLst/>
            </a:prstGeom>
          </p:spPr>
        </p:pic>
      </p:grpSp>
      <p:sp>
        <p:nvSpPr>
          <p:cNvPr id="2" name="右矢印 1"/>
          <p:cNvSpPr/>
          <p:nvPr/>
        </p:nvSpPr>
        <p:spPr>
          <a:xfrm rot="2901266">
            <a:off x="6538413" y="5644547"/>
            <a:ext cx="792088"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Arial Narrow" panose="020B0606020202030204" pitchFamily="34" charset="0"/>
            </a:endParaRPr>
          </a:p>
        </p:txBody>
      </p:sp>
      <p:sp>
        <p:nvSpPr>
          <p:cNvPr id="18" name="正方形/長方形 10"/>
          <p:cNvSpPr>
            <a:spLocks noChangeArrowheads="1"/>
          </p:cNvSpPr>
          <p:nvPr/>
        </p:nvSpPr>
        <p:spPr bwMode="auto">
          <a:xfrm>
            <a:off x="265276" y="3931736"/>
            <a:ext cx="4242582" cy="1200329"/>
          </a:xfrm>
          <a:prstGeom prst="rect">
            <a:avLst/>
          </a:prstGeom>
          <a:solidFill>
            <a:schemeClr val="accent1"/>
          </a:solidFill>
          <a:ln w="9525">
            <a:solidFill>
              <a:schemeClr val="tx1"/>
            </a:solidFill>
            <a:miter lim="800000"/>
            <a:headEnd/>
            <a:tailEnd/>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FF0000"/>
                </a:solidFill>
                <a:latin typeface="Arial Narrow" panose="020B0606020202030204" pitchFamily="34" charset="0"/>
              </a:rPr>
              <a:t>Oil </a:t>
            </a:r>
            <a:r>
              <a:rPr lang="en-US" altLang="ja-JP" sz="2400" dirty="0" smtClean="0">
                <a:solidFill>
                  <a:srgbClr val="FF0000"/>
                </a:solidFill>
                <a:latin typeface="Arial Narrow" panose="020B0606020202030204" pitchFamily="34" charset="0"/>
              </a:rPr>
              <a:t>and coal </a:t>
            </a:r>
            <a:r>
              <a:rPr lang="en-US" altLang="ja-JP" sz="2400" dirty="0" err="1" smtClean="0">
                <a:solidFill>
                  <a:srgbClr val="FF0000"/>
                </a:solidFill>
                <a:latin typeface="Arial Narrow" panose="020B0606020202030204" pitchFamily="34" charset="0"/>
              </a:rPr>
              <a:t>canot</a:t>
            </a:r>
            <a:r>
              <a:rPr lang="en-US" altLang="ja-JP" sz="2400" dirty="0" smtClean="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be sold not because of high price, but </a:t>
            </a:r>
          </a:p>
          <a:p>
            <a:pPr eaLnBrk="1" hangingPunct="1">
              <a:spcBef>
                <a:spcPct val="0"/>
              </a:spcBef>
              <a:buFontTx/>
              <a:buNone/>
            </a:pPr>
            <a:r>
              <a:rPr lang="en-US" altLang="ja-JP" sz="2400" dirty="0">
                <a:solidFill>
                  <a:srgbClr val="FF0000"/>
                </a:solidFill>
                <a:latin typeface="Arial Narrow" panose="020B0606020202030204" pitchFamily="34" charset="0"/>
              </a:rPr>
              <a:t>High penalty.</a:t>
            </a:r>
          </a:p>
        </p:txBody>
      </p:sp>
      <p:sp>
        <p:nvSpPr>
          <p:cNvPr id="3" name="正方形/長方形 2"/>
          <p:cNvSpPr/>
          <p:nvPr/>
        </p:nvSpPr>
        <p:spPr>
          <a:xfrm>
            <a:off x="4507858" y="981576"/>
            <a:ext cx="7704113" cy="461665"/>
          </a:xfrm>
          <a:prstGeom prst="rect">
            <a:avLst/>
          </a:prstGeom>
        </p:spPr>
        <p:txBody>
          <a:bodyPr wrap="square">
            <a:spAutoFit/>
          </a:bodyPr>
          <a:lstStyle/>
          <a:p>
            <a:r>
              <a:rPr lang="en-US" altLang="ja-JP" sz="2400" dirty="0">
                <a:solidFill>
                  <a:srgbClr val="FF0000"/>
                </a:solidFill>
                <a:latin typeface="Arial Narrow" panose="020B0606020202030204" pitchFamily="34" charset="0"/>
              </a:rPr>
              <a:t>Carbon budget </a:t>
            </a:r>
            <a:r>
              <a:rPr lang="en-US" altLang="ja-JP" sz="2400" dirty="0">
                <a:latin typeface="Arial Narrow" panose="020B0606020202030204" pitchFamily="34" charset="0"/>
              </a:rPr>
              <a:t>of post-Paris agreement age will  </a:t>
            </a:r>
            <a:r>
              <a:rPr lang="en-US" altLang="ja-JP" sz="2400" dirty="0">
                <a:solidFill>
                  <a:srgbClr val="FF0000"/>
                </a:solidFill>
                <a:latin typeface="Arial Narrow" panose="020B0606020202030204" pitchFamily="34" charset="0"/>
              </a:rPr>
              <a:t>run out after 2040</a:t>
            </a:r>
            <a:r>
              <a:rPr lang="en-US" altLang="ja-JP" sz="2400" dirty="0">
                <a:latin typeface="Arial Narrow" panose="020B0606020202030204" pitchFamily="34" charset="0"/>
              </a:rPr>
              <a:t>, </a:t>
            </a:r>
            <a:endParaRPr lang="ja-JP" altLang="en-US" sz="2400" dirty="0">
              <a:latin typeface="Arial Narrow" panose="020B0606020202030204" pitchFamily="34" charset="0"/>
            </a:endParaRPr>
          </a:p>
        </p:txBody>
      </p:sp>
      <p:sp>
        <p:nvSpPr>
          <p:cNvPr id="4" name="正方形/長方形 3"/>
          <p:cNvSpPr/>
          <p:nvPr/>
        </p:nvSpPr>
        <p:spPr>
          <a:xfrm>
            <a:off x="8809134" y="1707724"/>
            <a:ext cx="3173868" cy="830997"/>
          </a:xfrm>
          <a:prstGeom prst="rect">
            <a:avLst/>
          </a:prstGeom>
        </p:spPr>
        <p:txBody>
          <a:bodyPr wrap="square">
            <a:spAutoFit/>
          </a:bodyPr>
          <a:lstStyle/>
          <a:p>
            <a:pPr eaLnBrk="1" hangingPunct="1"/>
            <a:r>
              <a:rPr lang="en-US" altLang="ja-JP" sz="2400" dirty="0">
                <a:solidFill>
                  <a:srgbClr val="FF0000"/>
                </a:solidFill>
                <a:latin typeface="Arial Narrow" panose="020B0606020202030204" pitchFamily="34" charset="0"/>
              </a:rPr>
              <a:t>CCS resource is more critical </a:t>
            </a:r>
            <a:r>
              <a:rPr lang="en-US" altLang="ja-JP" sz="2400" dirty="0">
                <a:latin typeface="Arial Narrow" panose="020B0606020202030204" pitchFamily="34" charset="0"/>
              </a:rPr>
              <a:t>than fossil fuels.</a:t>
            </a:r>
            <a:endParaRPr lang="en-US" altLang="ja-JP" sz="2400" dirty="0">
              <a:latin typeface="Arial Narrow" panose="020B0606020202030204" pitchFamily="34" charset="0"/>
            </a:endParaRPr>
          </a:p>
        </p:txBody>
      </p:sp>
      <p:sp>
        <p:nvSpPr>
          <p:cNvPr id="17" name="正方形/長方形 10"/>
          <p:cNvSpPr>
            <a:spLocks noChangeArrowheads="1"/>
          </p:cNvSpPr>
          <p:nvPr/>
        </p:nvSpPr>
        <p:spPr bwMode="auto">
          <a:xfrm>
            <a:off x="7412873" y="4821508"/>
            <a:ext cx="4399713"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smtClean="0">
                <a:solidFill>
                  <a:srgbClr val="FF0000"/>
                </a:solidFill>
                <a:latin typeface="Arial Narrow" panose="020B0606020202030204" pitchFamily="34" charset="0"/>
              </a:rPr>
              <a:t>Fusion can provide alternative </a:t>
            </a:r>
          </a:p>
          <a:p>
            <a:pPr eaLnBrk="1" hangingPunct="1">
              <a:spcBef>
                <a:spcPct val="0"/>
              </a:spcBef>
              <a:buFontTx/>
              <a:buNone/>
            </a:pPr>
            <a:r>
              <a:rPr lang="en-US" altLang="ja-JP" sz="2400" dirty="0" smtClean="0">
                <a:solidFill>
                  <a:srgbClr val="FF0000"/>
                </a:solidFill>
                <a:latin typeface="Arial Narrow" panose="020B0606020202030204" pitchFamily="34" charset="0"/>
              </a:rPr>
              <a:t>CCS technology </a:t>
            </a:r>
            <a:endParaRPr lang="en-US" altLang="ja-JP" sz="2400" dirty="0" smtClean="0">
              <a:solidFill>
                <a:srgbClr val="FF0000"/>
              </a:solidFill>
              <a:latin typeface="Arial Narrow" panose="020B0606020202030204"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3"/>
          <p:cNvSpPr>
            <a:spLocks noChangeArrowheads="1"/>
          </p:cNvSpPr>
          <p:nvPr/>
        </p:nvSpPr>
        <p:spPr bwMode="auto">
          <a:xfrm>
            <a:off x="5558042" y="3613549"/>
            <a:ext cx="239712" cy="257175"/>
          </a:xfrm>
          <a:prstGeom prst="downArrow">
            <a:avLst>
              <a:gd name="adj1" fmla="val 50000"/>
              <a:gd name="adj2" fmla="val 291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b="1">
              <a:solidFill>
                <a:srgbClr val="000000"/>
              </a:solidFill>
              <a:latin typeface="Arial Narrow" panose="020B0606020202030204" pitchFamily="34" charset="0"/>
            </a:endParaRPr>
          </a:p>
        </p:txBody>
      </p:sp>
      <p:sp>
        <p:nvSpPr>
          <p:cNvPr id="81923" name="Rectangle 4"/>
          <p:cNvSpPr>
            <a:spLocks noChangeArrowheads="1"/>
          </p:cNvSpPr>
          <p:nvPr/>
        </p:nvSpPr>
        <p:spPr bwMode="auto">
          <a:xfrm>
            <a:off x="839416" y="0"/>
            <a:ext cx="9433047" cy="67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3600" b="1" dirty="0" smtClean="0">
                <a:solidFill>
                  <a:srgbClr val="000000"/>
                </a:solidFill>
                <a:latin typeface="Impact" panose="020B0806030902050204" pitchFamily="34" charset="0"/>
              </a:rPr>
              <a:t>biomass conversion for </a:t>
            </a:r>
            <a:r>
              <a:rPr lang="en-US" altLang="ja-JP" sz="3600" b="1" dirty="0" smtClean="0">
                <a:solidFill>
                  <a:srgbClr val="FF0000"/>
                </a:solidFill>
                <a:latin typeface="Impact" panose="020B0806030902050204" pitchFamily="34" charset="0"/>
              </a:rPr>
              <a:t> Charcoal production</a:t>
            </a:r>
            <a:r>
              <a:rPr lang="ja-JP" altLang="en-US" sz="3600" b="1" dirty="0">
                <a:solidFill>
                  <a:srgbClr val="000000"/>
                </a:solidFill>
                <a:latin typeface="Impact" panose="020B0806030902050204" pitchFamily="34" charset="0"/>
              </a:rPr>
              <a:t>　</a:t>
            </a:r>
            <a:endParaRPr lang="en-US" altLang="ja-JP" sz="3600" b="1" dirty="0">
              <a:solidFill>
                <a:srgbClr val="000000"/>
              </a:solidFill>
              <a:latin typeface="Impact" panose="020B0806030902050204" pitchFamily="34" charset="0"/>
            </a:endParaRPr>
          </a:p>
        </p:txBody>
      </p:sp>
      <p:sp>
        <p:nvSpPr>
          <p:cNvPr id="81925" name="Rectangle 6"/>
          <p:cNvSpPr>
            <a:spLocks noChangeArrowheads="1"/>
          </p:cNvSpPr>
          <p:nvPr/>
        </p:nvSpPr>
        <p:spPr bwMode="auto">
          <a:xfrm>
            <a:off x="645464" y="3160713"/>
            <a:ext cx="8835088" cy="5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75" tIns="67275" rIns="129375" bIns="67275">
            <a:spAutoFit/>
          </a:bodyPr>
          <a:lstStyle>
            <a:lvl1pPr defTabSz="1314450">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3144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31445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314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31445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31445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31445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31445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31445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800" b="1">
                <a:solidFill>
                  <a:srgbClr val="0000CC"/>
                </a:solidFill>
                <a:latin typeface="Arial Narrow" panose="020B0606020202030204" pitchFamily="34" charset="0"/>
              </a:rPr>
              <a:t>lignin</a:t>
            </a:r>
            <a:r>
              <a:rPr lang="en-US" altLang="ja-JP" sz="2800" b="1">
                <a:solidFill>
                  <a:srgbClr val="000000"/>
                </a:solidFill>
                <a:latin typeface="Arial Narrow" panose="020B0606020202030204" pitchFamily="34" charset="0"/>
              </a:rPr>
              <a:t>: (CH</a:t>
            </a:r>
            <a:r>
              <a:rPr lang="en-US" altLang="ja-JP" sz="2800" b="1" baseline="-25000">
                <a:solidFill>
                  <a:srgbClr val="000000"/>
                </a:solidFill>
                <a:latin typeface="Arial Narrow" panose="020B0606020202030204" pitchFamily="34" charset="0"/>
              </a:rPr>
              <a:t>1.4</a:t>
            </a:r>
            <a:r>
              <a:rPr lang="en-US" altLang="ja-JP" sz="2800" b="1">
                <a:solidFill>
                  <a:srgbClr val="000000"/>
                </a:solidFill>
                <a:latin typeface="Arial Narrow" panose="020B0606020202030204" pitchFamily="34" charset="0"/>
              </a:rPr>
              <a:t>O</a:t>
            </a:r>
            <a:r>
              <a:rPr lang="en-US" altLang="ja-JP" sz="2800" b="1" baseline="-25000">
                <a:solidFill>
                  <a:srgbClr val="000000"/>
                </a:solidFill>
                <a:latin typeface="Arial Narrow" panose="020B0606020202030204" pitchFamily="34" charset="0"/>
              </a:rPr>
              <a:t>0.3</a:t>
            </a:r>
            <a:r>
              <a:rPr lang="en-US" altLang="ja-JP" sz="2800" b="1">
                <a:solidFill>
                  <a:srgbClr val="000000"/>
                </a:solidFill>
                <a:latin typeface="Arial Narrow" panose="020B0606020202030204" pitchFamily="34" charset="0"/>
              </a:rPr>
              <a:t>)n + 0.7nH</a:t>
            </a:r>
            <a:r>
              <a:rPr lang="en-US" altLang="ja-JP" sz="2800" b="1" baseline="-25000">
                <a:solidFill>
                  <a:srgbClr val="000000"/>
                </a:solidFill>
                <a:latin typeface="Arial Narrow" panose="020B0606020202030204" pitchFamily="34" charset="0"/>
              </a:rPr>
              <a:t>2</a:t>
            </a:r>
            <a:r>
              <a:rPr lang="en-US" altLang="ja-JP" sz="2800" b="1">
                <a:solidFill>
                  <a:srgbClr val="000000"/>
                </a:solidFill>
                <a:latin typeface="Arial Narrow" panose="020B0606020202030204" pitchFamily="34" charset="0"/>
              </a:rPr>
              <a:t>O → </a:t>
            </a:r>
            <a:r>
              <a:rPr lang="ja-JP" altLang="en-US" sz="2800" b="1">
                <a:solidFill>
                  <a:srgbClr val="334EFF"/>
                </a:solidFill>
                <a:latin typeface="Arial Narrow" panose="020B0606020202030204" pitchFamily="34" charset="0"/>
              </a:rPr>
              <a:t>０</a:t>
            </a:r>
            <a:r>
              <a:rPr lang="en-US" altLang="ja-JP" sz="2800" b="1">
                <a:solidFill>
                  <a:srgbClr val="334EFF"/>
                </a:solidFill>
                <a:latin typeface="Arial Narrow" panose="020B0606020202030204" pitchFamily="34" charset="0"/>
              </a:rPr>
              <a:t>.4nH</a:t>
            </a:r>
            <a:r>
              <a:rPr lang="en-US" altLang="ja-JP" sz="2800" b="1" baseline="-25000">
                <a:solidFill>
                  <a:srgbClr val="334EFF"/>
                </a:solidFill>
                <a:latin typeface="Arial Narrow" panose="020B0606020202030204" pitchFamily="34" charset="0"/>
              </a:rPr>
              <a:t>2</a:t>
            </a:r>
            <a:r>
              <a:rPr lang="ja-JP" altLang="en-US" sz="2800" b="1" baseline="-25000">
                <a:solidFill>
                  <a:srgbClr val="334EFF"/>
                </a:solidFill>
                <a:latin typeface="Arial Narrow" panose="020B0606020202030204" pitchFamily="34" charset="0"/>
              </a:rPr>
              <a:t>　</a:t>
            </a:r>
            <a:r>
              <a:rPr lang="en-US" altLang="ja-JP" sz="2800" b="1">
                <a:solidFill>
                  <a:srgbClr val="334EFF"/>
                </a:solidFill>
                <a:latin typeface="Arial Narrow" panose="020B0606020202030204" pitchFamily="34" charset="0"/>
              </a:rPr>
              <a:t>H</a:t>
            </a:r>
            <a:r>
              <a:rPr lang="en-US" altLang="ja-JP" sz="2800" b="1" baseline="-25000">
                <a:solidFill>
                  <a:srgbClr val="334EFF"/>
                </a:solidFill>
                <a:latin typeface="Arial Narrow" panose="020B0606020202030204" pitchFamily="34" charset="0"/>
              </a:rPr>
              <a:t>2</a:t>
            </a:r>
            <a:r>
              <a:rPr lang="en-US" altLang="ja-JP" sz="2800" b="1">
                <a:solidFill>
                  <a:srgbClr val="334EFF"/>
                </a:solidFill>
                <a:latin typeface="Arial Narrow" panose="020B0606020202030204" pitchFamily="34" charset="0"/>
              </a:rPr>
              <a:t>O+ </a:t>
            </a:r>
            <a:r>
              <a:rPr lang="en-US" altLang="ja-JP" sz="2800" b="1" baseline="-25000">
                <a:solidFill>
                  <a:srgbClr val="334EFF"/>
                </a:solidFill>
                <a:latin typeface="Arial Narrow" panose="020B0606020202030204" pitchFamily="34" charset="0"/>
              </a:rPr>
              <a:t> </a:t>
            </a:r>
            <a:r>
              <a:rPr lang="en-US" altLang="ja-JP" sz="2800" b="1">
                <a:solidFill>
                  <a:srgbClr val="334EFF"/>
                </a:solidFill>
                <a:latin typeface="Arial Narrow" panose="020B0606020202030204" pitchFamily="34" charset="0"/>
              </a:rPr>
              <a:t>n</a:t>
            </a:r>
            <a:r>
              <a:rPr lang="en-US" altLang="ja-JP" sz="2800" b="1">
                <a:solidFill>
                  <a:srgbClr val="FF0000"/>
                </a:solidFill>
                <a:latin typeface="Arial Narrow" panose="020B0606020202030204" pitchFamily="34" charset="0"/>
              </a:rPr>
              <a:t>C</a:t>
            </a:r>
            <a:r>
              <a:rPr lang="en-US" altLang="ja-JP" sz="2800" b="1">
                <a:solidFill>
                  <a:srgbClr val="334EFF"/>
                </a:solidFill>
                <a:latin typeface="Arial Narrow" panose="020B0606020202030204" pitchFamily="34" charset="0"/>
              </a:rPr>
              <a:t> </a:t>
            </a:r>
            <a:r>
              <a:rPr lang="en-US" altLang="ja-JP" sz="2800" b="1">
                <a:solidFill>
                  <a:srgbClr val="FF0000"/>
                </a:solidFill>
                <a:latin typeface="Arial Narrow" panose="020B0606020202030204" pitchFamily="34" charset="0"/>
              </a:rPr>
              <a:t>–290n[kJ]</a:t>
            </a:r>
          </a:p>
        </p:txBody>
      </p:sp>
      <p:sp>
        <p:nvSpPr>
          <p:cNvPr id="547847" name="Rectangle 7"/>
          <p:cNvSpPr>
            <a:spLocks noChangeArrowheads="1"/>
          </p:cNvSpPr>
          <p:nvPr/>
        </p:nvSpPr>
        <p:spPr bwMode="auto">
          <a:xfrm>
            <a:off x="1126113" y="1343878"/>
            <a:ext cx="1410963"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ja-JP" sz="2800" b="1" dirty="0">
                <a:solidFill>
                  <a:srgbClr val="0000CC"/>
                </a:solidFill>
                <a:latin typeface="Arial Narrow" panose="020B0606020202030204" pitchFamily="34" charset="0"/>
                <a:ea typeface="Osaka" charset="-128"/>
              </a:rPr>
              <a:t>Biomass</a:t>
            </a:r>
          </a:p>
          <a:p>
            <a:pPr algn="ctr">
              <a:defRPr/>
            </a:pPr>
            <a:r>
              <a:rPr lang="en-US" altLang="ja-JP" sz="3200" b="1" dirty="0">
                <a:solidFill>
                  <a:srgbClr val="0000CC"/>
                </a:solidFill>
                <a:latin typeface="Arial Narrow" panose="020B0606020202030204" pitchFamily="34" charset="0"/>
                <a:ea typeface="Osaka" charset="-128"/>
              </a:rPr>
              <a:t>(</a:t>
            </a:r>
            <a:r>
              <a:rPr lang="en-US" altLang="ja-JP" sz="3200" b="1" dirty="0">
                <a:solidFill>
                  <a:srgbClr val="0000CC"/>
                </a:solidFill>
                <a:effectLst>
                  <a:outerShdw blurRad="38100" dist="38100" dir="2700000" algn="tl">
                    <a:srgbClr val="C0C0C0"/>
                  </a:outerShdw>
                </a:effectLst>
                <a:latin typeface="Arial Narrow" panose="020B0606020202030204" pitchFamily="34" charset="0"/>
              </a:rPr>
              <a:t>1kg)</a:t>
            </a:r>
          </a:p>
        </p:txBody>
      </p:sp>
      <p:sp>
        <p:nvSpPr>
          <p:cNvPr id="81927" name="Rectangle 8"/>
          <p:cNvSpPr>
            <a:spLocks noChangeArrowheads="1"/>
          </p:cNvSpPr>
          <p:nvPr/>
        </p:nvSpPr>
        <p:spPr bwMode="auto">
          <a:xfrm>
            <a:off x="3863975" y="1989139"/>
            <a:ext cx="3080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ko-KR" sz="2000" b="1">
                <a:solidFill>
                  <a:srgbClr val="000000"/>
                </a:solidFill>
                <a:latin typeface="Arial Narrow" panose="020B0606020202030204" pitchFamily="34" charset="0"/>
              </a:rPr>
              <a:t>+</a:t>
            </a:r>
            <a:endParaRPr lang="en-US" altLang="ja-JP" sz="2000" b="1">
              <a:solidFill>
                <a:srgbClr val="000000"/>
              </a:solidFill>
              <a:latin typeface="Arial Narrow" panose="020B0606020202030204" pitchFamily="34" charset="0"/>
            </a:endParaRPr>
          </a:p>
        </p:txBody>
      </p:sp>
      <p:sp>
        <p:nvSpPr>
          <p:cNvPr id="81928" name="Rectangle 9"/>
          <p:cNvSpPr>
            <a:spLocks noChangeArrowheads="1"/>
          </p:cNvSpPr>
          <p:nvPr/>
        </p:nvSpPr>
        <p:spPr bwMode="auto">
          <a:xfrm>
            <a:off x="4224338" y="1936750"/>
            <a:ext cx="736099"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800" b="1">
                <a:solidFill>
                  <a:srgbClr val="000000"/>
                </a:solidFill>
                <a:latin typeface="Arial Narrow" panose="020B0606020202030204" pitchFamily="34" charset="0"/>
                <a:ea typeface="Osaka" charset="-128"/>
              </a:rPr>
              <a:t>H</a:t>
            </a:r>
            <a:r>
              <a:rPr lang="en-US" altLang="ja-JP" sz="2800" b="1" baseline="-25000">
                <a:solidFill>
                  <a:srgbClr val="000000"/>
                </a:solidFill>
                <a:latin typeface="Arial Narrow" panose="020B0606020202030204" pitchFamily="34" charset="0"/>
                <a:ea typeface="Osaka" charset="-128"/>
              </a:rPr>
              <a:t>2</a:t>
            </a:r>
            <a:r>
              <a:rPr lang="en-US" altLang="ja-JP" sz="2800" b="1">
                <a:solidFill>
                  <a:srgbClr val="000000"/>
                </a:solidFill>
                <a:latin typeface="Arial Narrow" panose="020B0606020202030204" pitchFamily="34" charset="0"/>
                <a:ea typeface="Osaka" charset="-128"/>
              </a:rPr>
              <a:t>O</a:t>
            </a:r>
          </a:p>
        </p:txBody>
      </p:sp>
      <p:sp>
        <p:nvSpPr>
          <p:cNvPr id="81929" name="Rectangle 10"/>
          <p:cNvSpPr>
            <a:spLocks noChangeArrowheads="1"/>
          </p:cNvSpPr>
          <p:nvPr/>
        </p:nvSpPr>
        <p:spPr bwMode="auto">
          <a:xfrm>
            <a:off x="4116904" y="922952"/>
            <a:ext cx="3816350"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800" b="1" dirty="0" smtClean="0">
                <a:solidFill>
                  <a:srgbClr val="FF0000"/>
                </a:solidFill>
                <a:latin typeface="Arial Narrow" panose="020B0606020202030204" pitchFamily="34" charset="0"/>
                <a:ea typeface="Osaka" charset="-128"/>
              </a:rPr>
              <a:t>Fusion </a:t>
            </a:r>
            <a:r>
              <a:rPr lang="en-US" altLang="ja-JP" sz="2800" b="1" dirty="0">
                <a:solidFill>
                  <a:srgbClr val="FF0000"/>
                </a:solidFill>
                <a:latin typeface="Arial Narrow" panose="020B0606020202030204" pitchFamily="34" charset="0"/>
                <a:ea typeface="Osaka" charset="-128"/>
              </a:rPr>
              <a:t>Heat</a:t>
            </a:r>
            <a:r>
              <a:rPr lang="ja-JP" altLang="en-US" sz="2800" b="1" dirty="0" err="1" smtClean="0">
                <a:solidFill>
                  <a:srgbClr val="FF0000"/>
                </a:solidFill>
                <a:latin typeface="Arial Narrow" panose="020B0606020202030204" pitchFamily="34" charset="0"/>
                <a:ea typeface="Osaka" charset="-128"/>
              </a:rPr>
              <a:t>，</a:t>
            </a:r>
            <a:r>
              <a:rPr lang="en-US" altLang="ja-JP" sz="2800" b="1" dirty="0" smtClean="0">
                <a:solidFill>
                  <a:srgbClr val="FF0000"/>
                </a:solidFill>
                <a:latin typeface="Arial Narrow" panose="020B0606020202030204" pitchFamily="34" charset="0"/>
                <a:ea typeface="Osaka" charset="-128"/>
              </a:rPr>
              <a:t>300</a:t>
            </a:r>
            <a:r>
              <a:rPr lang="en-US" altLang="ja-JP" sz="2800" b="1" dirty="0">
                <a:solidFill>
                  <a:srgbClr val="FF0000"/>
                </a:solidFill>
                <a:latin typeface="Arial Narrow" panose="020B0606020202030204" pitchFamily="34" charset="0"/>
                <a:ea typeface="Osaka" charset="-128"/>
              </a:rPr>
              <a:t>℃</a:t>
            </a:r>
            <a:endParaRPr lang="ja-JP" altLang="en-US" sz="2800" b="1" dirty="0">
              <a:solidFill>
                <a:srgbClr val="FF0000"/>
              </a:solidFill>
              <a:latin typeface="Arial Narrow" panose="020B0606020202030204" pitchFamily="34" charset="0"/>
              <a:ea typeface="Osaka" charset="-128"/>
            </a:endParaRPr>
          </a:p>
        </p:txBody>
      </p:sp>
      <p:sp>
        <p:nvSpPr>
          <p:cNvPr id="81930" name="AutoShape 11"/>
          <p:cNvSpPr>
            <a:spLocks noChangeArrowheads="1"/>
          </p:cNvSpPr>
          <p:nvPr/>
        </p:nvSpPr>
        <p:spPr bwMode="auto">
          <a:xfrm>
            <a:off x="5805488" y="1628776"/>
            <a:ext cx="576262" cy="50482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b="1">
              <a:solidFill>
                <a:srgbClr val="000000"/>
              </a:solidFill>
              <a:latin typeface="Arial Narrow" panose="020B0606020202030204" pitchFamily="34" charset="0"/>
            </a:endParaRPr>
          </a:p>
        </p:txBody>
      </p:sp>
      <p:sp>
        <p:nvSpPr>
          <p:cNvPr id="81931" name="Rectangle 12"/>
          <p:cNvSpPr>
            <a:spLocks noChangeArrowheads="1"/>
          </p:cNvSpPr>
          <p:nvPr/>
        </p:nvSpPr>
        <p:spPr bwMode="auto">
          <a:xfrm>
            <a:off x="7488239" y="1955801"/>
            <a:ext cx="1031051"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800" b="1">
                <a:solidFill>
                  <a:srgbClr val="000000"/>
                </a:solidFill>
                <a:latin typeface="Arial Narrow" panose="020B0606020202030204" pitchFamily="34" charset="0"/>
                <a:ea typeface="Osaka" charset="-128"/>
              </a:rPr>
              <a:t>H</a:t>
            </a:r>
            <a:r>
              <a:rPr lang="en-US" altLang="ja-JP" sz="2800" b="1" baseline="-25000">
                <a:solidFill>
                  <a:srgbClr val="000000"/>
                </a:solidFill>
                <a:latin typeface="Arial Narrow" panose="020B0606020202030204" pitchFamily="34" charset="0"/>
                <a:ea typeface="Osaka" charset="-128"/>
              </a:rPr>
              <a:t>2</a:t>
            </a:r>
            <a:r>
              <a:rPr lang="en-US" altLang="ja-JP" sz="2800" b="1">
                <a:solidFill>
                  <a:srgbClr val="000000"/>
                </a:solidFill>
                <a:latin typeface="Arial Narrow" panose="020B0606020202030204" pitchFamily="34" charset="0"/>
                <a:ea typeface="Osaka" charset="-128"/>
              </a:rPr>
              <a:t>O,</a:t>
            </a:r>
            <a:r>
              <a:rPr lang="en-US" altLang="ja-JP" sz="2800" b="1">
                <a:solidFill>
                  <a:srgbClr val="FF0000"/>
                </a:solidFill>
                <a:latin typeface="Arial Narrow" panose="020B0606020202030204" pitchFamily="34" charset="0"/>
                <a:ea typeface="Osaka" charset="-128"/>
              </a:rPr>
              <a:t>C</a:t>
            </a:r>
          </a:p>
        </p:txBody>
      </p:sp>
      <p:sp>
        <p:nvSpPr>
          <p:cNvPr id="81932" name="Rectangle 17"/>
          <p:cNvSpPr>
            <a:spLocks noChangeArrowheads="1"/>
          </p:cNvSpPr>
          <p:nvPr/>
        </p:nvSpPr>
        <p:spPr bwMode="auto">
          <a:xfrm>
            <a:off x="1978203" y="3771619"/>
            <a:ext cx="4568825" cy="46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400" b="1" dirty="0">
                <a:solidFill>
                  <a:srgbClr val="0000CC"/>
                </a:solidFill>
                <a:latin typeface="Arial Narrow" panose="020B0606020202030204" pitchFamily="34" charset="0"/>
                <a:ea typeface="Osaka" charset="-128"/>
              </a:rPr>
              <a:t>Hydrogen  to sell </a:t>
            </a:r>
            <a:r>
              <a:rPr lang="en-US" altLang="ja-JP" sz="2400" b="1" dirty="0" smtClean="0">
                <a:solidFill>
                  <a:srgbClr val="0000CC"/>
                </a:solidFill>
                <a:latin typeface="Arial Narrow" panose="020B0606020202030204" pitchFamily="34" charset="0"/>
                <a:ea typeface="Osaka" charset="-128"/>
              </a:rPr>
              <a:t>(as byproduct)</a:t>
            </a:r>
            <a:endParaRPr lang="en-US" altLang="ja-JP" sz="2400" b="1" dirty="0">
              <a:solidFill>
                <a:srgbClr val="0000CC"/>
              </a:solidFill>
              <a:latin typeface="Arial Narrow" panose="020B0606020202030204" pitchFamily="34" charset="0"/>
              <a:ea typeface="Osaka" charset="-128"/>
            </a:endParaRPr>
          </a:p>
        </p:txBody>
      </p:sp>
      <p:sp>
        <p:nvSpPr>
          <p:cNvPr id="81933" name="AutoShape 18"/>
          <p:cNvSpPr>
            <a:spLocks noChangeArrowheads="1"/>
          </p:cNvSpPr>
          <p:nvPr/>
        </p:nvSpPr>
        <p:spPr bwMode="auto">
          <a:xfrm>
            <a:off x="7456488" y="2711171"/>
            <a:ext cx="1533454" cy="56857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anchor="ctr"/>
          <a:lstStyle/>
          <a:p>
            <a:endParaRPr lang="ja-JP" altLang="en-US">
              <a:latin typeface="Arial Narrow" panose="020B0606020202030204" pitchFamily="34" charset="0"/>
            </a:endParaRPr>
          </a:p>
        </p:txBody>
      </p:sp>
      <p:sp>
        <p:nvSpPr>
          <p:cNvPr id="81934" name="AutoShape 22"/>
          <p:cNvSpPr>
            <a:spLocks noChangeArrowheads="1"/>
          </p:cNvSpPr>
          <p:nvPr/>
        </p:nvSpPr>
        <p:spPr bwMode="auto">
          <a:xfrm>
            <a:off x="5303839" y="2133600"/>
            <a:ext cx="2160587" cy="287338"/>
          </a:xfrm>
          <a:prstGeom prst="rightArrow">
            <a:avLst>
              <a:gd name="adj1" fmla="val 50000"/>
              <a:gd name="adj2" fmla="val 75124"/>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b="1">
              <a:solidFill>
                <a:srgbClr val="000000"/>
              </a:solidFill>
              <a:latin typeface="Arial Narrow" panose="020B0606020202030204" pitchFamily="34" charset="0"/>
            </a:endParaRPr>
          </a:p>
        </p:txBody>
      </p:sp>
      <p:sp>
        <p:nvSpPr>
          <p:cNvPr id="57365" name="Rectangle 26"/>
          <p:cNvSpPr>
            <a:spLocks noChangeArrowheads="1"/>
          </p:cNvSpPr>
          <p:nvPr/>
        </p:nvSpPr>
        <p:spPr bwMode="auto">
          <a:xfrm>
            <a:off x="9226189" y="2669395"/>
            <a:ext cx="2192338" cy="830262"/>
          </a:xfrm>
          <a:prstGeom prst="rect">
            <a:avLst/>
          </a:prstGeom>
          <a:solidFill>
            <a:schemeClr val="accent2">
              <a:lumMod val="40000"/>
              <a:lumOff val="60000"/>
            </a:schemeClr>
          </a:solidFill>
          <a:ln w="9525">
            <a:solidFill>
              <a:schemeClr val="bg2"/>
            </a:solidFill>
            <a:miter lim="800000"/>
            <a:headEnd/>
            <a:tailEnd/>
          </a:ln>
          <a:effectLst/>
        </p:spPr>
        <p:txBody>
          <a:bodyPr>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kumimoji="0" lang="pt-BR" altLang="ja-JP" sz="2400" b="1" dirty="0">
                <a:solidFill>
                  <a:srgbClr val="FF0000"/>
                </a:solidFill>
                <a:latin typeface="Arial Narrow" panose="020B0606020202030204" pitchFamily="34" charset="0"/>
              </a:rPr>
              <a:t>Carbon Sequestration</a:t>
            </a:r>
            <a:endParaRPr kumimoji="0" lang="en-US" altLang="ja-JP" sz="2400" b="1" dirty="0">
              <a:solidFill>
                <a:srgbClr val="FF0000"/>
              </a:solidFill>
              <a:latin typeface="Arial Narrow" panose="020B0606020202030204" pitchFamily="34" charset="0"/>
            </a:endParaRPr>
          </a:p>
        </p:txBody>
      </p:sp>
      <p:sp>
        <p:nvSpPr>
          <p:cNvPr id="81936" name="Text Box 56"/>
          <p:cNvSpPr txBox="1">
            <a:spLocks noChangeArrowheads="1"/>
          </p:cNvSpPr>
          <p:nvPr/>
        </p:nvSpPr>
        <p:spPr bwMode="auto">
          <a:xfrm>
            <a:off x="6748463" y="1597025"/>
            <a:ext cx="609600" cy="2619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6" tIns="8463" rIns="16926" bIns="8463">
            <a:spAutoFit/>
          </a:bodyPr>
          <a:lstStyle>
            <a:lvl1pPr defTabSz="1074738">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FontTx/>
              <a:buNone/>
            </a:pPr>
            <a:r>
              <a:rPr lang="en-US" altLang="ja-JP" sz="1600" b="1">
                <a:solidFill>
                  <a:srgbClr val="FF0000"/>
                </a:solidFill>
                <a:latin typeface="Arial Narrow" panose="020B0606020202030204" pitchFamily="34" charset="0"/>
              </a:rPr>
              <a:t>8.2MJ</a:t>
            </a:r>
          </a:p>
        </p:txBody>
      </p:sp>
      <p:sp>
        <p:nvSpPr>
          <p:cNvPr id="81939" name="Text Box 31"/>
          <p:cNvSpPr txBox="1">
            <a:spLocks noChangeArrowheads="1"/>
          </p:cNvSpPr>
          <p:nvPr/>
        </p:nvSpPr>
        <p:spPr bwMode="auto">
          <a:xfrm>
            <a:off x="95761" y="5055100"/>
            <a:ext cx="12162406" cy="180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6" tIns="8463" rIns="16926" bIns="8463">
            <a:spAutoFit/>
          </a:bodyPr>
          <a:lstStyle>
            <a:lvl1pPr defTabSz="1074738">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FontTx/>
              <a:buNone/>
            </a:pPr>
            <a:r>
              <a:rPr lang="en-US" altLang="ja-JP" sz="2800" dirty="0">
                <a:solidFill>
                  <a:srgbClr val="4D4D4D"/>
                </a:solidFill>
                <a:latin typeface="Arial Narrow" panose="020B0606020202030204" pitchFamily="34" charset="0"/>
              </a:rPr>
              <a:t>There are insufficient CCS capacity in the world.</a:t>
            </a:r>
          </a:p>
          <a:p>
            <a:pPr eaLnBrk="1" hangingPunct="1">
              <a:spcBef>
                <a:spcPct val="0"/>
              </a:spcBef>
              <a:buClrTx/>
              <a:buFontTx/>
              <a:buNone/>
            </a:pPr>
            <a:r>
              <a:rPr lang="en-US" altLang="ja-JP" sz="2800" dirty="0">
                <a:solidFill>
                  <a:srgbClr val="FF0000"/>
                </a:solidFill>
                <a:latin typeface="Arial Narrow" panose="020B0606020202030204" pitchFamily="34" charset="0"/>
              </a:rPr>
              <a:t>Only Fusion Charcoal can isolate the carbon from the environmental Carbon Cycle forever</a:t>
            </a:r>
            <a:r>
              <a:rPr lang="ja-JP" altLang="en-US" sz="2800" dirty="0">
                <a:solidFill>
                  <a:srgbClr val="FF0000"/>
                </a:solidFill>
                <a:latin typeface="Arial Narrow" panose="020B0606020202030204" pitchFamily="34" charset="0"/>
              </a:rPr>
              <a:t>！</a:t>
            </a:r>
            <a:endParaRPr lang="en-US" altLang="ja-JP" sz="2800" dirty="0">
              <a:solidFill>
                <a:srgbClr val="FF0000"/>
              </a:solidFill>
              <a:latin typeface="Arial Narrow" panose="020B0606020202030204" pitchFamily="34" charset="0"/>
            </a:endParaRPr>
          </a:p>
          <a:p>
            <a:pPr eaLnBrk="1" hangingPunct="1">
              <a:spcBef>
                <a:spcPct val="0"/>
              </a:spcBef>
              <a:buClrTx/>
              <a:buFontTx/>
              <a:buNone/>
            </a:pPr>
            <a:r>
              <a:rPr lang="ja-JP" altLang="en-US" sz="2800" dirty="0">
                <a:solidFill>
                  <a:srgbClr val="FF0000"/>
                </a:solidFill>
                <a:latin typeface="Arial Narrow" panose="020B0606020202030204" pitchFamily="34" charset="0"/>
              </a:rPr>
              <a:t>　　→</a:t>
            </a:r>
            <a:r>
              <a:rPr lang="en-US" altLang="ja-JP" sz="2800" dirty="0">
                <a:solidFill>
                  <a:srgbClr val="FF0000"/>
                </a:solidFill>
                <a:latin typeface="Arial Narrow" panose="020B0606020202030204" pitchFamily="34" charset="0"/>
              </a:rPr>
              <a:t>Fusion has unlimited market chance of </a:t>
            </a:r>
            <a:r>
              <a:rPr lang="en-US" altLang="ja-JP" sz="2800" dirty="0" smtClean="0">
                <a:solidFill>
                  <a:srgbClr val="FF0000"/>
                </a:solidFill>
                <a:latin typeface="Arial Narrow" panose="020B0606020202030204" pitchFamily="34" charset="0"/>
              </a:rPr>
              <a:t>“</a:t>
            </a:r>
            <a:r>
              <a:rPr lang="en-US" altLang="ja-JP" sz="2800" dirty="0">
                <a:solidFill>
                  <a:srgbClr val="FF0000"/>
                </a:solidFill>
                <a:latin typeface="Arial Narrow" panose="020B0606020202030204" pitchFamily="34" charset="0"/>
              </a:rPr>
              <a:t>negative carbon” by abundant energy</a:t>
            </a:r>
            <a:r>
              <a:rPr lang="en-US" altLang="ja-JP" sz="2800" dirty="0" smtClean="0">
                <a:solidFill>
                  <a:srgbClr val="FF0000"/>
                </a:solidFill>
                <a:latin typeface="Arial Narrow" panose="020B0606020202030204" pitchFamily="34" charset="0"/>
              </a:rPr>
              <a:t>.</a:t>
            </a:r>
          </a:p>
          <a:p>
            <a:pPr eaLnBrk="1" hangingPunct="1">
              <a:spcBef>
                <a:spcPct val="0"/>
              </a:spcBef>
              <a:buClrTx/>
              <a:buFontTx/>
              <a:buNone/>
            </a:pPr>
            <a:r>
              <a:rPr lang="en-GB" altLang="ja-JP" sz="2800" i="1" dirty="0" smtClean="0">
                <a:solidFill>
                  <a:schemeClr val="bg2"/>
                </a:solidFill>
                <a:latin typeface="Arial Narrow" panose="020B0606020202030204" pitchFamily="34" charset="0"/>
              </a:rPr>
              <a:t>100,000 </a:t>
            </a:r>
            <a:r>
              <a:rPr lang="en-GB" altLang="ja-JP" sz="2800" i="1" dirty="0">
                <a:solidFill>
                  <a:schemeClr val="bg2"/>
                </a:solidFill>
                <a:latin typeface="Arial Narrow" panose="020B0606020202030204" pitchFamily="34" charset="0"/>
              </a:rPr>
              <a:t>unit-operation year of 3GW fusion </a:t>
            </a:r>
            <a:r>
              <a:rPr lang="en-GB" altLang="ja-JP" sz="2800" i="1" dirty="0" smtClean="0">
                <a:solidFill>
                  <a:schemeClr val="bg2"/>
                </a:solidFill>
                <a:latin typeface="Arial Narrow" panose="020B0606020202030204" pitchFamily="34" charset="0"/>
              </a:rPr>
              <a:t>plant market.(7.4 TtonCO2 to solidify) </a:t>
            </a:r>
            <a:endParaRPr lang="en-US" altLang="ja-JP" sz="2800" i="1" dirty="0">
              <a:solidFill>
                <a:schemeClr val="bg2"/>
              </a:solidFill>
              <a:latin typeface="Arial Narrow" panose="020B0606020202030204" pitchFamily="34" charset="0"/>
            </a:endParaRPr>
          </a:p>
        </p:txBody>
      </p:sp>
      <p:pic>
        <p:nvPicPr>
          <p:cNvPr id="81940" name="Picture 2" descr="C:\Documents and Settings\yasushi\My Documents\file\炉設計\機構実習まとめ\CAD\本体_180度_プラズマあり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586" y="819792"/>
            <a:ext cx="1234636" cy="119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1" name="図 51" descr="G:\実験装置\写真\RIMG00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111" y="913241"/>
            <a:ext cx="13922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42" name="グループ化 1"/>
          <p:cNvGrpSpPr>
            <a:grpSpLocks/>
          </p:cNvGrpSpPr>
          <p:nvPr/>
        </p:nvGrpSpPr>
        <p:grpSpPr bwMode="auto">
          <a:xfrm>
            <a:off x="5446714" y="1635125"/>
            <a:ext cx="1133475" cy="1169988"/>
            <a:chOff x="1693863" y="3241675"/>
            <a:chExt cx="2727325" cy="2581275"/>
          </a:xfrm>
        </p:grpSpPr>
        <p:grpSp>
          <p:nvGrpSpPr>
            <p:cNvPr id="81952" name="Group 93"/>
            <p:cNvGrpSpPr>
              <a:grpSpLocks/>
            </p:cNvGrpSpPr>
            <p:nvPr/>
          </p:nvGrpSpPr>
          <p:grpSpPr bwMode="auto">
            <a:xfrm flipH="1">
              <a:off x="3703638" y="3378200"/>
              <a:ext cx="638175" cy="193675"/>
              <a:chOff x="3817" y="621"/>
              <a:chExt cx="765" cy="237"/>
            </a:xfrm>
          </p:grpSpPr>
          <p:sp>
            <p:nvSpPr>
              <p:cNvPr id="81978"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79"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grpSp>
        <p:sp>
          <p:nvSpPr>
            <p:cNvPr id="81953"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54"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55"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56"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57"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59" name="Rectangle 102"/>
            <p:cNvSpPr>
              <a:spLocks noChangeArrowheads="1"/>
            </p:cNvSpPr>
            <p:nvPr/>
          </p:nvSpPr>
          <p:spPr bwMode="auto">
            <a:xfrm>
              <a:off x="2232451" y="3725007"/>
              <a:ext cx="106954"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0" name="Rectangle 103"/>
            <p:cNvSpPr>
              <a:spLocks noChangeArrowheads="1"/>
            </p:cNvSpPr>
            <p:nvPr/>
          </p:nvSpPr>
          <p:spPr bwMode="auto">
            <a:xfrm>
              <a:off x="241580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1" name="Rectangle 104"/>
            <p:cNvSpPr>
              <a:spLocks noChangeArrowheads="1"/>
            </p:cNvSpPr>
            <p:nvPr/>
          </p:nvSpPr>
          <p:spPr bwMode="auto">
            <a:xfrm>
              <a:off x="2595332" y="3725007"/>
              <a:ext cx="103133"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2" name="Rectangle 105"/>
            <p:cNvSpPr>
              <a:spLocks noChangeArrowheads="1"/>
            </p:cNvSpPr>
            <p:nvPr/>
          </p:nvSpPr>
          <p:spPr bwMode="auto">
            <a:xfrm>
              <a:off x="275958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3" name="Rectangle 106"/>
            <p:cNvSpPr>
              <a:spLocks noChangeArrowheads="1"/>
            </p:cNvSpPr>
            <p:nvPr/>
          </p:nvSpPr>
          <p:spPr bwMode="auto">
            <a:xfrm>
              <a:off x="3630492"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4" name="Rectangle 107"/>
            <p:cNvSpPr>
              <a:spLocks noChangeArrowheads="1"/>
            </p:cNvSpPr>
            <p:nvPr/>
          </p:nvSpPr>
          <p:spPr bwMode="auto">
            <a:xfrm>
              <a:off x="381002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5" name="Rectangle 108"/>
            <p:cNvSpPr>
              <a:spLocks noChangeArrowheads="1"/>
            </p:cNvSpPr>
            <p:nvPr/>
          </p:nvSpPr>
          <p:spPr bwMode="auto">
            <a:xfrm>
              <a:off x="3989551"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66" name="Rectangle 109"/>
            <p:cNvSpPr>
              <a:spLocks noChangeArrowheads="1"/>
            </p:cNvSpPr>
            <p:nvPr/>
          </p:nvSpPr>
          <p:spPr bwMode="auto">
            <a:xfrm>
              <a:off x="415380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81966"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latin typeface="Arial Narrow" panose="020B0606020202030204" pitchFamily="34" charset="0"/>
              </a:endParaRPr>
            </a:p>
          </p:txBody>
        </p:sp>
        <p:sp>
          <p:nvSpPr>
            <p:cNvPr id="81967"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latin typeface="Arial Narrow" panose="020B0606020202030204" pitchFamily="34" charset="0"/>
              </a:endParaRPr>
            </a:p>
          </p:txBody>
        </p:sp>
        <p:sp>
          <p:nvSpPr>
            <p:cNvPr id="81968"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latin typeface="Arial Narrow" panose="020B0606020202030204" pitchFamily="34" charset="0"/>
              </a:endParaRPr>
            </a:p>
          </p:txBody>
        </p:sp>
        <p:sp>
          <p:nvSpPr>
            <p:cNvPr id="81969"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70"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71"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73" name="Rectangle 124"/>
            <p:cNvSpPr>
              <a:spLocks noChangeArrowheads="1"/>
            </p:cNvSpPr>
            <p:nvPr/>
          </p:nvSpPr>
          <p:spPr bwMode="auto">
            <a:xfrm>
              <a:off x="2927652"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74" name="Rectangle 125"/>
            <p:cNvSpPr>
              <a:spLocks noChangeArrowheads="1"/>
            </p:cNvSpPr>
            <p:nvPr/>
          </p:nvSpPr>
          <p:spPr bwMode="auto">
            <a:xfrm>
              <a:off x="3111001" y="3735515"/>
              <a:ext cx="118414"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75" name="Rectangle 126"/>
            <p:cNvSpPr>
              <a:spLocks noChangeArrowheads="1"/>
            </p:cNvSpPr>
            <p:nvPr/>
          </p:nvSpPr>
          <p:spPr bwMode="auto">
            <a:xfrm>
              <a:off x="3290532" y="3735515"/>
              <a:ext cx="114593" cy="134842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76" name="Rectangle 127"/>
            <p:cNvSpPr>
              <a:spLocks noChangeArrowheads="1"/>
            </p:cNvSpPr>
            <p:nvPr/>
          </p:nvSpPr>
          <p:spPr bwMode="auto">
            <a:xfrm>
              <a:off x="3450963"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a:solidFill>
                  <a:srgbClr val="000000"/>
                </a:solidFill>
                <a:latin typeface="Arial Narrow" panose="020B0606020202030204" pitchFamily="34" charset="0"/>
              </a:endParaRPr>
            </a:p>
          </p:txBody>
        </p:sp>
        <p:sp>
          <p:nvSpPr>
            <p:cNvPr id="81976"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sp>
          <p:nvSpPr>
            <p:cNvPr id="81977"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solidFill>
                  <a:srgbClr val="000000"/>
                </a:solidFill>
                <a:latin typeface="Arial Narrow" panose="020B0606020202030204" pitchFamily="34" charset="0"/>
              </a:endParaRPr>
            </a:p>
          </p:txBody>
        </p:sp>
      </p:grpSp>
      <p:grpSp>
        <p:nvGrpSpPr>
          <p:cNvPr id="67" name="グループ化 66"/>
          <p:cNvGrpSpPr/>
          <p:nvPr/>
        </p:nvGrpSpPr>
        <p:grpSpPr>
          <a:xfrm>
            <a:off x="22071" y="-15418"/>
            <a:ext cx="11999913" cy="861249"/>
            <a:chOff x="0" y="17726"/>
            <a:chExt cx="11999913" cy="861249"/>
          </a:xfrm>
        </p:grpSpPr>
        <p:grpSp>
          <p:nvGrpSpPr>
            <p:cNvPr id="68" name="Group 107"/>
            <p:cNvGrpSpPr>
              <a:grpSpLocks/>
            </p:cNvGrpSpPr>
            <p:nvPr/>
          </p:nvGrpSpPr>
          <p:grpSpPr bwMode="auto">
            <a:xfrm>
              <a:off x="0" y="17726"/>
              <a:ext cx="11999913" cy="861249"/>
              <a:chOff x="-960" y="1874"/>
              <a:chExt cx="7559" cy="542"/>
            </a:xfrm>
          </p:grpSpPr>
          <p:graphicFrame>
            <p:nvGraphicFramePr>
              <p:cNvPr id="70"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82041" name="ビットマップ イメージ" r:id="rId6" imgW="2523810" imgH="2523810" progId="Paint.Picture">
                      <p:embed/>
                    </p:oleObj>
                  </mc:Choice>
                  <mc:Fallback>
                    <p:oleObj name="ビットマップ イメージ" r:id="rId6" imgW="2523810" imgH="252381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69" name="그림 452"/>
            <p:cNvPicPr>
              <a:picLocks noChangeAspect="1"/>
            </p:cNvPicPr>
            <p:nvPr/>
          </p:nvPicPr>
          <p:blipFill>
            <a:blip r:embed="rId8"/>
            <a:stretch>
              <a:fillRect/>
            </a:stretch>
          </p:blipFill>
          <p:spPr>
            <a:xfrm>
              <a:off x="104211" y="92007"/>
              <a:ext cx="519181" cy="632505"/>
            </a:xfrm>
            <a:prstGeom prst="rect">
              <a:avLst/>
            </a:prstGeom>
          </p:spPr>
        </p:pic>
      </p:grpSp>
      <p:sp>
        <p:nvSpPr>
          <p:cNvPr id="2" name="正方形/長方形 1"/>
          <p:cNvSpPr/>
          <p:nvPr/>
        </p:nvSpPr>
        <p:spPr>
          <a:xfrm>
            <a:off x="4408692" y="4200400"/>
            <a:ext cx="6764993" cy="461665"/>
          </a:xfrm>
          <a:prstGeom prst="rect">
            <a:avLst/>
          </a:prstGeom>
        </p:spPr>
        <p:txBody>
          <a:bodyPr wrap="none">
            <a:spAutoFit/>
          </a:bodyPr>
          <a:lstStyle/>
          <a:p>
            <a:pPr eaLnBrk="1" hangingPunct="1">
              <a:defRPr/>
            </a:pPr>
            <a:r>
              <a:rPr kumimoji="0" lang="pt-BR" altLang="ja-JP" sz="2400" b="1" dirty="0" smtClean="0">
                <a:solidFill>
                  <a:srgbClr val="FF0000"/>
                </a:solidFill>
                <a:latin typeface="Arial Narrow" panose="020B0606020202030204" pitchFamily="34" charset="0"/>
              </a:rPr>
              <a:t>Charcoal itself is the “proof of collected CO</a:t>
            </a:r>
            <a:r>
              <a:rPr kumimoji="0" lang="pt-BR" altLang="ja-JP" sz="2400" b="1" baseline="-25000" dirty="0" smtClean="0">
                <a:solidFill>
                  <a:srgbClr val="FF0000"/>
                </a:solidFill>
                <a:latin typeface="Arial Narrow" panose="020B0606020202030204" pitchFamily="34" charset="0"/>
              </a:rPr>
              <a:t>2</a:t>
            </a:r>
            <a:r>
              <a:rPr kumimoji="0" lang="pt-BR" altLang="ja-JP" sz="2400" b="1" dirty="0" smtClean="0">
                <a:solidFill>
                  <a:srgbClr val="FF0000"/>
                </a:solidFill>
                <a:latin typeface="Arial Narrow" panose="020B0606020202030204" pitchFamily="34" charset="0"/>
              </a:rPr>
              <a:t> from air”.</a:t>
            </a:r>
            <a:endParaRPr kumimoji="0" lang="en-US" altLang="ja-JP" sz="2400" b="1" dirty="0">
              <a:solidFill>
                <a:srgbClr val="FF0000"/>
              </a:solidFill>
              <a:latin typeface="Arial Narrow" panose="020B0606020202030204" pitchFamily="34" charset="0"/>
            </a:endParaRPr>
          </a:p>
        </p:txBody>
      </p:sp>
      <p:sp>
        <p:nvSpPr>
          <p:cNvPr id="57" name="正方形/長方形 56"/>
          <p:cNvSpPr/>
          <p:nvPr/>
        </p:nvSpPr>
        <p:spPr>
          <a:xfrm>
            <a:off x="3691440" y="4715537"/>
            <a:ext cx="4144083" cy="461665"/>
          </a:xfrm>
          <a:prstGeom prst="rect">
            <a:avLst/>
          </a:prstGeom>
        </p:spPr>
        <p:txBody>
          <a:bodyPr wrap="none">
            <a:spAutoFit/>
          </a:bodyPr>
          <a:lstStyle/>
          <a:p>
            <a:pPr eaLnBrk="1" hangingPunct="1">
              <a:defRPr/>
            </a:pPr>
            <a:r>
              <a:rPr kumimoji="0" lang="pt-BR" altLang="ja-JP" sz="2400" b="1" dirty="0" smtClean="0">
                <a:solidFill>
                  <a:srgbClr val="FF0000"/>
                </a:solidFill>
                <a:latin typeface="Arial Narrow" panose="020B0606020202030204" pitchFamily="34" charset="0"/>
              </a:rPr>
              <a:t>Emission credit to be sold in the </a:t>
            </a:r>
            <a:endParaRPr kumimoji="0" lang="en-US" altLang="ja-JP" sz="2400" b="1" dirty="0">
              <a:solidFill>
                <a:srgbClr val="FF0000"/>
              </a:solidFill>
              <a:latin typeface="Arial Narrow" panose="020B0606020202030204" pitchFamily="34" charset="0"/>
            </a:endParaRPr>
          </a:p>
        </p:txBody>
      </p:sp>
      <p:grpSp>
        <p:nvGrpSpPr>
          <p:cNvPr id="72" name="グループ化 71"/>
          <p:cNvGrpSpPr/>
          <p:nvPr/>
        </p:nvGrpSpPr>
        <p:grpSpPr>
          <a:xfrm>
            <a:off x="8839795" y="911489"/>
            <a:ext cx="3233425" cy="1665576"/>
            <a:chOff x="4593209" y="3307932"/>
            <a:chExt cx="4025314" cy="2661471"/>
          </a:xfrm>
        </p:grpSpPr>
        <p:pic>
          <p:nvPicPr>
            <p:cNvPr id="77" name="図 76"/>
            <p:cNvPicPr>
              <a:picLocks noChangeAspect="1"/>
            </p:cNvPicPr>
            <p:nvPr/>
          </p:nvPicPr>
          <p:blipFill>
            <a:blip r:embed="rId9"/>
            <a:stretch>
              <a:fillRect/>
            </a:stretch>
          </p:blipFill>
          <p:spPr>
            <a:xfrm rot="5400000">
              <a:off x="5697931" y="2203210"/>
              <a:ext cx="1815870" cy="4025314"/>
            </a:xfrm>
            <a:prstGeom prst="rect">
              <a:avLst/>
            </a:prstGeom>
          </p:spPr>
        </p:pic>
        <p:sp>
          <p:nvSpPr>
            <p:cNvPr id="78" name="正方形/長方形 77"/>
            <p:cNvSpPr/>
            <p:nvPr/>
          </p:nvSpPr>
          <p:spPr>
            <a:xfrm>
              <a:off x="4749908" y="5535986"/>
              <a:ext cx="351378" cy="369332"/>
            </a:xfrm>
            <a:prstGeom prst="rect">
              <a:avLst/>
            </a:prstGeom>
          </p:spPr>
          <p:txBody>
            <a:bodyPr wrap="none">
              <a:spAutoFit/>
            </a:bodyPr>
            <a:lstStyle/>
            <a:p>
              <a:r>
                <a:rPr lang="en-US" altLang="ja-JP" b="1" dirty="0" err="1" smtClean="0">
                  <a:solidFill>
                    <a:srgbClr val="334EFF"/>
                  </a:solidFill>
                </a:rPr>
                <a:t>rt</a:t>
              </a:r>
              <a:endParaRPr lang="ja-JP" altLang="en-US" dirty="0"/>
            </a:p>
          </p:txBody>
        </p:sp>
        <p:sp>
          <p:nvSpPr>
            <p:cNvPr id="79" name="正方形/長方形 78"/>
            <p:cNvSpPr/>
            <p:nvPr/>
          </p:nvSpPr>
          <p:spPr>
            <a:xfrm>
              <a:off x="5491221" y="5583424"/>
              <a:ext cx="801823" cy="369332"/>
            </a:xfrm>
            <a:prstGeom prst="rect">
              <a:avLst/>
            </a:prstGeom>
          </p:spPr>
          <p:txBody>
            <a:bodyPr wrap="none">
              <a:spAutoFit/>
            </a:bodyPr>
            <a:lstStyle/>
            <a:p>
              <a:r>
                <a:rPr lang="en-US" altLang="ja-JP" b="1" dirty="0" smtClean="0">
                  <a:solidFill>
                    <a:srgbClr val="334EFF"/>
                  </a:solidFill>
                </a:rPr>
                <a:t>270℃</a:t>
              </a:r>
              <a:endParaRPr lang="ja-JP" altLang="en-US" dirty="0"/>
            </a:p>
          </p:txBody>
        </p:sp>
        <p:sp>
          <p:nvSpPr>
            <p:cNvPr id="80" name="正方形/長方形 79"/>
            <p:cNvSpPr/>
            <p:nvPr/>
          </p:nvSpPr>
          <p:spPr>
            <a:xfrm>
              <a:off x="6676248" y="5586818"/>
              <a:ext cx="801823" cy="369332"/>
            </a:xfrm>
            <a:prstGeom prst="rect">
              <a:avLst/>
            </a:prstGeom>
          </p:spPr>
          <p:txBody>
            <a:bodyPr wrap="none">
              <a:spAutoFit/>
            </a:bodyPr>
            <a:lstStyle/>
            <a:p>
              <a:r>
                <a:rPr lang="en-US" altLang="ja-JP" b="1" dirty="0" smtClean="0">
                  <a:solidFill>
                    <a:srgbClr val="334EFF"/>
                  </a:solidFill>
                </a:rPr>
                <a:t>310℃</a:t>
              </a:r>
              <a:endParaRPr lang="ja-JP" altLang="en-US" dirty="0"/>
            </a:p>
          </p:txBody>
        </p:sp>
        <p:sp>
          <p:nvSpPr>
            <p:cNvPr id="81" name="正方形/長方形 80"/>
            <p:cNvSpPr/>
            <p:nvPr/>
          </p:nvSpPr>
          <p:spPr>
            <a:xfrm>
              <a:off x="7816700" y="5600071"/>
              <a:ext cx="801823" cy="369332"/>
            </a:xfrm>
            <a:prstGeom prst="rect">
              <a:avLst/>
            </a:prstGeom>
          </p:spPr>
          <p:txBody>
            <a:bodyPr wrap="none">
              <a:spAutoFit/>
            </a:bodyPr>
            <a:lstStyle/>
            <a:p>
              <a:r>
                <a:rPr lang="en-US" altLang="ja-JP" b="1" dirty="0" smtClean="0">
                  <a:solidFill>
                    <a:srgbClr val="334EFF"/>
                  </a:solidFill>
                </a:rPr>
                <a:t>350℃</a:t>
              </a:r>
              <a:endParaRPr lang="ja-JP" altLang="en-US" dirty="0"/>
            </a:p>
          </p:txBody>
        </p:sp>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7"/>
          <p:cNvSpPr>
            <a:spLocks noChangeArrowheads="1"/>
          </p:cNvSpPr>
          <p:nvPr/>
        </p:nvSpPr>
        <p:spPr bwMode="auto">
          <a:xfrm>
            <a:off x="1187051" y="2529284"/>
            <a:ext cx="1239442"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b="1">
                <a:latin typeface="Arial Narrow" panose="020B0606020202030204" pitchFamily="34" charset="0"/>
                <a:ea typeface="Osaka" charset="-128"/>
              </a:rPr>
              <a:t>Biomass</a:t>
            </a:r>
          </a:p>
        </p:txBody>
      </p:sp>
      <p:sp>
        <p:nvSpPr>
          <p:cNvPr id="89092" name="AutoShape 11"/>
          <p:cNvSpPr>
            <a:spLocks noChangeArrowheads="1"/>
          </p:cNvSpPr>
          <p:nvPr/>
        </p:nvSpPr>
        <p:spPr bwMode="auto">
          <a:xfrm>
            <a:off x="4899223" y="1964135"/>
            <a:ext cx="576262" cy="50482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89093" name="Rectangle 12"/>
          <p:cNvSpPr>
            <a:spLocks noChangeArrowheads="1"/>
          </p:cNvSpPr>
          <p:nvPr/>
        </p:nvSpPr>
        <p:spPr bwMode="auto">
          <a:xfrm>
            <a:off x="5870774" y="2776935"/>
            <a:ext cx="1989137"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Narrow" panose="020B0606020202030204" pitchFamily="34" charset="0"/>
                <a:ea typeface="Osaka" charset="-128"/>
              </a:rPr>
              <a:t>C</a:t>
            </a:r>
            <a:r>
              <a:rPr lang="en-US" altLang="ja-JP" sz="2400" b="1">
                <a:solidFill>
                  <a:srgbClr val="000000"/>
                </a:solidFill>
                <a:latin typeface="Arial Narrow" panose="020B0606020202030204" pitchFamily="34" charset="0"/>
                <a:ea typeface="Osaka" charset="-128"/>
              </a:rPr>
              <a:t>, H</a:t>
            </a:r>
            <a:r>
              <a:rPr lang="en-US" altLang="ja-JP" sz="2400" b="1" baseline="-25000">
                <a:solidFill>
                  <a:srgbClr val="000000"/>
                </a:solidFill>
                <a:latin typeface="Arial Narrow" panose="020B0606020202030204" pitchFamily="34" charset="0"/>
                <a:ea typeface="Osaka" charset="-128"/>
              </a:rPr>
              <a:t>2</a:t>
            </a:r>
            <a:r>
              <a:rPr lang="en-US" altLang="ja-JP" sz="2400" b="1">
                <a:solidFill>
                  <a:srgbClr val="000000"/>
                </a:solidFill>
                <a:latin typeface="Arial Narrow" panose="020B0606020202030204" pitchFamily="34" charset="0"/>
                <a:ea typeface="Osaka" charset="-128"/>
              </a:rPr>
              <a:t>O,</a:t>
            </a:r>
            <a:r>
              <a:rPr lang="en-US" altLang="ja-JP" sz="2400" b="1">
                <a:solidFill>
                  <a:srgbClr val="FF0000"/>
                </a:solidFill>
                <a:latin typeface="Arial Narrow" panose="020B0606020202030204" pitchFamily="34" charset="0"/>
                <a:ea typeface="Osaka" charset="-128"/>
              </a:rPr>
              <a:t> </a:t>
            </a:r>
            <a:r>
              <a:rPr lang="en-US" altLang="ja-JP" sz="2400" b="1">
                <a:solidFill>
                  <a:srgbClr val="000000"/>
                </a:solidFill>
                <a:latin typeface="Arial Narrow" panose="020B0606020202030204" pitchFamily="34" charset="0"/>
                <a:ea typeface="Osaka" charset="-128"/>
              </a:rPr>
              <a:t>H</a:t>
            </a:r>
            <a:r>
              <a:rPr lang="en-US" altLang="ja-JP" sz="2400" b="1" baseline="-25000">
                <a:solidFill>
                  <a:srgbClr val="000000"/>
                </a:solidFill>
                <a:latin typeface="Arial Narrow" panose="020B0606020202030204" pitchFamily="34" charset="0"/>
                <a:ea typeface="Osaka" charset="-128"/>
              </a:rPr>
              <a:t>2</a:t>
            </a:r>
            <a:endParaRPr lang="en-US" altLang="ja-JP" sz="2400" b="1">
              <a:solidFill>
                <a:srgbClr val="000000"/>
              </a:solidFill>
              <a:latin typeface="Arial Narrow" panose="020B0606020202030204" pitchFamily="34" charset="0"/>
              <a:ea typeface="Osaka" charset="-128"/>
            </a:endParaRPr>
          </a:p>
        </p:txBody>
      </p:sp>
      <p:sp>
        <p:nvSpPr>
          <p:cNvPr id="89094" name="Rectangle 17"/>
          <p:cNvSpPr>
            <a:spLocks noChangeArrowheads="1"/>
          </p:cNvSpPr>
          <p:nvPr/>
        </p:nvSpPr>
        <p:spPr bwMode="auto">
          <a:xfrm>
            <a:off x="6354965" y="3621843"/>
            <a:ext cx="2530475"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0000CC"/>
                </a:solidFill>
                <a:latin typeface="Arial Narrow" panose="020B0606020202030204" pitchFamily="34" charset="0"/>
                <a:ea typeface="Osaka" charset="-128"/>
              </a:rPr>
              <a:t>Hydrogen fuel</a:t>
            </a:r>
          </a:p>
        </p:txBody>
      </p:sp>
      <p:sp>
        <p:nvSpPr>
          <p:cNvPr id="89095" name="AutoShape 18"/>
          <p:cNvSpPr>
            <a:spLocks noChangeArrowheads="1"/>
          </p:cNvSpPr>
          <p:nvPr/>
        </p:nvSpPr>
        <p:spPr bwMode="auto">
          <a:xfrm flipV="1">
            <a:off x="5950482" y="3359002"/>
            <a:ext cx="338718" cy="58950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latin typeface="Arial Narrow" panose="020B0606020202030204" pitchFamily="34" charset="0"/>
            </a:endParaRPr>
          </a:p>
        </p:txBody>
      </p:sp>
      <p:sp>
        <p:nvSpPr>
          <p:cNvPr id="89096" name="AutoShape 21"/>
          <p:cNvSpPr>
            <a:spLocks noChangeArrowheads="1"/>
          </p:cNvSpPr>
          <p:nvPr/>
        </p:nvSpPr>
        <p:spPr bwMode="auto">
          <a:xfrm flipH="1" flipV="1">
            <a:off x="3659386" y="3948510"/>
            <a:ext cx="1031875" cy="6778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latin typeface="Arial Narrow" panose="020B0606020202030204" pitchFamily="34" charset="0"/>
            </a:endParaRPr>
          </a:p>
        </p:txBody>
      </p:sp>
      <p:sp>
        <p:nvSpPr>
          <p:cNvPr id="89097" name="AutoShape 22"/>
          <p:cNvSpPr>
            <a:spLocks noChangeArrowheads="1"/>
          </p:cNvSpPr>
          <p:nvPr/>
        </p:nvSpPr>
        <p:spPr bwMode="auto">
          <a:xfrm>
            <a:off x="2426493" y="2714518"/>
            <a:ext cx="1709268" cy="223355"/>
          </a:xfrm>
          <a:prstGeom prst="rightArrow">
            <a:avLst>
              <a:gd name="adj1" fmla="val 57892"/>
              <a:gd name="adj2" fmla="val 75039"/>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89098" name="Text Box 56"/>
          <p:cNvSpPr txBox="1">
            <a:spLocks noChangeArrowheads="1"/>
          </p:cNvSpPr>
          <p:nvPr/>
        </p:nvSpPr>
        <p:spPr bwMode="auto">
          <a:xfrm>
            <a:off x="6389885" y="775097"/>
            <a:ext cx="3098800" cy="87886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a:solidFill>
                  <a:srgbClr val="FF0000"/>
                </a:solidFill>
                <a:latin typeface="Arial Narrow" panose="020B0606020202030204" pitchFamily="34" charset="0"/>
              </a:rPr>
              <a:t>1 GW electricity equivalent</a:t>
            </a:r>
          </a:p>
        </p:txBody>
      </p:sp>
      <p:sp>
        <p:nvSpPr>
          <p:cNvPr id="89099" name="Text Box 19"/>
          <p:cNvSpPr txBox="1">
            <a:spLocks noChangeArrowheads="1"/>
          </p:cNvSpPr>
          <p:nvPr/>
        </p:nvSpPr>
        <p:spPr bwMode="auto">
          <a:xfrm>
            <a:off x="965399" y="5720160"/>
            <a:ext cx="4573587" cy="3857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en-US" altLang="ja-JP" sz="2400" b="1" dirty="0">
                <a:solidFill>
                  <a:srgbClr val="FF0000"/>
                </a:solidFill>
                <a:latin typeface="Arial Narrow" panose="020B0606020202030204" pitchFamily="34" charset="0"/>
              </a:rPr>
              <a:t>2.5Mt/</a:t>
            </a:r>
            <a:r>
              <a:rPr lang="en-US" altLang="ja-JP" sz="2400" b="1" dirty="0" err="1">
                <a:solidFill>
                  <a:srgbClr val="FF0000"/>
                </a:solidFill>
                <a:latin typeface="Arial Narrow" panose="020B0606020202030204" pitchFamily="34" charset="0"/>
              </a:rPr>
              <a:t>ycarbon</a:t>
            </a:r>
            <a:r>
              <a:rPr lang="en-US" altLang="ja-JP" sz="2400" b="1" dirty="0">
                <a:solidFill>
                  <a:srgbClr val="FF0000"/>
                </a:solidFill>
                <a:latin typeface="Arial Narrow" panose="020B0606020202030204" pitchFamily="34" charset="0"/>
              </a:rPr>
              <a:t>=9.3MtCO</a:t>
            </a:r>
            <a:r>
              <a:rPr lang="en-US" altLang="ja-JP" sz="2400" b="1" baseline="-25000" dirty="0">
                <a:solidFill>
                  <a:srgbClr val="FF0000"/>
                </a:solidFill>
                <a:latin typeface="Arial Narrow" panose="020B0606020202030204" pitchFamily="34" charset="0"/>
              </a:rPr>
              <a:t>2</a:t>
            </a:r>
            <a:r>
              <a:rPr lang="en-US" altLang="ja-JP" sz="2400" b="1" dirty="0">
                <a:solidFill>
                  <a:srgbClr val="FF0000"/>
                </a:solidFill>
                <a:latin typeface="Arial Narrow" panose="020B0606020202030204" pitchFamily="34" charset="0"/>
              </a:rPr>
              <a:t>/y</a:t>
            </a:r>
          </a:p>
        </p:txBody>
      </p:sp>
      <p:pic>
        <p:nvPicPr>
          <p:cNvPr id="89100" name="Picture 2" descr="C:\Documents and Settings\yasushi\My Documents\file\炉設計\機構実習まとめ\CAD\本体_180度_プラズマあり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99" y="1024335"/>
            <a:ext cx="10826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1" name="グループ化 1"/>
          <p:cNvGrpSpPr>
            <a:grpSpLocks/>
          </p:cNvGrpSpPr>
          <p:nvPr/>
        </p:nvGrpSpPr>
        <p:grpSpPr bwMode="auto">
          <a:xfrm>
            <a:off x="3976886" y="2403873"/>
            <a:ext cx="1133475" cy="1169987"/>
            <a:chOff x="1693863" y="3241675"/>
            <a:chExt cx="2727325" cy="2581275"/>
          </a:xfrm>
        </p:grpSpPr>
        <p:grpSp>
          <p:nvGrpSpPr>
            <p:cNvPr id="89115" name="Group 93"/>
            <p:cNvGrpSpPr>
              <a:grpSpLocks/>
            </p:cNvGrpSpPr>
            <p:nvPr/>
          </p:nvGrpSpPr>
          <p:grpSpPr bwMode="auto">
            <a:xfrm flipH="1">
              <a:off x="3703638" y="3378200"/>
              <a:ext cx="638175" cy="193675"/>
              <a:chOff x="3817" y="621"/>
              <a:chExt cx="765" cy="237"/>
            </a:xfrm>
          </p:grpSpPr>
          <p:sp>
            <p:nvSpPr>
              <p:cNvPr id="89141"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42"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sp>
          <p:nvSpPr>
            <p:cNvPr id="89116"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17"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18"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19"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20"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59" name="Rectangle 102"/>
            <p:cNvSpPr>
              <a:spLocks noChangeArrowheads="1"/>
            </p:cNvSpPr>
            <p:nvPr/>
          </p:nvSpPr>
          <p:spPr bwMode="auto">
            <a:xfrm>
              <a:off x="2232454" y="3725008"/>
              <a:ext cx="106954"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0" name="Rectangle 103"/>
            <p:cNvSpPr>
              <a:spLocks noChangeArrowheads="1"/>
            </p:cNvSpPr>
            <p:nvPr/>
          </p:nvSpPr>
          <p:spPr bwMode="auto">
            <a:xfrm>
              <a:off x="2415803" y="3725008"/>
              <a:ext cx="103133"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1" name="Rectangle 104"/>
            <p:cNvSpPr>
              <a:spLocks noChangeArrowheads="1"/>
            </p:cNvSpPr>
            <p:nvPr/>
          </p:nvSpPr>
          <p:spPr bwMode="auto">
            <a:xfrm>
              <a:off x="2595332" y="3725008"/>
              <a:ext cx="103135"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2" name="Rectangle 105"/>
            <p:cNvSpPr>
              <a:spLocks noChangeArrowheads="1"/>
            </p:cNvSpPr>
            <p:nvPr/>
          </p:nvSpPr>
          <p:spPr bwMode="auto">
            <a:xfrm>
              <a:off x="2759584" y="3725008"/>
              <a:ext cx="103133" cy="1341422"/>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3" name="Rectangle 106"/>
            <p:cNvSpPr>
              <a:spLocks noChangeArrowheads="1"/>
            </p:cNvSpPr>
            <p:nvPr/>
          </p:nvSpPr>
          <p:spPr bwMode="auto">
            <a:xfrm>
              <a:off x="3630494" y="3742519"/>
              <a:ext cx="103133"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4" name="Rectangle 107"/>
            <p:cNvSpPr>
              <a:spLocks noChangeArrowheads="1"/>
            </p:cNvSpPr>
            <p:nvPr/>
          </p:nvSpPr>
          <p:spPr bwMode="auto">
            <a:xfrm>
              <a:off x="3810023" y="3742519"/>
              <a:ext cx="103135"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5" name="Rectangle 108"/>
            <p:cNvSpPr>
              <a:spLocks noChangeArrowheads="1"/>
            </p:cNvSpPr>
            <p:nvPr/>
          </p:nvSpPr>
          <p:spPr bwMode="auto">
            <a:xfrm>
              <a:off x="3989554" y="3742519"/>
              <a:ext cx="103133"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6" name="Rectangle 109"/>
            <p:cNvSpPr>
              <a:spLocks noChangeArrowheads="1"/>
            </p:cNvSpPr>
            <p:nvPr/>
          </p:nvSpPr>
          <p:spPr bwMode="auto">
            <a:xfrm>
              <a:off x="4153803" y="3742519"/>
              <a:ext cx="103135" cy="1341424"/>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89129"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Narrow" panose="020B0606020202030204" pitchFamily="34" charset="0"/>
              </a:endParaRPr>
            </a:p>
          </p:txBody>
        </p:sp>
        <p:sp>
          <p:nvSpPr>
            <p:cNvPr id="89130"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Narrow" panose="020B0606020202030204" pitchFamily="34" charset="0"/>
              </a:endParaRPr>
            </a:p>
          </p:txBody>
        </p:sp>
        <p:sp>
          <p:nvSpPr>
            <p:cNvPr id="89131"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Narrow" panose="020B0606020202030204" pitchFamily="34" charset="0"/>
              </a:endParaRPr>
            </a:p>
          </p:txBody>
        </p:sp>
        <p:sp>
          <p:nvSpPr>
            <p:cNvPr id="89132"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33"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34"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3" name="Rectangle 124"/>
            <p:cNvSpPr>
              <a:spLocks noChangeArrowheads="1"/>
            </p:cNvSpPr>
            <p:nvPr/>
          </p:nvSpPr>
          <p:spPr bwMode="auto">
            <a:xfrm>
              <a:off x="2927654" y="3735514"/>
              <a:ext cx="122233"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74" name="Rectangle 125"/>
            <p:cNvSpPr>
              <a:spLocks noChangeArrowheads="1"/>
            </p:cNvSpPr>
            <p:nvPr/>
          </p:nvSpPr>
          <p:spPr bwMode="auto">
            <a:xfrm>
              <a:off x="3111004" y="3735514"/>
              <a:ext cx="118412"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75" name="Rectangle 126"/>
            <p:cNvSpPr>
              <a:spLocks noChangeArrowheads="1"/>
            </p:cNvSpPr>
            <p:nvPr/>
          </p:nvSpPr>
          <p:spPr bwMode="auto">
            <a:xfrm>
              <a:off x="3290532" y="3735514"/>
              <a:ext cx="114593" cy="13484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76" name="Rectangle 127"/>
            <p:cNvSpPr>
              <a:spLocks noChangeArrowheads="1"/>
            </p:cNvSpPr>
            <p:nvPr/>
          </p:nvSpPr>
          <p:spPr bwMode="auto">
            <a:xfrm>
              <a:off x="3450963" y="3735514"/>
              <a:ext cx="122233" cy="1351930"/>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89139"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9140"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sp>
        <p:nvSpPr>
          <p:cNvPr id="89102" name="Rectangle 57"/>
          <p:cNvSpPr>
            <a:spLocks noChangeArrowheads="1"/>
          </p:cNvSpPr>
          <p:nvPr/>
        </p:nvSpPr>
        <p:spPr bwMode="auto">
          <a:xfrm>
            <a:off x="6960096" y="5659835"/>
            <a:ext cx="4865688" cy="892175"/>
          </a:xfrm>
          <a:prstGeom prst="rect">
            <a:avLst/>
          </a:prstGeom>
          <a:solidFill>
            <a:schemeClr val="bg1"/>
          </a:solidFill>
          <a:ln w="9525">
            <a:solidFill>
              <a:schemeClr val="tx1"/>
            </a:solidFill>
            <a:miter lim="800000"/>
            <a:headEnd/>
            <a:tailEnd/>
          </a:ln>
        </p:spPr>
        <p:txBody>
          <a:bodyPr wrap="none" lIns="16926" tIns="8463" rIns="16926" bIns="8463" anchor="ct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solidFill>
                  <a:srgbClr val="0000CC"/>
                </a:solidFill>
                <a:latin typeface="Arial Narrow" panose="020B0606020202030204" pitchFamily="34" charset="0"/>
              </a:rPr>
              <a:t>Emission reduction credit</a:t>
            </a:r>
          </a:p>
          <a:p>
            <a:pPr algn="ctr">
              <a:spcBef>
                <a:spcPct val="0"/>
              </a:spcBef>
              <a:buFontTx/>
              <a:buNone/>
            </a:pPr>
            <a:r>
              <a:rPr lang="en-US" altLang="ja-JP" sz="2800" b="1" dirty="0">
                <a:solidFill>
                  <a:srgbClr val="0000CC"/>
                </a:solidFill>
                <a:latin typeface="Arial Narrow" panose="020B0606020202030204" pitchFamily="34" charset="0"/>
                <a:ea typeface="Osaka" charset="-128"/>
              </a:rPr>
              <a:t>450M$/y assuming 50$/tonCO</a:t>
            </a:r>
            <a:r>
              <a:rPr lang="en-US" altLang="ja-JP" sz="2800" b="1" baseline="-25000" dirty="0">
                <a:solidFill>
                  <a:srgbClr val="002060"/>
                </a:solidFill>
                <a:latin typeface="Arial Narrow" panose="020B0606020202030204" pitchFamily="34" charset="0"/>
                <a:ea typeface="Osaka" charset="-128"/>
              </a:rPr>
              <a:t>2</a:t>
            </a:r>
            <a:endParaRPr lang="en-US" altLang="ja-JP" sz="2800" b="1" dirty="0">
              <a:solidFill>
                <a:srgbClr val="002060"/>
              </a:solidFill>
              <a:latin typeface="Arial Narrow" panose="020B0606020202030204" pitchFamily="34" charset="0"/>
              <a:ea typeface="Osaka" charset="-128"/>
            </a:endParaRPr>
          </a:p>
        </p:txBody>
      </p:sp>
      <p:sp>
        <p:nvSpPr>
          <p:cNvPr id="89103" name="Rectangle 16"/>
          <p:cNvSpPr>
            <a:spLocks noChangeArrowheads="1"/>
          </p:cNvSpPr>
          <p:nvPr/>
        </p:nvSpPr>
        <p:spPr bwMode="auto">
          <a:xfrm>
            <a:off x="2021085" y="4086622"/>
            <a:ext cx="1266693" cy="461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a:solidFill>
                  <a:srgbClr val="000000"/>
                </a:solidFill>
                <a:latin typeface="Arial Narrow" panose="020B0606020202030204" pitchFamily="34" charset="0"/>
              </a:rPr>
              <a:t>Charcoal</a:t>
            </a:r>
            <a:endParaRPr kumimoji="0" lang="en-US" altLang="ja-JP" sz="2400" b="1">
              <a:solidFill>
                <a:srgbClr val="000000"/>
              </a:solidFill>
              <a:latin typeface="Arial Narrow" panose="020B0606020202030204" pitchFamily="34" charset="0"/>
            </a:endParaRPr>
          </a:p>
        </p:txBody>
      </p:sp>
      <p:sp>
        <p:nvSpPr>
          <p:cNvPr id="2" name="下矢印 1"/>
          <p:cNvSpPr/>
          <p:nvPr/>
        </p:nvSpPr>
        <p:spPr>
          <a:xfrm>
            <a:off x="1474985" y="1414860"/>
            <a:ext cx="400050" cy="10445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latin typeface="Arial Narrow" panose="020B0606020202030204" pitchFamily="34" charset="0"/>
            </a:endParaRPr>
          </a:p>
        </p:txBody>
      </p:sp>
      <p:sp>
        <p:nvSpPr>
          <p:cNvPr id="3" name="左矢印 2"/>
          <p:cNvSpPr/>
          <p:nvPr/>
        </p:nvSpPr>
        <p:spPr>
          <a:xfrm rot="20492370">
            <a:off x="2794097" y="1225586"/>
            <a:ext cx="358779" cy="996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latin typeface="Arial Narrow" panose="020B0606020202030204" pitchFamily="34" charset="0"/>
            </a:endParaRPr>
          </a:p>
        </p:txBody>
      </p:sp>
      <p:sp>
        <p:nvSpPr>
          <p:cNvPr id="89107" name="Rectangle 16"/>
          <p:cNvSpPr>
            <a:spLocks noChangeArrowheads="1"/>
          </p:cNvSpPr>
          <p:nvPr/>
        </p:nvSpPr>
        <p:spPr bwMode="auto">
          <a:xfrm>
            <a:off x="768548" y="1410097"/>
            <a:ext cx="2050561" cy="461665"/>
          </a:xfrm>
          <a:prstGeom prst="rect">
            <a:avLst/>
          </a:prstGeom>
          <a:solidFill>
            <a:schemeClr val="bg1"/>
          </a:solidFill>
          <a:ln w="38100">
            <a:solidFill>
              <a:srgbClr val="FF0000"/>
            </a:solidFill>
            <a:miter lim="800000"/>
            <a:headEnd/>
            <a:tailEnd/>
          </a:ln>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a:solidFill>
                  <a:srgbClr val="000000"/>
                </a:solidFill>
                <a:latin typeface="Arial Narrow" panose="020B0606020202030204" pitchFamily="34" charset="0"/>
              </a:rPr>
              <a:t>photosynthesis</a:t>
            </a:r>
            <a:endParaRPr kumimoji="0" lang="en-US" altLang="ja-JP" sz="2400" b="1">
              <a:solidFill>
                <a:srgbClr val="000000"/>
              </a:solidFill>
              <a:latin typeface="Arial Narrow" panose="020B0606020202030204" pitchFamily="34" charset="0"/>
            </a:endParaRPr>
          </a:p>
        </p:txBody>
      </p:sp>
      <p:sp>
        <p:nvSpPr>
          <p:cNvPr id="89108" name="Text Box 19"/>
          <p:cNvSpPr txBox="1">
            <a:spLocks noChangeArrowheads="1"/>
          </p:cNvSpPr>
          <p:nvPr/>
        </p:nvSpPr>
        <p:spPr bwMode="auto">
          <a:xfrm>
            <a:off x="2791057" y="729784"/>
            <a:ext cx="1833891" cy="38642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dirty="0">
                <a:solidFill>
                  <a:srgbClr val="FF0000"/>
                </a:solidFill>
                <a:latin typeface="Arial Narrow" panose="020B0606020202030204" pitchFamily="34" charset="0"/>
              </a:rPr>
              <a:t>Solar energy</a:t>
            </a:r>
          </a:p>
        </p:txBody>
      </p:sp>
      <p:sp>
        <p:nvSpPr>
          <p:cNvPr id="89109" name="Rectangle 9"/>
          <p:cNvSpPr>
            <a:spLocks noChangeArrowheads="1"/>
          </p:cNvSpPr>
          <p:nvPr/>
        </p:nvSpPr>
        <p:spPr bwMode="auto">
          <a:xfrm>
            <a:off x="1611511" y="4604941"/>
            <a:ext cx="6381750"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2800" b="1" dirty="0" smtClean="0">
                <a:solidFill>
                  <a:srgbClr val="FF0000"/>
                </a:solidFill>
                <a:latin typeface="Arial Narrow" panose="020B0606020202030204" pitchFamily="34" charset="0"/>
                <a:ea typeface="Osaka" charset="-128"/>
              </a:rPr>
              <a:t>CO</a:t>
            </a:r>
            <a:r>
              <a:rPr lang="en-US" altLang="ja-JP" sz="2800" b="1" baseline="-25000" dirty="0" smtClean="0">
                <a:solidFill>
                  <a:srgbClr val="FF0000"/>
                </a:solidFill>
                <a:latin typeface="Arial Narrow" panose="020B0606020202030204" pitchFamily="34" charset="0"/>
                <a:ea typeface="Osaka" charset="-128"/>
              </a:rPr>
              <a:t>2</a:t>
            </a:r>
            <a:r>
              <a:rPr lang="en-US" altLang="ja-JP" sz="2800" b="1" dirty="0" smtClean="0">
                <a:solidFill>
                  <a:srgbClr val="FF0000"/>
                </a:solidFill>
                <a:latin typeface="Arial Narrow" panose="020B0606020202030204" pitchFamily="34" charset="0"/>
                <a:ea typeface="Osaka" charset="-128"/>
              </a:rPr>
              <a:t> </a:t>
            </a:r>
            <a:r>
              <a:rPr lang="en-US" altLang="ja-JP" sz="2800" b="1" dirty="0">
                <a:latin typeface="Arial Narrow" panose="020B0606020202030204" pitchFamily="34" charset="0"/>
                <a:ea typeface="Osaka" charset="-128"/>
              </a:rPr>
              <a:t>stored as solid charcoal at ambient temperature and pressure</a:t>
            </a:r>
          </a:p>
        </p:txBody>
      </p:sp>
      <p:sp>
        <p:nvSpPr>
          <p:cNvPr id="4" name="上矢印 3"/>
          <p:cNvSpPr/>
          <p:nvPr/>
        </p:nvSpPr>
        <p:spPr>
          <a:xfrm flipV="1">
            <a:off x="7570986" y="1543448"/>
            <a:ext cx="288925" cy="369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latin typeface="Arial Narrow" panose="020B0606020202030204" pitchFamily="34" charset="0"/>
            </a:endParaRPr>
          </a:p>
        </p:txBody>
      </p:sp>
      <p:sp>
        <p:nvSpPr>
          <p:cNvPr id="89111" name="Text Box 56"/>
          <p:cNvSpPr txBox="1">
            <a:spLocks noChangeArrowheads="1"/>
          </p:cNvSpPr>
          <p:nvPr/>
        </p:nvSpPr>
        <p:spPr bwMode="auto">
          <a:xfrm>
            <a:off x="2922785" y="1564084"/>
            <a:ext cx="1893888" cy="7556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FF0000"/>
                </a:solidFill>
                <a:latin typeface="Arial Narrow" panose="020B0606020202030204" pitchFamily="34" charset="0"/>
              </a:rPr>
              <a:t>Fusion</a:t>
            </a:r>
          </a:p>
          <a:p>
            <a:pPr algn="ctr" eaLnBrk="1" hangingPunct="1">
              <a:spcBef>
                <a:spcPct val="0"/>
              </a:spcBef>
              <a:buFontTx/>
              <a:buNone/>
            </a:pPr>
            <a:r>
              <a:rPr lang="en-US" altLang="ja-JP" sz="2400" b="1">
                <a:solidFill>
                  <a:srgbClr val="FF0000"/>
                </a:solidFill>
                <a:latin typeface="Arial Narrow" panose="020B0606020202030204" pitchFamily="34" charset="0"/>
              </a:rPr>
              <a:t>3GW heat</a:t>
            </a:r>
          </a:p>
        </p:txBody>
      </p:sp>
      <p:sp>
        <p:nvSpPr>
          <p:cNvPr id="89113" name="AutoShape 11"/>
          <p:cNvSpPr>
            <a:spLocks noChangeArrowheads="1"/>
          </p:cNvSpPr>
          <p:nvPr/>
        </p:nvSpPr>
        <p:spPr bwMode="auto">
          <a:xfrm rot="-6917701">
            <a:off x="5978723" y="1071960"/>
            <a:ext cx="292100" cy="504825"/>
          </a:xfrm>
          <a:prstGeom prst="downArrow">
            <a:avLst>
              <a:gd name="adj1" fmla="val 50000"/>
              <a:gd name="adj2" fmla="val 2507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89114" name="Rectangle 17"/>
          <p:cNvSpPr>
            <a:spLocks noChangeArrowheads="1"/>
          </p:cNvSpPr>
          <p:nvPr/>
        </p:nvSpPr>
        <p:spPr bwMode="auto">
          <a:xfrm>
            <a:off x="6032699" y="1870472"/>
            <a:ext cx="2954095"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0000CC"/>
                </a:solidFill>
                <a:latin typeface="Arial Narrow" panose="020B0606020202030204" pitchFamily="34" charset="0"/>
                <a:ea typeface="Osaka" charset="-128"/>
              </a:rPr>
              <a:t>440M$/y assuming</a:t>
            </a:r>
          </a:p>
          <a:p>
            <a:pPr eaLnBrk="1" hangingPunct="1">
              <a:spcBef>
                <a:spcPct val="0"/>
              </a:spcBef>
              <a:buFontTx/>
              <a:buNone/>
            </a:pPr>
            <a:r>
              <a:rPr lang="en-US" altLang="ja-JP" sz="2800" b="1" dirty="0">
                <a:solidFill>
                  <a:srgbClr val="0000CC"/>
                </a:solidFill>
                <a:latin typeface="Arial Narrow" panose="020B0606020202030204" pitchFamily="34" charset="0"/>
                <a:ea typeface="Osaka" charset="-128"/>
              </a:rPr>
              <a:t> 5 cent/kwh</a:t>
            </a:r>
          </a:p>
        </p:txBody>
      </p:sp>
      <p:sp>
        <p:nvSpPr>
          <p:cNvPr id="5" name="正方形/長方形 4"/>
          <p:cNvSpPr/>
          <p:nvPr/>
        </p:nvSpPr>
        <p:spPr>
          <a:xfrm>
            <a:off x="511750" y="6358335"/>
            <a:ext cx="6647974" cy="461665"/>
          </a:xfrm>
          <a:prstGeom prst="rect">
            <a:avLst/>
          </a:prstGeom>
        </p:spPr>
        <p:txBody>
          <a:bodyPr wrap="none">
            <a:spAutoFit/>
          </a:bodyPr>
          <a:lstStyle/>
          <a:p>
            <a:r>
              <a:rPr lang="en-US" altLang="ja-JP" sz="2400" b="1" dirty="0" smtClean="0">
                <a:solidFill>
                  <a:srgbClr val="FF0000"/>
                </a:solidFill>
                <a:latin typeface="Arial Narrow" panose="020B0606020202030204" pitchFamily="34" charset="0"/>
              </a:rPr>
              <a:t>Sold as emission credits in the emission trade market</a:t>
            </a:r>
            <a:endParaRPr lang="ja-JP" altLang="en-US" sz="2400" dirty="0">
              <a:latin typeface="Arial Narrow" panose="020B0606020202030204" pitchFamily="34" charset="0"/>
            </a:endParaRPr>
          </a:p>
        </p:txBody>
      </p:sp>
      <p:sp>
        <p:nvSpPr>
          <p:cNvPr id="6" name="正方形/長方形 5"/>
          <p:cNvSpPr/>
          <p:nvPr/>
        </p:nvSpPr>
        <p:spPr>
          <a:xfrm>
            <a:off x="9150537" y="1653963"/>
            <a:ext cx="3104113" cy="1200329"/>
          </a:xfrm>
          <a:prstGeom prst="rect">
            <a:avLst/>
          </a:prstGeom>
        </p:spPr>
        <p:txBody>
          <a:bodyPr wrap="square">
            <a:spAutoFit/>
          </a:bodyPr>
          <a:lstStyle/>
          <a:p>
            <a:r>
              <a:rPr lang="en-US" altLang="ja-JP" sz="2400" b="1" dirty="0" smtClean="0">
                <a:latin typeface="Arial Narrow" panose="020B0606020202030204" pitchFamily="34" charset="0"/>
              </a:rPr>
              <a:t>Fusion  charcoal can be made at the break even</a:t>
            </a:r>
          </a:p>
          <a:p>
            <a:r>
              <a:rPr lang="en-US" altLang="ja-JP" sz="2400" b="1" dirty="0" smtClean="0">
                <a:latin typeface="Arial Narrow" panose="020B0606020202030204" pitchFamily="34" charset="0"/>
              </a:rPr>
              <a:t>Price of 50$/ton CO2.</a:t>
            </a:r>
            <a:endParaRPr lang="ja-JP" altLang="en-US" sz="2400" dirty="0"/>
          </a:p>
        </p:txBody>
      </p:sp>
      <p:sp>
        <p:nvSpPr>
          <p:cNvPr id="57" name="正方形/長方形 56"/>
          <p:cNvSpPr/>
          <p:nvPr/>
        </p:nvSpPr>
        <p:spPr>
          <a:xfrm>
            <a:off x="9175398" y="3502671"/>
            <a:ext cx="3250163" cy="1938992"/>
          </a:xfrm>
          <a:prstGeom prst="rect">
            <a:avLst/>
          </a:prstGeom>
        </p:spPr>
        <p:txBody>
          <a:bodyPr wrap="square">
            <a:spAutoFit/>
          </a:bodyPr>
          <a:lstStyle/>
          <a:p>
            <a:r>
              <a:rPr lang="en-US" altLang="ja-JP" sz="2400" b="1" dirty="0" smtClean="0">
                <a:latin typeface="Arial Narrow" panose="020B0606020202030204" pitchFamily="34" charset="0"/>
              </a:rPr>
              <a:t>Fusion  can choose</a:t>
            </a:r>
          </a:p>
          <a:p>
            <a:r>
              <a:rPr lang="en-US" altLang="ja-JP" sz="2400" b="1" dirty="0">
                <a:latin typeface="Arial Narrow" panose="020B0606020202030204" pitchFamily="34" charset="0"/>
              </a:rPr>
              <a:t> </a:t>
            </a:r>
            <a:r>
              <a:rPr lang="en-US" altLang="ja-JP" sz="2400" b="1" dirty="0" smtClean="0">
                <a:solidFill>
                  <a:srgbClr val="FF0000"/>
                </a:solidFill>
                <a:latin typeface="Arial Narrow" panose="020B0606020202030204" pitchFamily="34" charset="0"/>
              </a:rPr>
              <a:t>electricity, </a:t>
            </a:r>
          </a:p>
          <a:p>
            <a:r>
              <a:rPr lang="en-US" altLang="ja-JP" sz="2400" b="1" dirty="0">
                <a:latin typeface="Arial Narrow" panose="020B0606020202030204" pitchFamily="34" charset="0"/>
              </a:rPr>
              <a:t> </a:t>
            </a:r>
            <a:r>
              <a:rPr lang="en-US" altLang="ja-JP" sz="2400" b="1" dirty="0" smtClean="0">
                <a:solidFill>
                  <a:srgbClr val="FF0000"/>
                </a:solidFill>
                <a:latin typeface="Arial Narrow" panose="020B0606020202030204" pitchFamily="34" charset="0"/>
              </a:rPr>
              <a:t>fuel</a:t>
            </a:r>
            <a:r>
              <a:rPr lang="en-US" altLang="ja-JP" sz="2400" b="1" dirty="0" smtClean="0">
                <a:latin typeface="Arial Narrow" panose="020B0606020202030204" pitchFamily="34" charset="0"/>
              </a:rPr>
              <a:t>,  and </a:t>
            </a:r>
          </a:p>
          <a:p>
            <a:r>
              <a:rPr lang="en-US" altLang="ja-JP" sz="2400" b="1" dirty="0">
                <a:latin typeface="Arial Narrow" panose="020B0606020202030204" pitchFamily="34" charset="0"/>
              </a:rPr>
              <a:t> </a:t>
            </a:r>
            <a:r>
              <a:rPr lang="en-US" altLang="ja-JP" sz="2400" b="1" dirty="0" smtClean="0">
                <a:solidFill>
                  <a:srgbClr val="FF0000"/>
                </a:solidFill>
                <a:latin typeface="Arial Narrow" panose="020B0606020202030204" pitchFamily="34" charset="0"/>
              </a:rPr>
              <a:t>emission credit </a:t>
            </a:r>
          </a:p>
          <a:p>
            <a:r>
              <a:rPr lang="en-US" altLang="ja-JP" sz="2400" b="1" dirty="0" smtClean="0">
                <a:latin typeface="Arial Narrow" panose="020B0606020202030204" pitchFamily="34" charset="0"/>
              </a:rPr>
              <a:t>As energy products.</a:t>
            </a:r>
            <a:endParaRPr lang="ja-JP" altLang="en-US" sz="2400" dirty="0"/>
          </a:p>
        </p:txBody>
      </p:sp>
      <p:sp>
        <p:nvSpPr>
          <p:cNvPr id="58" name="Rectangle 4"/>
          <p:cNvSpPr>
            <a:spLocks noChangeArrowheads="1"/>
          </p:cNvSpPr>
          <p:nvPr/>
        </p:nvSpPr>
        <p:spPr bwMode="auto">
          <a:xfrm>
            <a:off x="911424" y="-90864"/>
            <a:ext cx="9433047" cy="67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3600" dirty="0" smtClean="0">
                <a:solidFill>
                  <a:srgbClr val="FF0000"/>
                </a:solidFill>
                <a:latin typeface="Impact" panose="020B0806030902050204" pitchFamily="34" charset="0"/>
              </a:rPr>
              <a:t>Charcoal production</a:t>
            </a:r>
            <a:r>
              <a:rPr lang="en-US" altLang="ja-JP" sz="3600" dirty="0">
                <a:solidFill>
                  <a:srgbClr val="000000"/>
                </a:solidFill>
                <a:latin typeface="Impact" panose="020B0806030902050204" pitchFamily="34" charset="0"/>
              </a:rPr>
              <a:t> </a:t>
            </a:r>
            <a:r>
              <a:rPr lang="en-US" altLang="ja-JP" sz="3600" dirty="0" smtClean="0">
                <a:solidFill>
                  <a:srgbClr val="000000"/>
                </a:solidFill>
                <a:latin typeface="Impact" panose="020B0806030902050204" pitchFamily="34" charset="0"/>
              </a:rPr>
              <a:t> As </a:t>
            </a:r>
            <a:r>
              <a:rPr lang="en-US" altLang="ja-JP" sz="3600" dirty="0">
                <a:solidFill>
                  <a:srgbClr val="000000"/>
                </a:solidFill>
                <a:latin typeface="Impact" panose="020B0806030902050204" pitchFamily="34" charset="0"/>
              </a:rPr>
              <a:t>energy application </a:t>
            </a:r>
            <a:r>
              <a:rPr lang="ja-JP" altLang="en-US" sz="3600" b="1" dirty="0">
                <a:solidFill>
                  <a:srgbClr val="000000"/>
                </a:solidFill>
                <a:latin typeface="Impact" panose="020B0806030902050204" pitchFamily="34" charset="0"/>
              </a:rPr>
              <a:t>　</a:t>
            </a:r>
            <a:endParaRPr lang="en-US" altLang="ja-JP" sz="3600" b="1" dirty="0">
              <a:solidFill>
                <a:srgbClr val="000000"/>
              </a:solidFill>
              <a:latin typeface="Impact" panose="020B0806030902050204" pitchFamily="34" charset="0"/>
            </a:endParaRPr>
          </a:p>
        </p:txBody>
      </p:sp>
      <p:grpSp>
        <p:nvGrpSpPr>
          <p:cNvPr id="67" name="グループ化 66"/>
          <p:cNvGrpSpPr/>
          <p:nvPr/>
        </p:nvGrpSpPr>
        <p:grpSpPr>
          <a:xfrm>
            <a:off x="94079" y="-106282"/>
            <a:ext cx="11999913" cy="861249"/>
            <a:chOff x="0" y="17726"/>
            <a:chExt cx="11999913" cy="861249"/>
          </a:xfrm>
        </p:grpSpPr>
        <p:grpSp>
          <p:nvGrpSpPr>
            <p:cNvPr id="68" name="Group 107"/>
            <p:cNvGrpSpPr>
              <a:grpSpLocks/>
            </p:cNvGrpSpPr>
            <p:nvPr/>
          </p:nvGrpSpPr>
          <p:grpSpPr bwMode="auto">
            <a:xfrm>
              <a:off x="0" y="17726"/>
              <a:ext cx="11999913" cy="861249"/>
              <a:chOff x="-960" y="1874"/>
              <a:chExt cx="7559" cy="542"/>
            </a:xfrm>
          </p:grpSpPr>
          <p:graphicFrame>
            <p:nvGraphicFramePr>
              <p:cNvPr id="70"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6738" name="ビットマップ イメージ" r:id="rId5" imgW="2523810" imgH="2523810" progId="Paint.Picture">
                      <p:embed/>
                    </p:oleObj>
                  </mc:Choice>
                  <mc:Fallback>
                    <p:oleObj name="ビットマップ イメージ" r:id="rId5" imgW="2523810" imgH="252381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69" name="그림 452"/>
            <p:cNvPicPr>
              <a:picLocks noChangeAspect="1"/>
            </p:cNvPicPr>
            <p:nvPr/>
          </p:nvPicPr>
          <p:blipFill>
            <a:blip r:embed="rId7"/>
            <a:stretch>
              <a:fillRect/>
            </a:stretch>
          </p:blipFill>
          <p:spPr>
            <a:xfrm>
              <a:off x="104211" y="92007"/>
              <a:ext cx="519181" cy="632505"/>
            </a:xfrm>
            <a:prstGeom prst="rect">
              <a:avLst/>
            </a:prstGeom>
          </p:spPr>
        </p:pic>
      </p:grpSp>
      <p:sp>
        <p:nvSpPr>
          <p:cNvPr id="72" name="AutoShape 22"/>
          <p:cNvSpPr>
            <a:spLocks noChangeArrowheads="1"/>
          </p:cNvSpPr>
          <p:nvPr/>
        </p:nvSpPr>
        <p:spPr bwMode="auto">
          <a:xfrm>
            <a:off x="5177821" y="2889190"/>
            <a:ext cx="654141" cy="226696"/>
          </a:xfrm>
          <a:prstGeom prst="rightArrow">
            <a:avLst>
              <a:gd name="adj1" fmla="val 57892"/>
              <a:gd name="adj2" fmla="val 75039"/>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77" name="Rectangle 9"/>
          <p:cNvSpPr>
            <a:spLocks noChangeArrowheads="1"/>
          </p:cNvSpPr>
          <p:nvPr/>
        </p:nvSpPr>
        <p:spPr bwMode="auto">
          <a:xfrm>
            <a:off x="1728778" y="938760"/>
            <a:ext cx="664422" cy="475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dirty="0">
                <a:solidFill>
                  <a:srgbClr val="FF0000"/>
                </a:solidFill>
                <a:latin typeface="Arial Narrow" panose="020B0606020202030204" pitchFamily="34" charset="0"/>
                <a:ea typeface="Osaka" charset="-128"/>
              </a:rPr>
              <a:t>CO</a:t>
            </a:r>
            <a:r>
              <a:rPr lang="en-US" altLang="ja-JP" sz="2400" b="1" baseline="-25000" dirty="0">
                <a:solidFill>
                  <a:srgbClr val="FF0000"/>
                </a:solidFill>
                <a:latin typeface="Arial Narrow" panose="020B0606020202030204" pitchFamily="34" charset="0"/>
                <a:ea typeface="Osaka" charset="-128"/>
              </a:rPr>
              <a:t>2</a:t>
            </a:r>
            <a:endParaRPr lang="en-US" altLang="ja-JP" sz="2400" b="1" dirty="0">
              <a:solidFill>
                <a:srgbClr val="FF0000"/>
              </a:solidFill>
              <a:latin typeface="Arial Narrow" panose="020B0606020202030204" pitchFamily="34" charset="0"/>
              <a:ea typeface="Osaka" charset="-128"/>
            </a:endParaRPr>
          </a:p>
        </p:txBody>
      </p:sp>
      <p:sp>
        <p:nvSpPr>
          <p:cNvPr id="78" name="Text Box 19"/>
          <p:cNvSpPr txBox="1">
            <a:spLocks noChangeArrowheads="1"/>
          </p:cNvSpPr>
          <p:nvPr/>
        </p:nvSpPr>
        <p:spPr bwMode="auto">
          <a:xfrm>
            <a:off x="8370571" y="2883111"/>
            <a:ext cx="2117917" cy="38642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en-US" altLang="ja-JP" sz="2400" b="1" dirty="0" smtClean="0">
                <a:solidFill>
                  <a:srgbClr val="FF0000"/>
                </a:solidFill>
                <a:latin typeface="Arial Narrow" panose="020B0606020202030204" pitchFamily="34" charset="0"/>
              </a:rPr>
              <a:t>32PJ/y electricity</a:t>
            </a:r>
            <a:endParaRPr lang="en-US" altLang="ja-JP" sz="2400" b="1" dirty="0">
              <a:solidFill>
                <a:srgbClr val="FF0000"/>
              </a:solidFill>
              <a:latin typeface="Arial Narrow" panose="020B0606020202030204"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グループ化 87"/>
          <p:cNvGrpSpPr/>
          <p:nvPr/>
        </p:nvGrpSpPr>
        <p:grpSpPr>
          <a:xfrm>
            <a:off x="0" y="17726"/>
            <a:ext cx="11999913" cy="861249"/>
            <a:chOff x="0" y="17726"/>
            <a:chExt cx="11999913" cy="861249"/>
          </a:xfrm>
        </p:grpSpPr>
        <p:grpSp>
          <p:nvGrpSpPr>
            <p:cNvPr id="90" name="Group 107"/>
            <p:cNvGrpSpPr>
              <a:grpSpLocks/>
            </p:cNvGrpSpPr>
            <p:nvPr/>
          </p:nvGrpSpPr>
          <p:grpSpPr bwMode="auto">
            <a:xfrm>
              <a:off x="0" y="17726"/>
              <a:ext cx="11999913" cy="861249"/>
              <a:chOff x="-960" y="1874"/>
              <a:chExt cx="7559" cy="542"/>
            </a:xfrm>
          </p:grpSpPr>
          <p:graphicFrame>
            <p:nvGraphicFramePr>
              <p:cNvPr id="92"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1634"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91" name="그림 452"/>
            <p:cNvPicPr>
              <a:picLocks noChangeAspect="1"/>
            </p:cNvPicPr>
            <p:nvPr/>
          </p:nvPicPr>
          <p:blipFill>
            <a:blip r:embed="rId6"/>
            <a:stretch>
              <a:fillRect/>
            </a:stretch>
          </p:blipFill>
          <p:spPr>
            <a:xfrm>
              <a:off x="104211" y="92007"/>
              <a:ext cx="519181" cy="632505"/>
            </a:xfrm>
            <a:prstGeom prst="rect">
              <a:avLst/>
            </a:prstGeom>
          </p:spPr>
        </p:pic>
      </p:grpSp>
      <p:sp>
        <p:nvSpPr>
          <p:cNvPr id="99" name="Rectangle 4"/>
          <p:cNvSpPr>
            <a:spLocks noChangeArrowheads="1"/>
          </p:cNvSpPr>
          <p:nvPr/>
        </p:nvSpPr>
        <p:spPr bwMode="auto">
          <a:xfrm>
            <a:off x="1163329" y="22400"/>
            <a:ext cx="9433047" cy="67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3600" b="1" dirty="0" smtClean="0">
                <a:solidFill>
                  <a:srgbClr val="000000"/>
                </a:solidFill>
                <a:latin typeface="Impact" panose="020B0806030902050204" pitchFamily="34" charset="0"/>
              </a:rPr>
              <a:t>Sustainable energy system with </a:t>
            </a:r>
            <a:r>
              <a:rPr lang="en-US" altLang="ja-JP" sz="3600" b="1" dirty="0" smtClean="0">
                <a:solidFill>
                  <a:srgbClr val="FF0000"/>
                </a:solidFill>
                <a:latin typeface="Impact" panose="020B0806030902050204" pitchFamily="34" charset="0"/>
              </a:rPr>
              <a:t> fusion-biomass</a:t>
            </a:r>
            <a:r>
              <a:rPr lang="ja-JP" altLang="en-US" sz="3600" b="1" dirty="0">
                <a:solidFill>
                  <a:srgbClr val="000000"/>
                </a:solidFill>
                <a:latin typeface="Impact" panose="020B0806030902050204" pitchFamily="34" charset="0"/>
              </a:rPr>
              <a:t>　</a:t>
            </a:r>
            <a:endParaRPr lang="en-US" altLang="ja-JP" sz="3600" b="1" dirty="0">
              <a:solidFill>
                <a:srgbClr val="000000"/>
              </a:solidFill>
              <a:latin typeface="Impact" panose="020B0806030902050204" pitchFamily="34" charset="0"/>
            </a:endParaRPr>
          </a:p>
        </p:txBody>
      </p:sp>
      <p:grpSp>
        <p:nvGrpSpPr>
          <p:cNvPr id="2" name="グループ化 1"/>
          <p:cNvGrpSpPr/>
          <p:nvPr/>
        </p:nvGrpSpPr>
        <p:grpSpPr>
          <a:xfrm>
            <a:off x="447016" y="955627"/>
            <a:ext cx="11252588" cy="6035866"/>
            <a:chOff x="447016" y="955627"/>
            <a:chExt cx="11252588" cy="6035866"/>
          </a:xfrm>
        </p:grpSpPr>
        <p:grpSp>
          <p:nvGrpSpPr>
            <p:cNvPr id="87042" name="グループ化 12"/>
            <p:cNvGrpSpPr>
              <a:grpSpLocks/>
            </p:cNvGrpSpPr>
            <p:nvPr/>
          </p:nvGrpSpPr>
          <p:grpSpPr bwMode="auto">
            <a:xfrm>
              <a:off x="834780" y="972726"/>
              <a:ext cx="10864824" cy="6018767"/>
              <a:chOff x="-1659107" y="217397"/>
              <a:chExt cx="11161724" cy="6791075"/>
            </a:xfrm>
          </p:grpSpPr>
          <p:grpSp>
            <p:nvGrpSpPr>
              <p:cNvPr id="87043" name="グループ化 15"/>
              <p:cNvGrpSpPr>
                <a:grpSpLocks/>
              </p:cNvGrpSpPr>
              <p:nvPr/>
            </p:nvGrpSpPr>
            <p:grpSpPr bwMode="auto">
              <a:xfrm>
                <a:off x="-1659107" y="276133"/>
                <a:ext cx="7433110" cy="6732339"/>
                <a:chOff x="-1731115" y="293870"/>
                <a:chExt cx="7433110" cy="6732339"/>
              </a:xfrm>
            </p:grpSpPr>
            <p:pic>
              <p:nvPicPr>
                <p:cNvPr id="87052" name="図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7642" y="1728586"/>
                  <a:ext cx="659212" cy="59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53" name="グループ化 1"/>
                <p:cNvGrpSpPr>
                  <a:grpSpLocks/>
                </p:cNvGrpSpPr>
                <p:nvPr/>
              </p:nvGrpSpPr>
              <p:grpSpPr bwMode="auto">
                <a:xfrm>
                  <a:off x="2400528" y="3223851"/>
                  <a:ext cx="1564442" cy="1478084"/>
                  <a:chOff x="1693863" y="3048000"/>
                  <a:chExt cx="2727325" cy="2706688"/>
                </a:xfrm>
              </p:grpSpPr>
              <p:grpSp>
                <p:nvGrpSpPr>
                  <p:cNvPr id="87091" name="Group 93"/>
                  <p:cNvGrpSpPr>
                    <a:grpSpLocks/>
                  </p:cNvGrpSpPr>
                  <p:nvPr/>
                </p:nvGrpSpPr>
                <p:grpSpPr bwMode="auto">
                  <a:xfrm flipH="1">
                    <a:off x="3703638" y="3378200"/>
                    <a:ext cx="638175" cy="193675"/>
                    <a:chOff x="3817" y="621"/>
                    <a:chExt cx="765" cy="237"/>
                  </a:xfrm>
                </p:grpSpPr>
                <p:sp>
                  <p:nvSpPr>
                    <p:cNvPr id="33933" name="Rectangle 94"/>
                    <p:cNvSpPr>
                      <a:spLocks noChangeArrowheads="1"/>
                    </p:cNvSpPr>
                    <p:nvPr/>
                  </p:nvSpPr>
                  <p:spPr bwMode="auto">
                    <a:xfrm rot="-5400000">
                      <a:off x="4045" y="403"/>
                      <a:ext cx="128" cy="584"/>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934" name="Rectangle 95"/>
                    <p:cNvSpPr>
                      <a:spLocks noChangeArrowheads="1"/>
                    </p:cNvSpPr>
                    <p:nvPr/>
                  </p:nvSpPr>
                  <p:spPr bwMode="auto">
                    <a:xfrm rot="-2918053">
                      <a:off x="4359" y="637"/>
                      <a:ext cx="171" cy="27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grpSp>
              <p:sp>
                <p:nvSpPr>
                  <p:cNvPr id="33852" name="Rectangle 96"/>
                  <p:cNvSpPr>
                    <a:spLocks noChangeArrowheads="1"/>
                  </p:cNvSpPr>
                  <p:nvPr/>
                </p:nvSpPr>
                <p:spPr bwMode="auto">
                  <a:xfrm rot="5400000" flipV="1">
                    <a:off x="2003122" y="4994666"/>
                    <a:ext cx="165701" cy="785969"/>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3" name="Rectangle 97"/>
                  <p:cNvSpPr>
                    <a:spLocks noChangeArrowheads="1"/>
                  </p:cNvSpPr>
                  <p:nvPr/>
                </p:nvSpPr>
                <p:spPr bwMode="auto">
                  <a:xfrm rot="2918053" flipV="1">
                    <a:off x="2442108" y="5094598"/>
                    <a:ext cx="209306" cy="368076"/>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4" name="Rectangle 98"/>
                  <p:cNvSpPr>
                    <a:spLocks noChangeArrowheads="1"/>
                  </p:cNvSpPr>
                  <p:nvPr/>
                </p:nvSpPr>
                <p:spPr bwMode="auto">
                  <a:xfrm rot="-5400000">
                    <a:off x="2104205" y="2975735"/>
                    <a:ext cx="162793" cy="785969"/>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5" name="Rectangle 99"/>
                  <p:cNvSpPr>
                    <a:spLocks noChangeArrowheads="1"/>
                  </p:cNvSpPr>
                  <p:nvPr/>
                </p:nvSpPr>
                <p:spPr bwMode="auto">
                  <a:xfrm rot="-2918053">
                    <a:off x="2532050" y="3287812"/>
                    <a:ext cx="209306" cy="365309"/>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57" name="Rectangle 101"/>
                  <p:cNvSpPr>
                    <a:spLocks noChangeArrowheads="1"/>
                  </p:cNvSpPr>
                  <p:nvPr/>
                </p:nvSpPr>
                <p:spPr bwMode="auto">
                  <a:xfrm>
                    <a:off x="2052762" y="3720471"/>
                    <a:ext cx="2360673" cy="1351766"/>
                  </a:xfrm>
                  <a:prstGeom prst="rect">
                    <a:avLst/>
                  </a:prstGeom>
                  <a:gradFill rotWithShape="1">
                    <a:gsLst>
                      <a:gs pos="0">
                        <a:srgbClr val="00FF00"/>
                      </a:gs>
                      <a:gs pos="100000">
                        <a:srgbClr val="CC6600"/>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297062" name="Rectangle 102"/>
                  <p:cNvSpPr>
                    <a:spLocks noChangeArrowheads="1"/>
                  </p:cNvSpPr>
                  <p:nvPr/>
                </p:nvSpPr>
                <p:spPr bwMode="auto">
                  <a:xfrm>
                    <a:off x="2232649" y="3726285"/>
                    <a:ext cx="107933"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3" name="Rectangle 103"/>
                  <p:cNvSpPr>
                    <a:spLocks noChangeArrowheads="1"/>
                  </p:cNvSpPr>
                  <p:nvPr/>
                </p:nvSpPr>
                <p:spPr bwMode="auto">
                  <a:xfrm>
                    <a:off x="2415303" y="3726285"/>
                    <a:ext cx="102398"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4" name="Rectangle 104"/>
                  <p:cNvSpPr>
                    <a:spLocks noChangeArrowheads="1"/>
                  </p:cNvSpPr>
                  <p:nvPr/>
                </p:nvSpPr>
                <p:spPr bwMode="auto">
                  <a:xfrm>
                    <a:off x="2595192" y="3726285"/>
                    <a:ext cx="105165"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5" name="Rectangle 105"/>
                  <p:cNvSpPr>
                    <a:spLocks noChangeArrowheads="1"/>
                  </p:cNvSpPr>
                  <p:nvPr/>
                </p:nvSpPr>
                <p:spPr bwMode="auto">
                  <a:xfrm>
                    <a:off x="2758473" y="3726285"/>
                    <a:ext cx="102398"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6" name="Rectangle 106"/>
                  <p:cNvSpPr>
                    <a:spLocks noChangeArrowheads="1"/>
                  </p:cNvSpPr>
                  <p:nvPr/>
                </p:nvSpPr>
                <p:spPr bwMode="auto">
                  <a:xfrm>
                    <a:off x="3630235" y="3743727"/>
                    <a:ext cx="102396"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7" name="Rectangle 107"/>
                  <p:cNvSpPr>
                    <a:spLocks noChangeArrowheads="1"/>
                  </p:cNvSpPr>
                  <p:nvPr/>
                </p:nvSpPr>
                <p:spPr bwMode="auto">
                  <a:xfrm>
                    <a:off x="3810121" y="3743727"/>
                    <a:ext cx="102398" cy="134304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8" name="Rectangle 108"/>
                  <p:cNvSpPr>
                    <a:spLocks noChangeArrowheads="1"/>
                  </p:cNvSpPr>
                  <p:nvPr/>
                </p:nvSpPr>
                <p:spPr bwMode="auto">
                  <a:xfrm>
                    <a:off x="3990010" y="3743727"/>
                    <a:ext cx="102396"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69" name="Rectangle 109"/>
                  <p:cNvSpPr>
                    <a:spLocks noChangeArrowheads="1"/>
                  </p:cNvSpPr>
                  <p:nvPr/>
                </p:nvSpPr>
                <p:spPr bwMode="auto">
                  <a:xfrm>
                    <a:off x="4153291" y="3743727"/>
                    <a:ext cx="105165" cy="134013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33866" name="Line 110"/>
                  <p:cNvSpPr>
                    <a:spLocks noChangeShapeType="1"/>
                  </p:cNvSpPr>
                  <p:nvPr/>
                </p:nvSpPr>
                <p:spPr bwMode="auto">
                  <a:xfrm>
                    <a:off x="2052762" y="3720471"/>
                    <a:ext cx="0" cy="13459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defRPr/>
                    </a:pPr>
                    <a:endParaRPr lang="ja-JP" altLang="en-US">
                      <a:latin typeface="+mn-lt"/>
                    </a:endParaRPr>
                  </a:p>
                </p:txBody>
              </p:sp>
              <p:sp>
                <p:nvSpPr>
                  <p:cNvPr id="33867" name="Line 111"/>
                  <p:cNvSpPr>
                    <a:spLocks noChangeShapeType="1"/>
                  </p:cNvSpPr>
                  <p:nvPr/>
                </p:nvSpPr>
                <p:spPr bwMode="auto">
                  <a:xfrm flipH="1">
                    <a:off x="4413436" y="3740819"/>
                    <a:ext cx="0" cy="13314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defRPr/>
                    </a:pPr>
                    <a:endParaRPr lang="ja-JP" altLang="en-US">
                      <a:latin typeface="+mn-lt"/>
                    </a:endParaRPr>
                  </a:p>
                </p:txBody>
              </p:sp>
              <p:sp>
                <p:nvSpPr>
                  <p:cNvPr id="33868" name="Freeform 112"/>
                  <p:cNvSpPr>
                    <a:spLocks/>
                  </p:cNvSpPr>
                  <p:nvPr/>
                </p:nvSpPr>
                <p:spPr bwMode="auto">
                  <a:xfrm>
                    <a:off x="2052762" y="5072237"/>
                    <a:ext cx="2360673" cy="683152"/>
                  </a:xfrm>
                  <a:custGeom>
                    <a:avLst/>
                    <a:gdLst>
                      <a:gd name="T0" fmla="*/ 0 w 2064"/>
                      <a:gd name="T1" fmla="*/ 0 h 907"/>
                      <a:gd name="T2" fmla="*/ 703 w 2064"/>
                      <a:gd name="T3" fmla="*/ 340 h 907"/>
                      <a:gd name="T4" fmla="*/ 703 w 2064"/>
                      <a:gd name="T5" fmla="*/ 907 h 907"/>
                      <a:gd name="T6" fmla="*/ 1338 w 2064"/>
                      <a:gd name="T7" fmla="*/ 907 h 907"/>
                      <a:gd name="T8" fmla="*/ 1338 w 2064"/>
                      <a:gd name="T9" fmla="*/ 363 h 907"/>
                      <a:gd name="T10" fmla="*/ 2064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 name="T21" fmla="*/ 0 w 2064"/>
                      <a:gd name="T22" fmla="*/ 0 h 907"/>
                      <a:gd name="T23" fmla="*/ 2064 w 2064"/>
                      <a:gd name="T24" fmla="*/ 907 h 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p:spPr>
                <p:txBody>
                  <a:bodyPr wrap="none" lIns="90000" tIns="46800" rIns="90000" bIns="46800" anchor="ctr"/>
                  <a:lstStyle/>
                  <a:p>
                    <a:pPr>
                      <a:defRPr/>
                    </a:pPr>
                    <a:endParaRPr lang="ja-JP" altLang="en-US">
                      <a:latin typeface="+mn-lt"/>
                    </a:endParaRPr>
                  </a:p>
                </p:txBody>
              </p:sp>
              <p:sp>
                <p:nvSpPr>
                  <p:cNvPr id="33869" name="Freeform 113"/>
                  <p:cNvSpPr>
                    <a:spLocks/>
                  </p:cNvSpPr>
                  <p:nvPr/>
                </p:nvSpPr>
                <p:spPr bwMode="auto">
                  <a:xfrm flipV="1">
                    <a:off x="2044459" y="3048947"/>
                    <a:ext cx="2363442" cy="683152"/>
                  </a:xfrm>
                  <a:custGeom>
                    <a:avLst/>
                    <a:gdLst>
                      <a:gd name="T0" fmla="*/ 0 w 2064"/>
                      <a:gd name="T1" fmla="*/ 0 h 907"/>
                      <a:gd name="T2" fmla="*/ 703 w 2064"/>
                      <a:gd name="T3" fmla="*/ 340 h 907"/>
                      <a:gd name="T4" fmla="*/ 703 w 2064"/>
                      <a:gd name="T5" fmla="*/ 907 h 907"/>
                      <a:gd name="T6" fmla="*/ 1338 w 2064"/>
                      <a:gd name="T7" fmla="*/ 907 h 907"/>
                      <a:gd name="T8" fmla="*/ 1338 w 2064"/>
                      <a:gd name="T9" fmla="*/ 363 h 907"/>
                      <a:gd name="T10" fmla="*/ 2064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 name="T21" fmla="*/ 0 w 2064"/>
                      <a:gd name="T22" fmla="*/ 0 h 907"/>
                      <a:gd name="T23" fmla="*/ 2064 w 2064"/>
                      <a:gd name="T24" fmla="*/ 907 h 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p:spPr>
                <p:txBody>
                  <a:bodyPr wrap="none" lIns="90000" tIns="46800" rIns="90000" bIns="46800" anchor="ctr"/>
                  <a:lstStyle/>
                  <a:p>
                    <a:pPr>
                      <a:defRPr/>
                    </a:pPr>
                    <a:endParaRPr lang="ja-JP" altLang="en-US">
                      <a:latin typeface="+mn-lt"/>
                    </a:endParaRPr>
                  </a:p>
                </p:txBody>
              </p:sp>
              <p:sp>
                <p:nvSpPr>
                  <p:cNvPr id="33870" name="AutoShape 114"/>
                  <p:cNvSpPr>
                    <a:spLocks noChangeArrowheads="1"/>
                  </p:cNvSpPr>
                  <p:nvPr/>
                </p:nvSpPr>
                <p:spPr bwMode="auto">
                  <a:xfrm>
                    <a:off x="3082271" y="3243718"/>
                    <a:ext cx="351471" cy="290703"/>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77" name="Line 121"/>
                  <p:cNvSpPr>
                    <a:spLocks noChangeShapeType="1"/>
                  </p:cNvSpPr>
                  <p:nvPr/>
                </p:nvSpPr>
                <p:spPr bwMode="auto">
                  <a:xfrm flipV="1">
                    <a:off x="2647773" y="4188501"/>
                    <a:ext cx="0" cy="44186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pPr>
                      <a:defRPr/>
                    </a:pPr>
                    <a:endParaRPr lang="ja-JP" altLang="en-US">
                      <a:latin typeface="+mn-lt"/>
                    </a:endParaRPr>
                  </a:p>
                </p:txBody>
              </p:sp>
              <p:sp>
                <p:nvSpPr>
                  <p:cNvPr id="33878" name="Line 122"/>
                  <p:cNvSpPr>
                    <a:spLocks noChangeShapeType="1"/>
                  </p:cNvSpPr>
                  <p:nvPr/>
                </p:nvSpPr>
                <p:spPr bwMode="auto">
                  <a:xfrm flipV="1">
                    <a:off x="2808288" y="4176873"/>
                    <a:ext cx="0" cy="4447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pPr>
                      <a:defRPr/>
                    </a:pPr>
                    <a:endParaRPr lang="ja-JP" altLang="en-US">
                      <a:latin typeface="+mn-lt"/>
                    </a:endParaRPr>
                  </a:p>
                </p:txBody>
              </p:sp>
              <p:sp>
                <p:nvSpPr>
                  <p:cNvPr id="33879" name="AutoShape 123"/>
                  <p:cNvSpPr>
                    <a:spLocks noChangeArrowheads="1"/>
                  </p:cNvSpPr>
                  <p:nvPr/>
                </p:nvSpPr>
                <p:spPr bwMode="auto">
                  <a:xfrm>
                    <a:off x="2871941" y="4307690"/>
                    <a:ext cx="160515" cy="276167"/>
                  </a:xfrm>
                  <a:custGeom>
                    <a:avLst/>
                    <a:gdLst>
                      <a:gd name="T0" fmla="*/ 121444 w 21600"/>
                      <a:gd name="T1" fmla="*/ 0 h 21600"/>
                      <a:gd name="T2" fmla="*/ 0 w 21600"/>
                      <a:gd name="T3" fmla="*/ 138113 h 21600"/>
                      <a:gd name="T4" fmla="*/ 121444 w 21600"/>
                      <a:gd name="T5" fmla="*/ 276225 h 21600"/>
                      <a:gd name="T6" fmla="*/ 161925 w 21600"/>
                      <a:gd name="T7" fmla="*/ 1381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lgn="ctr">
                    <a:solidFill>
                      <a:schemeClr val="tx1"/>
                    </a:solidFill>
                    <a:miter lim="800000"/>
                    <a:headEnd/>
                    <a:tailEnd/>
                  </a:ln>
                </p:spPr>
                <p:txBody>
                  <a:bodyPr wrap="none" lIns="90000" tIns="46800" rIns="90000" bIns="46800" anchor="ctr"/>
                  <a:lstStyle/>
                  <a:p>
                    <a:pPr>
                      <a:defRPr/>
                    </a:pPr>
                    <a:endParaRPr lang="ja-JP" altLang="en-US">
                      <a:latin typeface="+mn-lt"/>
                    </a:endParaRPr>
                  </a:p>
                </p:txBody>
              </p:sp>
              <p:sp>
                <p:nvSpPr>
                  <p:cNvPr id="297084" name="Rectangle 124"/>
                  <p:cNvSpPr>
                    <a:spLocks noChangeArrowheads="1"/>
                  </p:cNvSpPr>
                  <p:nvPr/>
                </p:nvSpPr>
                <p:spPr bwMode="auto">
                  <a:xfrm>
                    <a:off x="2930058" y="3737913"/>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85" name="Rectangle 125"/>
                  <p:cNvSpPr>
                    <a:spLocks noChangeArrowheads="1"/>
                  </p:cNvSpPr>
                  <p:nvPr/>
                </p:nvSpPr>
                <p:spPr bwMode="auto">
                  <a:xfrm>
                    <a:off x="3109946" y="3737913"/>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86" name="Rectangle 126"/>
                  <p:cNvSpPr>
                    <a:spLocks noChangeArrowheads="1"/>
                  </p:cNvSpPr>
                  <p:nvPr/>
                </p:nvSpPr>
                <p:spPr bwMode="auto">
                  <a:xfrm>
                    <a:off x="3289832" y="3735005"/>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87" name="Rectangle 127"/>
                  <p:cNvSpPr>
                    <a:spLocks noChangeArrowheads="1"/>
                  </p:cNvSpPr>
                  <p:nvPr/>
                </p:nvSpPr>
                <p:spPr bwMode="auto">
                  <a:xfrm>
                    <a:off x="3453115" y="3737913"/>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88" name="Rectangle 128"/>
                  <p:cNvSpPr>
                    <a:spLocks noChangeArrowheads="1"/>
                  </p:cNvSpPr>
                  <p:nvPr/>
                </p:nvSpPr>
                <p:spPr bwMode="auto">
                  <a:xfrm>
                    <a:off x="2930058" y="4630369"/>
                    <a:ext cx="107933"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89" name="Rectangle 129"/>
                  <p:cNvSpPr>
                    <a:spLocks noChangeArrowheads="1"/>
                  </p:cNvSpPr>
                  <p:nvPr/>
                </p:nvSpPr>
                <p:spPr bwMode="auto">
                  <a:xfrm>
                    <a:off x="3109946" y="4630369"/>
                    <a:ext cx="107931"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90" name="Rectangle 130"/>
                  <p:cNvSpPr>
                    <a:spLocks noChangeArrowheads="1"/>
                  </p:cNvSpPr>
                  <p:nvPr/>
                </p:nvSpPr>
                <p:spPr bwMode="auto">
                  <a:xfrm>
                    <a:off x="3289832" y="4630369"/>
                    <a:ext cx="105165"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297091" name="Rectangle 131"/>
                  <p:cNvSpPr>
                    <a:spLocks noChangeArrowheads="1"/>
                  </p:cNvSpPr>
                  <p:nvPr/>
                </p:nvSpPr>
                <p:spPr bwMode="auto">
                  <a:xfrm>
                    <a:off x="3453115" y="4630369"/>
                    <a:ext cx="107931" cy="441868"/>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p:spPr>
                <p:txBody>
                  <a:bodyPr wrap="none" lIns="90000" tIns="46800" rIns="90000" bIns="46800" anchor="ctr"/>
                  <a:lstStyle/>
                  <a:p>
                    <a:pPr>
                      <a:defRPr/>
                    </a:pPr>
                    <a:endParaRPr lang="ja-JP" altLang="en-US">
                      <a:latin typeface="+mn-lt"/>
                    </a:endParaRPr>
                  </a:p>
                </p:txBody>
              </p:sp>
              <p:sp>
                <p:nvSpPr>
                  <p:cNvPr id="33888" name="AutoShape 132"/>
                  <p:cNvSpPr>
                    <a:spLocks noChangeArrowheads="1"/>
                  </p:cNvSpPr>
                  <p:nvPr/>
                </p:nvSpPr>
                <p:spPr bwMode="auto">
                  <a:xfrm flipH="1">
                    <a:off x="3447580" y="4307690"/>
                    <a:ext cx="163281" cy="276167"/>
                  </a:xfrm>
                  <a:custGeom>
                    <a:avLst/>
                    <a:gdLst>
                      <a:gd name="T0" fmla="*/ 121444 w 21600"/>
                      <a:gd name="T1" fmla="*/ 0 h 21600"/>
                      <a:gd name="T2" fmla="*/ 0 w 21600"/>
                      <a:gd name="T3" fmla="*/ 138113 h 21600"/>
                      <a:gd name="T4" fmla="*/ 121444 w 21600"/>
                      <a:gd name="T5" fmla="*/ 276225 h 21600"/>
                      <a:gd name="T6" fmla="*/ 161925 w 21600"/>
                      <a:gd name="T7" fmla="*/ 1381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lgn="ctr">
                    <a:solidFill>
                      <a:schemeClr val="tx1"/>
                    </a:solidFill>
                    <a:miter lim="800000"/>
                    <a:headEnd/>
                    <a:tailEnd/>
                  </a:ln>
                </p:spPr>
                <p:txBody>
                  <a:bodyPr wrap="none" lIns="90000" tIns="46800" rIns="90000" bIns="46800" anchor="ctr"/>
                  <a:lstStyle/>
                  <a:p>
                    <a:pPr>
                      <a:defRPr/>
                    </a:pPr>
                    <a:endParaRPr lang="ja-JP" altLang="en-US">
                      <a:latin typeface="+mn-lt"/>
                    </a:endParaRPr>
                  </a:p>
                </p:txBody>
              </p:sp>
              <p:sp>
                <p:nvSpPr>
                  <p:cNvPr id="33889" name="Rectangle 133"/>
                  <p:cNvSpPr>
                    <a:spLocks noChangeArrowheads="1"/>
                  </p:cNvSpPr>
                  <p:nvPr/>
                </p:nvSpPr>
                <p:spPr bwMode="auto">
                  <a:xfrm>
                    <a:off x="3162527" y="4397807"/>
                    <a:ext cx="113468" cy="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dirty="0" smtClean="0">
                        <a:solidFill>
                          <a:schemeClr val="bg1"/>
                        </a:solidFill>
                        <a:latin typeface="+mn-lt"/>
                      </a:rPr>
                      <a:t>熱</a:t>
                    </a:r>
                    <a:endParaRPr lang="ja-JP" altLang="en-US" dirty="0">
                      <a:solidFill>
                        <a:schemeClr val="bg1"/>
                      </a:solidFill>
                      <a:latin typeface="+mn-lt"/>
                    </a:endParaRPr>
                  </a:p>
                </p:txBody>
              </p:sp>
              <p:sp>
                <p:nvSpPr>
                  <p:cNvPr id="33892" name="Rectangle 136"/>
                  <p:cNvSpPr>
                    <a:spLocks noChangeArrowheads="1"/>
                  </p:cNvSpPr>
                  <p:nvPr/>
                </p:nvSpPr>
                <p:spPr bwMode="auto">
                  <a:xfrm>
                    <a:off x="3782446" y="3737913"/>
                    <a:ext cx="639292" cy="1334324"/>
                  </a:xfrm>
                  <a:prstGeom prst="rect">
                    <a:avLst/>
                  </a:prstGeom>
                  <a:gradFill rotWithShape="1">
                    <a:gsLst>
                      <a:gs pos="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sp>
                <p:nvSpPr>
                  <p:cNvPr id="33894" name="Rectangle 138"/>
                  <p:cNvSpPr>
                    <a:spLocks noChangeArrowheads="1"/>
                  </p:cNvSpPr>
                  <p:nvPr/>
                </p:nvSpPr>
                <p:spPr bwMode="auto">
                  <a:xfrm rot="10800000">
                    <a:off x="2044459" y="3740819"/>
                    <a:ext cx="639292" cy="1334326"/>
                  </a:xfrm>
                  <a:prstGeom prst="rect">
                    <a:avLst/>
                  </a:prstGeom>
                  <a:gradFill rotWithShape="1">
                    <a:gsLst>
                      <a:gs pos="0">
                        <a:srgbClr val="FFFFFF"/>
                      </a:gs>
                      <a:gs pos="100000">
                        <a:srgbClr val="C0C0C0"/>
                      </a:gs>
                    </a:gsLst>
                    <a:lin ang="0" scaled="1"/>
                  </a:gradFill>
                  <a:ln w="12700" algn="ctr">
                    <a:solidFill>
                      <a:schemeClr val="tx1"/>
                    </a:solidFill>
                    <a:miter lim="800000"/>
                    <a:headEnd/>
                    <a:tailEnd/>
                  </a:ln>
                </p:spPr>
                <p:txBody>
                  <a:bodyPr wrap="none"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latin typeface="+mn-lt"/>
                    </a:endParaRPr>
                  </a:p>
                </p:txBody>
              </p:sp>
            </p:grpSp>
            <p:pic>
              <p:nvPicPr>
                <p:cNvPr id="87054" name="Picture 2" descr="C:\Documents and Settings\yasushi\My Documents\file\炉設計\機構実習まとめ\CAD\本体_180度_プラズマあり_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374" y="2764372"/>
                  <a:ext cx="2132795" cy="177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Tree"/>
                <p:cNvSpPr>
                  <a:spLocks noEditPoints="1" noChangeArrowheads="1"/>
                </p:cNvSpPr>
                <p:nvPr/>
              </p:nvSpPr>
              <p:spPr bwMode="auto">
                <a:xfrm>
                  <a:off x="4433594" y="293870"/>
                  <a:ext cx="936616" cy="935029"/>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pic>
              <p:nvPicPr>
                <p:cNvPr id="8705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91" y="4808328"/>
                  <a:ext cx="1272577" cy="11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7"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0942" y="5351689"/>
                  <a:ext cx="1370192" cy="95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8"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560" y="958963"/>
                  <a:ext cx="2527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973108" y="2282990"/>
                  <a:ext cx="1363650" cy="646106"/>
                </a:xfrm>
                <a:prstGeom prst="rect">
                  <a:avLst/>
                </a:prstGeom>
                <a:solidFill>
                  <a:schemeClr val="bg1"/>
                </a:solidFill>
                <a:ln>
                  <a:solidFill>
                    <a:schemeClr val="accent4"/>
                  </a:solidFill>
                </a:ln>
              </p:spPr>
              <p:txBody>
                <a:bodyPr wrap="none">
                  <a:spAutoFit/>
                </a:bodyPr>
                <a:lstStyle/>
                <a:p>
                  <a:pPr>
                    <a:defRPr/>
                  </a:pPr>
                  <a:r>
                    <a:rPr lang="en-US" altLang="ja-JP" b="1" dirty="0">
                      <a:solidFill>
                        <a:srgbClr val="00B050"/>
                      </a:solidFill>
                      <a:latin typeface="+mn-lt"/>
                    </a:rPr>
                    <a:t>biomass</a:t>
                  </a:r>
                </a:p>
                <a:p>
                  <a:pPr>
                    <a:defRPr/>
                  </a:pPr>
                  <a:r>
                    <a:rPr lang="en-US" altLang="ja-JP" b="1" dirty="0">
                      <a:solidFill>
                        <a:srgbClr val="00B050"/>
                      </a:solidFill>
                      <a:latin typeface="+mn-lt"/>
                    </a:rPr>
                    <a:t>(</a:t>
                  </a:r>
                  <a:r>
                    <a:rPr lang="en-US" altLang="ja-JP" b="1" dirty="0" err="1">
                      <a:solidFill>
                        <a:srgbClr val="00B050"/>
                      </a:solidFill>
                      <a:latin typeface="+mn-lt"/>
                    </a:rPr>
                    <a:t>CxHyOz</a:t>
                  </a:r>
                  <a:r>
                    <a:rPr lang="en-US" altLang="ja-JP" b="1" dirty="0">
                      <a:solidFill>
                        <a:srgbClr val="00B050"/>
                      </a:solidFill>
                      <a:latin typeface="+mn-lt"/>
                    </a:rPr>
                    <a:t>)n</a:t>
                  </a:r>
                  <a:endParaRPr lang="ja-JP" altLang="en-US" dirty="0">
                    <a:solidFill>
                      <a:srgbClr val="00B050"/>
                    </a:solidFill>
                    <a:latin typeface="+mn-lt"/>
                  </a:endParaRPr>
                </a:p>
              </p:txBody>
            </p:sp>
            <p:sp>
              <p:nvSpPr>
                <p:cNvPr id="4" name="正方形/長方形 3"/>
                <p:cNvSpPr/>
                <p:nvPr/>
              </p:nvSpPr>
              <p:spPr>
                <a:xfrm>
                  <a:off x="2169840" y="2678273"/>
                  <a:ext cx="658807" cy="369885"/>
                </a:xfrm>
                <a:prstGeom prst="rect">
                  <a:avLst/>
                </a:prstGeom>
              </p:spPr>
              <p:txBody>
                <a:bodyPr wrap="none">
                  <a:spAutoFit/>
                </a:bodyPr>
                <a:lstStyle/>
                <a:p>
                  <a:pPr>
                    <a:defRPr/>
                  </a:pPr>
                  <a:r>
                    <a:rPr lang="en-US" altLang="ja-JP" b="1" dirty="0">
                      <a:solidFill>
                        <a:srgbClr val="FF0000"/>
                      </a:solidFill>
                      <a:latin typeface="+mn-lt"/>
                    </a:rPr>
                    <a:t>heat</a:t>
                  </a:r>
                  <a:endParaRPr lang="ja-JP" altLang="en-US" dirty="0">
                    <a:latin typeface="+mn-lt"/>
                  </a:endParaRPr>
                </a:p>
              </p:txBody>
            </p:sp>
            <p:sp>
              <p:nvSpPr>
                <p:cNvPr id="59" name="正方形/長方形 58"/>
                <p:cNvSpPr/>
                <p:nvPr/>
              </p:nvSpPr>
              <p:spPr>
                <a:xfrm>
                  <a:off x="693479" y="2417926"/>
                  <a:ext cx="660394" cy="369885"/>
                </a:xfrm>
                <a:prstGeom prst="rect">
                  <a:avLst/>
                </a:prstGeom>
              </p:spPr>
              <p:txBody>
                <a:bodyPr wrap="none">
                  <a:spAutoFit/>
                </a:bodyPr>
                <a:lstStyle/>
                <a:p>
                  <a:pPr>
                    <a:defRPr/>
                  </a:pPr>
                  <a:r>
                    <a:rPr lang="en-US" altLang="ja-JP" b="1" dirty="0">
                      <a:solidFill>
                        <a:srgbClr val="FF0000"/>
                      </a:solidFill>
                      <a:latin typeface="+mn-lt"/>
                    </a:rPr>
                    <a:t>heat</a:t>
                  </a:r>
                  <a:endParaRPr lang="ja-JP" altLang="en-US" dirty="0">
                    <a:solidFill>
                      <a:srgbClr val="FF0000"/>
                    </a:solidFill>
                    <a:latin typeface="+mn-lt"/>
                  </a:endParaRPr>
                </a:p>
              </p:txBody>
            </p:sp>
            <p:sp>
              <p:nvSpPr>
                <p:cNvPr id="60" name="正方形/長方形 59"/>
                <p:cNvSpPr/>
                <p:nvPr/>
              </p:nvSpPr>
              <p:spPr>
                <a:xfrm>
                  <a:off x="-1409910" y="1417106"/>
                  <a:ext cx="1903395" cy="646107"/>
                </a:xfrm>
                <a:prstGeom prst="rect">
                  <a:avLst/>
                </a:prstGeom>
              </p:spPr>
              <p:txBody>
                <a:bodyPr wrap="none">
                  <a:spAutoFit/>
                </a:bodyPr>
                <a:lstStyle/>
                <a:p>
                  <a:pPr>
                    <a:defRPr/>
                  </a:pPr>
                  <a:r>
                    <a:rPr lang="en-US" altLang="ja-JP" b="1" dirty="0">
                      <a:latin typeface="+mn-lt"/>
                    </a:rPr>
                    <a:t>Desalination of </a:t>
                  </a:r>
                </a:p>
                <a:p>
                  <a:pPr>
                    <a:defRPr/>
                  </a:pPr>
                  <a:r>
                    <a:rPr lang="en-US" altLang="ja-JP" b="1" dirty="0">
                      <a:latin typeface="+mn-lt"/>
                    </a:rPr>
                    <a:t>Sea water</a:t>
                  </a:r>
                  <a:endParaRPr lang="ja-JP" altLang="en-US" dirty="0">
                    <a:latin typeface="+mn-lt"/>
                  </a:endParaRPr>
                </a:p>
              </p:txBody>
            </p:sp>
            <p:sp>
              <p:nvSpPr>
                <p:cNvPr id="61" name="正方形/長方形 60"/>
                <p:cNvSpPr/>
                <p:nvPr/>
              </p:nvSpPr>
              <p:spPr>
                <a:xfrm>
                  <a:off x="636330" y="489131"/>
                  <a:ext cx="1185852" cy="368297"/>
                </a:xfrm>
                <a:prstGeom prst="rect">
                  <a:avLst/>
                </a:prstGeom>
              </p:spPr>
              <p:txBody>
                <a:bodyPr wrap="none">
                  <a:spAutoFit/>
                </a:bodyPr>
                <a:lstStyle/>
                <a:p>
                  <a:pPr>
                    <a:defRPr/>
                  </a:pPr>
                  <a:r>
                    <a:rPr lang="en-US" altLang="ja-JP" b="1" dirty="0">
                      <a:latin typeface="+mn-lt"/>
                    </a:rPr>
                    <a:t>irrigation</a:t>
                  </a:r>
                  <a:endParaRPr lang="ja-JP" altLang="en-US" dirty="0">
                    <a:latin typeface="+mn-lt"/>
                  </a:endParaRPr>
                </a:p>
              </p:txBody>
            </p:sp>
            <p:sp>
              <p:nvSpPr>
                <p:cNvPr id="63" name="正方形/長方形 62"/>
                <p:cNvSpPr/>
                <p:nvPr/>
              </p:nvSpPr>
              <p:spPr>
                <a:xfrm>
                  <a:off x="4251034" y="4187972"/>
                  <a:ext cx="1450961" cy="461958"/>
                </a:xfrm>
                <a:prstGeom prst="rect">
                  <a:avLst/>
                </a:prstGeom>
              </p:spPr>
              <p:txBody>
                <a:bodyPr wrap="none">
                  <a:spAutoFit/>
                </a:bodyPr>
                <a:lstStyle/>
                <a:p>
                  <a:pPr>
                    <a:defRPr/>
                  </a:pPr>
                  <a:r>
                    <a:rPr lang="en-US" altLang="ja-JP" sz="2400" b="1" dirty="0">
                      <a:solidFill>
                        <a:srgbClr val="00B0F0"/>
                      </a:solidFill>
                      <a:latin typeface="+mn-lt"/>
                    </a:rPr>
                    <a:t>charcoal</a:t>
                  </a:r>
                  <a:endParaRPr lang="ja-JP" altLang="en-US" sz="2400" dirty="0">
                    <a:solidFill>
                      <a:srgbClr val="00B0F0"/>
                    </a:solidFill>
                    <a:latin typeface="+mn-lt"/>
                  </a:endParaRPr>
                </a:p>
              </p:txBody>
            </p:sp>
            <p:sp>
              <p:nvSpPr>
                <p:cNvPr id="64" name="正方形/長方形 63"/>
                <p:cNvSpPr/>
                <p:nvPr/>
              </p:nvSpPr>
              <p:spPr>
                <a:xfrm>
                  <a:off x="3565833" y="1280436"/>
                  <a:ext cx="1949432" cy="368297"/>
                </a:xfrm>
                <a:prstGeom prst="rect">
                  <a:avLst/>
                </a:prstGeom>
              </p:spPr>
              <p:txBody>
                <a:bodyPr wrap="none">
                  <a:spAutoFit/>
                </a:bodyPr>
                <a:lstStyle/>
                <a:p>
                  <a:pPr>
                    <a:defRPr/>
                  </a:pPr>
                  <a:r>
                    <a:rPr lang="en-US" altLang="ja-JP" b="1" dirty="0">
                      <a:latin typeface="+mn-lt"/>
                    </a:rPr>
                    <a:t>Woody biomass</a:t>
                  </a:r>
                  <a:endParaRPr lang="ja-JP" altLang="en-US" dirty="0">
                    <a:latin typeface="+mn-lt"/>
                  </a:endParaRPr>
                </a:p>
              </p:txBody>
            </p:sp>
            <p:sp>
              <p:nvSpPr>
                <p:cNvPr id="5" name="下カーブ矢印 4"/>
                <p:cNvSpPr/>
                <p:nvPr/>
              </p:nvSpPr>
              <p:spPr>
                <a:xfrm rot="1261988">
                  <a:off x="1869806" y="2284577"/>
                  <a:ext cx="1406512" cy="72865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77" name="正方形/長方形 76"/>
                <p:cNvSpPr/>
                <p:nvPr/>
              </p:nvSpPr>
              <p:spPr>
                <a:xfrm>
                  <a:off x="1974580" y="1424160"/>
                  <a:ext cx="685794" cy="369885"/>
                </a:xfrm>
                <a:prstGeom prst="rect">
                  <a:avLst/>
                </a:prstGeom>
              </p:spPr>
              <p:txBody>
                <a:bodyPr wrap="none">
                  <a:spAutoFit/>
                </a:bodyPr>
                <a:lstStyle/>
                <a:p>
                  <a:pPr>
                    <a:defRPr/>
                  </a:pPr>
                  <a:r>
                    <a:rPr lang="en-US" altLang="ja-JP" b="1" dirty="0">
                      <a:latin typeface="+mn-lt"/>
                    </a:rPr>
                    <a:t>farm</a:t>
                  </a:r>
                  <a:endParaRPr lang="ja-JP" altLang="en-US" dirty="0">
                    <a:latin typeface="+mn-lt"/>
                  </a:endParaRPr>
                </a:p>
              </p:txBody>
            </p:sp>
            <p:sp>
              <p:nvSpPr>
                <p:cNvPr id="79" name="正方形/長方形 78"/>
                <p:cNvSpPr/>
                <p:nvPr/>
              </p:nvSpPr>
              <p:spPr>
                <a:xfrm>
                  <a:off x="3768438" y="516118"/>
                  <a:ext cx="954078" cy="368297"/>
                </a:xfrm>
                <a:prstGeom prst="rect">
                  <a:avLst/>
                </a:prstGeom>
              </p:spPr>
              <p:txBody>
                <a:bodyPr wrap="none">
                  <a:spAutoFit/>
                </a:bodyPr>
                <a:lstStyle/>
                <a:p>
                  <a:pPr>
                    <a:defRPr/>
                  </a:pPr>
                  <a:r>
                    <a:rPr lang="en-US" altLang="ja-JP" b="1" dirty="0">
                      <a:latin typeface="+mn-lt"/>
                    </a:rPr>
                    <a:t>forests</a:t>
                  </a:r>
                  <a:endParaRPr lang="ja-JP" altLang="en-US" dirty="0">
                    <a:latin typeface="+mn-lt"/>
                  </a:endParaRPr>
                </a:p>
              </p:txBody>
            </p:sp>
            <p:sp>
              <p:nvSpPr>
                <p:cNvPr id="6" name="下矢印 5"/>
                <p:cNvSpPr/>
                <p:nvPr/>
              </p:nvSpPr>
              <p:spPr>
                <a:xfrm rot="9545442">
                  <a:off x="1188774" y="2098842"/>
                  <a:ext cx="385759" cy="5492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7070" name="Picture 4" descr="C:\Documents and Settings\Eriko\Local Settings\Temporary Internet Files\Content.IE5\B3ELIL7G\MC900354247[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461" y="6245348"/>
                  <a:ext cx="9826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1" name="図 1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11203" y="5755734"/>
                  <a:ext cx="399872" cy="66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下矢印 86"/>
                <p:cNvSpPr/>
                <p:nvPr/>
              </p:nvSpPr>
              <p:spPr>
                <a:xfrm rot="15679835">
                  <a:off x="3125506" y="-298261"/>
                  <a:ext cx="179386" cy="2811436"/>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下矢印 92"/>
                <p:cNvSpPr/>
                <p:nvPr/>
              </p:nvSpPr>
              <p:spPr>
                <a:xfrm rot="2147574">
                  <a:off x="2931833" y="5415098"/>
                  <a:ext cx="384171" cy="806443"/>
                </a:xfrm>
                <a:prstGeom prst="downArrow">
                  <a:avLst>
                    <a:gd name="adj1" fmla="val 5267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下カーブ矢印 93"/>
                <p:cNvSpPr/>
                <p:nvPr/>
              </p:nvSpPr>
              <p:spPr>
                <a:xfrm rot="1212597" flipH="1">
                  <a:off x="4235159" y="2259177"/>
                  <a:ext cx="1373174" cy="582608"/>
                </a:xfrm>
                <a:prstGeom prst="curved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87075" name="図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8814" y="2111862"/>
                  <a:ext cx="571897" cy="71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p:cNvSpPr/>
                <p:nvPr/>
              </p:nvSpPr>
              <p:spPr>
                <a:xfrm>
                  <a:off x="2428600" y="6435851"/>
                  <a:ext cx="1770648" cy="590358"/>
                </a:xfrm>
                <a:prstGeom prst="rect">
                  <a:avLst/>
                </a:prstGeom>
              </p:spPr>
              <p:txBody>
                <a:bodyPr wrap="none">
                  <a:spAutoFit/>
                </a:bodyPr>
                <a:lstStyle/>
                <a:p>
                  <a:pPr>
                    <a:defRPr/>
                  </a:pPr>
                  <a:r>
                    <a:rPr lang="en-US" altLang="ja-JP" sz="2800" b="1" dirty="0" smtClean="0">
                      <a:solidFill>
                        <a:srgbClr val="FF0000"/>
                      </a:solidFill>
                      <a:latin typeface="+mn-lt"/>
                    </a:rPr>
                    <a:t>Bio-fuels</a:t>
                  </a:r>
                  <a:endParaRPr lang="ja-JP" altLang="en-US" sz="2800" dirty="0">
                    <a:latin typeface="+mn-lt"/>
                  </a:endParaRPr>
                </a:p>
              </p:txBody>
            </p:sp>
            <p:sp>
              <p:nvSpPr>
                <p:cNvPr id="96" name="下矢印 95"/>
                <p:cNvSpPr/>
                <p:nvPr/>
              </p:nvSpPr>
              <p:spPr>
                <a:xfrm rot="2347101">
                  <a:off x="4022436" y="1497184"/>
                  <a:ext cx="385758" cy="804856"/>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下矢印 96"/>
                <p:cNvSpPr/>
                <p:nvPr/>
              </p:nvSpPr>
              <p:spPr>
                <a:xfrm rot="20976462">
                  <a:off x="3254093" y="1592433"/>
                  <a:ext cx="384171" cy="622294"/>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 name="正方形/長方形 100"/>
                <p:cNvSpPr/>
                <p:nvPr/>
              </p:nvSpPr>
              <p:spPr>
                <a:xfrm>
                  <a:off x="-1213101" y="5934695"/>
                  <a:ext cx="1652078" cy="729266"/>
                </a:xfrm>
                <a:prstGeom prst="rect">
                  <a:avLst/>
                </a:prstGeom>
              </p:spPr>
              <p:txBody>
                <a:bodyPr wrap="none">
                  <a:spAutoFit/>
                </a:bodyPr>
                <a:lstStyle/>
                <a:p>
                  <a:pPr>
                    <a:defRPr/>
                  </a:pPr>
                  <a:r>
                    <a:rPr lang="en-US" altLang="ja-JP" b="1" dirty="0" smtClean="0">
                      <a:solidFill>
                        <a:srgbClr val="00B0F0"/>
                      </a:solidFill>
                      <a:latin typeface="+mn-lt"/>
                    </a:rPr>
                    <a:t>Electricity</a:t>
                  </a:r>
                </a:p>
                <a:p>
                  <a:pPr>
                    <a:defRPr/>
                  </a:pPr>
                  <a:r>
                    <a:rPr lang="en-US" altLang="ja-JP" b="1" dirty="0" smtClean="0">
                      <a:solidFill>
                        <a:srgbClr val="00B0F0"/>
                      </a:solidFill>
                      <a:latin typeface="+mn-lt"/>
                    </a:rPr>
                    <a:t>In future grid</a:t>
                  </a:r>
                  <a:endParaRPr lang="ja-JP" altLang="en-US" dirty="0">
                    <a:solidFill>
                      <a:srgbClr val="00B0F0"/>
                    </a:solidFill>
                    <a:latin typeface="+mn-lt"/>
                  </a:endParaRPr>
                </a:p>
              </p:txBody>
            </p:sp>
            <p:sp>
              <p:nvSpPr>
                <p:cNvPr id="76" name="正方形/長方形 75"/>
                <p:cNvSpPr/>
                <p:nvPr/>
              </p:nvSpPr>
              <p:spPr>
                <a:xfrm>
                  <a:off x="-1731115" y="3257706"/>
                  <a:ext cx="2009756" cy="461958"/>
                </a:xfrm>
                <a:prstGeom prst="rect">
                  <a:avLst/>
                </a:prstGeom>
                <a:ln>
                  <a:solidFill>
                    <a:schemeClr val="tx1"/>
                  </a:solidFill>
                </a:ln>
              </p:spPr>
              <p:txBody>
                <a:bodyPr wrap="none">
                  <a:spAutoFit/>
                </a:bodyPr>
                <a:lstStyle/>
                <a:p>
                  <a:pPr>
                    <a:defRPr/>
                  </a:pPr>
                  <a:r>
                    <a:rPr lang="en-US" altLang="ja-JP" sz="2400" b="1" dirty="0">
                      <a:latin typeface="+mn-lt"/>
                    </a:rPr>
                    <a:t>Fusion plant</a:t>
                  </a:r>
                  <a:endParaRPr lang="ja-JP" altLang="en-US" sz="2400" dirty="0">
                    <a:latin typeface="+mn-lt"/>
                  </a:endParaRPr>
                </a:p>
              </p:txBody>
            </p:sp>
            <p:sp>
              <p:nvSpPr>
                <p:cNvPr id="8" name="フローチャート: 複数書類 7"/>
                <p:cNvSpPr/>
                <p:nvPr/>
              </p:nvSpPr>
              <p:spPr>
                <a:xfrm>
                  <a:off x="1603109" y="6185029"/>
                  <a:ext cx="701668" cy="330197"/>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平行四辺形 11"/>
                <p:cNvSpPr/>
                <p:nvPr/>
              </p:nvSpPr>
              <p:spPr>
                <a:xfrm rot="2153770">
                  <a:off x="2007917" y="5503998"/>
                  <a:ext cx="669919" cy="46038"/>
                </a:xfrm>
                <a:prstGeom prst="parallelogram">
                  <a:avLst/>
                </a:prstGeom>
                <a:solidFill>
                  <a:srgbClr val="F4AA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a:xfrm>
                  <a:off x="3884324" y="3064033"/>
                  <a:ext cx="827080" cy="369884"/>
                </a:xfrm>
                <a:prstGeom prst="rect">
                  <a:avLst/>
                </a:prstGeom>
              </p:spPr>
              <p:txBody>
                <a:bodyPr wrap="none">
                  <a:spAutoFit/>
                </a:bodyPr>
                <a:lstStyle/>
                <a:p>
                  <a:pPr>
                    <a:defRPr/>
                  </a:pPr>
                  <a:r>
                    <a:rPr lang="en-US" altLang="ja-JP" b="1" dirty="0">
                      <a:latin typeface="+mn-lt"/>
                    </a:rPr>
                    <a:t>waste</a:t>
                  </a:r>
                  <a:endParaRPr lang="ja-JP" altLang="en-US" dirty="0">
                    <a:latin typeface="+mn-lt"/>
                  </a:endParaRPr>
                </a:p>
              </p:txBody>
            </p:sp>
            <p:sp>
              <p:nvSpPr>
                <p:cNvPr id="83" name="下矢印 82"/>
                <p:cNvSpPr/>
                <p:nvPr/>
              </p:nvSpPr>
              <p:spPr>
                <a:xfrm rot="16200000">
                  <a:off x="4471694" y="4476894"/>
                  <a:ext cx="690556" cy="89375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下矢印 83"/>
                <p:cNvSpPr/>
                <p:nvPr/>
              </p:nvSpPr>
              <p:spPr>
                <a:xfrm rot="15696252">
                  <a:off x="1895206" y="779641"/>
                  <a:ext cx="247648" cy="54927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7086" name="Picture 7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04975" y="738051"/>
                  <a:ext cx="1135023" cy="78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2522262" y="1755945"/>
                  <a:ext cx="942966" cy="369884"/>
                </a:xfrm>
                <a:prstGeom prst="rect">
                  <a:avLst/>
                </a:prstGeom>
              </p:spPr>
              <p:txBody>
                <a:bodyPr wrap="none">
                  <a:spAutoFit/>
                </a:bodyPr>
                <a:lstStyle/>
                <a:p>
                  <a:pPr algn="ctr">
                    <a:defRPr/>
                  </a:pPr>
                  <a:r>
                    <a:rPr lang="en-US" altLang="ja-JP" b="1" dirty="0">
                      <a:latin typeface="+mn-lt"/>
                    </a:rPr>
                    <a:t>waste</a:t>
                  </a:r>
                  <a:r>
                    <a:rPr lang="ja-JP" altLang="en-US" b="1" dirty="0">
                      <a:solidFill>
                        <a:srgbClr val="FF0000"/>
                      </a:solidFill>
                      <a:latin typeface="+mn-lt"/>
                    </a:rPr>
                    <a:t>：</a:t>
                  </a:r>
                  <a:endParaRPr lang="en-US" altLang="ja-JP" b="1" dirty="0">
                    <a:solidFill>
                      <a:srgbClr val="FF0000"/>
                    </a:solidFill>
                    <a:latin typeface="+mn-lt"/>
                  </a:endParaRPr>
                </a:p>
              </p:txBody>
            </p:sp>
            <p:sp>
              <p:nvSpPr>
                <p:cNvPr id="85" name="正方形/長方形 84"/>
                <p:cNvSpPr/>
                <p:nvPr/>
              </p:nvSpPr>
              <p:spPr>
                <a:xfrm>
                  <a:off x="1726932" y="6115180"/>
                  <a:ext cx="492120" cy="368297"/>
                </a:xfrm>
                <a:prstGeom prst="rect">
                  <a:avLst/>
                </a:prstGeom>
              </p:spPr>
              <p:txBody>
                <a:bodyPr wrap="none">
                  <a:spAutoFit/>
                </a:bodyPr>
                <a:lstStyle/>
                <a:p>
                  <a:pPr>
                    <a:defRPr/>
                  </a:pPr>
                  <a:r>
                    <a:rPr lang="en-US" altLang="ja-JP" b="1" dirty="0">
                      <a:solidFill>
                        <a:srgbClr val="0070C0"/>
                      </a:solidFill>
                      <a:latin typeface="+mn-lt"/>
                    </a:rPr>
                    <a:t>FC</a:t>
                  </a:r>
                  <a:endParaRPr lang="ja-JP" altLang="en-US" dirty="0">
                    <a:solidFill>
                      <a:srgbClr val="0070C0"/>
                    </a:solidFill>
                    <a:latin typeface="+mn-lt"/>
                  </a:endParaRPr>
                </a:p>
              </p:txBody>
            </p:sp>
            <p:sp>
              <p:nvSpPr>
                <p:cNvPr id="86" name="正方形/長方形 85"/>
                <p:cNvSpPr/>
                <p:nvPr/>
              </p:nvSpPr>
              <p:spPr>
                <a:xfrm>
                  <a:off x="2342877" y="5240475"/>
                  <a:ext cx="492120" cy="368297"/>
                </a:xfrm>
                <a:prstGeom prst="rect">
                  <a:avLst/>
                </a:prstGeom>
              </p:spPr>
              <p:txBody>
                <a:bodyPr wrap="none">
                  <a:spAutoFit/>
                </a:bodyPr>
                <a:lstStyle/>
                <a:p>
                  <a:pPr>
                    <a:defRPr/>
                  </a:pPr>
                  <a:r>
                    <a:rPr lang="en-US" altLang="ja-JP" b="1" dirty="0">
                      <a:solidFill>
                        <a:srgbClr val="0070C0"/>
                      </a:solidFill>
                      <a:latin typeface="+mn-lt"/>
                    </a:rPr>
                    <a:t>PV</a:t>
                  </a:r>
                  <a:endParaRPr lang="ja-JP" altLang="en-US" dirty="0">
                    <a:solidFill>
                      <a:srgbClr val="0070C0"/>
                    </a:solidFill>
                    <a:latin typeface="+mn-lt"/>
                  </a:endParaRPr>
                </a:p>
              </p:txBody>
            </p:sp>
            <p:sp>
              <p:nvSpPr>
                <p:cNvPr id="89" name="正方形/長方形 88"/>
                <p:cNvSpPr/>
                <p:nvPr/>
              </p:nvSpPr>
              <p:spPr>
                <a:xfrm>
                  <a:off x="2444476" y="4737242"/>
                  <a:ext cx="1892282" cy="461958"/>
                </a:xfrm>
                <a:prstGeom prst="rect">
                  <a:avLst/>
                </a:prstGeom>
                <a:ln>
                  <a:solidFill>
                    <a:schemeClr val="tx1"/>
                  </a:solidFill>
                </a:ln>
              </p:spPr>
              <p:txBody>
                <a:bodyPr wrap="none">
                  <a:spAutoFit/>
                </a:bodyPr>
                <a:lstStyle/>
                <a:p>
                  <a:pPr>
                    <a:defRPr/>
                  </a:pPr>
                  <a:r>
                    <a:rPr lang="en-US" altLang="ja-JP" sz="2400" b="1" dirty="0">
                      <a:latin typeface="+mn-lt"/>
                    </a:rPr>
                    <a:t>gasification</a:t>
                  </a:r>
                  <a:endParaRPr lang="ja-JP" altLang="en-US" sz="2400" dirty="0">
                    <a:latin typeface="+mn-lt"/>
                  </a:endParaRPr>
                </a:p>
              </p:txBody>
            </p:sp>
          </p:grpSp>
          <p:sp>
            <p:nvSpPr>
              <p:cNvPr id="103" name="下矢印 102"/>
              <p:cNvSpPr/>
              <p:nvPr/>
            </p:nvSpPr>
            <p:spPr>
              <a:xfrm rot="6846162">
                <a:off x="5769239" y="1098451"/>
                <a:ext cx="690557" cy="89375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正方形/長方形 103"/>
              <p:cNvSpPr/>
              <p:nvPr/>
            </p:nvSpPr>
            <p:spPr>
              <a:xfrm>
                <a:off x="5745428" y="1982681"/>
                <a:ext cx="1773220" cy="830254"/>
              </a:xfrm>
              <a:prstGeom prst="rect">
                <a:avLst/>
              </a:prstGeom>
            </p:spPr>
            <p:txBody>
              <a:bodyPr wrap="none">
                <a:spAutoFit/>
              </a:bodyPr>
              <a:lstStyle/>
              <a:p>
                <a:pPr>
                  <a:defRPr/>
                </a:pPr>
                <a:r>
                  <a:rPr lang="en-US" altLang="ja-JP" sz="2400" b="1" dirty="0">
                    <a:solidFill>
                      <a:srgbClr val="00B0F0"/>
                    </a:solidFill>
                    <a:latin typeface="+mn-lt"/>
                  </a:rPr>
                  <a:t>CO2</a:t>
                </a:r>
              </a:p>
              <a:p>
                <a:pPr>
                  <a:defRPr/>
                </a:pPr>
                <a:r>
                  <a:rPr lang="en-US" altLang="ja-JP" sz="2400" b="1" dirty="0">
                    <a:solidFill>
                      <a:srgbClr val="00B0F0"/>
                    </a:solidFill>
                    <a:latin typeface="+mn-lt"/>
                  </a:rPr>
                  <a:t>absorption</a:t>
                </a:r>
                <a:endParaRPr lang="ja-JP" altLang="en-US" sz="2400" b="1" dirty="0">
                  <a:solidFill>
                    <a:srgbClr val="00B0F0"/>
                  </a:solidFill>
                  <a:latin typeface="+mn-lt"/>
                </a:endParaRPr>
              </a:p>
            </p:txBody>
          </p:sp>
          <p:sp>
            <p:nvSpPr>
              <p:cNvPr id="7" name="雲 6"/>
              <p:cNvSpPr/>
              <p:nvPr/>
            </p:nvSpPr>
            <p:spPr>
              <a:xfrm>
                <a:off x="5302519" y="4606794"/>
                <a:ext cx="885817" cy="77945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下矢印 104"/>
              <p:cNvSpPr/>
              <p:nvPr/>
            </p:nvSpPr>
            <p:spPr>
              <a:xfrm rot="16905442">
                <a:off x="6313663" y="4540014"/>
                <a:ext cx="756696" cy="81375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Tree"/>
              <p:cNvSpPr>
                <a:spLocks noEditPoints="1" noChangeArrowheads="1"/>
              </p:cNvSpPr>
              <p:nvPr/>
            </p:nvSpPr>
            <p:spPr bwMode="auto">
              <a:xfrm>
                <a:off x="4658000" y="428532"/>
                <a:ext cx="936616" cy="935029"/>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107" name="Tree"/>
              <p:cNvSpPr>
                <a:spLocks noEditPoints="1" noChangeArrowheads="1"/>
              </p:cNvSpPr>
              <p:nvPr/>
            </p:nvSpPr>
            <p:spPr bwMode="auto">
              <a:xfrm>
                <a:off x="5059634" y="217397"/>
                <a:ext cx="936616" cy="935028"/>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ja-JP" altLang="en-US">
                  <a:latin typeface="+mn-lt"/>
                </a:endParaRPr>
              </a:p>
            </p:txBody>
          </p:sp>
          <p:sp>
            <p:nvSpPr>
              <p:cNvPr id="108" name="正方形/長方形 107"/>
              <p:cNvSpPr/>
              <p:nvPr/>
            </p:nvSpPr>
            <p:spPr>
              <a:xfrm>
                <a:off x="7107102" y="4438520"/>
                <a:ext cx="2395515" cy="830255"/>
              </a:xfrm>
              <a:prstGeom prst="rect">
                <a:avLst/>
              </a:prstGeom>
            </p:spPr>
            <p:txBody>
              <a:bodyPr>
                <a:spAutoFit/>
              </a:bodyPr>
              <a:lstStyle/>
              <a:p>
                <a:pPr>
                  <a:defRPr/>
                </a:pPr>
                <a:r>
                  <a:rPr lang="en-US" altLang="ja-JP" sz="2400" b="1" dirty="0">
                    <a:solidFill>
                      <a:srgbClr val="00B0F0"/>
                    </a:solidFill>
                    <a:latin typeface="+mn-lt"/>
                  </a:rPr>
                  <a:t>Carbon sequestration</a:t>
                </a:r>
                <a:endParaRPr lang="ja-JP" altLang="en-US" sz="2400" dirty="0">
                  <a:solidFill>
                    <a:srgbClr val="00B0F0"/>
                  </a:solidFill>
                  <a:latin typeface="+mn-lt"/>
                </a:endParaRPr>
              </a:p>
            </p:txBody>
          </p:sp>
          <p:sp>
            <p:nvSpPr>
              <p:cNvPr id="111" name="正方形/長方形 110"/>
              <p:cNvSpPr/>
              <p:nvPr/>
            </p:nvSpPr>
            <p:spPr>
              <a:xfrm>
                <a:off x="5613358" y="2997682"/>
                <a:ext cx="3310575" cy="1354351"/>
              </a:xfrm>
              <a:prstGeom prst="rect">
                <a:avLst/>
              </a:prstGeom>
              <a:ln>
                <a:solidFill>
                  <a:schemeClr val="tx1"/>
                </a:solidFill>
              </a:ln>
            </p:spPr>
            <p:txBody>
              <a:bodyPr wrap="square">
                <a:spAutoFit/>
              </a:bodyPr>
              <a:lstStyle/>
              <a:p>
                <a:pPr algn="ctr">
                  <a:defRPr/>
                </a:pPr>
                <a:r>
                  <a:rPr lang="en-US" altLang="ja-JP" sz="2400" b="1" dirty="0" smtClean="0">
                    <a:latin typeface="+mn-lt"/>
                  </a:rPr>
                  <a:t>Atmosphere CO2</a:t>
                </a:r>
                <a:endParaRPr lang="en-US" altLang="ja-JP" sz="2400" b="1" dirty="0">
                  <a:latin typeface="+mn-lt"/>
                </a:endParaRPr>
              </a:p>
              <a:p>
                <a:pPr algn="ctr">
                  <a:defRPr/>
                </a:pPr>
                <a:r>
                  <a:rPr lang="en-US" altLang="ja-JP" sz="2400" b="1" dirty="0" smtClean="0">
                    <a:latin typeface="+mn-lt"/>
                  </a:rPr>
                  <a:t>Capture and reduction</a:t>
                </a:r>
                <a:endParaRPr lang="ja-JP" altLang="en-US" sz="2400" dirty="0">
                  <a:latin typeface="+mn-lt"/>
                </a:endParaRPr>
              </a:p>
            </p:txBody>
          </p:sp>
        </p:grpSp>
        <p:sp>
          <p:nvSpPr>
            <p:cNvPr id="100" name="正方形/長方形 99"/>
            <p:cNvSpPr/>
            <p:nvPr/>
          </p:nvSpPr>
          <p:spPr bwMode="auto">
            <a:xfrm>
              <a:off x="447016" y="4241008"/>
              <a:ext cx="1960793" cy="1569660"/>
            </a:xfrm>
            <a:prstGeom prst="rect">
              <a:avLst/>
            </a:prstGeom>
            <a:solidFill>
              <a:srgbClr val="CCFFFF"/>
            </a:solidFill>
            <a:ln>
              <a:solidFill>
                <a:schemeClr val="tx1"/>
              </a:solidFill>
            </a:ln>
          </p:spPr>
          <p:txBody>
            <a:bodyPr wrap="none">
              <a:spAutoFit/>
            </a:bodyPr>
            <a:lstStyle/>
            <a:p>
              <a:pPr>
                <a:defRPr/>
              </a:pPr>
              <a:r>
                <a:rPr lang="en-US" altLang="ja-JP" sz="2400" b="1" dirty="0" smtClean="0">
                  <a:latin typeface="+mn-lt"/>
                </a:rPr>
                <a:t>Grid parity </a:t>
              </a:r>
            </a:p>
            <a:p>
              <a:pPr>
                <a:defRPr/>
              </a:pPr>
              <a:r>
                <a:rPr lang="en-US" altLang="ja-JP" sz="2400" b="1" dirty="0" smtClean="0">
                  <a:latin typeface="+mn-lt"/>
                </a:rPr>
                <a:t>Electricity</a:t>
              </a:r>
            </a:p>
            <a:p>
              <a:pPr>
                <a:defRPr/>
              </a:pPr>
              <a:r>
                <a:rPr lang="en-US" altLang="ja-JP" sz="2400" b="1" dirty="0" smtClean="0">
                  <a:latin typeface="+mn-lt"/>
                </a:rPr>
                <a:t>And</a:t>
              </a:r>
            </a:p>
            <a:p>
              <a:pPr>
                <a:defRPr/>
              </a:pPr>
              <a:r>
                <a:rPr lang="en-US" altLang="ja-JP" sz="2400" b="1" dirty="0" smtClean="0">
                  <a:latin typeface="+mn-lt"/>
                </a:rPr>
                <a:t>stabilization</a:t>
              </a:r>
              <a:endParaRPr lang="ja-JP" altLang="en-US" sz="2400" dirty="0">
                <a:latin typeface="+mn-lt"/>
              </a:endParaRPr>
            </a:p>
          </p:txBody>
        </p:sp>
        <p:sp>
          <p:nvSpPr>
            <p:cNvPr id="102" name="正方形/長方形 101"/>
            <p:cNvSpPr/>
            <p:nvPr/>
          </p:nvSpPr>
          <p:spPr bwMode="auto">
            <a:xfrm>
              <a:off x="8881431" y="955627"/>
              <a:ext cx="2525253" cy="1569660"/>
            </a:xfrm>
            <a:prstGeom prst="rect">
              <a:avLst/>
            </a:prstGeom>
            <a:solidFill>
              <a:srgbClr val="CCFFFF"/>
            </a:solidFill>
            <a:ln>
              <a:solidFill>
                <a:schemeClr val="tx1"/>
              </a:solidFill>
            </a:ln>
          </p:spPr>
          <p:txBody>
            <a:bodyPr wrap="square">
              <a:spAutoFit/>
            </a:bodyPr>
            <a:lstStyle/>
            <a:p>
              <a:pPr algn="ctr">
                <a:defRPr/>
              </a:pPr>
              <a:r>
                <a:rPr lang="en-US" altLang="ja-JP" sz="2400" b="1" dirty="0" smtClean="0">
                  <a:latin typeface="+mn-lt"/>
                </a:rPr>
                <a:t>Restoration of</a:t>
              </a:r>
            </a:p>
            <a:p>
              <a:pPr algn="ctr">
                <a:defRPr/>
              </a:pPr>
              <a:r>
                <a:rPr lang="en-US" altLang="ja-JP" sz="2400" b="1" dirty="0" smtClean="0">
                  <a:latin typeface="+mn-lt"/>
                </a:rPr>
                <a:t>Environment,</a:t>
              </a:r>
            </a:p>
            <a:p>
              <a:pPr algn="ctr">
                <a:defRPr/>
              </a:pPr>
              <a:r>
                <a:rPr lang="en-US" altLang="ja-JP" sz="2400" b="1" dirty="0" smtClean="0">
                  <a:latin typeface="+mn-lt"/>
                </a:rPr>
                <a:t>Forest and </a:t>
              </a:r>
            </a:p>
            <a:p>
              <a:pPr algn="ctr">
                <a:defRPr/>
              </a:pPr>
              <a:r>
                <a:rPr lang="en-US" altLang="ja-JP" sz="2400" b="1" dirty="0" smtClean="0">
                  <a:latin typeface="+mn-lt"/>
                </a:rPr>
                <a:t>farmland</a:t>
              </a:r>
              <a:endParaRPr lang="ja-JP" altLang="en-US" sz="2400" dirty="0">
                <a:latin typeface="+mn-lt"/>
              </a:endParaRPr>
            </a:p>
          </p:txBody>
        </p:sp>
        <p:sp>
          <p:nvSpPr>
            <p:cNvPr id="109" name="正方形/長方形 108"/>
            <p:cNvSpPr/>
            <p:nvPr/>
          </p:nvSpPr>
          <p:spPr bwMode="auto">
            <a:xfrm>
              <a:off x="7643680" y="5741638"/>
              <a:ext cx="3889665" cy="830997"/>
            </a:xfrm>
            <a:prstGeom prst="rect">
              <a:avLst/>
            </a:prstGeom>
            <a:solidFill>
              <a:srgbClr val="CCFFFF"/>
            </a:solidFill>
            <a:ln>
              <a:solidFill>
                <a:schemeClr val="tx1"/>
              </a:solidFill>
            </a:ln>
          </p:spPr>
          <p:txBody>
            <a:bodyPr wrap="square">
              <a:spAutoFit/>
            </a:bodyPr>
            <a:lstStyle/>
            <a:p>
              <a:pPr algn="ctr">
                <a:defRPr/>
              </a:pPr>
              <a:r>
                <a:rPr lang="en-US" altLang="ja-JP" sz="2400" b="1" dirty="0" smtClean="0">
                  <a:latin typeface="+mn-lt"/>
                </a:rPr>
                <a:t>Returning the carbon from air to coal mines.</a:t>
              </a:r>
              <a:endParaRPr lang="ja-JP" altLang="en-US" sz="2400" dirty="0">
                <a:latin typeface="+mn-lt"/>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17"/>
          <p:cNvSpPr txBox="1">
            <a:spLocks noChangeArrowheads="1"/>
          </p:cNvSpPr>
          <p:nvPr/>
        </p:nvSpPr>
        <p:spPr bwMode="auto">
          <a:xfrm>
            <a:off x="1127448" y="100482"/>
            <a:ext cx="88342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000" dirty="0" smtClean="0">
                <a:solidFill>
                  <a:srgbClr val="000000"/>
                </a:solidFill>
                <a:latin typeface="Impact" panose="020B0806030902050204" pitchFamily="34" charset="0"/>
                <a:ea typeface="ＭＳ 明朝" panose="02020609040205080304" pitchFamily="17" charset="-128"/>
              </a:rPr>
              <a:t>Summary of future energy system study</a:t>
            </a:r>
            <a:endParaRPr lang="en-US" altLang="ja-JP" sz="4000" dirty="0">
              <a:solidFill>
                <a:srgbClr val="000000"/>
              </a:solidFill>
              <a:latin typeface="Impact" panose="020B0806030902050204" pitchFamily="34" charset="0"/>
              <a:ea typeface="ＭＳ 明朝" panose="02020609040205080304" pitchFamily="17" charset="-128"/>
            </a:endParaRPr>
          </a:p>
        </p:txBody>
      </p:sp>
      <p:grpSp>
        <p:nvGrpSpPr>
          <p:cNvPr id="9" name="グループ化 8"/>
          <p:cNvGrpSpPr/>
          <p:nvPr/>
        </p:nvGrpSpPr>
        <p:grpSpPr>
          <a:xfrm>
            <a:off x="0" y="17726"/>
            <a:ext cx="11999913" cy="861249"/>
            <a:chOff x="0" y="17726"/>
            <a:chExt cx="11999913" cy="861249"/>
          </a:xfrm>
        </p:grpSpPr>
        <p:grpSp>
          <p:nvGrpSpPr>
            <p:cNvPr id="10" name="Group 107"/>
            <p:cNvGrpSpPr>
              <a:grpSpLocks/>
            </p:cNvGrpSpPr>
            <p:nvPr/>
          </p:nvGrpSpPr>
          <p:grpSpPr bwMode="auto">
            <a:xfrm>
              <a:off x="0" y="17726"/>
              <a:ext cx="11999913" cy="861249"/>
              <a:chOff x="-960" y="1874"/>
              <a:chExt cx="7559" cy="542"/>
            </a:xfrm>
          </p:grpSpPr>
          <p:graphicFrame>
            <p:nvGraphicFramePr>
              <p:cNvPr id="12"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95299"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1" name="그림 452"/>
            <p:cNvPicPr>
              <a:picLocks noChangeAspect="1"/>
            </p:cNvPicPr>
            <p:nvPr/>
          </p:nvPicPr>
          <p:blipFill>
            <a:blip r:embed="rId6"/>
            <a:stretch>
              <a:fillRect/>
            </a:stretch>
          </p:blipFill>
          <p:spPr>
            <a:xfrm>
              <a:off x="104211" y="92007"/>
              <a:ext cx="519181" cy="632505"/>
            </a:xfrm>
            <a:prstGeom prst="rect">
              <a:avLst/>
            </a:prstGeom>
          </p:spPr>
        </p:pic>
      </p:grpSp>
      <p:sp>
        <p:nvSpPr>
          <p:cNvPr id="14" name="Text Box 2"/>
          <p:cNvSpPr txBox="1">
            <a:spLocks noChangeArrowheads="1"/>
          </p:cNvSpPr>
          <p:nvPr/>
        </p:nvSpPr>
        <p:spPr bwMode="auto">
          <a:xfrm>
            <a:off x="-15699" y="1160317"/>
            <a:ext cx="12320875" cy="573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800" b="1" i="1" dirty="0" smtClean="0">
                <a:solidFill>
                  <a:srgbClr val="FF0000"/>
                </a:solidFill>
                <a:latin typeface="Arial Narrow" panose="020B0606020202030204" pitchFamily="34" charset="0"/>
              </a:rPr>
              <a:t>Future Energy Systems analyzed to reconsider fusion target.</a:t>
            </a:r>
            <a:endParaRPr lang="en-US" altLang="ja-JP" sz="1200" b="1" i="1" dirty="0">
              <a:solidFill>
                <a:srgbClr val="FF0000"/>
              </a:solidFill>
              <a:latin typeface="Arial Narrow" panose="020B0606020202030204" pitchFamily="34" charset="0"/>
            </a:endParaRPr>
          </a:p>
          <a:p>
            <a:pPr>
              <a:lnSpc>
                <a:spcPts val="1200"/>
              </a:lnSpc>
              <a:spcBef>
                <a:spcPct val="0"/>
              </a:spcBef>
              <a:buNone/>
            </a:pPr>
            <a:endParaRPr lang="en-US" altLang="ja-JP" sz="2800" b="1" dirty="0" smtClean="0">
              <a:solidFill>
                <a:schemeClr val="accent1"/>
              </a:solidFill>
              <a:latin typeface="Arial Narrow" panose="020B0606020202030204" pitchFamily="34" charset="0"/>
            </a:endParaRPr>
          </a:p>
          <a:p>
            <a:pPr>
              <a:lnSpc>
                <a:spcPts val="2800"/>
              </a:lnSpc>
              <a:spcBef>
                <a:spcPct val="0"/>
              </a:spcBef>
              <a:buNone/>
            </a:pPr>
            <a:r>
              <a:rPr lang="en-US" altLang="ja-JP" sz="2800" b="1" dirty="0" smtClean="0">
                <a:solidFill>
                  <a:srgbClr val="334EFF"/>
                </a:solidFill>
                <a:latin typeface="Arial Narrow" panose="020B0606020202030204" pitchFamily="34" charset="0"/>
              </a:rPr>
              <a:t>1.Base </a:t>
            </a:r>
            <a:r>
              <a:rPr lang="en-US" altLang="ja-JP" sz="2800" b="1" dirty="0">
                <a:solidFill>
                  <a:srgbClr val="334EFF"/>
                </a:solidFill>
                <a:latin typeface="Arial Narrow" panose="020B0606020202030204" pitchFamily="34" charset="0"/>
              </a:rPr>
              <a:t>load electricity</a:t>
            </a:r>
            <a:r>
              <a:rPr lang="en-US" altLang="ja-JP" sz="2800" b="1" dirty="0">
                <a:solidFill>
                  <a:schemeClr val="accent1"/>
                </a:solidFill>
                <a:latin typeface="Arial Narrow" panose="020B0606020202030204" pitchFamily="34" charset="0"/>
              </a:rPr>
              <a:t> </a:t>
            </a:r>
            <a:r>
              <a:rPr lang="en-US" altLang="ja-JP" sz="2800" b="1" dirty="0">
                <a:latin typeface="Arial Narrow" panose="020B0606020202030204" pitchFamily="34" charset="0"/>
              </a:rPr>
              <a:t>may not make expected return of </a:t>
            </a:r>
            <a:r>
              <a:rPr lang="en-US" altLang="ja-JP" sz="2800" b="1" dirty="0" smtClean="0">
                <a:latin typeface="Arial Narrow" panose="020B0606020202030204" pitchFamily="34" charset="0"/>
              </a:rPr>
              <a:t>investment.</a:t>
            </a:r>
          </a:p>
          <a:p>
            <a:pPr>
              <a:lnSpc>
                <a:spcPts val="2800"/>
              </a:lnSpc>
              <a:spcBef>
                <a:spcPct val="0"/>
              </a:spcBef>
              <a:buNone/>
            </a:pPr>
            <a:r>
              <a:rPr lang="en-US" altLang="ja-JP" sz="2800" b="1" dirty="0" smtClean="0">
                <a:latin typeface="Arial Narrow" panose="020B0606020202030204" pitchFamily="34" charset="0"/>
              </a:rPr>
              <a:t> </a:t>
            </a:r>
            <a:r>
              <a:rPr lang="en-US" altLang="ja-JP" sz="2800" b="1" dirty="0" err="1" smtClean="0">
                <a:solidFill>
                  <a:srgbClr val="FF0000"/>
                </a:solidFill>
                <a:latin typeface="Arial Narrow" panose="020B0606020202030204" pitchFamily="34" charset="0"/>
              </a:rPr>
              <a:t>L</a:t>
            </a:r>
            <a:r>
              <a:rPr lang="en-US" altLang="ja-JP" sz="2800" b="1" dirty="0" err="1" smtClean="0">
                <a:latin typeface="Arial Narrow" panose="020B0606020202030204" pitchFamily="34" charset="0"/>
              </a:rPr>
              <a:t>evelized</a:t>
            </a:r>
            <a:r>
              <a:rPr lang="en-US" altLang="ja-JP" sz="2800" b="1" dirty="0" smtClean="0">
                <a:latin typeface="Arial Narrow" panose="020B0606020202030204" pitchFamily="34" charset="0"/>
              </a:rPr>
              <a:t> </a:t>
            </a:r>
            <a:r>
              <a:rPr lang="en-US" altLang="ja-JP" sz="2800" b="1" dirty="0" smtClean="0">
                <a:solidFill>
                  <a:srgbClr val="FF0000"/>
                </a:solidFill>
                <a:latin typeface="Arial Narrow" panose="020B0606020202030204" pitchFamily="34" charset="0"/>
              </a:rPr>
              <a:t>C</a:t>
            </a:r>
            <a:r>
              <a:rPr lang="en-US" altLang="ja-JP" sz="2800" b="1" dirty="0" smtClean="0">
                <a:latin typeface="Arial Narrow" panose="020B0606020202030204" pitchFamily="34" charset="0"/>
              </a:rPr>
              <a:t>ost </a:t>
            </a:r>
            <a:r>
              <a:rPr lang="en-US" altLang="ja-JP" sz="2800" b="1" dirty="0" smtClean="0">
                <a:solidFill>
                  <a:srgbClr val="FF0000"/>
                </a:solidFill>
                <a:latin typeface="Arial Narrow" panose="020B0606020202030204" pitchFamily="34" charset="0"/>
              </a:rPr>
              <a:t>o</a:t>
            </a:r>
            <a:r>
              <a:rPr lang="en-US" altLang="ja-JP" sz="2800" b="1" dirty="0" smtClean="0">
                <a:latin typeface="Arial Narrow" panose="020B0606020202030204" pitchFamily="34" charset="0"/>
              </a:rPr>
              <a:t>f </a:t>
            </a:r>
            <a:r>
              <a:rPr lang="en-US" altLang="ja-JP" sz="2800" b="1" dirty="0" smtClean="0">
                <a:solidFill>
                  <a:srgbClr val="FF0000"/>
                </a:solidFill>
                <a:latin typeface="Arial Narrow" panose="020B0606020202030204" pitchFamily="34" charset="0"/>
              </a:rPr>
              <a:t>E</a:t>
            </a:r>
            <a:r>
              <a:rPr lang="en-US" altLang="ja-JP" sz="2800" b="1" dirty="0" smtClean="0">
                <a:latin typeface="Arial Narrow" panose="020B0606020202030204" pitchFamily="34" charset="0"/>
              </a:rPr>
              <a:t>lectricity (LCOE) </a:t>
            </a:r>
            <a:r>
              <a:rPr lang="en-US" altLang="ja-JP" sz="2800" b="1" dirty="0" smtClean="0">
                <a:latin typeface="Arial Narrow" panose="020B0606020202030204" pitchFamily="34" charset="0"/>
              </a:rPr>
              <a:t>is </a:t>
            </a:r>
            <a:r>
              <a:rPr lang="en-US" altLang="ja-JP" sz="2800" b="1" dirty="0" smtClean="0">
                <a:solidFill>
                  <a:srgbClr val="FF0000"/>
                </a:solidFill>
                <a:latin typeface="Arial Narrow" panose="020B0606020202030204" pitchFamily="34" charset="0"/>
              </a:rPr>
              <a:t>not</a:t>
            </a:r>
            <a:r>
              <a:rPr lang="en-US" altLang="ja-JP" sz="2800" b="1" dirty="0" smtClean="0">
                <a:latin typeface="Arial Narrow" panose="020B0606020202030204" pitchFamily="34" charset="0"/>
              </a:rPr>
              <a:t> </a:t>
            </a:r>
            <a:r>
              <a:rPr lang="en-US" altLang="ja-JP" sz="2800" b="1" dirty="0" smtClean="0">
                <a:latin typeface="Arial Narrow" panose="020B0606020202030204" pitchFamily="34" charset="0"/>
              </a:rPr>
              <a:t>suitable for economical evaluation, </a:t>
            </a:r>
            <a:endParaRPr lang="en-US" altLang="ja-JP" sz="2800" b="1" dirty="0" smtClean="0">
              <a:latin typeface="Arial Narrow" panose="020B0606020202030204" pitchFamily="34" charset="0"/>
            </a:endParaRPr>
          </a:p>
          <a:p>
            <a:pPr>
              <a:lnSpc>
                <a:spcPts val="2800"/>
              </a:lnSpc>
              <a:spcBef>
                <a:spcPct val="0"/>
              </a:spcBef>
              <a:buNone/>
            </a:pPr>
            <a:r>
              <a:rPr lang="en-US" altLang="ja-JP" sz="2800" b="1" dirty="0" smtClean="0">
                <a:latin typeface="Arial Narrow" panose="020B0606020202030204" pitchFamily="34" charset="0"/>
              </a:rPr>
              <a:t> Electricity will be sold </a:t>
            </a:r>
            <a:r>
              <a:rPr lang="en-US" altLang="ja-JP" sz="2800" b="1" dirty="0" smtClean="0">
                <a:latin typeface="Arial Narrow" panose="020B0606020202030204" pitchFamily="34" charset="0"/>
              </a:rPr>
              <a:t>by bidding ;price is determined by the market mechanism. </a:t>
            </a:r>
            <a:endParaRPr lang="en-US" altLang="ja-JP" sz="2800" b="1" dirty="0">
              <a:latin typeface="Arial Narrow" panose="020B0606020202030204" pitchFamily="34" charset="0"/>
            </a:endParaRPr>
          </a:p>
          <a:p>
            <a:pPr>
              <a:lnSpc>
                <a:spcPts val="2800"/>
              </a:lnSpc>
              <a:spcBef>
                <a:spcPct val="0"/>
              </a:spcBef>
              <a:buNone/>
            </a:pPr>
            <a:r>
              <a:rPr lang="en-US" altLang="ja-JP" sz="2800" b="1" dirty="0">
                <a:latin typeface="Arial Narrow" panose="020B0606020202030204" pitchFamily="34" charset="0"/>
              </a:rPr>
              <a:t>    - </a:t>
            </a:r>
            <a:r>
              <a:rPr lang="en-US" altLang="ja-JP" sz="2800" b="1" dirty="0" smtClean="0">
                <a:latin typeface="Arial Narrow" panose="020B0606020202030204" pitchFamily="34" charset="0"/>
              </a:rPr>
              <a:t>as a base load electricity, </a:t>
            </a:r>
            <a:r>
              <a:rPr lang="en-US" altLang="ja-JP" sz="2800" b="1" dirty="0" smtClean="0">
                <a:solidFill>
                  <a:srgbClr val="FF0000"/>
                </a:solidFill>
                <a:latin typeface="Arial Narrow" panose="020B0606020202030204" pitchFamily="34" charset="0"/>
              </a:rPr>
              <a:t>outage frequency has strong impact</a:t>
            </a:r>
            <a:r>
              <a:rPr lang="en-US" altLang="ja-JP" sz="2800" b="1" dirty="0" smtClean="0">
                <a:latin typeface="Arial Narrow" panose="020B0606020202030204" pitchFamily="34" charset="0"/>
              </a:rPr>
              <a:t>. </a:t>
            </a:r>
          </a:p>
          <a:p>
            <a:pPr>
              <a:lnSpc>
                <a:spcPts val="2800"/>
              </a:lnSpc>
              <a:spcBef>
                <a:spcPct val="0"/>
              </a:spcBef>
              <a:buNone/>
            </a:pPr>
            <a:r>
              <a:rPr lang="en-US" altLang="ja-JP" sz="2800" b="1" dirty="0">
                <a:latin typeface="Arial Narrow" panose="020B0606020202030204" pitchFamily="34" charset="0"/>
              </a:rPr>
              <a:t> </a:t>
            </a:r>
            <a:r>
              <a:rPr lang="en-US" altLang="ja-JP" sz="2800" b="1" dirty="0" smtClean="0">
                <a:latin typeface="Arial Narrow" panose="020B0606020202030204" pitchFamily="34" charset="0"/>
              </a:rPr>
              <a:t>More conservative design required</a:t>
            </a:r>
            <a:endParaRPr lang="en-US" altLang="ja-JP" sz="2800" b="1" dirty="0">
              <a:latin typeface="Arial Narrow" panose="020B0606020202030204" pitchFamily="34" charset="0"/>
            </a:endParaRPr>
          </a:p>
          <a:p>
            <a:pPr>
              <a:lnSpc>
                <a:spcPts val="1200"/>
              </a:lnSpc>
              <a:spcBef>
                <a:spcPct val="0"/>
              </a:spcBef>
              <a:buNone/>
            </a:pPr>
            <a:endParaRPr lang="en-US" altLang="ja-JP" sz="2800" b="1" i="1" dirty="0" smtClean="0">
              <a:solidFill>
                <a:schemeClr val="accent1"/>
              </a:solidFill>
              <a:latin typeface="Arial Narrow" panose="020B0606020202030204" pitchFamily="34" charset="0"/>
            </a:endParaRPr>
          </a:p>
          <a:p>
            <a:pPr>
              <a:lnSpc>
                <a:spcPts val="2800"/>
              </a:lnSpc>
              <a:spcBef>
                <a:spcPct val="0"/>
              </a:spcBef>
              <a:buNone/>
            </a:pPr>
            <a:r>
              <a:rPr lang="en-US" altLang="ja-JP" sz="2800" b="1" i="1" dirty="0" smtClean="0">
                <a:solidFill>
                  <a:srgbClr val="334EFF"/>
                </a:solidFill>
                <a:latin typeface="Arial Narrow" panose="020B0606020202030204" pitchFamily="34" charset="0"/>
              </a:rPr>
              <a:t>2.Biomass-fuel </a:t>
            </a:r>
            <a:r>
              <a:rPr lang="en-US" altLang="ja-JP" sz="2800" b="1" i="1" dirty="0">
                <a:solidFill>
                  <a:srgbClr val="334EFF"/>
                </a:solidFill>
                <a:latin typeface="Arial Narrow" panose="020B0606020202030204" pitchFamily="34" charset="0"/>
              </a:rPr>
              <a:t>by </a:t>
            </a:r>
            <a:r>
              <a:rPr lang="en-US" altLang="ja-JP" sz="2800" b="1" i="1" dirty="0" smtClean="0">
                <a:solidFill>
                  <a:srgbClr val="334EFF"/>
                </a:solidFill>
                <a:latin typeface="Arial Narrow" panose="020B0606020202030204" pitchFamily="34" charset="0"/>
              </a:rPr>
              <a:t>fusion </a:t>
            </a:r>
            <a:r>
              <a:rPr lang="en-US" altLang="ja-JP" sz="2800" b="1" i="1" dirty="0" smtClean="0">
                <a:latin typeface="Arial Narrow" panose="020B0606020202030204" pitchFamily="34" charset="0"/>
              </a:rPr>
              <a:t>is </a:t>
            </a:r>
            <a:r>
              <a:rPr lang="en-US" altLang="ja-JP" sz="2800" b="1" i="1" dirty="0" smtClean="0">
                <a:latin typeface="Arial Narrow" panose="020B0606020202030204" pitchFamily="34" charset="0"/>
              </a:rPr>
              <a:t>economically </a:t>
            </a:r>
            <a:r>
              <a:rPr lang="en-US" altLang="ja-JP" sz="2800" b="1" i="1" dirty="0" smtClean="0">
                <a:latin typeface="Arial Narrow" panose="020B0606020202030204" pitchFamily="34" charset="0"/>
              </a:rPr>
              <a:t>viable to replace fossil (diesel) and hydrogen.</a:t>
            </a:r>
            <a:endParaRPr lang="en-US" altLang="ja-JP" sz="2800" b="1" dirty="0">
              <a:latin typeface="Arial Narrow" panose="020B0606020202030204" pitchFamily="34" charset="0"/>
            </a:endParaRPr>
          </a:p>
          <a:p>
            <a:pPr>
              <a:lnSpc>
                <a:spcPts val="2800"/>
              </a:lnSpc>
              <a:spcBef>
                <a:spcPct val="0"/>
              </a:spcBef>
              <a:buNone/>
            </a:pPr>
            <a:r>
              <a:rPr lang="en-US" altLang="ja-JP" sz="2800" b="1" i="1" dirty="0">
                <a:latin typeface="Arial Narrow" panose="020B0606020202030204" pitchFamily="34" charset="0"/>
              </a:rPr>
              <a:t>R</a:t>
            </a:r>
            <a:r>
              <a:rPr lang="en-US" altLang="ja-JP" sz="2800" b="1" dirty="0">
                <a:latin typeface="Arial Narrow" panose="020B0606020202030204" pitchFamily="34" charset="0"/>
              </a:rPr>
              <a:t>equired Q is </a:t>
            </a:r>
            <a:r>
              <a:rPr lang="en-US" altLang="ja-JP" sz="2800" b="1" dirty="0" smtClean="0">
                <a:latin typeface="Arial Narrow" panose="020B0606020202030204" pitchFamily="34" charset="0"/>
              </a:rPr>
              <a:t>&lt;5, easier for near future </a:t>
            </a:r>
            <a:r>
              <a:rPr lang="en-US" altLang="ja-JP" sz="2800" b="1" dirty="0" smtClean="0">
                <a:latin typeface="Arial Narrow" panose="020B0606020202030204" pitchFamily="34" charset="0"/>
              </a:rPr>
              <a:t>reactor target.</a:t>
            </a:r>
            <a:endParaRPr lang="en-US" altLang="ja-JP" sz="2800" b="1" dirty="0">
              <a:latin typeface="Arial Narrow" panose="020B0606020202030204" pitchFamily="34" charset="0"/>
            </a:endParaRPr>
          </a:p>
          <a:p>
            <a:pPr>
              <a:lnSpc>
                <a:spcPts val="2800"/>
              </a:lnSpc>
              <a:spcBef>
                <a:spcPct val="0"/>
              </a:spcBef>
              <a:buNone/>
            </a:pPr>
            <a:r>
              <a:rPr lang="en-US" altLang="ja-JP" sz="2800" b="1" dirty="0" smtClean="0">
                <a:latin typeface="Arial Narrow" panose="020B0606020202030204" pitchFamily="34" charset="0"/>
              </a:rPr>
              <a:t>Estimated </a:t>
            </a:r>
            <a:r>
              <a:rPr lang="en-US" altLang="ja-JP" sz="2800" b="1" dirty="0" smtClean="0">
                <a:latin typeface="Arial Narrow" panose="020B0606020202030204" pitchFamily="34" charset="0"/>
              </a:rPr>
              <a:t>break-even </a:t>
            </a:r>
            <a:r>
              <a:rPr lang="en-US" altLang="ja-JP" sz="2800" b="1" dirty="0" smtClean="0">
                <a:latin typeface="Arial Narrow" panose="020B0606020202030204" pitchFamily="34" charset="0"/>
              </a:rPr>
              <a:t>cost is </a:t>
            </a:r>
            <a:r>
              <a:rPr lang="en-US" altLang="ja-JP" sz="2800" b="1" dirty="0" smtClean="0">
                <a:solidFill>
                  <a:srgbClr val="FF0000"/>
                </a:solidFill>
                <a:latin typeface="Arial Narrow" panose="020B0606020202030204" pitchFamily="34" charset="0"/>
              </a:rPr>
              <a:t>competitive for diesel/H</a:t>
            </a:r>
            <a:r>
              <a:rPr lang="en-US" altLang="ja-JP" sz="2800" b="1" baseline="-25000" dirty="0" smtClean="0">
                <a:solidFill>
                  <a:srgbClr val="FF0000"/>
                </a:solidFill>
                <a:latin typeface="Arial Narrow" panose="020B0606020202030204" pitchFamily="34" charset="0"/>
              </a:rPr>
              <a:t>2</a:t>
            </a:r>
            <a:r>
              <a:rPr lang="en-US" altLang="ja-JP" sz="2800" b="1" dirty="0" smtClean="0">
                <a:latin typeface="Arial Narrow" panose="020B0606020202030204" pitchFamily="34" charset="0"/>
              </a:rPr>
              <a:t>.</a:t>
            </a:r>
          </a:p>
          <a:p>
            <a:pPr>
              <a:lnSpc>
                <a:spcPts val="1200"/>
              </a:lnSpc>
              <a:spcBef>
                <a:spcPct val="0"/>
              </a:spcBef>
              <a:buNone/>
            </a:pPr>
            <a:endParaRPr lang="en-US" altLang="ja-JP" sz="2800" b="1" dirty="0">
              <a:latin typeface="Arial Narrow" panose="020B0606020202030204" pitchFamily="34" charset="0"/>
            </a:endParaRPr>
          </a:p>
          <a:p>
            <a:pPr>
              <a:lnSpc>
                <a:spcPts val="2800"/>
              </a:lnSpc>
              <a:spcBef>
                <a:spcPct val="0"/>
              </a:spcBef>
              <a:buNone/>
            </a:pPr>
            <a:r>
              <a:rPr lang="en-US" altLang="ja-JP" sz="2800" b="1" i="1" dirty="0" smtClean="0">
                <a:solidFill>
                  <a:srgbClr val="334EFF"/>
                </a:solidFill>
                <a:latin typeface="Arial Narrow" panose="020B0606020202030204" pitchFamily="34" charset="0"/>
              </a:rPr>
              <a:t>3.Carbon Sequestration by Fusion-Charcoal </a:t>
            </a:r>
          </a:p>
          <a:p>
            <a:pPr>
              <a:lnSpc>
                <a:spcPts val="2800"/>
              </a:lnSpc>
              <a:spcBef>
                <a:spcPct val="0"/>
              </a:spcBef>
              <a:buNone/>
            </a:pPr>
            <a:r>
              <a:rPr lang="en-US" altLang="ja-JP" sz="2800" b="1" i="1" dirty="0" smtClean="0">
                <a:latin typeface="Arial Narrow" panose="020B0606020202030204" pitchFamily="34" charset="0"/>
              </a:rPr>
              <a:t>Can be sold as </a:t>
            </a:r>
            <a:r>
              <a:rPr lang="en-US" altLang="ja-JP" sz="2800" b="1" i="1" dirty="0" smtClean="0">
                <a:solidFill>
                  <a:srgbClr val="FF0000"/>
                </a:solidFill>
                <a:latin typeface="Arial Narrow" panose="020B0606020202030204" pitchFamily="34" charset="0"/>
              </a:rPr>
              <a:t>CO</a:t>
            </a:r>
            <a:r>
              <a:rPr lang="en-US" altLang="ja-JP" sz="2800" b="1" i="1" baseline="-25000" dirty="0" smtClean="0">
                <a:solidFill>
                  <a:srgbClr val="FF0000"/>
                </a:solidFill>
                <a:latin typeface="Arial Narrow" panose="020B0606020202030204" pitchFamily="34" charset="0"/>
              </a:rPr>
              <a:t>2</a:t>
            </a:r>
            <a:r>
              <a:rPr lang="en-US" altLang="ja-JP" sz="2800" b="1" i="1" dirty="0" smtClean="0">
                <a:solidFill>
                  <a:srgbClr val="FF0000"/>
                </a:solidFill>
                <a:latin typeface="Arial Narrow" panose="020B0606020202030204" pitchFamily="34" charset="0"/>
              </a:rPr>
              <a:t> credit </a:t>
            </a:r>
            <a:r>
              <a:rPr lang="en-US" altLang="ja-JP" sz="2800" b="1" dirty="0" smtClean="0">
                <a:solidFill>
                  <a:srgbClr val="FF0000"/>
                </a:solidFill>
                <a:latin typeface="Arial Narrow" panose="020B0606020202030204" pitchFamily="34" charset="0"/>
              </a:rPr>
              <a:t> in emission trade market</a:t>
            </a:r>
            <a:r>
              <a:rPr lang="en-US" altLang="ja-JP" sz="2800" b="1" dirty="0" smtClean="0">
                <a:latin typeface="Arial Narrow" panose="020B0606020202030204" pitchFamily="34" charset="0"/>
              </a:rPr>
              <a:t>.</a:t>
            </a:r>
          </a:p>
          <a:p>
            <a:pPr>
              <a:lnSpc>
                <a:spcPts val="2800"/>
              </a:lnSpc>
              <a:spcBef>
                <a:spcPct val="0"/>
              </a:spcBef>
              <a:buNone/>
            </a:pPr>
            <a:r>
              <a:rPr lang="en-US" altLang="ja-JP" sz="2800" b="1" i="1" dirty="0" smtClean="0">
                <a:latin typeface="Arial Narrow" panose="020B0606020202030204" pitchFamily="34" charset="0"/>
              </a:rPr>
              <a:t>A</a:t>
            </a:r>
            <a:r>
              <a:rPr lang="en-US" altLang="ja-JP" sz="2800" b="1" dirty="0" smtClean="0">
                <a:latin typeface="Arial Narrow" panose="020B0606020202030204" pitchFamily="34" charset="0"/>
              </a:rPr>
              <a:t>lternative </a:t>
            </a:r>
            <a:r>
              <a:rPr lang="en-US" altLang="ja-JP" sz="2800" b="1" dirty="0">
                <a:latin typeface="Arial Narrow" panose="020B0606020202030204" pitchFamily="34" charset="0"/>
              </a:rPr>
              <a:t>CCS technology </a:t>
            </a:r>
            <a:r>
              <a:rPr lang="en-US" altLang="ja-JP" sz="2800" b="1" dirty="0" smtClean="0">
                <a:latin typeface="Arial Narrow" panose="020B0606020202030204" pitchFamily="34" charset="0"/>
              </a:rPr>
              <a:t>with </a:t>
            </a:r>
            <a:r>
              <a:rPr lang="en-US" altLang="ja-JP" sz="2800" b="1" dirty="0">
                <a:latin typeface="Arial Narrow" panose="020B0606020202030204" pitchFamily="34" charset="0"/>
              </a:rPr>
              <a:t>unlimited </a:t>
            </a:r>
            <a:r>
              <a:rPr lang="en-US" altLang="ja-JP" sz="2800" b="1" dirty="0" smtClean="0">
                <a:latin typeface="Arial Narrow" panose="020B0606020202030204" pitchFamily="34" charset="0"/>
              </a:rPr>
              <a:t>capacity has </a:t>
            </a:r>
            <a:r>
              <a:rPr lang="en-US" altLang="ja-JP" sz="2800" b="1" dirty="0" smtClean="0">
                <a:latin typeface="Arial Narrow" panose="020B0606020202030204" pitchFamily="34" charset="0"/>
              </a:rPr>
              <a:t>large </a:t>
            </a:r>
            <a:r>
              <a:rPr lang="en-US" altLang="ja-JP" sz="2800" b="1" dirty="0" smtClean="0">
                <a:latin typeface="Arial Narrow" panose="020B0606020202030204" pitchFamily="34" charset="0"/>
              </a:rPr>
              <a:t>possibility.</a:t>
            </a:r>
            <a:endParaRPr lang="en-US" altLang="ja-JP" sz="2800" b="1" dirty="0" smtClean="0">
              <a:latin typeface="Arial Narrow" panose="020B0606020202030204" pitchFamily="34" charset="0"/>
            </a:endParaRPr>
          </a:p>
          <a:p>
            <a:pPr>
              <a:lnSpc>
                <a:spcPts val="1200"/>
              </a:lnSpc>
              <a:spcBef>
                <a:spcPct val="0"/>
              </a:spcBef>
              <a:buNone/>
            </a:pPr>
            <a:endParaRPr lang="en-US" altLang="ja-JP" sz="2800" b="1" dirty="0">
              <a:latin typeface="Arial Narrow" panose="020B0606020202030204" pitchFamily="34" charset="0"/>
            </a:endParaRPr>
          </a:p>
          <a:p>
            <a:pPr>
              <a:lnSpc>
                <a:spcPts val="2800"/>
              </a:lnSpc>
              <a:spcBef>
                <a:spcPct val="0"/>
              </a:spcBef>
              <a:buNone/>
            </a:pPr>
            <a:r>
              <a:rPr lang="en-US" altLang="ja-JP" sz="2800" b="1" i="1" dirty="0" smtClean="0">
                <a:solidFill>
                  <a:srgbClr val="FF0000"/>
                </a:solidFill>
                <a:latin typeface="Arial Narrow" panose="020B0606020202030204" pitchFamily="34" charset="0"/>
              </a:rPr>
              <a:t>Results suggest new possibility of fusion and </a:t>
            </a:r>
            <a:r>
              <a:rPr lang="en-US" altLang="ja-JP" sz="2800" b="1" i="1" dirty="0" smtClean="0">
                <a:solidFill>
                  <a:srgbClr val="FF0000"/>
                </a:solidFill>
                <a:latin typeface="Arial Narrow" panose="020B0606020202030204" pitchFamily="34" charset="0"/>
              </a:rPr>
              <a:t>Requirements </a:t>
            </a:r>
            <a:r>
              <a:rPr lang="en-US" altLang="ja-JP" sz="2800" b="1" i="1" dirty="0" smtClean="0">
                <a:solidFill>
                  <a:srgbClr val="FF0000"/>
                </a:solidFill>
                <a:latin typeface="Arial Narrow" panose="020B0606020202030204" pitchFamily="34" charset="0"/>
              </a:rPr>
              <a:t>for R&amp;D target.</a:t>
            </a:r>
            <a:endParaRPr lang="en-US" altLang="ja-JP" sz="2800" b="1" i="1" dirty="0">
              <a:solidFill>
                <a:srgbClr val="FF0000"/>
              </a:solidFill>
              <a:latin typeface="Arial Narrow" panose="020B0606020202030204" pitchFamily="34" charset="0"/>
            </a:endParaRPr>
          </a:p>
          <a:p>
            <a:pPr>
              <a:lnSpc>
                <a:spcPts val="2800"/>
              </a:lnSpc>
              <a:spcBef>
                <a:spcPct val="0"/>
              </a:spcBef>
              <a:buNone/>
            </a:pPr>
            <a:r>
              <a:rPr lang="en-US" altLang="ja-JP" sz="2400" dirty="0">
                <a:latin typeface="Arial Narrow" panose="020B0606020202030204" pitchFamily="34" charset="0"/>
              </a:rPr>
              <a:t>    </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882650"/>
            <a:ext cx="12192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en-US" altLang="ja-JP" sz="2800" b="1" dirty="0" smtClean="0">
                <a:latin typeface="Arial Narrow" panose="020B0606020202030204" pitchFamily="34" charset="0"/>
              </a:rPr>
              <a:t>If the </a:t>
            </a:r>
            <a:r>
              <a:rPr lang="en-US" altLang="ja-JP" sz="2800" b="1" dirty="0">
                <a:latin typeface="Arial Narrow" panose="020B0606020202030204" pitchFamily="34" charset="0"/>
              </a:rPr>
              <a:t>final target of </a:t>
            </a:r>
            <a:r>
              <a:rPr lang="en-US" altLang="ja-JP" sz="2800" b="1" dirty="0" smtClean="0">
                <a:latin typeface="Arial Narrow" panose="020B0606020202030204" pitchFamily="34" charset="0"/>
              </a:rPr>
              <a:t>the fusion development is </a:t>
            </a:r>
            <a:r>
              <a:rPr lang="en-US" altLang="ja-JP" sz="2800" b="1" dirty="0">
                <a:latin typeface="Arial Narrow" panose="020B0606020202030204" pitchFamily="34" charset="0"/>
              </a:rPr>
              <a:t>the pursuit of the</a:t>
            </a:r>
          </a:p>
          <a:p>
            <a:pPr eaLnBrk="1" hangingPunct="1">
              <a:defRPr/>
            </a:pPr>
            <a:r>
              <a:rPr lang="en-US" altLang="ja-JP" sz="2800" b="1" dirty="0">
                <a:latin typeface="Arial Narrow" panose="020B0606020202030204" pitchFamily="34" charset="0"/>
              </a:rPr>
              <a:t>“</a:t>
            </a:r>
            <a:r>
              <a:rPr lang="en-US" altLang="ja-JP" sz="2800" b="1" dirty="0">
                <a:solidFill>
                  <a:srgbClr val="FF0000"/>
                </a:solidFill>
                <a:latin typeface="Arial Narrow" panose="020B0606020202030204" pitchFamily="34" charset="0"/>
              </a:rPr>
              <a:t>sustainable development</a:t>
            </a:r>
            <a:r>
              <a:rPr lang="en-US" altLang="ja-JP" sz="2800" b="1" dirty="0">
                <a:latin typeface="Arial Narrow" panose="020B0606020202030204" pitchFamily="34" charset="0"/>
              </a:rPr>
              <a:t>” of humankind, </a:t>
            </a:r>
            <a:r>
              <a:rPr lang="en-US" altLang="ja-JP" sz="2800" b="1" dirty="0" smtClean="0">
                <a:latin typeface="Arial Narrow" panose="020B0606020202030204" pitchFamily="34" charset="0"/>
              </a:rPr>
              <a:t>Generating </a:t>
            </a:r>
            <a:r>
              <a:rPr lang="en-US" altLang="ja-JP" sz="2800" b="1" dirty="0" smtClean="0">
                <a:latin typeface="Arial Narrow" panose="020B0606020202030204" pitchFamily="34" charset="0"/>
              </a:rPr>
              <a:t>electricity is not sufficient</a:t>
            </a:r>
            <a:r>
              <a:rPr lang="en-US" altLang="ja-JP" sz="2800" b="1" dirty="0" smtClean="0">
                <a:latin typeface="Arial Narrow" panose="020B0606020202030204" pitchFamily="34" charset="0"/>
              </a:rPr>
              <a:t>.</a:t>
            </a:r>
          </a:p>
          <a:p>
            <a:pPr eaLnBrk="1" hangingPunct="1">
              <a:defRPr/>
            </a:pPr>
            <a:r>
              <a:rPr lang="en-US" altLang="ja-JP" sz="2800" b="1" dirty="0">
                <a:latin typeface="Arial Narrow" panose="020B0606020202030204" pitchFamily="34" charset="0"/>
              </a:rPr>
              <a:t> </a:t>
            </a:r>
            <a:r>
              <a:rPr lang="en-US" altLang="ja-JP" sz="2800" b="1" dirty="0" smtClean="0">
                <a:latin typeface="Arial Narrow" panose="020B0606020202030204" pitchFamily="34" charset="0"/>
              </a:rPr>
              <a:t> </a:t>
            </a:r>
            <a:r>
              <a:rPr lang="en-US" altLang="ja-JP" sz="2800" b="1" dirty="0" smtClean="0">
                <a:latin typeface="Arial Narrow" panose="020B0606020202030204" pitchFamily="34" charset="0"/>
              </a:rPr>
              <a:t>         we have to develop and design fusion to meet the future requirements (not past).</a:t>
            </a:r>
            <a:endParaRPr lang="en-US" altLang="ja-JP" sz="2800" b="1" dirty="0" smtClean="0">
              <a:latin typeface="Arial Narrow" panose="020B0606020202030204" pitchFamily="34" charset="0"/>
            </a:endParaRPr>
          </a:p>
          <a:p>
            <a:pPr eaLnBrk="1" hangingPunct="1">
              <a:defRPr/>
            </a:pPr>
            <a:endParaRPr lang="en-US" altLang="ja-JP" sz="2800" b="1" dirty="0">
              <a:latin typeface="Arial Narrow" panose="020B0606020202030204" pitchFamily="34" charset="0"/>
            </a:endParaRPr>
          </a:p>
          <a:p>
            <a:pPr eaLnBrk="1" hangingPunct="1">
              <a:defRPr/>
            </a:pPr>
            <a:r>
              <a:rPr lang="en-US" altLang="ja-JP" sz="2800" b="1" dirty="0">
                <a:latin typeface="Arial Narrow" panose="020B0606020202030204" pitchFamily="34" charset="0"/>
              </a:rPr>
              <a:t>The entire scope of </a:t>
            </a:r>
            <a:r>
              <a:rPr lang="en-US" altLang="ja-JP" sz="2800" b="1" dirty="0" smtClean="0">
                <a:latin typeface="Arial Narrow" panose="020B0606020202030204" pitchFamily="34" charset="0"/>
              </a:rPr>
              <a:t>the fusion deployment </a:t>
            </a:r>
            <a:r>
              <a:rPr lang="en-US" altLang="ja-JP" sz="2800" b="1" dirty="0" smtClean="0">
                <a:latin typeface="Arial Narrow" panose="020B0606020202030204" pitchFamily="34" charset="0"/>
              </a:rPr>
              <a:t>may be</a:t>
            </a:r>
            <a:endParaRPr lang="en-US" altLang="ja-JP" sz="2800" b="1" dirty="0" smtClean="0">
              <a:latin typeface="Arial Narrow" panose="020B0606020202030204" pitchFamily="34" charset="0"/>
            </a:endParaRPr>
          </a:p>
          <a:p>
            <a:pPr eaLnBrk="1" hangingPunct="1">
              <a:defRPr/>
            </a:pPr>
            <a:r>
              <a:rPr lang="ja-JP" altLang="en-US" sz="2800" b="1" dirty="0" smtClean="0">
                <a:latin typeface="Arial Narrow" panose="020B0606020202030204" pitchFamily="34" charset="0"/>
              </a:rPr>
              <a:t>・</a:t>
            </a:r>
            <a:r>
              <a:rPr lang="en-US" altLang="ja-JP" sz="2800" b="1" dirty="0" smtClean="0">
                <a:latin typeface="Arial Narrow" panose="020B0606020202030204" pitchFamily="34" charset="0"/>
              </a:rPr>
              <a:t>to achieve </a:t>
            </a:r>
            <a:r>
              <a:rPr lang="en-US" altLang="ja-JP" sz="2800" b="1" dirty="0" smtClean="0">
                <a:solidFill>
                  <a:srgbClr val="FF0000"/>
                </a:solidFill>
                <a:latin typeface="Arial Narrow" panose="020B0606020202030204" pitchFamily="34" charset="0"/>
              </a:rPr>
              <a:t>best grid compatibility </a:t>
            </a:r>
            <a:r>
              <a:rPr lang="en-US" altLang="ja-JP" sz="2800" b="1" dirty="0" smtClean="0">
                <a:latin typeface="Arial Narrow" panose="020B0606020202030204" pitchFamily="34" charset="0"/>
              </a:rPr>
              <a:t>in </a:t>
            </a:r>
            <a:r>
              <a:rPr lang="en-US" altLang="ja-JP" sz="2800" b="1" dirty="0" smtClean="0">
                <a:latin typeface="Arial Narrow" panose="020B0606020202030204" pitchFamily="34" charset="0"/>
              </a:rPr>
              <a:t>the clean </a:t>
            </a:r>
            <a:r>
              <a:rPr lang="en-US" altLang="ja-JP" sz="2800" b="1" dirty="0" smtClean="0">
                <a:latin typeface="Arial Narrow" panose="020B0606020202030204" pitchFamily="34" charset="0"/>
              </a:rPr>
              <a:t>electricity supply </a:t>
            </a:r>
            <a:r>
              <a:rPr lang="en-US" altLang="ja-JP" sz="2800" b="1" dirty="0" smtClean="0">
                <a:latin typeface="Arial Narrow" panose="020B0606020202030204" pitchFamily="34" charset="0"/>
              </a:rPr>
              <a:t>mix, to adopt to </a:t>
            </a:r>
            <a:r>
              <a:rPr lang="en-US" altLang="ja-JP" sz="2800" b="1" dirty="0" smtClean="0">
                <a:solidFill>
                  <a:srgbClr val="FF0000"/>
                </a:solidFill>
                <a:latin typeface="Arial Narrow" panose="020B0606020202030204" pitchFamily="34" charset="0"/>
              </a:rPr>
              <a:t>future grids</a:t>
            </a:r>
            <a:endParaRPr lang="en-US" altLang="ja-JP" sz="2800" b="1" dirty="0">
              <a:solidFill>
                <a:srgbClr val="FF0000"/>
              </a:solidFill>
              <a:latin typeface="Arial Narrow" panose="020B0606020202030204" pitchFamily="34" charset="0"/>
            </a:endParaRPr>
          </a:p>
          <a:p>
            <a:pPr eaLnBrk="1" hangingPunct="1">
              <a:defRPr/>
            </a:pPr>
            <a:r>
              <a:rPr lang="ja-JP" altLang="en-US" sz="2800" b="1" dirty="0" smtClean="0">
                <a:latin typeface="Arial Narrow" panose="020B0606020202030204" pitchFamily="34" charset="0"/>
              </a:rPr>
              <a:t>・</a:t>
            </a:r>
            <a:r>
              <a:rPr lang="en-US" altLang="ja-JP" sz="2800" b="1" dirty="0" smtClean="0">
                <a:solidFill>
                  <a:srgbClr val="FF0000"/>
                </a:solidFill>
                <a:latin typeface="Arial Narrow" panose="020B0606020202030204" pitchFamily="34" charset="0"/>
              </a:rPr>
              <a:t>Clean </a:t>
            </a:r>
            <a:r>
              <a:rPr lang="en-US" altLang="ja-JP" sz="2800" b="1" dirty="0" smtClean="0">
                <a:solidFill>
                  <a:srgbClr val="FF0000"/>
                </a:solidFill>
                <a:latin typeface="Arial Narrow" panose="020B0606020202030204" pitchFamily="34" charset="0"/>
              </a:rPr>
              <a:t>Fuel </a:t>
            </a:r>
            <a:r>
              <a:rPr lang="en-US" altLang="ja-JP" sz="2800" b="1" dirty="0" smtClean="0">
                <a:solidFill>
                  <a:srgbClr val="FF0000"/>
                </a:solidFill>
                <a:latin typeface="Arial Narrow" panose="020B0606020202030204" pitchFamily="34" charset="0"/>
              </a:rPr>
              <a:t>(gas and liquid) production </a:t>
            </a:r>
            <a:r>
              <a:rPr lang="en-US" altLang="ja-JP" sz="2800" b="1" dirty="0">
                <a:latin typeface="Arial Narrow" panose="020B0606020202030204" pitchFamily="34" charset="0"/>
              </a:rPr>
              <a:t>from waste </a:t>
            </a:r>
            <a:r>
              <a:rPr lang="en-US" altLang="ja-JP" sz="2800" b="1" dirty="0" smtClean="0">
                <a:latin typeface="Arial Narrow" panose="020B0606020202030204" pitchFamily="34" charset="0"/>
              </a:rPr>
              <a:t>biomass to provide fossil substitute, and</a:t>
            </a:r>
            <a:endParaRPr lang="en-US" altLang="ja-JP" sz="2800" b="1" dirty="0">
              <a:latin typeface="Arial Narrow" panose="020B0606020202030204" pitchFamily="34" charset="0"/>
            </a:endParaRPr>
          </a:p>
          <a:p>
            <a:pPr eaLnBrk="1" hangingPunct="1">
              <a:defRPr/>
            </a:pPr>
            <a:r>
              <a:rPr lang="ja-JP" altLang="en-US" sz="2800" b="1" dirty="0" smtClean="0">
                <a:latin typeface="Arial Narrow" panose="020B0606020202030204" pitchFamily="34" charset="0"/>
              </a:rPr>
              <a:t>・</a:t>
            </a:r>
            <a:r>
              <a:rPr lang="en-US" altLang="ja-JP" sz="2800" b="1" dirty="0" smtClean="0">
                <a:latin typeface="Arial Narrow" panose="020B0606020202030204" pitchFamily="34" charset="0"/>
              </a:rPr>
              <a:t>to provide technology to capture and decrease </a:t>
            </a:r>
            <a:r>
              <a:rPr lang="en-US" altLang="ja-JP" sz="2800" b="1" dirty="0" smtClean="0">
                <a:latin typeface="Arial Narrow" panose="020B0606020202030204" pitchFamily="34" charset="0"/>
              </a:rPr>
              <a:t>CO</a:t>
            </a:r>
            <a:r>
              <a:rPr lang="en-US" altLang="ja-JP" sz="2800" b="1" baseline="-25000" dirty="0" smtClean="0">
                <a:latin typeface="Arial Narrow" panose="020B0606020202030204" pitchFamily="34" charset="0"/>
              </a:rPr>
              <a:t>2</a:t>
            </a:r>
            <a:r>
              <a:rPr lang="en-US" altLang="ja-JP" sz="2800" b="1" dirty="0" smtClean="0">
                <a:latin typeface="Arial Narrow" panose="020B0606020202030204" pitchFamily="34" charset="0"/>
              </a:rPr>
              <a:t> from atmosphere, by </a:t>
            </a:r>
            <a:r>
              <a:rPr lang="en-US" altLang="ja-JP" sz="2800" b="1" dirty="0" smtClean="0">
                <a:solidFill>
                  <a:srgbClr val="FF0000"/>
                </a:solidFill>
                <a:latin typeface="Arial Narrow" panose="020B0606020202030204" pitchFamily="34" charset="0"/>
              </a:rPr>
              <a:t>charcoal </a:t>
            </a:r>
          </a:p>
          <a:p>
            <a:pPr eaLnBrk="1" hangingPunct="1">
              <a:defRPr/>
            </a:pPr>
            <a:r>
              <a:rPr lang="en-US" altLang="ja-JP" sz="2800" b="1" dirty="0">
                <a:solidFill>
                  <a:srgbClr val="FF0000"/>
                </a:solidFill>
                <a:latin typeface="Arial Narrow" panose="020B0606020202030204" pitchFamily="34" charset="0"/>
              </a:rPr>
              <a:t> </a:t>
            </a:r>
            <a:r>
              <a:rPr lang="en-US" altLang="ja-JP" sz="2800" b="1" dirty="0" smtClean="0">
                <a:solidFill>
                  <a:srgbClr val="FF0000"/>
                </a:solidFill>
                <a:latin typeface="Arial Narrow" panose="020B0606020202030204" pitchFamily="34" charset="0"/>
              </a:rPr>
              <a:t>  </a:t>
            </a:r>
            <a:r>
              <a:rPr lang="en-US" altLang="ja-JP" sz="2800" b="1" dirty="0" smtClean="0">
                <a:solidFill>
                  <a:srgbClr val="FF0000"/>
                </a:solidFill>
                <a:latin typeface="Arial Narrow" panose="020B0606020202030204" pitchFamily="34" charset="0"/>
              </a:rPr>
              <a:t>production </a:t>
            </a:r>
            <a:r>
              <a:rPr lang="en-US" altLang="ja-JP" sz="2800" b="1" dirty="0" smtClean="0">
                <a:solidFill>
                  <a:srgbClr val="FF0000"/>
                </a:solidFill>
                <a:latin typeface="Arial Narrow" panose="020B0606020202030204" pitchFamily="34" charset="0"/>
              </a:rPr>
              <a:t>for negative carbon </a:t>
            </a:r>
            <a:r>
              <a:rPr lang="en-US" altLang="ja-JP" sz="2800" b="1" dirty="0" smtClean="0">
                <a:solidFill>
                  <a:srgbClr val="FF0000"/>
                </a:solidFill>
                <a:latin typeface="Arial Narrow" panose="020B0606020202030204" pitchFamily="34" charset="0"/>
              </a:rPr>
              <a:t>cycle</a:t>
            </a:r>
          </a:p>
          <a:p>
            <a:pPr eaLnBrk="1" hangingPunct="1">
              <a:defRPr/>
            </a:pPr>
            <a:endParaRPr lang="en-US" altLang="ja-JP" sz="2800" b="1" dirty="0">
              <a:solidFill>
                <a:srgbClr val="FF0000"/>
              </a:solidFill>
              <a:latin typeface="Arial Narrow" panose="020B0606020202030204" pitchFamily="34" charset="0"/>
            </a:endParaRPr>
          </a:p>
          <a:p>
            <a:pPr eaLnBrk="1" hangingPunct="1">
              <a:defRPr/>
            </a:pPr>
            <a:r>
              <a:rPr lang="ja-JP" altLang="en-US" sz="2800" b="1" dirty="0" smtClean="0">
                <a:latin typeface="Arial Narrow" panose="020B0606020202030204" pitchFamily="34" charset="0"/>
              </a:rPr>
              <a:t>・</a:t>
            </a:r>
            <a:r>
              <a:rPr lang="en-US" altLang="ja-JP" sz="2800" b="1" dirty="0" smtClean="0">
                <a:latin typeface="Arial Narrow" panose="020B0606020202030204" pitchFamily="34" charset="0"/>
              </a:rPr>
              <a:t>Future market study provides better chance  for fusion to identify the moving target.</a:t>
            </a:r>
          </a:p>
          <a:p>
            <a:pPr eaLnBrk="1" hangingPunct="1">
              <a:defRPr/>
            </a:pPr>
            <a:r>
              <a:rPr lang="en-US" altLang="ja-JP" sz="2800" b="1" dirty="0">
                <a:solidFill>
                  <a:srgbClr val="FF0000"/>
                </a:solidFill>
                <a:latin typeface="Arial Narrow" panose="020B0606020202030204" pitchFamily="34" charset="0"/>
              </a:rPr>
              <a:t> </a:t>
            </a:r>
            <a:r>
              <a:rPr lang="en-US" altLang="ja-JP" sz="2800" b="1" dirty="0" smtClean="0">
                <a:solidFill>
                  <a:srgbClr val="FF0000"/>
                </a:solidFill>
                <a:latin typeface="Arial Narrow" panose="020B0606020202030204" pitchFamily="34" charset="0"/>
              </a:rPr>
              <a:t>  - R&amp;D and design of fusion should reflect the updated requirements.</a:t>
            </a:r>
            <a:endParaRPr lang="en-US" altLang="ja-JP" sz="2800" b="1" dirty="0" smtClean="0">
              <a:solidFill>
                <a:srgbClr val="FF0000"/>
              </a:solidFill>
              <a:latin typeface="Arial Narrow" panose="020B0606020202030204" pitchFamily="34" charset="0"/>
            </a:endParaRPr>
          </a:p>
        </p:txBody>
      </p:sp>
      <p:sp>
        <p:nvSpPr>
          <p:cNvPr id="11267" name="Text Box 17"/>
          <p:cNvSpPr txBox="1">
            <a:spLocks noChangeArrowheads="1"/>
          </p:cNvSpPr>
          <p:nvPr/>
        </p:nvSpPr>
        <p:spPr bwMode="auto">
          <a:xfrm>
            <a:off x="1680752" y="40483"/>
            <a:ext cx="7889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3600" dirty="0" smtClean="0">
                <a:solidFill>
                  <a:srgbClr val="000000"/>
                </a:solidFill>
                <a:latin typeface="Impact" panose="020B0806030902050204" pitchFamily="34" charset="0"/>
                <a:ea typeface="+mn-ea"/>
              </a:rPr>
              <a:t>Conclusion</a:t>
            </a:r>
            <a:endParaRPr lang="en-US" altLang="ja-JP" sz="3600" dirty="0">
              <a:solidFill>
                <a:srgbClr val="000000"/>
              </a:solidFill>
              <a:latin typeface="Impact" panose="020B0806030902050204" pitchFamily="34" charset="0"/>
              <a:ea typeface="+mn-ea"/>
            </a:endParaRPr>
          </a:p>
        </p:txBody>
      </p:sp>
      <p:grpSp>
        <p:nvGrpSpPr>
          <p:cNvPr id="96" name="グループ化 95"/>
          <p:cNvGrpSpPr/>
          <p:nvPr/>
        </p:nvGrpSpPr>
        <p:grpSpPr>
          <a:xfrm>
            <a:off x="0" y="17726"/>
            <a:ext cx="11999913" cy="861249"/>
            <a:chOff x="0" y="17726"/>
            <a:chExt cx="11999913" cy="861249"/>
          </a:xfrm>
        </p:grpSpPr>
        <p:grpSp>
          <p:nvGrpSpPr>
            <p:cNvPr id="97" name="Group 107"/>
            <p:cNvGrpSpPr>
              <a:grpSpLocks/>
            </p:cNvGrpSpPr>
            <p:nvPr/>
          </p:nvGrpSpPr>
          <p:grpSpPr bwMode="auto">
            <a:xfrm>
              <a:off x="0" y="17726"/>
              <a:ext cx="11999913" cy="861249"/>
              <a:chOff x="-960" y="1874"/>
              <a:chExt cx="7559" cy="542"/>
            </a:xfrm>
          </p:grpSpPr>
          <p:graphicFrame>
            <p:nvGraphicFramePr>
              <p:cNvPr id="99"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3681"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98" name="그림 452"/>
            <p:cNvPicPr>
              <a:picLocks noChangeAspect="1"/>
            </p:cNvPicPr>
            <p:nvPr/>
          </p:nvPicPr>
          <p:blipFill>
            <a:blip r:embed="rId6"/>
            <a:stretch>
              <a:fillRect/>
            </a:stretch>
          </p:blipFill>
          <p:spPr>
            <a:xfrm>
              <a:off x="104211" y="92007"/>
              <a:ext cx="519181" cy="632505"/>
            </a:xfrm>
            <a:prstGeom prst="rect">
              <a:avLst/>
            </a:prstGeom>
          </p:spPr>
        </p:pic>
      </p:grpSp>
      <p:sp>
        <p:nvSpPr>
          <p:cNvPr id="2" name="右矢印 1"/>
          <p:cNvSpPr/>
          <p:nvPr/>
        </p:nvSpPr>
        <p:spPr bwMode="auto">
          <a:xfrm>
            <a:off x="443372" y="1916832"/>
            <a:ext cx="360040" cy="216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329000364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473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07368" y="929063"/>
            <a:ext cx="11333212" cy="632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b="1" i="1" dirty="0">
                <a:solidFill>
                  <a:srgbClr val="FF0000"/>
                </a:solidFill>
                <a:latin typeface="Arial Narrow" panose="020B0606020202030204" pitchFamily="34" charset="0"/>
              </a:rPr>
              <a:t>What  </a:t>
            </a:r>
            <a:r>
              <a:rPr lang="en-US" altLang="ja-JP" sz="3600" b="1" i="1" dirty="0" smtClean="0">
                <a:solidFill>
                  <a:srgbClr val="FF0000"/>
                </a:solidFill>
                <a:latin typeface="Arial Narrow" panose="020B0606020202030204" pitchFamily="34" charset="0"/>
              </a:rPr>
              <a:t>should fusion do in the future energy</a:t>
            </a:r>
            <a:r>
              <a:rPr lang="en-US" altLang="ja-JP" sz="3600" b="1" i="1" dirty="0">
                <a:solidFill>
                  <a:srgbClr val="FF0000"/>
                </a:solidFill>
                <a:latin typeface="Arial Narrow" panose="020B0606020202030204" pitchFamily="34" charset="0"/>
              </a:rPr>
              <a:t>?</a:t>
            </a:r>
          </a:p>
          <a:p>
            <a:pPr eaLnBrk="1" hangingPunct="1">
              <a:lnSpc>
                <a:spcPts val="2800"/>
              </a:lnSpc>
              <a:spcBef>
                <a:spcPct val="0"/>
              </a:spcBef>
              <a:buNone/>
            </a:pPr>
            <a:endParaRPr lang="en-US" altLang="ja-JP" sz="2800" b="1" i="1" dirty="0">
              <a:solidFill>
                <a:srgbClr val="FF0000"/>
              </a:solidFill>
              <a:latin typeface="Arial Narrow" panose="020B0606020202030204" pitchFamily="34" charset="0"/>
            </a:endParaRPr>
          </a:p>
          <a:p>
            <a:pPr eaLnBrk="1" hangingPunct="1">
              <a:lnSpc>
                <a:spcPts val="2800"/>
              </a:lnSpc>
              <a:spcBef>
                <a:spcPct val="0"/>
              </a:spcBef>
              <a:buNone/>
            </a:pPr>
            <a:r>
              <a:rPr lang="en-US" altLang="ja-JP" sz="2800" dirty="0">
                <a:latin typeface="Arial Narrow" panose="020B0606020202030204" pitchFamily="34" charset="0"/>
              </a:rPr>
              <a:t> </a:t>
            </a:r>
            <a:r>
              <a:rPr lang="en-US" altLang="ja-JP" sz="2800" b="1" dirty="0">
                <a:solidFill>
                  <a:srgbClr val="FF0000"/>
                </a:solidFill>
                <a:latin typeface="Arial Narrow" panose="020B0606020202030204" pitchFamily="34" charset="0"/>
              </a:rPr>
              <a:t>1. </a:t>
            </a:r>
            <a:r>
              <a:rPr lang="en-US" altLang="ja-JP" sz="2800" b="1" dirty="0" smtClean="0">
                <a:solidFill>
                  <a:srgbClr val="FF0000"/>
                </a:solidFill>
                <a:latin typeface="Arial Narrow" panose="020B0606020202030204" pitchFamily="34" charset="0"/>
              </a:rPr>
              <a:t>Electricity</a:t>
            </a:r>
            <a:endParaRPr lang="en-US" altLang="ja-JP" sz="2800" b="1" dirty="0">
              <a:solidFill>
                <a:srgbClr val="FF0000"/>
              </a:solidFill>
              <a:latin typeface="Arial Narrow" panose="020B0606020202030204" pitchFamily="34" charset="0"/>
            </a:endParaRPr>
          </a:p>
          <a:p>
            <a:pPr eaLnBrk="1" hangingPunct="1">
              <a:lnSpc>
                <a:spcPts val="2800"/>
              </a:lnSpc>
              <a:spcBef>
                <a:spcPct val="0"/>
              </a:spcBef>
              <a:buNone/>
            </a:pPr>
            <a:r>
              <a:rPr lang="en-US" altLang="ja-JP" sz="2800" dirty="0">
                <a:latin typeface="Arial Narrow" panose="020B0606020202030204" pitchFamily="34" charset="0"/>
              </a:rPr>
              <a:t>      </a:t>
            </a:r>
            <a:r>
              <a:rPr lang="en-US" altLang="ja-JP" sz="2800" dirty="0" smtClean="0">
                <a:latin typeface="Arial Narrow" panose="020B0606020202030204" pitchFamily="34" charset="0"/>
              </a:rPr>
              <a:t>- Electricity </a:t>
            </a:r>
            <a:r>
              <a:rPr lang="en-US" altLang="ja-JP" sz="2800" dirty="0">
                <a:latin typeface="Arial Narrow" panose="020B0606020202030204" pitchFamily="34" charset="0"/>
              </a:rPr>
              <a:t>Market </a:t>
            </a:r>
            <a:r>
              <a:rPr lang="en-US" altLang="ja-JP" sz="2800" dirty="0" smtClean="0">
                <a:latin typeface="Arial Narrow" panose="020B0606020202030204" pitchFamily="34" charset="0"/>
              </a:rPr>
              <a:t>is rapidly changing. </a:t>
            </a:r>
          </a:p>
          <a:p>
            <a:pPr eaLnBrk="1" hangingPunct="1">
              <a:lnSpc>
                <a:spcPts val="2800"/>
              </a:lnSpc>
              <a:spcBef>
                <a:spcPct val="0"/>
              </a:spcBef>
              <a:buNone/>
            </a:pPr>
            <a:r>
              <a:rPr lang="en-US" altLang="ja-JP" sz="2800" dirty="0">
                <a:latin typeface="Arial Narrow" panose="020B0606020202030204" pitchFamily="34" charset="0"/>
              </a:rPr>
              <a:t> </a:t>
            </a:r>
            <a:r>
              <a:rPr lang="en-US" altLang="ja-JP" sz="2800" dirty="0" smtClean="0">
                <a:latin typeface="Arial Narrow" panose="020B0606020202030204" pitchFamily="34" charset="0"/>
              </a:rPr>
              <a:t>      Large fraction of renewables, smaller grids in developing countries, </a:t>
            </a:r>
          </a:p>
          <a:p>
            <a:pPr eaLnBrk="1" hangingPunct="1">
              <a:lnSpc>
                <a:spcPts val="2800"/>
              </a:lnSpc>
              <a:spcBef>
                <a:spcPct val="0"/>
              </a:spcBef>
              <a:buNone/>
            </a:pPr>
            <a:r>
              <a:rPr lang="en-US" altLang="ja-JP" sz="2800" dirty="0">
                <a:latin typeface="Arial Narrow" panose="020B0606020202030204" pitchFamily="34" charset="0"/>
              </a:rPr>
              <a:t> </a:t>
            </a:r>
            <a:r>
              <a:rPr lang="en-US" altLang="ja-JP" sz="2800" dirty="0" smtClean="0">
                <a:latin typeface="Arial Narrow" panose="020B0606020202030204" pitchFamily="34" charset="0"/>
              </a:rPr>
              <a:t>      dispersed system, increased </a:t>
            </a:r>
            <a:r>
              <a:rPr lang="en-US" altLang="ja-JP" sz="2800" dirty="0">
                <a:latin typeface="Arial Narrow" panose="020B0606020202030204" pitchFamily="34" charset="0"/>
              </a:rPr>
              <a:t>vulnerability, and </a:t>
            </a:r>
            <a:r>
              <a:rPr lang="en-US" altLang="ja-JP" sz="2800" dirty="0" smtClean="0">
                <a:solidFill>
                  <a:srgbClr val="FF0000"/>
                </a:solidFill>
                <a:latin typeface="Arial Narrow" panose="020B0606020202030204" pitchFamily="34" charset="0"/>
              </a:rPr>
              <a:t>deregulated</a:t>
            </a:r>
            <a:r>
              <a:rPr lang="en-US" altLang="ja-JP" sz="2800" dirty="0" smtClean="0">
                <a:latin typeface="Arial Narrow" panose="020B0606020202030204" pitchFamily="34" charset="0"/>
              </a:rPr>
              <a:t> </a:t>
            </a:r>
            <a:r>
              <a:rPr lang="en-US" altLang="ja-JP" sz="2800" dirty="0">
                <a:latin typeface="Arial Narrow" panose="020B0606020202030204" pitchFamily="34" charset="0"/>
              </a:rPr>
              <a:t>market </a:t>
            </a:r>
            <a:r>
              <a:rPr lang="en-US" altLang="ja-JP" sz="2800" dirty="0" smtClean="0">
                <a:latin typeface="Arial Narrow" panose="020B0606020202030204" pitchFamily="34" charset="0"/>
              </a:rPr>
              <a:t>require:</a:t>
            </a:r>
          </a:p>
          <a:p>
            <a:pPr eaLnBrk="1" hangingPunct="1">
              <a:lnSpc>
                <a:spcPts val="2800"/>
              </a:lnSpc>
              <a:spcBef>
                <a:spcPct val="0"/>
              </a:spcBef>
              <a:buNone/>
            </a:pPr>
            <a:r>
              <a:rPr lang="en-US" altLang="ja-JP" sz="2800" dirty="0" smtClean="0">
                <a:latin typeface="Arial Narrow" panose="020B0606020202030204" pitchFamily="34" charset="0"/>
              </a:rPr>
              <a:t>              increased demand response, </a:t>
            </a:r>
            <a:r>
              <a:rPr lang="en-US" altLang="ja-JP" sz="2800" dirty="0">
                <a:latin typeface="Arial Narrow" panose="020B0606020202030204" pitchFamily="34" charset="0"/>
              </a:rPr>
              <a:t>less impact </a:t>
            </a:r>
            <a:r>
              <a:rPr lang="en-US" altLang="ja-JP" sz="2800" dirty="0" smtClean="0">
                <a:latin typeface="Arial Narrow" panose="020B0606020202030204" pitchFamily="34" charset="0"/>
              </a:rPr>
              <a:t>and effect of stabilizing grids</a:t>
            </a:r>
            <a:endParaRPr lang="en-US" altLang="ja-JP" sz="2800" dirty="0">
              <a:latin typeface="Arial Narrow" panose="020B0606020202030204" pitchFamily="34" charset="0"/>
            </a:endParaRPr>
          </a:p>
          <a:p>
            <a:pPr eaLnBrk="1" hangingPunct="1">
              <a:lnSpc>
                <a:spcPts val="2800"/>
              </a:lnSpc>
              <a:spcBef>
                <a:spcPct val="0"/>
              </a:spcBef>
              <a:buNone/>
            </a:pPr>
            <a:endParaRPr lang="en-US" altLang="ja-JP" sz="2800" dirty="0">
              <a:latin typeface="Arial Narrow" panose="020B0606020202030204" pitchFamily="34" charset="0"/>
            </a:endParaRPr>
          </a:p>
          <a:p>
            <a:pPr eaLnBrk="1" hangingPunct="1">
              <a:lnSpc>
                <a:spcPts val="2800"/>
              </a:lnSpc>
              <a:spcBef>
                <a:spcPct val="0"/>
              </a:spcBef>
              <a:buNone/>
            </a:pPr>
            <a:r>
              <a:rPr lang="en-US" altLang="ja-JP" sz="2800" dirty="0">
                <a:latin typeface="Arial Narrow" panose="020B0606020202030204" pitchFamily="34" charset="0"/>
              </a:rPr>
              <a:t> </a:t>
            </a:r>
            <a:r>
              <a:rPr lang="en-US" altLang="ja-JP" sz="2800" b="1" dirty="0" smtClean="0">
                <a:solidFill>
                  <a:srgbClr val="FF0000"/>
                </a:solidFill>
                <a:latin typeface="Arial Narrow" panose="020B0606020202030204" pitchFamily="34" charset="0"/>
              </a:rPr>
              <a:t>2. Fuel, Heat, Industrial </a:t>
            </a:r>
          </a:p>
          <a:p>
            <a:pPr eaLnBrk="1" hangingPunct="1">
              <a:lnSpc>
                <a:spcPts val="2800"/>
              </a:lnSpc>
              <a:spcBef>
                <a:spcPct val="0"/>
              </a:spcBef>
              <a:buNone/>
            </a:pPr>
            <a:r>
              <a:rPr lang="en-US" altLang="ja-JP" sz="2800" b="1" dirty="0">
                <a:latin typeface="Arial Narrow" panose="020B0606020202030204" pitchFamily="34" charset="0"/>
              </a:rPr>
              <a:t> </a:t>
            </a:r>
            <a:r>
              <a:rPr lang="en-US" altLang="ja-JP" sz="2800" b="1" dirty="0" smtClean="0">
                <a:latin typeface="Arial Narrow" panose="020B0606020202030204" pitchFamily="34" charset="0"/>
              </a:rPr>
              <a:t>   </a:t>
            </a:r>
            <a:r>
              <a:rPr lang="en-US" altLang="ja-JP" sz="2800" dirty="0" smtClean="0">
                <a:latin typeface="Arial Narrow" panose="020B0606020202030204" pitchFamily="34" charset="0"/>
              </a:rPr>
              <a:t>- </a:t>
            </a:r>
            <a:r>
              <a:rPr lang="en-US" altLang="ja-JP" sz="2800" dirty="0" smtClean="0">
                <a:solidFill>
                  <a:srgbClr val="FF0000"/>
                </a:solidFill>
                <a:latin typeface="Arial Narrow" panose="020B0606020202030204" pitchFamily="34" charset="0"/>
              </a:rPr>
              <a:t>Fuels to substitute fossil </a:t>
            </a:r>
            <a:r>
              <a:rPr lang="en-US" altLang="ja-JP" sz="2800" dirty="0" smtClean="0">
                <a:latin typeface="Arial Narrow" panose="020B0606020202030204" pitchFamily="34" charset="0"/>
              </a:rPr>
              <a:t>with less (zero) CO</a:t>
            </a:r>
            <a:r>
              <a:rPr lang="en-US" altLang="ja-JP" sz="2800" baseline="-25000" dirty="0" smtClean="0">
                <a:latin typeface="Arial Narrow" panose="020B0606020202030204" pitchFamily="34" charset="0"/>
              </a:rPr>
              <a:t>2</a:t>
            </a:r>
            <a:r>
              <a:rPr lang="en-US" altLang="ja-JP" sz="2800" dirty="0" smtClean="0">
                <a:latin typeface="Arial Narrow" panose="020B0606020202030204" pitchFamily="34" charset="0"/>
              </a:rPr>
              <a:t> emission  (hydrogen?)</a:t>
            </a:r>
          </a:p>
          <a:p>
            <a:pPr eaLnBrk="1" hangingPunct="1">
              <a:lnSpc>
                <a:spcPts val="2800"/>
              </a:lnSpc>
              <a:spcBef>
                <a:spcPct val="0"/>
              </a:spcBef>
              <a:buNone/>
            </a:pPr>
            <a:r>
              <a:rPr lang="en-US" altLang="ja-JP" sz="2800" dirty="0" smtClean="0">
                <a:latin typeface="Arial Narrow" panose="020B0606020202030204" pitchFamily="34" charset="0"/>
              </a:rPr>
              <a:t>     - freights, aviation and heavy transport, residential and industrial fuels</a:t>
            </a:r>
            <a:endParaRPr lang="en-US" altLang="ja-JP" sz="2800" dirty="0">
              <a:latin typeface="Arial Narrow" panose="020B0606020202030204" pitchFamily="34" charset="0"/>
            </a:endParaRPr>
          </a:p>
          <a:p>
            <a:pPr eaLnBrk="1" hangingPunct="1">
              <a:lnSpc>
                <a:spcPts val="2800"/>
              </a:lnSpc>
              <a:spcBef>
                <a:spcPct val="0"/>
              </a:spcBef>
              <a:buNone/>
            </a:pPr>
            <a:endParaRPr lang="en-US" altLang="ja-JP" sz="2800" dirty="0">
              <a:latin typeface="Arial Narrow" panose="020B0606020202030204" pitchFamily="34" charset="0"/>
            </a:endParaRPr>
          </a:p>
          <a:p>
            <a:pPr eaLnBrk="1" hangingPunct="1">
              <a:lnSpc>
                <a:spcPts val="2800"/>
              </a:lnSpc>
              <a:spcBef>
                <a:spcPct val="0"/>
              </a:spcBef>
              <a:buNone/>
            </a:pPr>
            <a:r>
              <a:rPr lang="en-US" altLang="ja-JP" sz="2800" dirty="0">
                <a:latin typeface="Arial Narrow" panose="020B0606020202030204" pitchFamily="34" charset="0"/>
              </a:rPr>
              <a:t> </a:t>
            </a:r>
            <a:r>
              <a:rPr lang="en-US" altLang="ja-JP" sz="2800" b="1" dirty="0" smtClean="0">
                <a:solidFill>
                  <a:srgbClr val="FF0000"/>
                </a:solidFill>
                <a:latin typeface="Arial Narrow" panose="020B0606020202030204" pitchFamily="34" charset="0"/>
              </a:rPr>
              <a:t>3. </a:t>
            </a:r>
            <a:r>
              <a:rPr lang="en-US" altLang="ja-JP" sz="2800" b="1" dirty="0">
                <a:solidFill>
                  <a:srgbClr val="FF0000"/>
                </a:solidFill>
                <a:latin typeface="Arial Narrow" panose="020B0606020202030204" pitchFamily="34" charset="0"/>
              </a:rPr>
              <a:t>G</a:t>
            </a:r>
            <a:r>
              <a:rPr lang="en-US" altLang="ja-JP" sz="2800" b="1" dirty="0" smtClean="0">
                <a:solidFill>
                  <a:srgbClr val="FF0000"/>
                </a:solidFill>
                <a:latin typeface="Arial Narrow" panose="020B0606020202030204" pitchFamily="34" charset="0"/>
              </a:rPr>
              <a:t>lobal environment and climate change issues</a:t>
            </a:r>
            <a:endParaRPr lang="en-US" altLang="ja-JP" sz="2800" b="1" dirty="0">
              <a:solidFill>
                <a:srgbClr val="FF0000"/>
              </a:solidFill>
              <a:latin typeface="Arial Narrow" panose="020B0606020202030204" pitchFamily="34" charset="0"/>
            </a:endParaRPr>
          </a:p>
          <a:p>
            <a:pPr eaLnBrk="1" hangingPunct="1">
              <a:lnSpc>
                <a:spcPts val="2800"/>
              </a:lnSpc>
              <a:spcBef>
                <a:spcPct val="0"/>
              </a:spcBef>
              <a:buNone/>
            </a:pPr>
            <a:r>
              <a:rPr lang="en-US" altLang="ja-JP" sz="2800" dirty="0">
                <a:latin typeface="Arial Narrow" panose="020B0606020202030204" pitchFamily="34" charset="0"/>
              </a:rPr>
              <a:t>     - </a:t>
            </a:r>
            <a:r>
              <a:rPr lang="en-US" altLang="ja-JP" sz="2800" dirty="0" smtClean="0">
                <a:latin typeface="Arial Narrow" panose="020B0606020202030204" pitchFamily="34" charset="0"/>
              </a:rPr>
              <a:t>Competition with nuclear and renewables does not reduce emission.</a:t>
            </a:r>
            <a:endParaRPr lang="en-US" altLang="ja-JP" sz="2800" dirty="0">
              <a:latin typeface="Arial Narrow" panose="020B0606020202030204" pitchFamily="34" charset="0"/>
            </a:endParaRPr>
          </a:p>
          <a:p>
            <a:pPr eaLnBrk="1" hangingPunct="1">
              <a:lnSpc>
                <a:spcPts val="2800"/>
              </a:lnSpc>
              <a:spcBef>
                <a:spcPct val="0"/>
              </a:spcBef>
              <a:buNone/>
            </a:pPr>
            <a:r>
              <a:rPr lang="en-US" altLang="ja-JP" sz="2800" dirty="0">
                <a:latin typeface="Arial Narrow" panose="020B0606020202030204" pitchFamily="34" charset="0"/>
              </a:rPr>
              <a:t>     - </a:t>
            </a:r>
            <a:r>
              <a:rPr lang="en-US" altLang="ja-JP" sz="2800" dirty="0" smtClean="0">
                <a:solidFill>
                  <a:srgbClr val="FF0000"/>
                </a:solidFill>
                <a:latin typeface="Arial Narrow" panose="020B0606020202030204" pitchFamily="34" charset="0"/>
              </a:rPr>
              <a:t>Carbon Capture and Sequestration (CCS) </a:t>
            </a:r>
            <a:r>
              <a:rPr lang="en-US" altLang="ja-JP" sz="2800" dirty="0" smtClean="0">
                <a:latin typeface="Arial Narrow" panose="020B0606020202030204" pitchFamily="34" charset="0"/>
              </a:rPr>
              <a:t>for fossil combustion  needed.</a:t>
            </a:r>
          </a:p>
          <a:p>
            <a:pPr eaLnBrk="1" hangingPunct="1">
              <a:lnSpc>
                <a:spcPts val="2800"/>
              </a:lnSpc>
              <a:spcBef>
                <a:spcPct val="0"/>
              </a:spcBef>
              <a:buNone/>
            </a:pPr>
            <a:r>
              <a:rPr lang="en-US" altLang="ja-JP" sz="2800" dirty="0">
                <a:latin typeface="Arial Narrow" panose="020B0606020202030204" pitchFamily="34" charset="0"/>
              </a:rPr>
              <a:t> </a:t>
            </a:r>
            <a:r>
              <a:rPr lang="en-US" altLang="ja-JP" sz="2800" dirty="0" smtClean="0">
                <a:latin typeface="Arial Narrow" panose="020B0606020202030204" pitchFamily="34" charset="0"/>
              </a:rPr>
              <a:t>    -  No technology other than Bio-CCS can reduce </a:t>
            </a:r>
            <a:r>
              <a:rPr lang="en-US" altLang="ja-JP" sz="2800" dirty="0">
                <a:latin typeface="Arial Narrow" panose="020B0606020202030204" pitchFamily="34" charset="0"/>
              </a:rPr>
              <a:t>CO</a:t>
            </a:r>
            <a:r>
              <a:rPr lang="en-US" altLang="ja-JP" sz="2800" baseline="-25000" dirty="0">
                <a:latin typeface="Arial Narrow" panose="020B0606020202030204" pitchFamily="34" charset="0"/>
              </a:rPr>
              <a:t>2</a:t>
            </a:r>
            <a:r>
              <a:rPr lang="en-US" altLang="ja-JP" sz="2800" dirty="0">
                <a:latin typeface="Arial Narrow" panose="020B0606020202030204" pitchFamily="34" charset="0"/>
              </a:rPr>
              <a:t> </a:t>
            </a:r>
            <a:r>
              <a:rPr lang="en-US" altLang="ja-JP" sz="2800" dirty="0" smtClean="0">
                <a:latin typeface="Arial Narrow" panose="020B0606020202030204" pitchFamily="34" charset="0"/>
              </a:rPr>
              <a:t>(Negative emission).</a:t>
            </a:r>
            <a:endParaRPr lang="en-US" altLang="ja-JP" sz="2800" dirty="0">
              <a:latin typeface="Arial Narrow" panose="020B0606020202030204" pitchFamily="34" charset="0"/>
            </a:endParaRPr>
          </a:p>
          <a:p>
            <a:pPr eaLnBrk="1" hangingPunct="1">
              <a:lnSpc>
                <a:spcPts val="2800"/>
              </a:lnSpc>
              <a:spcBef>
                <a:spcPct val="0"/>
              </a:spcBef>
              <a:buNone/>
            </a:pPr>
            <a:endParaRPr lang="en-US" altLang="ja-JP" sz="2800" dirty="0">
              <a:latin typeface="Arial Narrow" panose="020B0606020202030204" pitchFamily="34" charset="0"/>
            </a:endParaRPr>
          </a:p>
        </p:txBody>
      </p:sp>
      <p:sp>
        <p:nvSpPr>
          <p:cNvPr id="95235" name="Text Box 17"/>
          <p:cNvSpPr txBox="1">
            <a:spLocks noChangeArrowheads="1"/>
          </p:cNvSpPr>
          <p:nvPr/>
        </p:nvSpPr>
        <p:spPr bwMode="auto">
          <a:xfrm>
            <a:off x="1855789" y="168275"/>
            <a:ext cx="78898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000" dirty="0">
                <a:solidFill>
                  <a:srgbClr val="000000"/>
                </a:solidFill>
                <a:latin typeface="Impact" panose="020B0806030902050204" pitchFamily="34" charset="0"/>
                <a:ea typeface="ＭＳ 明朝" panose="02020609040205080304" pitchFamily="17" charset="-128"/>
              </a:rPr>
              <a:t>Introduction </a:t>
            </a:r>
          </a:p>
        </p:txBody>
      </p:sp>
      <p:grpSp>
        <p:nvGrpSpPr>
          <p:cNvPr id="95237" name="Group 107"/>
          <p:cNvGrpSpPr>
            <a:grpSpLocks/>
          </p:cNvGrpSpPr>
          <p:nvPr/>
        </p:nvGrpSpPr>
        <p:grpSpPr bwMode="auto">
          <a:xfrm>
            <a:off x="0" y="17726"/>
            <a:ext cx="11999913" cy="861249"/>
            <a:chOff x="-960" y="1874"/>
            <a:chExt cx="7559" cy="542"/>
          </a:xfrm>
        </p:grpSpPr>
        <p:graphicFrame>
          <p:nvGraphicFramePr>
            <p:cNvPr id="95239" name="Object 109"/>
            <p:cNvGraphicFramePr>
              <a:graphicFrameLocks noChangeAspect="1"/>
            </p:cNvGraphicFramePr>
            <p:nvPr>
              <p:extLst>
                <p:ext uri="{D42A27DB-BD31-4B8C-83A1-F6EECF244321}">
                  <p14:modId xmlns:p14="http://schemas.microsoft.com/office/powerpoint/2010/main" val="751355437"/>
                </p:ext>
              </p:extLst>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61185"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9" name="그림 452"/>
          <p:cNvPicPr>
            <a:picLocks noChangeAspect="1"/>
          </p:cNvPicPr>
          <p:nvPr/>
        </p:nvPicPr>
        <p:blipFill>
          <a:blip r:embed="rId6"/>
          <a:stretch>
            <a:fillRect/>
          </a:stretch>
        </p:blipFill>
        <p:spPr>
          <a:xfrm>
            <a:off x="104211" y="92007"/>
            <a:ext cx="519181" cy="632505"/>
          </a:xfrm>
          <a:prstGeom prst="rect">
            <a:avLst/>
          </a:prstGeom>
        </p:spPr>
      </p:pic>
      <p:sp>
        <p:nvSpPr>
          <p:cNvPr id="2" name="右矢印 1"/>
          <p:cNvSpPr/>
          <p:nvPr/>
        </p:nvSpPr>
        <p:spPr bwMode="auto">
          <a:xfrm>
            <a:off x="1055440" y="3308351"/>
            <a:ext cx="432048" cy="216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181381326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note\Desktop\CO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1122305"/>
            <a:ext cx="8164512"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テキスト ボックス 5"/>
          <p:cNvSpPr txBox="1">
            <a:spLocks noChangeArrowheads="1"/>
          </p:cNvSpPr>
          <p:nvPr/>
        </p:nvSpPr>
        <p:spPr bwMode="auto">
          <a:xfrm>
            <a:off x="2429719" y="3462281"/>
            <a:ext cx="1389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FCs</a:t>
            </a:r>
            <a:endParaRPr lang="ja-JP" altLang="en-US" sz="2800">
              <a:solidFill>
                <a:srgbClr val="000000"/>
              </a:solidFill>
            </a:endParaRPr>
          </a:p>
        </p:txBody>
      </p:sp>
      <p:sp>
        <p:nvSpPr>
          <p:cNvPr id="112644" name="テキスト ボックス 6"/>
          <p:cNvSpPr txBox="1">
            <a:spLocks noChangeArrowheads="1"/>
          </p:cNvSpPr>
          <p:nvPr/>
        </p:nvSpPr>
        <p:spPr bwMode="auto">
          <a:xfrm>
            <a:off x="1915369" y="5100581"/>
            <a:ext cx="1390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Oil</a:t>
            </a:r>
            <a:endParaRPr lang="ja-JP" altLang="en-US" sz="2800">
              <a:solidFill>
                <a:srgbClr val="000000"/>
              </a:solidFill>
            </a:endParaRPr>
          </a:p>
        </p:txBody>
      </p:sp>
      <p:sp>
        <p:nvSpPr>
          <p:cNvPr id="112645" name="テキスト ボックス 19"/>
          <p:cNvSpPr txBox="1">
            <a:spLocks noChangeArrowheads="1"/>
          </p:cNvSpPr>
          <p:nvPr/>
        </p:nvSpPr>
        <p:spPr bwMode="auto">
          <a:xfrm>
            <a:off x="3460006" y="4306831"/>
            <a:ext cx="1390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Turbine</a:t>
            </a:r>
            <a:endParaRPr lang="ja-JP" altLang="en-US" sz="2800">
              <a:solidFill>
                <a:srgbClr val="000000"/>
              </a:solidFill>
            </a:endParaRPr>
          </a:p>
        </p:txBody>
      </p:sp>
      <p:cxnSp>
        <p:nvCxnSpPr>
          <p:cNvPr id="21" name="直線矢印コネクタ 20"/>
          <p:cNvCxnSpPr/>
          <p:nvPr/>
        </p:nvCxnSpPr>
        <p:spPr>
          <a:xfrm flipV="1">
            <a:off x="4074369" y="3724217"/>
            <a:ext cx="80962" cy="6302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436069" y="3994092"/>
            <a:ext cx="303212" cy="215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2663081" y="3994092"/>
            <a:ext cx="76200" cy="368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2220170" y="4660843"/>
            <a:ext cx="65087" cy="530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50" name="テキスト ボックス 10"/>
          <p:cNvSpPr txBox="1">
            <a:spLocks noChangeArrowheads="1"/>
          </p:cNvSpPr>
          <p:nvPr/>
        </p:nvSpPr>
        <p:spPr bwMode="auto">
          <a:xfrm>
            <a:off x="5476132" y="3106680"/>
            <a:ext cx="266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FT plant case, </a:t>
            </a:r>
            <a:r>
              <a:rPr lang="en-US" altLang="ja-JP" sz="2400" i="1" dirty="0">
                <a:solidFill>
                  <a:srgbClr val="000000"/>
                </a:solidFill>
              </a:rPr>
              <a:t>P</a:t>
            </a:r>
            <a:r>
              <a:rPr lang="en-US" altLang="ja-JP" sz="2400" baseline="-25000" dirty="0">
                <a:solidFill>
                  <a:srgbClr val="000000"/>
                </a:solidFill>
              </a:rPr>
              <a:t>CD</a:t>
            </a:r>
            <a:r>
              <a:rPr lang="en-US" altLang="ja-JP" sz="2400" dirty="0">
                <a:solidFill>
                  <a:srgbClr val="000000"/>
                </a:solidFill>
              </a:rPr>
              <a:t> is supplied by 100 mills/kWh </a:t>
            </a:r>
            <a:endParaRPr lang="ja-JP" altLang="en-US" sz="2400" dirty="0">
              <a:solidFill>
                <a:srgbClr val="000000"/>
              </a:solidFill>
            </a:endParaRPr>
          </a:p>
        </p:txBody>
      </p:sp>
      <p:sp>
        <p:nvSpPr>
          <p:cNvPr id="112651" name="Rectangle 6"/>
          <p:cNvSpPr>
            <a:spLocks noChangeArrowheads="1"/>
          </p:cNvSpPr>
          <p:nvPr/>
        </p:nvSpPr>
        <p:spPr bwMode="auto">
          <a:xfrm>
            <a:off x="1128713" y="0"/>
            <a:ext cx="63157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FontTx/>
              <a:buNone/>
            </a:pPr>
            <a:r>
              <a:rPr lang="en-US" altLang="ja-JP" sz="3600" b="1" dirty="0">
                <a:latin typeface="Impact" panose="020B0806030902050204" pitchFamily="34" charset="0"/>
                <a:ea typeface="Osaka" charset="-128"/>
              </a:rPr>
              <a:t>Fusion </a:t>
            </a:r>
            <a:r>
              <a:rPr lang="en-US" altLang="ja-JP" sz="3600" b="1" dirty="0" smtClean="0">
                <a:latin typeface="Impact" panose="020B0806030902050204" pitchFamily="34" charset="0"/>
                <a:ea typeface="Osaka" charset="-128"/>
              </a:rPr>
              <a:t>electricity by fuel cells</a:t>
            </a:r>
            <a:endParaRPr lang="en-US" altLang="ja-JP" sz="3600" b="1" dirty="0">
              <a:latin typeface="Impact" panose="020B0806030902050204" pitchFamily="34" charset="0"/>
              <a:ea typeface="Osaka" charset="-128"/>
            </a:endParaRPr>
          </a:p>
        </p:txBody>
      </p:sp>
      <p:grpSp>
        <p:nvGrpSpPr>
          <p:cNvPr id="16" name="グループ化 15"/>
          <p:cNvGrpSpPr/>
          <p:nvPr/>
        </p:nvGrpSpPr>
        <p:grpSpPr>
          <a:xfrm>
            <a:off x="0" y="17726"/>
            <a:ext cx="11999913" cy="861249"/>
            <a:chOff x="0" y="17726"/>
            <a:chExt cx="11999913" cy="861249"/>
          </a:xfrm>
        </p:grpSpPr>
        <p:grpSp>
          <p:nvGrpSpPr>
            <p:cNvPr id="17" name="Group 107"/>
            <p:cNvGrpSpPr>
              <a:grpSpLocks/>
            </p:cNvGrpSpPr>
            <p:nvPr/>
          </p:nvGrpSpPr>
          <p:grpSpPr bwMode="auto">
            <a:xfrm>
              <a:off x="0" y="17726"/>
              <a:ext cx="11999913" cy="861249"/>
              <a:chOff x="-960" y="1874"/>
              <a:chExt cx="7559" cy="542"/>
            </a:xfrm>
          </p:grpSpPr>
          <p:graphicFrame>
            <p:nvGraphicFramePr>
              <p:cNvPr id="19"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8774"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8" name="그림 452"/>
            <p:cNvPicPr>
              <a:picLocks noChangeAspect="1"/>
            </p:cNvPicPr>
            <p:nvPr/>
          </p:nvPicPr>
          <p:blipFill>
            <a:blip r:embed="rId6"/>
            <a:stretch>
              <a:fillRect/>
            </a:stretch>
          </p:blipFill>
          <p:spPr>
            <a:xfrm>
              <a:off x="104211" y="92007"/>
              <a:ext cx="519181" cy="632505"/>
            </a:xfrm>
            <a:prstGeom prst="rect">
              <a:avLst/>
            </a:prstGeom>
          </p:spPr>
        </p:pic>
      </p:grpSp>
    </p:spTree>
    <p:extLst>
      <p:ext uri="{BB962C8B-B14F-4D97-AF65-F5344CB8AC3E}">
        <p14:creationId xmlns:p14="http://schemas.microsoft.com/office/powerpoint/2010/main" val="358337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0" y="833688"/>
            <a:ext cx="12576720" cy="632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i="1" dirty="0">
                <a:solidFill>
                  <a:srgbClr val="FF0000"/>
                </a:solidFill>
              </a:rPr>
              <a:t>What  </a:t>
            </a:r>
            <a:r>
              <a:rPr lang="en-US" altLang="ja-JP" b="1" i="1" dirty="0" smtClean="0">
                <a:solidFill>
                  <a:srgbClr val="FF0000"/>
                </a:solidFill>
              </a:rPr>
              <a:t>CAN fusion do in the future energy market?</a:t>
            </a:r>
            <a:endParaRPr lang="en-US" altLang="ja-JP" b="1" i="1" dirty="0">
              <a:solidFill>
                <a:srgbClr val="FF0000"/>
              </a:solidFill>
            </a:endParaRPr>
          </a:p>
          <a:p>
            <a:pPr eaLnBrk="1" hangingPunct="1">
              <a:lnSpc>
                <a:spcPts val="2800"/>
              </a:lnSpc>
              <a:spcBef>
                <a:spcPct val="0"/>
              </a:spcBef>
              <a:buNone/>
            </a:pPr>
            <a:r>
              <a:rPr lang="en-US" altLang="ja-JP" sz="2800" b="1" i="1" dirty="0" smtClean="0">
                <a:solidFill>
                  <a:srgbClr val="FF0000"/>
                </a:solidFill>
              </a:rPr>
              <a:t>…we have to know the market and maximize the chance of fusion</a:t>
            </a:r>
            <a:endParaRPr lang="en-US" altLang="ja-JP" sz="2800" b="1" i="1" dirty="0">
              <a:solidFill>
                <a:srgbClr val="FF0000"/>
              </a:solidFill>
            </a:endParaRPr>
          </a:p>
          <a:p>
            <a:pPr eaLnBrk="1" hangingPunct="1">
              <a:lnSpc>
                <a:spcPts val="2800"/>
              </a:lnSpc>
              <a:spcBef>
                <a:spcPct val="0"/>
              </a:spcBef>
              <a:buNone/>
            </a:pPr>
            <a:r>
              <a:rPr lang="en-US" altLang="ja-JP" sz="2400" dirty="0"/>
              <a:t> </a:t>
            </a:r>
            <a:r>
              <a:rPr lang="en-US" altLang="ja-JP" sz="2800" b="1" dirty="0"/>
              <a:t>1</a:t>
            </a:r>
            <a:r>
              <a:rPr lang="en-US" altLang="ja-JP" sz="2800" b="1" dirty="0">
                <a:latin typeface="Arial Narrow" panose="020B0606020202030204" pitchFamily="34" charset="0"/>
              </a:rPr>
              <a:t>. </a:t>
            </a:r>
            <a:r>
              <a:rPr lang="en-US" altLang="ja-JP" sz="2800" b="1" dirty="0" smtClean="0">
                <a:solidFill>
                  <a:srgbClr val="334EFF"/>
                </a:solidFill>
                <a:latin typeface="Arial Narrow" panose="020B0606020202030204" pitchFamily="34" charset="0"/>
              </a:rPr>
              <a:t>Electricity</a:t>
            </a:r>
            <a:r>
              <a:rPr lang="en-US" altLang="ja-JP" sz="2800" b="1" dirty="0" smtClean="0">
                <a:latin typeface="Arial Narrow" panose="020B0606020202030204" pitchFamily="34" charset="0"/>
              </a:rPr>
              <a:t>       SEE/3-1Rb Takeda </a:t>
            </a:r>
            <a:r>
              <a:rPr lang="en-US" altLang="ja-JP" sz="2400" b="1" dirty="0">
                <a:solidFill>
                  <a:srgbClr val="FF0000"/>
                </a:solidFill>
                <a:latin typeface="Arial Narrow" panose="020B0606020202030204" pitchFamily="34" charset="0"/>
                <a:ea typeface="Hiragino Kaku Gothic Pro W6" charset="-128"/>
                <a:cs typeface="Arial Narrow" panose="020B0604020202020204" pitchFamily="34" charset="0"/>
              </a:rPr>
              <a:t>The Economic Performance of Fusion Power Plant on </a:t>
            </a:r>
            <a:endParaRPr lang="en-US" altLang="ja-JP" sz="2400" b="1" dirty="0" smtClean="0">
              <a:solidFill>
                <a:srgbClr val="FF0000"/>
              </a:solidFill>
              <a:latin typeface="Arial Narrow" panose="020B0606020202030204" pitchFamily="34" charset="0"/>
              <a:ea typeface="Hiragino Kaku Gothic Pro W6" charset="-128"/>
              <a:cs typeface="Arial Narrow" panose="020B0604020202020204" pitchFamily="34" charset="0"/>
            </a:endParaRPr>
          </a:p>
          <a:p>
            <a:pPr eaLnBrk="1" hangingPunct="1">
              <a:lnSpc>
                <a:spcPts val="2800"/>
              </a:lnSpc>
              <a:spcBef>
                <a:spcPct val="0"/>
              </a:spcBef>
              <a:buNone/>
            </a:pPr>
            <a:r>
              <a:rPr lang="en-US" altLang="ja-JP" sz="2400" b="1" dirty="0">
                <a:solidFill>
                  <a:srgbClr val="FF0000"/>
                </a:solidFill>
                <a:latin typeface="Arial Narrow" panose="020B0606020202030204" pitchFamily="34" charset="0"/>
                <a:ea typeface="Hiragino Kaku Gothic Pro W6" charset="-128"/>
                <a:cs typeface="Arial Narrow" panose="020B0604020202020204" pitchFamily="34" charset="0"/>
              </a:rPr>
              <a:t>	</a:t>
            </a:r>
            <a:r>
              <a:rPr lang="en-US" altLang="ja-JP" sz="2400" b="1" dirty="0" smtClean="0">
                <a:solidFill>
                  <a:srgbClr val="FF0000"/>
                </a:solidFill>
                <a:latin typeface="Arial Narrow" panose="020B0606020202030204" pitchFamily="34" charset="0"/>
                <a:ea typeface="Hiragino Kaku Gothic Pro W6" charset="-128"/>
                <a:cs typeface="Arial Narrow" panose="020B0604020202020204" pitchFamily="34" charset="0"/>
              </a:rPr>
              <a:t>						Future Deregulated </a:t>
            </a:r>
            <a:r>
              <a:rPr lang="en-US" altLang="ja-JP" sz="2400" b="1" dirty="0">
                <a:solidFill>
                  <a:srgbClr val="FF0000"/>
                </a:solidFill>
                <a:latin typeface="Arial Narrow" panose="020B0606020202030204" pitchFamily="34" charset="0"/>
                <a:ea typeface="Hiragino Kaku Gothic Pro W6" charset="-128"/>
                <a:cs typeface="Arial Narrow" panose="020B0604020202020204" pitchFamily="34" charset="0"/>
              </a:rPr>
              <a:t>Electricity Market </a:t>
            </a:r>
            <a:endParaRPr lang="en-US" altLang="ja-JP" sz="2400" b="1" dirty="0">
              <a:solidFill>
                <a:srgbClr val="FF0000"/>
              </a:solidFill>
              <a:latin typeface="Arial Narrow" panose="020B0606020202030204" pitchFamily="34" charset="0"/>
            </a:endParaRPr>
          </a:p>
          <a:p>
            <a:pPr eaLnBrk="1" hangingPunct="1">
              <a:lnSpc>
                <a:spcPts val="2800"/>
              </a:lnSpc>
              <a:spcBef>
                <a:spcPct val="0"/>
              </a:spcBef>
              <a:buNone/>
            </a:pPr>
            <a:r>
              <a:rPr lang="en-US" altLang="ja-JP" sz="2400" dirty="0">
                <a:latin typeface="Arial Narrow" panose="020B0606020202030204" pitchFamily="34" charset="0"/>
              </a:rPr>
              <a:t>      </a:t>
            </a:r>
            <a:r>
              <a:rPr lang="en-US" altLang="ja-JP" sz="2400" dirty="0" smtClean="0">
                <a:latin typeface="Arial Narrow" panose="020B0606020202030204" pitchFamily="34" charset="0"/>
              </a:rPr>
              <a:t>- Electricity price varies by bidding market.</a:t>
            </a:r>
          </a:p>
          <a:p>
            <a:pPr eaLnBrk="1" hangingPunct="1">
              <a:lnSpc>
                <a:spcPts val="2800"/>
              </a:lnSpc>
              <a:spcBef>
                <a:spcPct val="0"/>
              </a:spcBef>
              <a:buNone/>
            </a:pPr>
            <a:r>
              <a:rPr lang="en-US" altLang="ja-JP" sz="2400" dirty="0">
                <a:latin typeface="Arial Narrow" panose="020B0606020202030204" pitchFamily="34" charset="0"/>
              </a:rPr>
              <a:t> </a:t>
            </a:r>
            <a:r>
              <a:rPr lang="en-US" altLang="ja-JP" sz="2400" dirty="0" smtClean="0">
                <a:latin typeface="Arial Narrow" panose="020B0606020202030204" pitchFamily="34" charset="0"/>
              </a:rPr>
              <a:t>     - Fusion will sell in forward market and balancing market.</a:t>
            </a:r>
          </a:p>
          <a:p>
            <a:pPr eaLnBrk="1" hangingPunct="1">
              <a:lnSpc>
                <a:spcPts val="2800"/>
              </a:lnSpc>
              <a:spcBef>
                <a:spcPct val="0"/>
              </a:spcBef>
              <a:buNone/>
            </a:pPr>
            <a:r>
              <a:rPr lang="en-US" altLang="ja-JP" sz="2400" dirty="0">
                <a:latin typeface="Arial Narrow" panose="020B0606020202030204" pitchFamily="34" charset="0"/>
              </a:rPr>
              <a:t> </a:t>
            </a:r>
            <a:r>
              <a:rPr lang="en-US" altLang="ja-JP" sz="2400" dirty="0" smtClean="0">
                <a:latin typeface="Arial Narrow" panose="020B0606020202030204" pitchFamily="34" charset="0"/>
              </a:rPr>
              <a:t>       responding power highly evaluated/unplanned outage penalty       </a:t>
            </a:r>
            <a:endParaRPr lang="en-US" altLang="ja-JP" sz="2400" dirty="0">
              <a:latin typeface="Arial Narrow" panose="020B0606020202030204" pitchFamily="34" charset="0"/>
            </a:endParaRPr>
          </a:p>
          <a:p>
            <a:pPr eaLnBrk="1" hangingPunct="1">
              <a:lnSpc>
                <a:spcPts val="2800"/>
              </a:lnSpc>
              <a:spcBef>
                <a:spcPct val="0"/>
              </a:spcBef>
              <a:buNone/>
            </a:pPr>
            <a:r>
              <a:rPr lang="en-US" altLang="ja-JP" sz="2400" dirty="0" smtClean="0">
                <a:latin typeface="Arial Narrow" panose="020B0606020202030204" pitchFamily="34" charset="0"/>
              </a:rPr>
              <a:t> </a:t>
            </a:r>
            <a:r>
              <a:rPr lang="en-US" altLang="ja-JP" sz="2800" b="1" dirty="0">
                <a:latin typeface="Arial Narrow" panose="020B0606020202030204" pitchFamily="34" charset="0"/>
              </a:rPr>
              <a:t>2. </a:t>
            </a:r>
            <a:r>
              <a:rPr lang="en-US" altLang="ja-JP" sz="2800" b="1" dirty="0">
                <a:solidFill>
                  <a:srgbClr val="334EFF"/>
                </a:solidFill>
                <a:latin typeface="Arial Narrow" panose="020B0606020202030204" pitchFamily="34" charset="0"/>
              </a:rPr>
              <a:t>Fuel</a:t>
            </a:r>
            <a:r>
              <a:rPr lang="en-US" altLang="ja-JP" sz="2800" b="1" dirty="0">
                <a:latin typeface="Arial Narrow" panose="020B0606020202030204" pitchFamily="34" charset="0"/>
              </a:rPr>
              <a:t>, Heat, Industrial </a:t>
            </a:r>
            <a:r>
              <a:rPr lang="en-US" altLang="ja-JP" sz="2800" b="1" dirty="0" smtClean="0">
                <a:latin typeface="Arial Narrow" panose="020B0606020202030204" pitchFamily="34" charset="0"/>
              </a:rPr>
              <a:t>      SEE/3-1Rc Nam </a:t>
            </a:r>
            <a:r>
              <a:rPr lang="en-US" altLang="ja-JP" sz="2400" b="1" dirty="0">
                <a:solidFill>
                  <a:srgbClr val="FF0000"/>
                </a:solidFill>
                <a:latin typeface="Arial Narrow" panose="020B0606020202030204" pitchFamily="34" charset="0"/>
              </a:rPr>
              <a:t>Techno-economic analysis of diesel and </a:t>
            </a:r>
            <a:endParaRPr lang="en-US" altLang="ja-JP" sz="2400" b="1" dirty="0" smtClean="0">
              <a:solidFill>
                <a:srgbClr val="FF0000"/>
              </a:solidFill>
              <a:latin typeface="Arial Narrow" panose="020B0606020202030204" pitchFamily="34" charset="0"/>
            </a:endParaRPr>
          </a:p>
          <a:p>
            <a:pPr eaLnBrk="1" hangingPunct="1">
              <a:lnSpc>
                <a:spcPts val="2800"/>
              </a:lnSpc>
              <a:spcBef>
                <a:spcPct val="0"/>
              </a:spcBef>
              <a:buNone/>
            </a:pPr>
            <a:r>
              <a:rPr lang="en-US" altLang="ja-JP" sz="2400" b="1" dirty="0">
                <a:solidFill>
                  <a:srgbClr val="FF0000"/>
                </a:solidFill>
                <a:latin typeface="Arial Narrow" panose="020B0606020202030204" pitchFamily="34" charset="0"/>
              </a:rPr>
              <a:t>	</a:t>
            </a:r>
            <a:r>
              <a:rPr lang="en-US" altLang="ja-JP" sz="2400" b="1" dirty="0" smtClean="0">
                <a:solidFill>
                  <a:srgbClr val="FF0000"/>
                </a:solidFill>
                <a:latin typeface="Arial Narrow" panose="020B0606020202030204" pitchFamily="34" charset="0"/>
              </a:rPr>
              <a:t>			</a:t>
            </a:r>
            <a:r>
              <a:rPr lang="en-US" altLang="ja-JP" sz="2400" b="1" dirty="0">
                <a:solidFill>
                  <a:srgbClr val="FF0000"/>
                </a:solidFill>
                <a:latin typeface="Arial Narrow" panose="020B0606020202030204" pitchFamily="34" charset="0"/>
              </a:rPr>
              <a:t>	</a:t>
            </a:r>
            <a:r>
              <a:rPr lang="en-US" altLang="ja-JP" sz="2400" b="1" dirty="0" smtClean="0">
                <a:solidFill>
                  <a:srgbClr val="FF0000"/>
                </a:solidFill>
                <a:latin typeface="Arial Narrow" panose="020B0606020202030204" pitchFamily="34" charset="0"/>
              </a:rPr>
              <a:t>hydrogen </a:t>
            </a:r>
            <a:r>
              <a:rPr lang="en-US" altLang="ja-JP" sz="2400" b="1" dirty="0">
                <a:solidFill>
                  <a:srgbClr val="FF0000"/>
                </a:solidFill>
                <a:latin typeface="Arial Narrow" panose="020B0606020202030204" pitchFamily="34" charset="0"/>
              </a:rPr>
              <a:t>production via Fusion-Biomass Hybrid Model</a:t>
            </a:r>
            <a:endParaRPr lang="en-US" altLang="ja-JP" sz="2400" b="1" dirty="0" smtClean="0">
              <a:solidFill>
                <a:srgbClr val="FF0000"/>
              </a:solidFill>
              <a:latin typeface="Arial Narrow" panose="020B0606020202030204" pitchFamily="34" charset="0"/>
            </a:endParaRPr>
          </a:p>
          <a:p>
            <a:pPr eaLnBrk="1" hangingPunct="1">
              <a:lnSpc>
                <a:spcPts val="2800"/>
              </a:lnSpc>
              <a:spcBef>
                <a:spcPct val="0"/>
              </a:spcBef>
              <a:buNone/>
            </a:pPr>
            <a:r>
              <a:rPr lang="en-US" altLang="ja-JP" sz="2400" dirty="0" smtClean="0">
                <a:latin typeface="Arial Narrow" panose="020B0606020202030204" pitchFamily="34" charset="0"/>
              </a:rPr>
              <a:t>      - Fusion heat used for conversion of biomass to hydrogen or carbon-free diesel</a:t>
            </a:r>
          </a:p>
          <a:p>
            <a:pPr eaLnBrk="1" hangingPunct="1">
              <a:lnSpc>
                <a:spcPts val="2800"/>
              </a:lnSpc>
              <a:spcBef>
                <a:spcPct val="0"/>
              </a:spcBef>
              <a:buNone/>
            </a:pPr>
            <a:r>
              <a:rPr lang="en-US" altLang="ja-JP" sz="2400" dirty="0" smtClean="0">
                <a:latin typeface="Arial Narrow" panose="020B0606020202030204" pitchFamily="34" charset="0"/>
              </a:rPr>
              <a:t>      - freights, aviation and heavy transport, residential and industrial fuels</a:t>
            </a:r>
            <a:endParaRPr lang="en-US" altLang="ja-JP" sz="2400" dirty="0">
              <a:latin typeface="Arial Narrow" panose="020B0606020202030204" pitchFamily="34" charset="0"/>
            </a:endParaRPr>
          </a:p>
          <a:p>
            <a:pPr eaLnBrk="1" hangingPunct="1">
              <a:lnSpc>
                <a:spcPts val="2800"/>
              </a:lnSpc>
              <a:spcBef>
                <a:spcPct val="0"/>
              </a:spcBef>
              <a:buNone/>
            </a:pPr>
            <a:r>
              <a:rPr lang="en-US" altLang="ja-JP" sz="2400" dirty="0">
                <a:latin typeface="Arial Narrow" panose="020B0606020202030204" pitchFamily="34" charset="0"/>
              </a:rPr>
              <a:t> </a:t>
            </a:r>
            <a:r>
              <a:rPr lang="en-US" altLang="ja-JP" sz="2800" b="1" dirty="0" smtClean="0">
                <a:latin typeface="Arial Narrow" panose="020B0606020202030204" pitchFamily="34" charset="0"/>
              </a:rPr>
              <a:t>3. </a:t>
            </a:r>
            <a:r>
              <a:rPr lang="en-US" altLang="ja-JP" sz="2800" b="1" dirty="0">
                <a:latin typeface="Arial Narrow" panose="020B0606020202030204" pitchFamily="34" charset="0"/>
              </a:rPr>
              <a:t>G</a:t>
            </a:r>
            <a:r>
              <a:rPr lang="en-US" altLang="ja-JP" sz="2800" b="1" dirty="0" smtClean="0">
                <a:latin typeface="Arial Narrow" panose="020B0606020202030204" pitchFamily="34" charset="0"/>
              </a:rPr>
              <a:t>lobal </a:t>
            </a:r>
            <a:r>
              <a:rPr lang="en-US" altLang="ja-JP" sz="2800" b="1" dirty="0" smtClean="0">
                <a:solidFill>
                  <a:srgbClr val="334EFF"/>
                </a:solidFill>
                <a:latin typeface="Arial Narrow" panose="020B0606020202030204" pitchFamily="34" charset="0"/>
              </a:rPr>
              <a:t>environment</a:t>
            </a:r>
            <a:r>
              <a:rPr lang="en-US" altLang="ja-JP" sz="2800" b="1" dirty="0" smtClean="0">
                <a:latin typeface="Arial Narrow" panose="020B0606020202030204" pitchFamily="34" charset="0"/>
              </a:rPr>
              <a:t> and climate change       SEE/3-1Ra </a:t>
            </a:r>
            <a:r>
              <a:rPr lang="en-US" altLang="ja-JP" sz="2800" b="1" dirty="0" err="1">
                <a:latin typeface="Arial Narrow" panose="020B0606020202030204" pitchFamily="34" charset="0"/>
              </a:rPr>
              <a:t>Konishi</a:t>
            </a:r>
            <a:r>
              <a:rPr lang="en-US" altLang="ja-JP" sz="2800" b="1" dirty="0">
                <a:latin typeface="Arial Narrow" panose="020B0606020202030204" pitchFamily="34" charset="0"/>
              </a:rPr>
              <a:t> </a:t>
            </a:r>
            <a:endParaRPr lang="en-US" altLang="ja-JP" sz="2800" b="1" dirty="0" smtClean="0">
              <a:latin typeface="Arial Narrow" panose="020B0606020202030204" pitchFamily="34" charset="0"/>
            </a:endParaRPr>
          </a:p>
          <a:p>
            <a:pPr eaLnBrk="1" hangingPunct="1">
              <a:lnSpc>
                <a:spcPts val="2800"/>
              </a:lnSpc>
              <a:spcBef>
                <a:spcPct val="0"/>
              </a:spcBef>
              <a:buNone/>
            </a:pPr>
            <a:r>
              <a:rPr lang="en-US" altLang="ja-JP" sz="2400" b="1" dirty="0">
                <a:solidFill>
                  <a:srgbClr val="FF0000"/>
                </a:solidFill>
                <a:latin typeface="Arial Narrow" panose="020B0606020202030204" pitchFamily="34" charset="0"/>
              </a:rPr>
              <a:t> </a:t>
            </a:r>
            <a:r>
              <a:rPr lang="en-US" altLang="ja-JP" sz="2400" b="1" dirty="0" smtClean="0">
                <a:solidFill>
                  <a:srgbClr val="FF0000"/>
                </a:solidFill>
                <a:latin typeface="Arial Narrow" panose="020B0606020202030204" pitchFamily="34" charset="0"/>
              </a:rPr>
              <a:t>                                     Future Possibility of Carbon Sequestration by </a:t>
            </a:r>
            <a:r>
              <a:rPr lang="en-US" altLang="ja-JP" sz="2400" b="1" dirty="0" err="1" smtClean="0">
                <a:solidFill>
                  <a:srgbClr val="FF0000"/>
                </a:solidFill>
                <a:latin typeface="Arial Narrow" panose="020B0606020202030204" pitchFamily="34" charset="0"/>
              </a:rPr>
              <a:t>Biomas</a:t>
            </a:r>
            <a:r>
              <a:rPr lang="en-US" altLang="ja-JP" sz="2400" b="1" dirty="0" smtClean="0">
                <a:solidFill>
                  <a:srgbClr val="FF0000"/>
                </a:solidFill>
                <a:latin typeface="Arial Narrow" panose="020B0606020202030204" pitchFamily="34" charset="0"/>
              </a:rPr>
              <a:t>-Fusion Hybrid Systems </a:t>
            </a:r>
          </a:p>
          <a:p>
            <a:pPr eaLnBrk="1" hangingPunct="1">
              <a:lnSpc>
                <a:spcPts val="2800"/>
              </a:lnSpc>
              <a:spcBef>
                <a:spcPct val="0"/>
              </a:spcBef>
              <a:buNone/>
            </a:pPr>
            <a:r>
              <a:rPr lang="en-US" altLang="ja-JP" sz="2400" dirty="0" smtClean="0">
                <a:latin typeface="Arial Narrow" panose="020B0606020202030204" pitchFamily="34" charset="0"/>
              </a:rPr>
              <a:t>     - Charcoal production by fusion heat for carbon stabilization from atmosphere</a:t>
            </a:r>
            <a:endParaRPr lang="en-US" altLang="ja-JP" sz="2400" dirty="0">
              <a:latin typeface="Arial Narrow" panose="020B0606020202030204" pitchFamily="34" charset="0"/>
            </a:endParaRPr>
          </a:p>
          <a:p>
            <a:pPr eaLnBrk="1" hangingPunct="1">
              <a:lnSpc>
                <a:spcPts val="2800"/>
              </a:lnSpc>
              <a:spcBef>
                <a:spcPct val="0"/>
              </a:spcBef>
              <a:buNone/>
            </a:pPr>
            <a:r>
              <a:rPr lang="en-US" altLang="ja-JP" sz="2400" dirty="0">
                <a:latin typeface="Arial Narrow" panose="020B0606020202030204" pitchFamily="34" charset="0"/>
              </a:rPr>
              <a:t>     - </a:t>
            </a:r>
            <a:r>
              <a:rPr lang="en-US" altLang="ja-JP" sz="2400" dirty="0" smtClean="0">
                <a:latin typeface="Arial Narrow" panose="020B0606020202030204" pitchFamily="34" charset="0"/>
              </a:rPr>
              <a:t>Emission credit can be sold as energy product, other than electricity or fuel</a:t>
            </a:r>
          </a:p>
          <a:p>
            <a:pPr eaLnBrk="1" hangingPunct="1">
              <a:lnSpc>
                <a:spcPts val="2800"/>
              </a:lnSpc>
              <a:spcBef>
                <a:spcPct val="0"/>
              </a:spcBef>
              <a:buNone/>
            </a:pPr>
            <a:r>
              <a:rPr lang="en-US" altLang="ja-JP" sz="2400" dirty="0">
                <a:latin typeface="Arial Narrow" panose="020B0606020202030204" pitchFamily="34" charset="0"/>
              </a:rPr>
              <a:t> </a:t>
            </a:r>
            <a:r>
              <a:rPr lang="en-US" altLang="ja-JP" sz="2400" dirty="0" smtClean="0">
                <a:latin typeface="Arial Narrow" panose="020B0606020202030204" pitchFamily="34" charset="0"/>
              </a:rPr>
              <a:t>    - Fusion as an ultimate energy-environment solution since the industrial revolution </a:t>
            </a:r>
          </a:p>
          <a:p>
            <a:pPr eaLnBrk="1" hangingPunct="1">
              <a:lnSpc>
                <a:spcPts val="2800"/>
              </a:lnSpc>
              <a:spcBef>
                <a:spcPct val="0"/>
              </a:spcBef>
              <a:buNone/>
            </a:pPr>
            <a:r>
              <a:rPr lang="en-US" altLang="ja-JP" sz="2400" dirty="0">
                <a:latin typeface="Arial Narrow" panose="020B0606020202030204" pitchFamily="34" charset="0"/>
              </a:rPr>
              <a:t> </a:t>
            </a:r>
          </a:p>
        </p:txBody>
      </p:sp>
      <p:sp>
        <p:nvSpPr>
          <p:cNvPr id="95235" name="Text Box 17"/>
          <p:cNvSpPr txBox="1">
            <a:spLocks noChangeArrowheads="1"/>
          </p:cNvSpPr>
          <p:nvPr/>
        </p:nvSpPr>
        <p:spPr bwMode="auto">
          <a:xfrm>
            <a:off x="1855789" y="168275"/>
            <a:ext cx="78898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000" dirty="0" smtClean="0">
                <a:solidFill>
                  <a:srgbClr val="000000"/>
                </a:solidFill>
                <a:latin typeface="Impact" panose="020B0806030902050204" pitchFamily="34" charset="0"/>
                <a:ea typeface="ＭＳ 明朝" panose="02020609040205080304" pitchFamily="17" charset="-128"/>
              </a:rPr>
              <a:t>Introduction-2 </a:t>
            </a:r>
            <a:endParaRPr lang="en-US" altLang="ja-JP" sz="4000" dirty="0">
              <a:solidFill>
                <a:srgbClr val="000000"/>
              </a:solidFill>
              <a:latin typeface="Impact" panose="020B0806030902050204" pitchFamily="34" charset="0"/>
              <a:ea typeface="ＭＳ 明朝" panose="02020609040205080304" pitchFamily="17" charset="-128"/>
            </a:endParaRPr>
          </a:p>
        </p:txBody>
      </p:sp>
      <p:grpSp>
        <p:nvGrpSpPr>
          <p:cNvPr id="4" name="グループ化 3"/>
          <p:cNvGrpSpPr/>
          <p:nvPr/>
        </p:nvGrpSpPr>
        <p:grpSpPr>
          <a:xfrm>
            <a:off x="0" y="17726"/>
            <a:ext cx="11999913" cy="861249"/>
            <a:chOff x="0" y="17726"/>
            <a:chExt cx="11999913" cy="861249"/>
          </a:xfrm>
        </p:grpSpPr>
        <p:grpSp>
          <p:nvGrpSpPr>
            <p:cNvPr id="95237" name="Group 107"/>
            <p:cNvGrpSpPr>
              <a:grpSpLocks/>
            </p:cNvGrpSpPr>
            <p:nvPr/>
          </p:nvGrpSpPr>
          <p:grpSpPr bwMode="auto">
            <a:xfrm>
              <a:off x="0" y="17726"/>
              <a:ext cx="11999913" cy="861249"/>
              <a:chOff x="-960" y="1874"/>
              <a:chExt cx="7559" cy="542"/>
            </a:xfrm>
          </p:grpSpPr>
          <p:graphicFrame>
            <p:nvGraphicFramePr>
              <p:cNvPr id="95239"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79593"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9" name="그림 452"/>
            <p:cNvPicPr>
              <a:picLocks noChangeAspect="1"/>
            </p:cNvPicPr>
            <p:nvPr/>
          </p:nvPicPr>
          <p:blipFill>
            <a:blip r:embed="rId6"/>
            <a:stretch>
              <a:fillRect/>
            </a:stretch>
          </p:blipFill>
          <p:spPr>
            <a:xfrm>
              <a:off x="104211" y="92007"/>
              <a:ext cx="519181" cy="632505"/>
            </a:xfrm>
            <a:prstGeom prst="rect">
              <a:avLst/>
            </a:prstGeom>
          </p:spPr>
        </p:pic>
      </p:grpSp>
      <p:sp>
        <p:nvSpPr>
          <p:cNvPr id="2" name="右矢印 1"/>
          <p:cNvSpPr/>
          <p:nvPr/>
        </p:nvSpPr>
        <p:spPr bwMode="auto">
          <a:xfrm>
            <a:off x="1950157" y="1772816"/>
            <a:ext cx="432048" cy="216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0" name="右矢印 9"/>
          <p:cNvSpPr/>
          <p:nvPr/>
        </p:nvSpPr>
        <p:spPr bwMode="auto">
          <a:xfrm>
            <a:off x="3409401" y="3542764"/>
            <a:ext cx="432048" cy="216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1" name="右矢印 10"/>
          <p:cNvSpPr/>
          <p:nvPr/>
        </p:nvSpPr>
        <p:spPr bwMode="auto">
          <a:xfrm>
            <a:off x="6072336" y="5013176"/>
            <a:ext cx="432048" cy="216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88040538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ChangeArrowheads="1"/>
          </p:cNvSpPr>
          <p:nvPr/>
        </p:nvSpPr>
        <p:spPr bwMode="auto">
          <a:xfrm>
            <a:off x="1527177" y="44036"/>
            <a:ext cx="6165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FontTx/>
              <a:buNone/>
            </a:pPr>
            <a:r>
              <a:rPr lang="en-US" altLang="ja-JP" sz="3600" dirty="0">
                <a:solidFill>
                  <a:srgbClr val="000000"/>
                </a:solidFill>
                <a:latin typeface="Impact" panose="020B0806030902050204" pitchFamily="34" charset="0"/>
                <a:ea typeface="Osaka" charset="-128"/>
              </a:rPr>
              <a:t>Future low carbon  </a:t>
            </a:r>
            <a:r>
              <a:rPr lang="en-US" altLang="ja-JP" sz="3600" dirty="0" smtClean="0">
                <a:solidFill>
                  <a:srgbClr val="000000"/>
                </a:solidFill>
                <a:latin typeface="Impact" panose="020B0806030902050204" pitchFamily="34" charset="0"/>
                <a:ea typeface="Osaka" charset="-128"/>
              </a:rPr>
              <a:t>electricity</a:t>
            </a:r>
            <a:endParaRPr lang="en-US" altLang="ja-JP" sz="3600" dirty="0">
              <a:solidFill>
                <a:srgbClr val="000000"/>
              </a:solidFill>
              <a:latin typeface="Impact" panose="020B0806030902050204" pitchFamily="34" charset="0"/>
              <a:ea typeface="Osaka" charset="-128"/>
            </a:endParaRPr>
          </a:p>
        </p:txBody>
      </p:sp>
      <p:grpSp>
        <p:nvGrpSpPr>
          <p:cNvPr id="64515" name="グループ化 4"/>
          <p:cNvGrpSpPr>
            <a:grpSpLocks/>
          </p:cNvGrpSpPr>
          <p:nvPr/>
        </p:nvGrpSpPr>
        <p:grpSpPr bwMode="auto">
          <a:xfrm>
            <a:off x="1251264" y="2115702"/>
            <a:ext cx="4649674" cy="3602038"/>
            <a:chOff x="9788086" y="13493803"/>
            <a:chExt cx="6295369" cy="4400125"/>
          </a:xfrm>
        </p:grpSpPr>
        <p:sp>
          <p:nvSpPr>
            <p:cNvPr id="65078" name="Line 150"/>
            <p:cNvSpPr>
              <a:spLocks noChangeAspect="1" noChangeShapeType="1"/>
            </p:cNvSpPr>
            <p:nvPr/>
          </p:nvSpPr>
          <p:spPr bwMode="auto">
            <a:xfrm flipV="1">
              <a:off x="15810112" y="15085616"/>
              <a:ext cx="0" cy="1512168"/>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79" name="Line 150"/>
            <p:cNvSpPr>
              <a:spLocks noChangeAspect="1" noChangeShapeType="1"/>
            </p:cNvSpPr>
            <p:nvPr/>
          </p:nvSpPr>
          <p:spPr bwMode="auto">
            <a:xfrm flipV="1">
              <a:off x="14009912" y="15229632"/>
              <a:ext cx="0" cy="1512168"/>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80" name="Line 150"/>
            <p:cNvSpPr>
              <a:spLocks noChangeAspect="1" noChangeShapeType="1"/>
            </p:cNvSpPr>
            <p:nvPr/>
          </p:nvSpPr>
          <p:spPr bwMode="auto">
            <a:xfrm flipV="1">
              <a:off x="12641760" y="15085616"/>
              <a:ext cx="0" cy="1512168"/>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81" name="Line 150"/>
            <p:cNvSpPr>
              <a:spLocks noChangeAspect="1" noChangeShapeType="1"/>
            </p:cNvSpPr>
            <p:nvPr/>
          </p:nvSpPr>
          <p:spPr bwMode="auto">
            <a:xfrm flipV="1">
              <a:off x="11129592" y="15085614"/>
              <a:ext cx="0" cy="1656185"/>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82" name="Line 186"/>
            <p:cNvSpPr>
              <a:spLocks noChangeAspect="1" noChangeShapeType="1"/>
            </p:cNvSpPr>
            <p:nvPr/>
          </p:nvSpPr>
          <p:spPr bwMode="auto">
            <a:xfrm flipV="1">
              <a:off x="13289931" y="14294653"/>
              <a:ext cx="0" cy="575824"/>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83" name="Line 154"/>
            <p:cNvSpPr>
              <a:spLocks noChangeAspect="1" noChangeShapeType="1"/>
            </p:cNvSpPr>
            <p:nvPr/>
          </p:nvSpPr>
          <p:spPr bwMode="auto">
            <a:xfrm flipV="1">
              <a:off x="15234048" y="15085934"/>
              <a:ext cx="0" cy="1452907"/>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84" name="Line 152"/>
            <p:cNvSpPr>
              <a:spLocks noChangeAspect="1" noChangeShapeType="1"/>
            </p:cNvSpPr>
            <p:nvPr/>
          </p:nvSpPr>
          <p:spPr bwMode="auto">
            <a:xfrm flipV="1">
              <a:off x="12209712" y="15085934"/>
              <a:ext cx="0" cy="1624510"/>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085" name="Line 150"/>
            <p:cNvSpPr>
              <a:spLocks noChangeAspect="1" noChangeShapeType="1"/>
            </p:cNvSpPr>
            <p:nvPr/>
          </p:nvSpPr>
          <p:spPr bwMode="auto">
            <a:xfrm flipV="1">
              <a:off x="10734196" y="15085934"/>
              <a:ext cx="0" cy="1365199"/>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0" name="Rectangle 44"/>
            <p:cNvSpPr>
              <a:spLocks noChangeAspect="1" noChangeArrowheads="1"/>
            </p:cNvSpPr>
            <p:nvPr/>
          </p:nvSpPr>
          <p:spPr bwMode="auto">
            <a:xfrm rot="5400000">
              <a:off x="13206090" y="15721214"/>
              <a:ext cx="864899" cy="1463726"/>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defTabSz="2744389" eaLnBrk="1" fontAlgn="auto" hangingPunct="1">
                <a:spcBef>
                  <a:spcPts val="0"/>
                </a:spcBef>
                <a:spcAft>
                  <a:spcPts val="0"/>
                </a:spcAft>
                <a:defRPr/>
              </a:pPr>
              <a:endParaRPr lang="ja-JP" altLang="en-US" sz="2400">
                <a:solidFill>
                  <a:srgbClr val="000000"/>
                </a:solidFill>
                <a:latin typeface="Arial Narrow" panose="020B0606020202030204" pitchFamily="34" charset="0"/>
                <a:ea typeface="ＭＳ Ｐゴシック"/>
              </a:endParaRPr>
            </a:p>
          </p:txBody>
        </p:sp>
        <p:sp>
          <p:nvSpPr>
            <p:cNvPr id="65087" name="Rectangle 50"/>
            <p:cNvSpPr>
              <a:spLocks noChangeAspect="1" noChangeArrowheads="1"/>
            </p:cNvSpPr>
            <p:nvPr/>
          </p:nvSpPr>
          <p:spPr bwMode="auto">
            <a:xfrm rot="5400000">
              <a:off x="13978880" y="16566618"/>
              <a:ext cx="289186" cy="20519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88" name="Rectangle 51"/>
            <p:cNvSpPr>
              <a:spLocks noChangeAspect="1" noChangeArrowheads="1"/>
            </p:cNvSpPr>
            <p:nvPr/>
          </p:nvSpPr>
          <p:spPr bwMode="auto">
            <a:xfrm rot="5400000">
              <a:off x="13682059" y="16567772"/>
              <a:ext cx="289186" cy="20519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nvGrpSpPr>
            <p:cNvPr id="65089" name="グループ化 352"/>
            <p:cNvGrpSpPr>
              <a:grpSpLocks/>
            </p:cNvGrpSpPr>
            <p:nvPr/>
          </p:nvGrpSpPr>
          <p:grpSpPr bwMode="auto">
            <a:xfrm>
              <a:off x="11633648" y="16186101"/>
              <a:ext cx="1533055" cy="1057065"/>
              <a:chOff x="11874804" y="16186101"/>
              <a:chExt cx="1533055" cy="1057065"/>
            </a:xfrm>
          </p:grpSpPr>
          <p:sp>
            <p:nvSpPr>
              <p:cNvPr id="139" name="Rectangle 10"/>
              <p:cNvSpPr>
                <a:spLocks noChangeAspect="1" noChangeArrowheads="1"/>
              </p:cNvSpPr>
              <p:nvPr/>
            </p:nvSpPr>
            <p:spPr bwMode="auto">
              <a:xfrm>
                <a:off x="12182764" y="16639243"/>
                <a:ext cx="922081" cy="603102"/>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defTabSz="2744389" eaLnBrk="1" fontAlgn="auto" hangingPunct="1">
                  <a:spcBef>
                    <a:spcPts val="0"/>
                  </a:spcBef>
                  <a:spcAft>
                    <a:spcPts val="0"/>
                  </a:spcAft>
                  <a:defRPr/>
                </a:pPr>
                <a:endParaRPr lang="ja-JP" altLang="en-US" sz="2400">
                  <a:solidFill>
                    <a:srgbClr val="000000"/>
                  </a:solidFill>
                  <a:latin typeface="Arial Narrow" panose="020B0606020202030204" pitchFamily="34" charset="0"/>
                  <a:ea typeface="ＭＳ Ｐゴシック"/>
                </a:endParaRPr>
              </a:p>
            </p:txBody>
          </p:sp>
          <p:sp>
            <p:nvSpPr>
              <p:cNvPr id="65164" name="Rectangle 11"/>
              <p:cNvSpPr>
                <a:spLocks noChangeAspect="1" noChangeArrowheads="1"/>
              </p:cNvSpPr>
              <p:nvPr/>
            </p:nvSpPr>
            <p:spPr bwMode="auto">
              <a:xfrm rot="5400000">
                <a:off x="12353199" y="16801285"/>
                <a:ext cx="301829" cy="21495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165" name="Rectangle 12"/>
              <p:cNvSpPr>
                <a:spLocks noChangeAspect="1" noChangeArrowheads="1"/>
              </p:cNvSpPr>
              <p:nvPr/>
            </p:nvSpPr>
            <p:spPr bwMode="auto">
              <a:xfrm rot="5400000">
                <a:off x="12628987" y="16801285"/>
                <a:ext cx="301829" cy="21495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142" name="AutoShape 13"/>
              <p:cNvSpPr>
                <a:spLocks noChangeAspect="1" noChangeArrowheads="1"/>
              </p:cNvSpPr>
              <p:nvPr/>
            </p:nvSpPr>
            <p:spPr bwMode="auto">
              <a:xfrm>
                <a:off x="11875402" y="16185462"/>
                <a:ext cx="1532505" cy="453781"/>
              </a:xfrm>
              <a:prstGeom prst="triangle">
                <a:avLst>
                  <a:gd name="adj" fmla="val 50000"/>
                </a:avLst>
              </a:prstGeom>
              <a:solidFill>
                <a:schemeClr val="accent5">
                  <a:lumMod val="20000"/>
                  <a:lumOff val="80000"/>
                </a:schemeClr>
              </a:solidFill>
              <a:ln w="9525">
                <a:solidFill>
                  <a:schemeClr val="tx1"/>
                </a:solidFill>
                <a:miter lim="800000"/>
                <a:headEnd/>
                <a:tailEnd/>
              </a:ln>
            </p:spPr>
            <p:txBody>
              <a:bodyPr wrap="none" anchor="ctr"/>
              <a:lstStyle/>
              <a:p>
                <a:pPr defTabSz="2744389" eaLnBrk="1" fontAlgn="auto" hangingPunct="1">
                  <a:spcBef>
                    <a:spcPts val="0"/>
                  </a:spcBef>
                  <a:spcAft>
                    <a:spcPts val="0"/>
                  </a:spcAft>
                  <a:defRPr/>
                </a:pPr>
                <a:endParaRPr lang="ja-JP" altLang="en-US" sz="2400">
                  <a:solidFill>
                    <a:srgbClr val="000000"/>
                  </a:solidFill>
                  <a:latin typeface="Arial Narrow" panose="020B0606020202030204" pitchFamily="34" charset="0"/>
                  <a:ea typeface="ＭＳ Ｐゴシック"/>
                </a:endParaRPr>
              </a:p>
            </p:txBody>
          </p:sp>
        </p:grpSp>
        <p:sp>
          <p:nvSpPr>
            <p:cNvPr id="64" name="Rectangle 19"/>
            <p:cNvSpPr>
              <a:spLocks noChangeAspect="1" noChangeArrowheads="1"/>
            </p:cNvSpPr>
            <p:nvPr/>
          </p:nvSpPr>
          <p:spPr bwMode="auto">
            <a:xfrm>
              <a:off x="14593938" y="15661869"/>
              <a:ext cx="1313268" cy="216224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defTabSz="2744389" eaLnBrk="1" fontAlgn="auto" hangingPunct="1">
                <a:spcBef>
                  <a:spcPts val="0"/>
                </a:spcBef>
                <a:spcAft>
                  <a:spcPts val="0"/>
                </a:spcAft>
                <a:defRPr/>
              </a:pPr>
              <a:endParaRPr lang="ja-JP" altLang="en-US" sz="2400">
                <a:solidFill>
                  <a:srgbClr val="000000"/>
                </a:solidFill>
                <a:latin typeface="Arial Narrow" panose="020B0606020202030204" pitchFamily="34" charset="0"/>
                <a:ea typeface="ＭＳ Ｐゴシック"/>
              </a:endParaRPr>
            </a:p>
          </p:txBody>
        </p:sp>
        <p:sp>
          <p:nvSpPr>
            <p:cNvPr id="65091" name="Rectangle 20"/>
            <p:cNvSpPr>
              <a:spLocks noChangeAspect="1" noChangeArrowheads="1"/>
            </p:cNvSpPr>
            <p:nvPr/>
          </p:nvSpPr>
          <p:spPr bwMode="auto">
            <a:xfrm rot="5400000">
              <a:off x="14682036" y="15930400"/>
              <a:ext cx="303166" cy="3073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92" name="Rectangle 24"/>
            <p:cNvSpPr>
              <a:spLocks noChangeAspect="1" noChangeArrowheads="1"/>
            </p:cNvSpPr>
            <p:nvPr/>
          </p:nvSpPr>
          <p:spPr bwMode="auto">
            <a:xfrm rot="5400000">
              <a:off x="15076416" y="16275513"/>
              <a:ext cx="303166" cy="3073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93" name="Rectangle 25"/>
            <p:cNvSpPr>
              <a:spLocks noChangeAspect="1" noChangeArrowheads="1"/>
            </p:cNvSpPr>
            <p:nvPr/>
          </p:nvSpPr>
          <p:spPr bwMode="auto">
            <a:xfrm rot="5400000">
              <a:off x="15472728" y="16622533"/>
              <a:ext cx="303166" cy="3073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94" name="Rectangle 26"/>
            <p:cNvSpPr>
              <a:spLocks noChangeAspect="1" noChangeArrowheads="1"/>
            </p:cNvSpPr>
            <p:nvPr/>
          </p:nvSpPr>
          <p:spPr bwMode="auto">
            <a:xfrm rot="5400000">
              <a:off x="15076416" y="16967646"/>
              <a:ext cx="303166" cy="3073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95" name="Rectangle 27"/>
            <p:cNvSpPr>
              <a:spLocks noChangeAspect="1" noChangeArrowheads="1"/>
            </p:cNvSpPr>
            <p:nvPr/>
          </p:nvSpPr>
          <p:spPr bwMode="auto">
            <a:xfrm rot="5400000">
              <a:off x="14682036" y="16967646"/>
              <a:ext cx="303166" cy="3073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96" name="Rectangle 31"/>
            <p:cNvSpPr>
              <a:spLocks noChangeAspect="1" noChangeArrowheads="1"/>
            </p:cNvSpPr>
            <p:nvPr/>
          </p:nvSpPr>
          <p:spPr bwMode="auto">
            <a:xfrm rot="5400000">
              <a:off x="15450432" y="17381401"/>
              <a:ext cx="432821" cy="3073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97" name="AutoShape 94"/>
            <p:cNvSpPr>
              <a:spLocks noChangeArrowheads="1"/>
            </p:cNvSpPr>
            <p:nvPr/>
          </p:nvSpPr>
          <p:spPr bwMode="auto">
            <a:xfrm>
              <a:off x="13289832" y="17173195"/>
              <a:ext cx="1440260" cy="720733"/>
            </a:xfrm>
            <a:prstGeom prst="cube">
              <a:avLst>
                <a:gd name="adj" fmla="val 25000"/>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Arial Narrow" panose="020B0606020202030204" pitchFamily="34" charset="0"/>
                </a:rPr>
                <a:t>Battery</a:t>
              </a:r>
            </a:p>
          </p:txBody>
        </p:sp>
        <p:sp>
          <p:nvSpPr>
            <p:cNvPr id="72" name="Rectangle 34"/>
            <p:cNvSpPr>
              <a:spLocks noChangeAspect="1" noChangeArrowheads="1"/>
            </p:cNvSpPr>
            <p:nvPr/>
          </p:nvSpPr>
          <p:spPr bwMode="auto">
            <a:xfrm>
              <a:off x="10342472" y="16724570"/>
              <a:ext cx="919933" cy="603102"/>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defTabSz="2744389" eaLnBrk="1" fontAlgn="auto" hangingPunct="1">
                <a:spcBef>
                  <a:spcPts val="0"/>
                </a:spcBef>
                <a:spcAft>
                  <a:spcPts val="0"/>
                </a:spcAft>
                <a:defRPr/>
              </a:pPr>
              <a:endParaRPr lang="ja-JP" altLang="en-US" sz="2400">
                <a:solidFill>
                  <a:srgbClr val="000000"/>
                </a:solidFill>
                <a:latin typeface="Arial Narrow" panose="020B0606020202030204" pitchFamily="34" charset="0"/>
                <a:ea typeface="ＭＳ Ｐゴシック"/>
              </a:endParaRPr>
            </a:p>
          </p:txBody>
        </p:sp>
        <p:sp>
          <p:nvSpPr>
            <p:cNvPr id="65099" name="Rectangle 35"/>
            <p:cNvSpPr>
              <a:spLocks noChangeAspect="1" noChangeArrowheads="1"/>
            </p:cNvSpPr>
            <p:nvPr/>
          </p:nvSpPr>
          <p:spPr bwMode="auto">
            <a:xfrm rot="5400000">
              <a:off x="10512760" y="16888994"/>
              <a:ext cx="301829" cy="21495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100" name="Rectangle 36"/>
            <p:cNvSpPr>
              <a:spLocks noChangeAspect="1" noChangeArrowheads="1"/>
            </p:cNvSpPr>
            <p:nvPr/>
          </p:nvSpPr>
          <p:spPr bwMode="auto">
            <a:xfrm rot="5400000">
              <a:off x="10788548" y="16888994"/>
              <a:ext cx="301829" cy="21495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5" name="AutoShape 37"/>
            <p:cNvSpPr>
              <a:spLocks noChangeAspect="1" noChangeArrowheads="1"/>
            </p:cNvSpPr>
            <p:nvPr/>
          </p:nvSpPr>
          <p:spPr bwMode="auto">
            <a:xfrm>
              <a:off x="10035110" y="16272727"/>
              <a:ext cx="1532506" cy="453781"/>
            </a:xfrm>
            <a:prstGeom prst="triangle">
              <a:avLst>
                <a:gd name="adj" fmla="val 50000"/>
              </a:avLst>
            </a:prstGeom>
            <a:solidFill>
              <a:schemeClr val="accent5">
                <a:lumMod val="20000"/>
                <a:lumOff val="80000"/>
              </a:schemeClr>
            </a:solidFill>
            <a:ln w="9525">
              <a:solidFill>
                <a:schemeClr val="tx1"/>
              </a:solidFill>
              <a:miter lim="800000"/>
              <a:headEnd/>
              <a:tailEnd/>
            </a:ln>
          </p:spPr>
          <p:txBody>
            <a:bodyPr wrap="none" anchor="ctr"/>
            <a:lstStyle/>
            <a:p>
              <a:pPr defTabSz="2744389" eaLnBrk="1" fontAlgn="auto" hangingPunct="1">
                <a:spcBef>
                  <a:spcPts val="0"/>
                </a:spcBef>
                <a:spcAft>
                  <a:spcPts val="0"/>
                </a:spcAft>
                <a:defRPr/>
              </a:pPr>
              <a:endParaRPr lang="ja-JP" altLang="en-US" sz="2400">
                <a:solidFill>
                  <a:srgbClr val="000000"/>
                </a:solidFill>
                <a:latin typeface="Arial Narrow" panose="020B0606020202030204" pitchFamily="34" charset="0"/>
                <a:ea typeface="ＭＳ Ｐゴシック"/>
              </a:endParaRPr>
            </a:p>
          </p:txBody>
        </p:sp>
        <p:sp>
          <p:nvSpPr>
            <p:cNvPr id="65102" name="Line 155"/>
            <p:cNvSpPr>
              <a:spLocks noChangeAspect="1" noChangeShapeType="1"/>
            </p:cNvSpPr>
            <p:nvPr/>
          </p:nvSpPr>
          <p:spPr bwMode="auto">
            <a:xfrm rot="5400000" flipV="1">
              <a:off x="13102408" y="12104887"/>
              <a:ext cx="0" cy="5962095"/>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103" name="Line 158"/>
            <p:cNvSpPr>
              <a:spLocks noChangeAspect="1" noChangeShapeType="1"/>
            </p:cNvSpPr>
            <p:nvPr/>
          </p:nvSpPr>
          <p:spPr bwMode="auto">
            <a:xfrm rot="5400000" flipV="1">
              <a:off x="13102408" y="11241151"/>
              <a:ext cx="0" cy="596209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5104" name="Text Box 185"/>
            <p:cNvSpPr txBox="1">
              <a:spLocks noChangeArrowheads="1"/>
            </p:cNvSpPr>
            <p:nvPr/>
          </p:nvSpPr>
          <p:spPr bwMode="auto">
            <a:xfrm>
              <a:off x="11949040" y="13895413"/>
              <a:ext cx="2689517" cy="563954"/>
            </a:xfrm>
            <a:prstGeom prst="rect">
              <a:avLst/>
            </a:prstGeom>
            <a:solidFill>
              <a:schemeClr val="bg1"/>
            </a:solidFill>
            <a:ln w="38100">
              <a:solidFill>
                <a:srgbClr val="FFC000"/>
              </a:solidFill>
              <a:miter lim="800000"/>
              <a:headEnd/>
              <a:tailEnd/>
            </a:ln>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Arial Narrow" panose="020B0606020202030204" pitchFamily="34" charset="0"/>
                </a:rPr>
                <a:t>Large scale grid</a:t>
              </a:r>
            </a:p>
          </p:txBody>
        </p:sp>
        <p:sp>
          <p:nvSpPr>
            <p:cNvPr id="65105" name="Line 186"/>
            <p:cNvSpPr>
              <a:spLocks noChangeAspect="1" noChangeShapeType="1"/>
            </p:cNvSpPr>
            <p:nvPr/>
          </p:nvSpPr>
          <p:spPr bwMode="auto">
            <a:xfrm flipV="1">
              <a:off x="11129592" y="13501440"/>
              <a:ext cx="0" cy="71984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cxnSp>
          <p:nvCxnSpPr>
            <p:cNvPr id="82" name="直線矢印コネクタ 81"/>
            <p:cNvCxnSpPr/>
            <p:nvPr/>
          </p:nvCxnSpPr>
          <p:spPr>
            <a:xfrm flipH="1">
              <a:off x="15161373" y="13637307"/>
              <a:ext cx="2149" cy="50420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rot="16200000">
              <a:off x="10986715" y="13636232"/>
              <a:ext cx="287007" cy="214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rot="16200000">
              <a:off x="10597677" y="15305913"/>
              <a:ext cx="287007" cy="215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rot="5400000">
              <a:off x="13146837" y="14726083"/>
              <a:ext cx="287007" cy="215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65110" name="グループ化 359"/>
            <p:cNvGrpSpPr>
              <a:grpSpLocks/>
            </p:cNvGrpSpPr>
            <p:nvPr/>
          </p:nvGrpSpPr>
          <p:grpSpPr bwMode="auto">
            <a:xfrm>
              <a:off x="14296356" y="15157624"/>
              <a:ext cx="3176" cy="2160240"/>
              <a:chOff x="14296356" y="15157624"/>
              <a:chExt cx="3176" cy="2160240"/>
            </a:xfrm>
          </p:grpSpPr>
          <p:sp>
            <p:nvSpPr>
              <p:cNvPr id="65160" name="Line 150"/>
              <p:cNvSpPr>
                <a:spLocks noChangeAspect="1" noChangeShapeType="1"/>
              </p:cNvSpPr>
              <p:nvPr/>
            </p:nvSpPr>
            <p:spPr bwMode="auto">
              <a:xfrm flipV="1">
                <a:off x="14297944" y="15157624"/>
                <a:ext cx="0" cy="2088232"/>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cxnSp>
            <p:nvCxnSpPr>
              <p:cNvPr id="137" name="直線矢印コネクタ 136"/>
              <p:cNvCxnSpPr/>
              <p:nvPr/>
            </p:nvCxnSpPr>
            <p:spPr>
              <a:xfrm rot="5400000">
                <a:off x="14153821" y="17174473"/>
                <a:ext cx="287007"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rot="16200000">
                <a:off x="14153925" y="15514382"/>
                <a:ext cx="288945" cy="214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87" name="AutoShape 93"/>
            <p:cNvSpPr>
              <a:spLocks noChangeAspect="1" noChangeArrowheads="1"/>
            </p:cNvSpPr>
            <p:nvPr/>
          </p:nvSpPr>
          <p:spPr bwMode="auto">
            <a:xfrm>
              <a:off x="10596098" y="16749779"/>
              <a:ext cx="1960231" cy="1080155"/>
            </a:xfrm>
            <a:prstGeom prst="cube">
              <a:avLst>
                <a:gd name="adj" fmla="val 25000"/>
              </a:avLst>
            </a:prstGeom>
            <a:solidFill>
              <a:schemeClr val="bg1">
                <a:lumMod val="85000"/>
              </a:schemeClr>
            </a:solidFill>
            <a:ln w="9525">
              <a:solidFill>
                <a:schemeClr val="tx1"/>
              </a:solidFill>
              <a:miter lim="800000"/>
              <a:headEnd/>
              <a:tailEnd/>
            </a:ln>
          </p:spPr>
          <p:txBody>
            <a:bodyPr wrap="none" anchor="ctr"/>
            <a:lstStyle/>
            <a:p>
              <a:pPr algn="ctr" eaLnBrk="1" hangingPunct="1">
                <a:lnSpc>
                  <a:spcPts val="2400"/>
                </a:lnSpc>
                <a:defRPr/>
              </a:pPr>
              <a:r>
                <a:rPr lang="en-US" altLang="ja-JP" sz="2400" dirty="0">
                  <a:solidFill>
                    <a:srgbClr val="FF0000"/>
                  </a:solidFill>
                  <a:latin typeface="Arial Narrow" panose="020B0606020202030204" pitchFamily="34" charset="0"/>
                </a:rPr>
                <a:t>generators</a:t>
              </a:r>
            </a:p>
          </p:txBody>
        </p:sp>
        <p:grpSp>
          <p:nvGrpSpPr>
            <p:cNvPr id="65112" name="グループ化 356"/>
            <p:cNvGrpSpPr>
              <a:grpSpLocks/>
            </p:cNvGrpSpPr>
            <p:nvPr/>
          </p:nvGrpSpPr>
          <p:grpSpPr bwMode="auto">
            <a:xfrm>
              <a:off x="11633648" y="15085616"/>
              <a:ext cx="1588" cy="1800200"/>
              <a:chOff x="11712871" y="15085616"/>
              <a:chExt cx="1588" cy="1800200"/>
            </a:xfrm>
          </p:grpSpPr>
          <p:sp>
            <p:nvSpPr>
              <p:cNvPr id="65158" name="Line 151"/>
              <p:cNvSpPr>
                <a:spLocks noChangeAspect="1" noChangeShapeType="1"/>
              </p:cNvSpPr>
              <p:nvPr/>
            </p:nvSpPr>
            <p:spPr bwMode="auto">
              <a:xfrm flipV="1">
                <a:off x="11712871" y="15085616"/>
                <a:ext cx="0" cy="1800200"/>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cxnSp>
            <p:nvCxnSpPr>
              <p:cNvPr id="135" name="直線矢印コネクタ 134"/>
              <p:cNvCxnSpPr/>
              <p:nvPr/>
            </p:nvCxnSpPr>
            <p:spPr>
              <a:xfrm rot="16200000">
                <a:off x="11569966" y="15374862"/>
                <a:ext cx="287007"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89" name="直線矢印コネクタ 88"/>
            <p:cNvCxnSpPr/>
            <p:nvPr/>
          </p:nvCxnSpPr>
          <p:spPr>
            <a:xfrm rot="16200000">
              <a:off x="12067851" y="15587103"/>
              <a:ext cx="287007" cy="215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65114" name="グループ化 358"/>
            <p:cNvGrpSpPr>
              <a:grpSpLocks/>
            </p:cNvGrpSpPr>
            <p:nvPr/>
          </p:nvGrpSpPr>
          <p:grpSpPr bwMode="auto">
            <a:xfrm>
              <a:off x="13433848" y="15085934"/>
              <a:ext cx="1947" cy="1193595"/>
              <a:chOff x="13649513" y="15085934"/>
              <a:chExt cx="1947" cy="1193595"/>
            </a:xfrm>
          </p:grpSpPr>
          <p:sp>
            <p:nvSpPr>
              <p:cNvPr id="65156" name="Line 153"/>
              <p:cNvSpPr>
                <a:spLocks noChangeAspect="1" noChangeShapeType="1"/>
              </p:cNvSpPr>
              <p:nvPr/>
            </p:nvSpPr>
            <p:spPr bwMode="auto">
              <a:xfrm flipV="1">
                <a:off x="13649513" y="15085934"/>
                <a:ext cx="0" cy="1193595"/>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cxnSp>
            <p:nvCxnSpPr>
              <p:cNvPr id="133" name="直線矢印コネクタ 132"/>
              <p:cNvCxnSpPr/>
              <p:nvPr/>
            </p:nvCxnSpPr>
            <p:spPr>
              <a:xfrm rot="16200000">
                <a:off x="13487167" y="15569698"/>
                <a:ext cx="287007" cy="4083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91" name="直線矢印コネクタ 90"/>
            <p:cNvCxnSpPr/>
            <p:nvPr/>
          </p:nvCxnSpPr>
          <p:spPr>
            <a:xfrm rot="16200000">
              <a:off x="15091054" y="15299126"/>
              <a:ext cx="288947" cy="214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2" name="フローチャート: データ 22"/>
            <p:cNvSpPr/>
            <p:nvPr/>
          </p:nvSpPr>
          <p:spPr bwMode="auto">
            <a:xfrm>
              <a:off x="14802427" y="15444675"/>
              <a:ext cx="902738" cy="446024"/>
            </a:xfrm>
            <a:prstGeom prst="flowChartInputOutput">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44389" eaLnBrk="1" fontAlgn="auto" hangingPunct="1">
                <a:spcBef>
                  <a:spcPts val="0"/>
                </a:spcBef>
                <a:spcAft>
                  <a:spcPts val="0"/>
                </a:spcAft>
                <a:defRPr/>
              </a:pPr>
              <a:endParaRPr lang="ja-JP" altLang="en-US" sz="2400">
                <a:solidFill>
                  <a:srgbClr val="FFFFFF"/>
                </a:solidFill>
                <a:latin typeface="Arial Narrow" panose="020B0606020202030204" pitchFamily="34" charset="0"/>
              </a:endParaRPr>
            </a:p>
          </p:txBody>
        </p:sp>
        <p:cxnSp>
          <p:nvCxnSpPr>
            <p:cNvPr id="93" name="直線コネクタ 23"/>
            <p:cNvCxnSpPr/>
            <p:nvPr/>
          </p:nvCxnSpPr>
          <p:spPr bwMode="auto">
            <a:xfrm rot="10800000" flipH="1">
              <a:off x="14890552" y="15665747"/>
              <a:ext cx="72433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24"/>
            <p:cNvCxnSpPr/>
            <p:nvPr/>
          </p:nvCxnSpPr>
          <p:spPr bwMode="auto">
            <a:xfrm rot="10800000" flipH="1">
              <a:off x="14845414" y="15776283"/>
              <a:ext cx="72434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25"/>
            <p:cNvCxnSpPr/>
            <p:nvPr/>
          </p:nvCxnSpPr>
          <p:spPr bwMode="auto">
            <a:xfrm rot="10800000" flipH="1">
              <a:off x="14937838" y="15555210"/>
              <a:ext cx="72219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26"/>
            <p:cNvCxnSpPr/>
            <p:nvPr/>
          </p:nvCxnSpPr>
          <p:spPr bwMode="auto">
            <a:xfrm rot="5400000" flipH="1" flipV="1">
              <a:off x="15208868" y="15575577"/>
              <a:ext cx="440206" cy="17839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線コネクタ 27"/>
            <p:cNvCxnSpPr/>
            <p:nvPr/>
          </p:nvCxnSpPr>
          <p:spPr bwMode="auto">
            <a:xfrm rot="5400000" flipH="1" flipV="1">
              <a:off x="15031544" y="15576652"/>
              <a:ext cx="440206" cy="17624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線コネクタ 28"/>
            <p:cNvCxnSpPr/>
            <p:nvPr/>
          </p:nvCxnSpPr>
          <p:spPr bwMode="auto">
            <a:xfrm rot="5400000" flipH="1" flipV="1">
              <a:off x="14853145" y="15574504"/>
              <a:ext cx="440206" cy="18054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123" name="Text Box 184"/>
            <p:cNvSpPr txBox="1">
              <a:spLocks noChangeAspect="1" noChangeArrowheads="1"/>
            </p:cNvSpPr>
            <p:nvPr/>
          </p:nvSpPr>
          <p:spPr bwMode="auto">
            <a:xfrm>
              <a:off x="12070921" y="14831604"/>
              <a:ext cx="2422561" cy="563954"/>
            </a:xfrm>
            <a:prstGeom prst="rect">
              <a:avLst/>
            </a:prstGeom>
            <a:solidFill>
              <a:schemeClr val="bg1"/>
            </a:solidFill>
            <a:ln w="38100">
              <a:solidFill>
                <a:srgbClr val="0070C0"/>
              </a:solidFill>
              <a:miter lim="800000"/>
              <a:headEnd/>
              <a:tailEnd/>
            </a:ln>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Arial Narrow" panose="020B0606020202030204" pitchFamily="34" charset="0"/>
                </a:rPr>
                <a:t>Local systems</a:t>
              </a:r>
              <a:endParaRPr lang="ja-JP" altLang="en-US" sz="2400">
                <a:solidFill>
                  <a:srgbClr val="000000"/>
                </a:solidFill>
                <a:latin typeface="Arial Narrow" panose="020B0606020202030204" pitchFamily="34" charset="0"/>
              </a:endParaRPr>
            </a:p>
          </p:txBody>
        </p:sp>
        <p:cxnSp>
          <p:nvCxnSpPr>
            <p:cNvPr id="100" name="直線矢印コネクタ 99"/>
            <p:cNvCxnSpPr/>
            <p:nvPr/>
          </p:nvCxnSpPr>
          <p:spPr>
            <a:xfrm rot="5400000">
              <a:off x="10985745" y="14077408"/>
              <a:ext cx="288947" cy="214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rot="5400000">
              <a:off x="10986715" y="15732545"/>
              <a:ext cx="287007" cy="214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コネクタ 23"/>
            <p:cNvCxnSpPr>
              <a:stCxn id="125" idx="2"/>
              <a:endCxn id="125" idx="5"/>
            </p:cNvCxnSpPr>
            <p:nvPr/>
          </p:nvCxnSpPr>
          <p:spPr bwMode="auto">
            <a:xfrm rot="10800000" flipH="1">
              <a:off x="10224255" y="16171887"/>
              <a:ext cx="74153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127" name="グループ化 351"/>
            <p:cNvGrpSpPr>
              <a:grpSpLocks/>
            </p:cNvGrpSpPr>
            <p:nvPr/>
          </p:nvGrpSpPr>
          <p:grpSpPr bwMode="auto">
            <a:xfrm>
              <a:off x="10129850" y="15949712"/>
              <a:ext cx="927734" cy="447676"/>
              <a:chOff x="10285698" y="15974059"/>
              <a:chExt cx="927734" cy="447676"/>
            </a:xfrm>
          </p:grpSpPr>
          <p:sp>
            <p:nvSpPr>
              <p:cNvPr id="125" name="フローチャート: データ 124"/>
              <p:cNvSpPr/>
              <p:nvPr/>
            </p:nvSpPr>
            <p:spPr bwMode="auto">
              <a:xfrm>
                <a:off x="10285530" y="15973222"/>
                <a:ext cx="928530" cy="447963"/>
              </a:xfrm>
              <a:prstGeom prst="flowChartInputOutput">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44389" eaLnBrk="1" fontAlgn="auto" hangingPunct="1">
                  <a:spcBef>
                    <a:spcPts val="0"/>
                  </a:spcBef>
                  <a:spcAft>
                    <a:spcPts val="0"/>
                  </a:spcAft>
                  <a:defRPr/>
                </a:pPr>
                <a:endParaRPr lang="ja-JP" altLang="en-US" sz="2400">
                  <a:solidFill>
                    <a:srgbClr val="FFFFFF"/>
                  </a:solidFill>
                  <a:latin typeface="Arial Narrow" panose="020B0606020202030204" pitchFamily="34" charset="0"/>
                </a:endParaRPr>
              </a:p>
            </p:txBody>
          </p:sp>
          <p:cxnSp>
            <p:nvCxnSpPr>
              <p:cNvPr id="126" name="直線コネクタ 125"/>
              <p:cNvCxnSpPr>
                <a:stCxn id="125" idx="2"/>
                <a:endCxn id="125" idx="5"/>
              </p:cNvCxnSpPr>
              <p:nvPr/>
            </p:nvCxnSpPr>
            <p:spPr bwMode="auto">
              <a:xfrm rot="10800000" flipH="1">
                <a:off x="10373655" y="16194295"/>
                <a:ext cx="75228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24"/>
              <p:cNvCxnSpPr/>
              <p:nvPr/>
            </p:nvCxnSpPr>
            <p:spPr bwMode="auto">
              <a:xfrm rot="10800000" flipH="1">
                <a:off x="10328518" y="16306771"/>
                <a:ext cx="75013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bwMode="auto">
              <a:xfrm rot="10800000" flipH="1">
                <a:off x="10420941" y="16079880"/>
                <a:ext cx="74798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bwMode="auto">
              <a:xfrm rot="5400000" flipH="1" flipV="1">
                <a:off x="10713673" y="16106066"/>
                <a:ext cx="444085" cy="17839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bwMode="auto">
              <a:xfrm rot="5400000" flipH="1" flipV="1">
                <a:off x="10529902" y="16100693"/>
                <a:ext cx="444085" cy="18914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bwMode="auto">
              <a:xfrm rot="5400000" flipH="1" flipV="1">
                <a:off x="10343981" y="16103916"/>
                <a:ext cx="444085" cy="18269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128" name="グループ化 355"/>
            <p:cNvGrpSpPr>
              <a:grpSpLocks/>
            </p:cNvGrpSpPr>
            <p:nvPr/>
          </p:nvGrpSpPr>
          <p:grpSpPr bwMode="auto">
            <a:xfrm>
              <a:off x="11705656" y="16021720"/>
              <a:ext cx="904876" cy="447674"/>
              <a:chOff x="11697286" y="16021686"/>
              <a:chExt cx="904876" cy="447674"/>
            </a:xfrm>
          </p:grpSpPr>
          <p:sp>
            <p:nvSpPr>
              <p:cNvPr id="118" name="フローチャート: データ 22"/>
              <p:cNvSpPr/>
              <p:nvPr/>
            </p:nvSpPr>
            <p:spPr bwMode="auto">
              <a:xfrm>
                <a:off x="11696807" y="16022533"/>
                <a:ext cx="904887" cy="446024"/>
              </a:xfrm>
              <a:prstGeom prst="flowChartInputOutput">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44389" eaLnBrk="1" fontAlgn="auto" hangingPunct="1">
                  <a:spcBef>
                    <a:spcPts val="0"/>
                  </a:spcBef>
                  <a:spcAft>
                    <a:spcPts val="0"/>
                  </a:spcAft>
                  <a:defRPr/>
                </a:pPr>
                <a:endParaRPr lang="ja-JP" altLang="en-US" sz="2400">
                  <a:solidFill>
                    <a:srgbClr val="FFFFFF"/>
                  </a:solidFill>
                  <a:latin typeface="Arial Narrow" panose="020B0606020202030204" pitchFamily="34" charset="0"/>
                </a:endParaRPr>
              </a:p>
            </p:txBody>
          </p:sp>
          <p:cxnSp>
            <p:nvCxnSpPr>
              <p:cNvPr id="119" name="直線コネクタ 24"/>
              <p:cNvCxnSpPr/>
              <p:nvPr/>
            </p:nvCxnSpPr>
            <p:spPr bwMode="auto">
              <a:xfrm rot="10800000" flipH="1">
                <a:off x="11741943" y="16354141"/>
                <a:ext cx="72434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25"/>
              <p:cNvCxnSpPr/>
              <p:nvPr/>
            </p:nvCxnSpPr>
            <p:spPr bwMode="auto">
              <a:xfrm rot="10800000" flipH="1">
                <a:off x="11832217" y="16135008"/>
                <a:ext cx="72434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線コネクタ 26"/>
              <p:cNvCxnSpPr/>
              <p:nvPr/>
            </p:nvCxnSpPr>
            <p:spPr bwMode="auto">
              <a:xfrm rot="5400000" flipH="1" flipV="1">
                <a:off x="12103457" y="16157525"/>
                <a:ext cx="444084" cy="17409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27"/>
              <p:cNvCxnSpPr/>
              <p:nvPr/>
            </p:nvCxnSpPr>
            <p:spPr bwMode="auto">
              <a:xfrm rot="5400000" flipH="1" flipV="1">
                <a:off x="11925058" y="16153226"/>
                <a:ext cx="444084" cy="18269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28"/>
              <p:cNvCxnSpPr/>
              <p:nvPr/>
            </p:nvCxnSpPr>
            <p:spPr bwMode="auto">
              <a:xfrm rot="5400000" flipH="1" flipV="1">
                <a:off x="11743436" y="16154301"/>
                <a:ext cx="444084" cy="18054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線コネクタ 25"/>
              <p:cNvCxnSpPr/>
              <p:nvPr/>
            </p:nvCxnSpPr>
            <p:spPr bwMode="auto">
              <a:xfrm rot="10800000" flipH="1">
                <a:off x="11767735" y="16237787"/>
                <a:ext cx="722191"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129" name="テキスト ボックス 19"/>
            <p:cNvSpPr txBox="1">
              <a:spLocks noChangeAspect="1" noChangeArrowheads="1"/>
            </p:cNvSpPr>
            <p:nvPr/>
          </p:nvSpPr>
          <p:spPr bwMode="auto">
            <a:xfrm>
              <a:off x="9788086" y="16114982"/>
              <a:ext cx="1658594" cy="56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Arial Narrow" panose="020B0606020202030204" pitchFamily="34" charset="0"/>
                </a:rPr>
                <a:t>Solar cell</a:t>
              </a:r>
            </a:p>
          </p:txBody>
        </p:sp>
        <p:grpSp>
          <p:nvGrpSpPr>
            <p:cNvPr id="65130" name="グループ化 357"/>
            <p:cNvGrpSpPr>
              <a:grpSpLocks/>
            </p:cNvGrpSpPr>
            <p:nvPr/>
          </p:nvGrpSpPr>
          <p:grpSpPr bwMode="auto">
            <a:xfrm>
              <a:off x="13001800" y="15805695"/>
              <a:ext cx="902970" cy="445770"/>
              <a:chOff x="13145816" y="15805695"/>
              <a:chExt cx="902970" cy="445770"/>
            </a:xfrm>
          </p:grpSpPr>
          <p:sp>
            <p:nvSpPr>
              <p:cNvPr id="111" name="フローチャート: データ 22"/>
              <p:cNvSpPr/>
              <p:nvPr/>
            </p:nvSpPr>
            <p:spPr bwMode="auto">
              <a:xfrm>
                <a:off x="13145265" y="15805373"/>
                <a:ext cx="928531" cy="446024"/>
              </a:xfrm>
              <a:prstGeom prst="flowChartInputOutput">
                <a:avLst/>
              </a:prstGeom>
              <a:solidFill>
                <a:schemeClr val="tx1">
                  <a:lumMod val="65000"/>
                  <a:lumOff val="3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44389" eaLnBrk="1" fontAlgn="auto" hangingPunct="1">
                  <a:spcBef>
                    <a:spcPts val="0"/>
                  </a:spcBef>
                  <a:spcAft>
                    <a:spcPts val="0"/>
                  </a:spcAft>
                  <a:defRPr/>
                </a:pPr>
                <a:endParaRPr lang="ja-JP" altLang="en-US" sz="2400">
                  <a:solidFill>
                    <a:srgbClr val="FFFFFF"/>
                  </a:solidFill>
                  <a:latin typeface="Arial Narrow" panose="020B0606020202030204" pitchFamily="34" charset="0"/>
                </a:endParaRPr>
              </a:p>
            </p:txBody>
          </p:sp>
          <p:cxnSp>
            <p:nvCxnSpPr>
              <p:cNvPr id="112" name="直線コネクタ 23"/>
              <p:cNvCxnSpPr/>
              <p:nvPr/>
            </p:nvCxnSpPr>
            <p:spPr bwMode="auto">
              <a:xfrm rot="10800000" flipH="1">
                <a:off x="13235539" y="16026445"/>
                <a:ext cx="74583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24"/>
              <p:cNvCxnSpPr/>
              <p:nvPr/>
            </p:nvCxnSpPr>
            <p:spPr bwMode="auto">
              <a:xfrm rot="10800000" flipH="1">
                <a:off x="13190403" y="16136981"/>
                <a:ext cx="74583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25"/>
              <p:cNvCxnSpPr/>
              <p:nvPr/>
            </p:nvCxnSpPr>
            <p:spPr bwMode="auto">
              <a:xfrm rot="10800000" flipH="1">
                <a:off x="13280676" y="15915908"/>
                <a:ext cx="743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26"/>
              <p:cNvCxnSpPr/>
              <p:nvPr/>
            </p:nvCxnSpPr>
            <p:spPr bwMode="auto">
              <a:xfrm rot="5400000" flipH="1" flipV="1">
                <a:off x="13553750" y="15936382"/>
                <a:ext cx="438267" cy="17624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27"/>
              <p:cNvCxnSpPr/>
              <p:nvPr/>
            </p:nvCxnSpPr>
            <p:spPr bwMode="auto">
              <a:xfrm rot="5400000" flipH="1" flipV="1">
                <a:off x="13376426" y="15935307"/>
                <a:ext cx="438267" cy="17839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28"/>
              <p:cNvCxnSpPr/>
              <p:nvPr/>
            </p:nvCxnSpPr>
            <p:spPr bwMode="auto">
              <a:xfrm rot="5400000" flipH="1" flipV="1">
                <a:off x="13196952" y="15934233"/>
                <a:ext cx="438267" cy="18054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直線矢印コネクタ 106"/>
            <p:cNvCxnSpPr/>
            <p:nvPr/>
          </p:nvCxnSpPr>
          <p:spPr>
            <a:xfrm rot="5400000">
              <a:off x="12499876" y="15804297"/>
              <a:ext cx="287007" cy="214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rot="5400000">
              <a:off x="13866983" y="15660899"/>
              <a:ext cx="288947"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rot="5400000">
              <a:off x="15667087" y="15299126"/>
              <a:ext cx="288947" cy="2149"/>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 name="右カーブ矢印 1"/>
          <p:cNvSpPr/>
          <p:nvPr/>
        </p:nvSpPr>
        <p:spPr>
          <a:xfrm rot="21021518">
            <a:off x="2289176" y="2493963"/>
            <a:ext cx="328613" cy="257016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000000"/>
              </a:solidFill>
              <a:latin typeface="Arial Narrow" panose="020B0606020202030204" pitchFamily="34" charset="0"/>
            </a:endParaRPr>
          </a:p>
        </p:txBody>
      </p:sp>
      <p:sp>
        <p:nvSpPr>
          <p:cNvPr id="64517" name="正方形/長方形 2"/>
          <p:cNvSpPr>
            <a:spLocks noChangeArrowheads="1"/>
          </p:cNvSpPr>
          <p:nvPr/>
        </p:nvSpPr>
        <p:spPr bwMode="auto">
          <a:xfrm>
            <a:off x="2135052" y="952200"/>
            <a:ext cx="105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Arial Narrow" panose="020B0606020202030204" pitchFamily="34" charset="0"/>
              </a:rPr>
              <a:t>Nuclear</a:t>
            </a:r>
          </a:p>
          <a:p>
            <a:pPr algn="ctr" eaLnBrk="1" hangingPunct="1">
              <a:spcBef>
                <a:spcPct val="0"/>
              </a:spcBef>
              <a:buFontTx/>
              <a:buNone/>
            </a:pPr>
            <a:r>
              <a:rPr lang="en-US" altLang="ja-JP" sz="2400" dirty="0">
                <a:solidFill>
                  <a:srgbClr val="000000"/>
                </a:solidFill>
                <a:latin typeface="Arial Narrow" panose="020B0606020202030204" pitchFamily="34" charset="0"/>
              </a:rPr>
              <a:t>(??)</a:t>
            </a:r>
          </a:p>
        </p:txBody>
      </p:sp>
      <p:sp>
        <p:nvSpPr>
          <p:cNvPr id="64518" name="Rectangle 154"/>
          <p:cNvSpPr>
            <a:spLocks noChangeArrowheads="1"/>
          </p:cNvSpPr>
          <p:nvPr/>
        </p:nvSpPr>
        <p:spPr bwMode="auto">
          <a:xfrm>
            <a:off x="9370482" y="826314"/>
            <a:ext cx="290055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Arial Narrow" panose="020B0606020202030204" pitchFamily="34" charset="0"/>
              </a:rPr>
              <a:t>Both large grid and local systems are needed.</a:t>
            </a:r>
            <a:endParaRPr lang="ja-JP" altLang="ja-JP" sz="2400" dirty="0">
              <a:solidFill>
                <a:srgbClr val="000000"/>
              </a:solidFill>
              <a:latin typeface="Arial Narrow" panose="020B0606020202030204" pitchFamily="34" charset="0"/>
            </a:endParaRPr>
          </a:p>
        </p:txBody>
      </p:sp>
      <p:pic>
        <p:nvPicPr>
          <p:cNvPr id="64519" name="Picture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315" y="1177505"/>
            <a:ext cx="13192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0" name="Group 13"/>
          <p:cNvGrpSpPr>
            <a:grpSpLocks/>
          </p:cNvGrpSpPr>
          <p:nvPr/>
        </p:nvGrpSpPr>
        <p:grpSpPr bwMode="auto">
          <a:xfrm>
            <a:off x="2013096" y="1494033"/>
            <a:ext cx="1620838" cy="931862"/>
            <a:chOff x="898" y="1884"/>
            <a:chExt cx="2162" cy="1011"/>
          </a:xfrm>
        </p:grpSpPr>
        <p:sp>
          <p:nvSpPr>
            <p:cNvPr id="64888" name="Freeform 14"/>
            <p:cNvSpPr>
              <a:spLocks/>
            </p:cNvSpPr>
            <p:nvPr/>
          </p:nvSpPr>
          <p:spPr bwMode="auto">
            <a:xfrm>
              <a:off x="1937" y="1884"/>
              <a:ext cx="674" cy="442"/>
            </a:xfrm>
            <a:custGeom>
              <a:avLst/>
              <a:gdLst>
                <a:gd name="T0" fmla="*/ 0 w 674"/>
                <a:gd name="T1" fmla="*/ 428 h 442"/>
                <a:gd name="T2" fmla="*/ 0 w 674"/>
                <a:gd name="T3" fmla="*/ 428 h 442"/>
                <a:gd name="T4" fmla="*/ 0 w 674"/>
                <a:gd name="T5" fmla="*/ 428 h 442"/>
                <a:gd name="T6" fmla="*/ 0 w 674"/>
                <a:gd name="T7" fmla="*/ 421 h 442"/>
                <a:gd name="T8" fmla="*/ 0 w 674"/>
                <a:gd name="T9" fmla="*/ 421 h 442"/>
                <a:gd name="T10" fmla="*/ 0 w 674"/>
                <a:gd name="T11" fmla="*/ 379 h 442"/>
                <a:gd name="T12" fmla="*/ 7 w 674"/>
                <a:gd name="T13" fmla="*/ 337 h 442"/>
                <a:gd name="T14" fmla="*/ 14 w 674"/>
                <a:gd name="T15" fmla="*/ 295 h 442"/>
                <a:gd name="T16" fmla="*/ 21 w 674"/>
                <a:gd name="T17" fmla="*/ 253 h 442"/>
                <a:gd name="T18" fmla="*/ 42 w 674"/>
                <a:gd name="T19" fmla="*/ 218 h 442"/>
                <a:gd name="T20" fmla="*/ 56 w 674"/>
                <a:gd name="T21" fmla="*/ 183 h 442"/>
                <a:gd name="T22" fmla="*/ 77 w 674"/>
                <a:gd name="T23" fmla="*/ 148 h 442"/>
                <a:gd name="T24" fmla="*/ 99 w 674"/>
                <a:gd name="T25" fmla="*/ 119 h 442"/>
                <a:gd name="T26" fmla="*/ 120 w 674"/>
                <a:gd name="T27" fmla="*/ 91 h 442"/>
                <a:gd name="T28" fmla="*/ 148 w 674"/>
                <a:gd name="T29" fmla="*/ 70 h 442"/>
                <a:gd name="T30" fmla="*/ 176 w 674"/>
                <a:gd name="T31" fmla="*/ 49 h 442"/>
                <a:gd name="T32" fmla="*/ 204 w 674"/>
                <a:gd name="T33" fmla="*/ 28 h 442"/>
                <a:gd name="T34" fmla="*/ 239 w 674"/>
                <a:gd name="T35" fmla="*/ 14 h 442"/>
                <a:gd name="T36" fmla="*/ 267 w 674"/>
                <a:gd name="T37" fmla="*/ 7 h 442"/>
                <a:gd name="T38" fmla="*/ 302 w 674"/>
                <a:gd name="T39" fmla="*/ 0 h 442"/>
                <a:gd name="T40" fmla="*/ 337 w 674"/>
                <a:gd name="T41" fmla="*/ 0 h 442"/>
                <a:gd name="T42" fmla="*/ 372 w 674"/>
                <a:gd name="T43" fmla="*/ 0 h 442"/>
                <a:gd name="T44" fmla="*/ 407 w 674"/>
                <a:gd name="T45" fmla="*/ 7 h 442"/>
                <a:gd name="T46" fmla="*/ 435 w 674"/>
                <a:gd name="T47" fmla="*/ 21 h 442"/>
                <a:gd name="T48" fmla="*/ 471 w 674"/>
                <a:gd name="T49" fmla="*/ 35 h 442"/>
                <a:gd name="T50" fmla="*/ 499 w 674"/>
                <a:gd name="T51" fmla="*/ 56 h 442"/>
                <a:gd name="T52" fmla="*/ 527 w 674"/>
                <a:gd name="T53" fmla="*/ 77 h 442"/>
                <a:gd name="T54" fmla="*/ 555 w 674"/>
                <a:gd name="T55" fmla="*/ 98 h 442"/>
                <a:gd name="T56" fmla="*/ 576 w 674"/>
                <a:gd name="T57" fmla="*/ 126 h 442"/>
                <a:gd name="T58" fmla="*/ 597 w 674"/>
                <a:gd name="T59" fmla="*/ 162 h 442"/>
                <a:gd name="T60" fmla="*/ 618 w 674"/>
                <a:gd name="T61" fmla="*/ 190 h 442"/>
                <a:gd name="T62" fmla="*/ 639 w 674"/>
                <a:gd name="T63" fmla="*/ 225 h 442"/>
                <a:gd name="T64" fmla="*/ 653 w 674"/>
                <a:gd name="T65" fmla="*/ 267 h 442"/>
                <a:gd name="T66" fmla="*/ 660 w 674"/>
                <a:gd name="T67" fmla="*/ 309 h 442"/>
                <a:gd name="T68" fmla="*/ 674 w 674"/>
                <a:gd name="T69" fmla="*/ 344 h 442"/>
                <a:gd name="T70" fmla="*/ 674 w 674"/>
                <a:gd name="T71" fmla="*/ 386 h 442"/>
                <a:gd name="T72" fmla="*/ 674 w 674"/>
                <a:gd name="T73" fmla="*/ 435 h 442"/>
                <a:gd name="T74" fmla="*/ 674 w 674"/>
                <a:gd name="T75" fmla="*/ 435 h 442"/>
                <a:gd name="T76" fmla="*/ 674 w 674"/>
                <a:gd name="T77" fmla="*/ 435 h 442"/>
                <a:gd name="T78" fmla="*/ 674 w 674"/>
                <a:gd name="T79" fmla="*/ 435 h 442"/>
                <a:gd name="T80" fmla="*/ 674 w 674"/>
                <a:gd name="T81" fmla="*/ 442 h 442"/>
                <a:gd name="T82" fmla="*/ 0 w 674"/>
                <a:gd name="T83" fmla="*/ 428 h 4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4"/>
                <a:gd name="T127" fmla="*/ 0 h 442"/>
                <a:gd name="T128" fmla="*/ 674 w 674"/>
                <a:gd name="T129" fmla="*/ 442 h 4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4" h="442">
                  <a:moveTo>
                    <a:pt x="0" y="428"/>
                  </a:move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72" y="0"/>
                  </a:lnTo>
                  <a:lnTo>
                    <a:pt x="407" y="7"/>
                  </a:lnTo>
                  <a:lnTo>
                    <a:pt x="435" y="21"/>
                  </a:lnTo>
                  <a:lnTo>
                    <a:pt x="471" y="35"/>
                  </a:lnTo>
                  <a:lnTo>
                    <a:pt x="499" y="56"/>
                  </a:lnTo>
                  <a:lnTo>
                    <a:pt x="527" y="77"/>
                  </a:lnTo>
                  <a:lnTo>
                    <a:pt x="555" y="98"/>
                  </a:lnTo>
                  <a:lnTo>
                    <a:pt x="576" y="126"/>
                  </a:lnTo>
                  <a:lnTo>
                    <a:pt x="597" y="162"/>
                  </a:lnTo>
                  <a:lnTo>
                    <a:pt x="618" y="190"/>
                  </a:lnTo>
                  <a:lnTo>
                    <a:pt x="639" y="225"/>
                  </a:lnTo>
                  <a:lnTo>
                    <a:pt x="653" y="267"/>
                  </a:lnTo>
                  <a:lnTo>
                    <a:pt x="660" y="309"/>
                  </a:lnTo>
                  <a:lnTo>
                    <a:pt x="674" y="344"/>
                  </a:lnTo>
                  <a:lnTo>
                    <a:pt x="674" y="386"/>
                  </a:lnTo>
                  <a:lnTo>
                    <a:pt x="674" y="435"/>
                  </a:lnTo>
                  <a:lnTo>
                    <a:pt x="674" y="442"/>
                  </a:lnTo>
                  <a:lnTo>
                    <a:pt x="0" y="428"/>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89" name="Freeform 15"/>
            <p:cNvSpPr>
              <a:spLocks/>
            </p:cNvSpPr>
            <p:nvPr/>
          </p:nvSpPr>
          <p:spPr bwMode="auto">
            <a:xfrm>
              <a:off x="1937" y="1884"/>
              <a:ext cx="660" cy="442"/>
            </a:xfrm>
            <a:custGeom>
              <a:avLst/>
              <a:gdLst>
                <a:gd name="T0" fmla="*/ 632 w 660"/>
                <a:gd name="T1" fmla="*/ 225 h 442"/>
                <a:gd name="T2" fmla="*/ 639 w 660"/>
                <a:gd name="T3" fmla="*/ 246 h 442"/>
                <a:gd name="T4" fmla="*/ 646 w 660"/>
                <a:gd name="T5" fmla="*/ 274 h 442"/>
                <a:gd name="T6" fmla="*/ 653 w 660"/>
                <a:gd name="T7" fmla="*/ 302 h 442"/>
                <a:gd name="T8" fmla="*/ 660 w 660"/>
                <a:gd name="T9" fmla="*/ 330 h 442"/>
                <a:gd name="T10" fmla="*/ 660 w 660"/>
                <a:gd name="T11" fmla="*/ 358 h 442"/>
                <a:gd name="T12" fmla="*/ 660 w 660"/>
                <a:gd name="T13" fmla="*/ 386 h 442"/>
                <a:gd name="T14" fmla="*/ 660 w 660"/>
                <a:gd name="T15" fmla="*/ 414 h 442"/>
                <a:gd name="T16" fmla="*/ 660 w 660"/>
                <a:gd name="T17" fmla="*/ 442 h 442"/>
                <a:gd name="T18" fmla="*/ 0 w 660"/>
                <a:gd name="T19" fmla="*/ 428 h 442"/>
                <a:gd name="T20" fmla="*/ 0 w 660"/>
                <a:gd name="T21" fmla="*/ 428 h 442"/>
                <a:gd name="T22" fmla="*/ 0 w 660"/>
                <a:gd name="T23" fmla="*/ 428 h 442"/>
                <a:gd name="T24" fmla="*/ 0 w 660"/>
                <a:gd name="T25" fmla="*/ 421 h 442"/>
                <a:gd name="T26" fmla="*/ 0 w 660"/>
                <a:gd name="T27" fmla="*/ 421 h 442"/>
                <a:gd name="T28" fmla="*/ 0 w 660"/>
                <a:gd name="T29" fmla="*/ 379 h 442"/>
                <a:gd name="T30" fmla="*/ 7 w 660"/>
                <a:gd name="T31" fmla="*/ 337 h 442"/>
                <a:gd name="T32" fmla="*/ 14 w 660"/>
                <a:gd name="T33" fmla="*/ 295 h 442"/>
                <a:gd name="T34" fmla="*/ 21 w 660"/>
                <a:gd name="T35" fmla="*/ 253 h 442"/>
                <a:gd name="T36" fmla="*/ 42 w 660"/>
                <a:gd name="T37" fmla="*/ 218 h 442"/>
                <a:gd name="T38" fmla="*/ 56 w 660"/>
                <a:gd name="T39" fmla="*/ 183 h 442"/>
                <a:gd name="T40" fmla="*/ 77 w 660"/>
                <a:gd name="T41" fmla="*/ 148 h 442"/>
                <a:gd name="T42" fmla="*/ 99 w 660"/>
                <a:gd name="T43" fmla="*/ 119 h 442"/>
                <a:gd name="T44" fmla="*/ 120 w 660"/>
                <a:gd name="T45" fmla="*/ 91 h 442"/>
                <a:gd name="T46" fmla="*/ 148 w 660"/>
                <a:gd name="T47" fmla="*/ 70 h 442"/>
                <a:gd name="T48" fmla="*/ 176 w 660"/>
                <a:gd name="T49" fmla="*/ 49 h 442"/>
                <a:gd name="T50" fmla="*/ 204 w 660"/>
                <a:gd name="T51" fmla="*/ 28 h 442"/>
                <a:gd name="T52" fmla="*/ 239 w 660"/>
                <a:gd name="T53" fmla="*/ 14 h 442"/>
                <a:gd name="T54" fmla="*/ 267 w 660"/>
                <a:gd name="T55" fmla="*/ 7 h 442"/>
                <a:gd name="T56" fmla="*/ 302 w 660"/>
                <a:gd name="T57" fmla="*/ 0 h 442"/>
                <a:gd name="T58" fmla="*/ 337 w 660"/>
                <a:gd name="T59" fmla="*/ 0 h 442"/>
                <a:gd name="T60" fmla="*/ 358 w 660"/>
                <a:gd name="T61" fmla="*/ 0 h 442"/>
                <a:gd name="T62" fmla="*/ 386 w 660"/>
                <a:gd name="T63" fmla="*/ 0 h 442"/>
                <a:gd name="T64" fmla="*/ 407 w 660"/>
                <a:gd name="T65" fmla="*/ 7 h 442"/>
                <a:gd name="T66" fmla="*/ 428 w 660"/>
                <a:gd name="T67" fmla="*/ 14 h 442"/>
                <a:gd name="T68" fmla="*/ 450 w 660"/>
                <a:gd name="T69" fmla="*/ 28 h 442"/>
                <a:gd name="T70" fmla="*/ 471 w 660"/>
                <a:gd name="T71" fmla="*/ 35 h 442"/>
                <a:gd name="T72" fmla="*/ 492 w 660"/>
                <a:gd name="T73" fmla="*/ 49 h 442"/>
                <a:gd name="T74" fmla="*/ 513 w 660"/>
                <a:gd name="T75" fmla="*/ 63 h 442"/>
                <a:gd name="T76" fmla="*/ 534 w 660"/>
                <a:gd name="T77" fmla="*/ 77 h 442"/>
                <a:gd name="T78" fmla="*/ 548 w 660"/>
                <a:gd name="T79" fmla="*/ 91 h 442"/>
                <a:gd name="T80" fmla="*/ 562 w 660"/>
                <a:gd name="T81" fmla="*/ 112 h 442"/>
                <a:gd name="T82" fmla="*/ 583 w 660"/>
                <a:gd name="T83" fmla="*/ 134 h 442"/>
                <a:gd name="T84" fmla="*/ 597 w 660"/>
                <a:gd name="T85" fmla="*/ 155 h 442"/>
                <a:gd name="T86" fmla="*/ 611 w 660"/>
                <a:gd name="T87" fmla="*/ 176 h 442"/>
                <a:gd name="T88" fmla="*/ 625 w 660"/>
                <a:gd name="T89" fmla="*/ 197 h 442"/>
                <a:gd name="T90" fmla="*/ 632 w 660"/>
                <a:gd name="T91" fmla="*/ 225 h 4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60"/>
                <a:gd name="T139" fmla="*/ 0 h 442"/>
                <a:gd name="T140" fmla="*/ 660 w 660"/>
                <a:gd name="T141" fmla="*/ 442 h 4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60" h="442">
                  <a:moveTo>
                    <a:pt x="632" y="225"/>
                  </a:moveTo>
                  <a:lnTo>
                    <a:pt x="639" y="246"/>
                  </a:lnTo>
                  <a:lnTo>
                    <a:pt x="646" y="274"/>
                  </a:lnTo>
                  <a:lnTo>
                    <a:pt x="653" y="302"/>
                  </a:lnTo>
                  <a:lnTo>
                    <a:pt x="660" y="330"/>
                  </a:lnTo>
                  <a:lnTo>
                    <a:pt x="660" y="358"/>
                  </a:lnTo>
                  <a:lnTo>
                    <a:pt x="660" y="386"/>
                  </a:lnTo>
                  <a:lnTo>
                    <a:pt x="660" y="414"/>
                  </a:lnTo>
                  <a:lnTo>
                    <a:pt x="660" y="442"/>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58" y="0"/>
                  </a:lnTo>
                  <a:lnTo>
                    <a:pt x="386" y="0"/>
                  </a:lnTo>
                  <a:lnTo>
                    <a:pt x="407" y="7"/>
                  </a:lnTo>
                  <a:lnTo>
                    <a:pt x="428" y="14"/>
                  </a:lnTo>
                  <a:lnTo>
                    <a:pt x="450" y="28"/>
                  </a:lnTo>
                  <a:lnTo>
                    <a:pt x="471" y="35"/>
                  </a:lnTo>
                  <a:lnTo>
                    <a:pt x="492" y="49"/>
                  </a:lnTo>
                  <a:lnTo>
                    <a:pt x="513" y="63"/>
                  </a:lnTo>
                  <a:lnTo>
                    <a:pt x="534" y="77"/>
                  </a:lnTo>
                  <a:lnTo>
                    <a:pt x="548" y="91"/>
                  </a:lnTo>
                  <a:lnTo>
                    <a:pt x="562" y="112"/>
                  </a:lnTo>
                  <a:lnTo>
                    <a:pt x="583" y="134"/>
                  </a:lnTo>
                  <a:lnTo>
                    <a:pt x="597" y="155"/>
                  </a:lnTo>
                  <a:lnTo>
                    <a:pt x="611" y="176"/>
                  </a:lnTo>
                  <a:lnTo>
                    <a:pt x="625" y="197"/>
                  </a:lnTo>
                  <a:lnTo>
                    <a:pt x="632" y="225"/>
                  </a:lnTo>
                  <a:close/>
                </a:path>
              </a:pathLst>
            </a:custGeom>
            <a:solidFill>
              <a:srgbClr val="56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0" name="Freeform 16"/>
            <p:cNvSpPr>
              <a:spLocks/>
            </p:cNvSpPr>
            <p:nvPr/>
          </p:nvSpPr>
          <p:spPr bwMode="auto">
            <a:xfrm>
              <a:off x="1937" y="1884"/>
              <a:ext cx="639" cy="442"/>
            </a:xfrm>
            <a:custGeom>
              <a:avLst/>
              <a:gdLst>
                <a:gd name="T0" fmla="*/ 590 w 639"/>
                <a:gd name="T1" fmla="*/ 148 h 442"/>
                <a:gd name="T2" fmla="*/ 604 w 639"/>
                <a:gd name="T3" fmla="*/ 183 h 442"/>
                <a:gd name="T4" fmla="*/ 618 w 639"/>
                <a:gd name="T5" fmla="*/ 218 h 442"/>
                <a:gd name="T6" fmla="*/ 625 w 639"/>
                <a:gd name="T7" fmla="*/ 253 h 442"/>
                <a:gd name="T8" fmla="*/ 632 w 639"/>
                <a:gd name="T9" fmla="*/ 288 h 442"/>
                <a:gd name="T10" fmla="*/ 639 w 639"/>
                <a:gd name="T11" fmla="*/ 323 h 442"/>
                <a:gd name="T12" fmla="*/ 639 w 639"/>
                <a:gd name="T13" fmla="*/ 365 h 442"/>
                <a:gd name="T14" fmla="*/ 639 w 639"/>
                <a:gd name="T15" fmla="*/ 400 h 442"/>
                <a:gd name="T16" fmla="*/ 632 w 639"/>
                <a:gd name="T17" fmla="*/ 442 h 442"/>
                <a:gd name="T18" fmla="*/ 0 w 639"/>
                <a:gd name="T19" fmla="*/ 428 h 442"/>
                <a:gd name="T20" fmla="*/ 0 w 639"/>
                <a:gd name="T21" fmla="*/ 428 h 442"/>
                <a:gd name="T22" fmla="*/ 0 w 639"/>
                <a:gd name="T23" fmla="*/ 428 h 442"/>
                <a:gd name="T24" fmla="*/ 0 w 639"/>
                <a:gd name="T25" fmla="*/ 421 h 442"/>
                <a:gd name="T26" fmla="*/ 0 w 639"/>
                <a:gd name="T27" fmla="*/ 421 h 442"/>
                <a:gd name="T28" fmla="*/ 0 w 639"/>
                <a:gd name="T29" fmla="*/ 379 h 442"/>
                <a:gd name="T30" fmla="*/ 7 w 639"/>
                <a:gd name="T31" fmla="*/ 337 h 442"/>
                <a:gd name="T32" fmla="*/ 14 w 639"/>
                <a:gd name="T33" fmla="*/ 295 h 442"/>
                <a:gd name="T34" fmla="*/ 21 w 639"/>
                <a:gd name="T35" fmla="*/ 253 h 442"/>
                <a:gd name="T36" fmla="*/ 42 w 639"/>
                <a:gd name="T37" fmla="*/ 218 h 442"/>
                <a:gd name="T38" fmla="*/ 56 w 639"/>
                <a:gd name="T39" fmla="*/ 183 h 442"/>
                <a:gd name="T40" fmla="*/ 77 w 639"/>
                <a:gd name="T41" fmla="*/ 148 h 442"/>
                <a:gd name="T42" fmla="*/ 99 w 639"/>
                <a:gd name="T43" fmla="*/ 119 h 442"/>
                <a:gd name="T44" fmla="*/ 120 w 639"/>
                <a:gd name="T45" fmla="*/ 91 h 442"/>
                <a:gd name="T46" fmla="*/ 148 w 639"/>
                <a:gd name="T47" fmla="*/ 70 h 442"/>
                <a:gd name="T48" fmla="*/ 176 w 639"/>
                <a:gd name="T49" fmla="*/ 49 h 442"/>
                <a:gd name="T50" fmla="*/ 204 w 639"/>
                <a:gd name="T51" fmla="*/ 28 h 442"/>
                <a:gd name="T52" fmla="*/ 239 w 639"/>
                <a:gd name="T53" fmla="*/ 14 h 442"/>
                <a:gd name="T54" fmla="*/ 267 w 639"/>
                <a:gd name="T55" fmla="*/ 7 h 442"/>
                <a:gd name="T56" fmla="*/ 302 w 639"/>
                <a:gd name="T57" fmla="*/ 0 h 442"/>
                <a:gd name="T58" fmla="*/ 337 w 639"/>
                <a:gd name="T59" fmla="*/ 0 h 442"/>
                <a:gd name="T60" fmla="*/ 358 w 639"/>
                <a:gd name="T61" fmla="*/ 0 h 442"/>
                <a:gd name="T62" fmla="*/ 372 w 639"/>
                <a:gd name="T63" fmla="*/ 0 h 442"/>
                <a:gd name="T64" fmla="*/ 393 w 639"/>
                <a:gd name="T65" fmla="*/ 7 h 442"/>
                <a:gd name="T66" fmla="*/ 414 w 639"/>
                <a:gd name="T67" fmla="*/ 7 h 442"/>
                <a:gd name="T68" fmla="*/ 428 w 639"/>
                <a:gd name="T69" fmla="*/ 14 h 442"/>
                <a:gd name="T70" fmla="*/ 450 w 639"/>
                <a:gd name="T71" fmla="*/ 21 h 442"/>
                <a:gd name="T72" fmla="*/ 464 w 639"/>
                <a:gd name="T73" fmla="*/ 28 h 442"/>
                <a:gd name="T74" fmla="*/ 478 w 639"/>
                <a:gd name="T75" fmla="*/ 42 h 442"/>
                <a:gd name="T76" fmla="*/ 492 w 639"/>
                <a:gd name="T77" fmla="*/ 49 h 442"/>
                <a:gd name="T78" fmla="*/ 513 w 639"/>
                <a:gd name="T79" fmla="*/ 63 h 442"/>
                <a:gd name="T80" fmla="*/ 527 w 639"/>
                <a:gd name="T81" fmla="*/ 70 h 442"/>
                <a:gd name="T82" fmla="*/ 541 w 639"/>
                <a:gd name="T83" fmla="*/ 84 h 442"/>
                <a:gd name="T84" fmla="*/ 555 w 639"/>
                <a:gd name="T85" fmla="*/ 98 h 442"/>
                <a:gd name="T86" fmla="*/ 569 w 639"/>
                <a:gd name="T87" fmla="*/ 119 h 442"/>
                <a:gd name="T88" fmla="*/ 583 w 639"/>
                <a:gd name="T89" fmla="*/ 134 h 442"/>
                <a:gd name="T90" fmla="*/ 590 w 639"/>
                <a:gd name="T91" fmla="*/ 148 h 4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9"/>
                <a:gd name="T139" fmla="*/ 0 h 442"/>
                <a:gd name="T140" fmla="*/ 639 w 639"/>
                <a:gd name="T141" fmla="*/ 442 h 4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9" h="442">
                  <a:moveTo>
                    <a:pt x="590" y="148"/>
                  </a:moveTo>
                  <a:lnTo>
                    <a:pt x="604" y="183"/>
                  </a:lnTo>
                  <a:lnTo>
                    <a:pt x="618" y="218"/>
                  </a:lnTo>
                  <a:lnTo>
                    <a:pt x="625" y="253"/>
                  </a:lnTo>
                  <a:lnTo>
                    <a:pt x="632" y="288"/>
                  </a:lnTo>
                  <a:lnTo>
                    <a:pt x="639" y="323"/>
                  </a:lnTo>
                  <a:lnTo>
                    <a:pt x="639" y="365"/>
                  </a:lnTo>
                  <a:lnTo>
                    <a:pt x="639" y="400"/>
                  </a:lnTo>
                  <a:lnTo>
                    <a:pt x="632" y="442"/>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58" y="0"/>
                  </a:lnTo>
                  <a:lnTo>
                    <a:pt x="372" y="0"/>
                  </a:lnTo>
                  <a:lnTo>
                    <a:pt x="393" y="7"/>
                  </a:lnTo>
                  <a:lnTo>
                    <a:pt x="414" y="7"/>
                  </a:lnTo>
                  <a:lnTo>
                    <a:pt x="428" y="14"/>
                  </a:lnTo>
                  <a:lnTo>
                    <a:pt x="450" y="21"/>
                  </a:lnTo>
                  <a:lnTo>
                    <a:pt x="464" y="28"/>
                  </a:lnTo>
                  <a:lnTo>
                    <a:pt x="478" y="42"/>
                  </a:lnTo>
                  <a:lnTo>
                    <a:pt x="492" y="49"/>
                  </a:lnTo>
                  <a:lnTo>
                    <a:pt x="513" y="63"/>
                  </a:lnTo>
                  <a:lnTo>
                    <a:pt x="527" y="70"/>
                  </a:lnTo>
                  <a:lnTo>
                    <a:pt x="541" y="84"/>
                  </a:lnTo>
                  <a:lnTo>
                    <a:pt x="555" y="98"/>
                  </a:lnTo>
                  <a:lnTo>
                    <a:pt x="569" y="119"/>
                  </a:lnTo>
                  <a:lnTo>
                    <a:pt x="583" y="134"/>
                  </a:lnTo>
                  <a:lnTo>
                    <a:pt x="590" y="148"/>
                  </a:lnTo>
                  <a:close/>
                </a:path>
              </a:pathLst>
            </a:custGeom>
            <a:solidFill>
              <a:srgbClr val="607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1" name="Freeform 17"/>
            <p:cNvSpPr>
              <a:spLocks/>
            </p:cNvSpPr>
            <p:nvPr/>
          </p:nvSpPr>
          <p:spPr bwMode="auto">
            <a:xfrm>
              <a:off x="1937" y="1884"/>
              <a:ext cx="618" cy="442"/>
            </a:xfrm>
            <a:custGeom>
              <a:avLst/>
              <a:gdLst>
                <a:gd name="T0" fmla="*/ 562 w 618"/>
                <a:gd name="T1" fmla="*/ 105 h 442"/>
                <a:gd name="T2" fmla="*/ 576 w 618"/>
                <a:gd name="T3" fmla="*/ 141 h 442"/>
                <a:gd name="T4" fmla="*/ 597 w 618"/>
                <a:gd name="T5" fmla="*/ 176 h 442"/>
                <a:gd name="T6" fmla="*/ 604 w 618"/>
                <a:gd name="T7" fmla="*/ 218 h 442"/>
                <a:gd name="T8" fmla="*/ 618 w 618"/>
                <a:gd name="T9" fmla="*/ 260 h 442"/>
                <a:gd name="T10" fmla="*/ 618 w 618"/>
                <a:gd name="T11" fmla="*/ 302 h 442"/>
                <a:gd name="T12" fmla="*/ 618 w 618"/>
                <a:gd name="T13" fmla="*/ 351 h 442"/>
                <a:gd name="T14" fmla="*/ 618 w 618"/>
                <a:gd name="T15" fmla="*/ 393 h 442"/>
                <a:gd name="T16" fmla="*/ 611 w 618"/>
                <a:gd name="T17" fmla="*/ 442 h 442"/>
                <a:gd name="T18" fmla="*/ 0 w 618"/>
                <a:gd name="T19" fmla="*/ 428 h 442"/>
                <a:gd name="T20" fmla="*/ 0 w 618"/>
                <a:gd name="T21" fmla="*/ 428 h 442"/>
                <a:gd name="T22" fmla="*/ 0 w 618"/>
                <a:gd name="T23" fmla="*/ 428 h 442"/>
                <a:gd name="T24" fmla="*/ 0 w 618"/>
                <a:gd name="T25" fmla="*/ 421 h 442"/>
                <a:gd name="T26" fmla="*/ 0 w 618"/>
                <a:gd name="T27" fmla="*/ 421 h 442"/>
                <a:gd name="T28" fmla="*/ 0 w 618"/>
                <a:gd name="T29" fmla="*/ 379 h 442"/>
                <a:gd name="T30" fmla="*/ 7 w 618"/>
                <a:gd name="T31" fmla="*/ 337 h 442"/>
                <a:gd name="T32" fmla="*/ 14 w 618"/>
                <a:gd name="T33" fmla="*/ 295 h 442"/>
                <a:gd name="T34" fmla="*/ 21 w 618"/>
                <a:gd name="T35" fmla="*/ 253 h 442"/>
                <a:gd name="T36" fmla="*/ 42 w 618"/>
                <a:gd name="T37" fmla="*/ 218 h 442"/>
                <a:gd name="T38" fmla="*/ 56 w 618"/>
                <a:gd name="T39" fmla="*/ 183 h 442"/>
                <a:gd name="T40" fmla="*/ 77 w 618"/>
                <a:gd name="T41" fmla="*/ 148 h 442"/>
                <a:gd name="T42" fmla="*/ 99 w 618"/>
                <a:gd name="T43" fmla="*/ 119 h 442"/>
                <a:gd name="T44" fmla="*/ 120 w 618"/>
                <a:gd name="T45" fmla="*/ 91 h 442"/>
                <a:gd name="T46" fmla="*/ 148 w 618"/>
                <a:gd name="T47" fmla="*/ 70 h 442"/>
                <a:gd name="T48" fmla="*/ 176 w 618"/>
                <a:gd name="T49" fmla="*/ 49 h 442"/>
                <a:gd name="T50" fmla="*/ 204 w 618"/>
                <a:gd name="T51" fmla="*/ 28 h 442"/>
                <a:gd name="T52" fmla="*/ 239 w 618"/>
                <a:gd name="T53" fmla="*/ 14 h 442"/>
                <a:gd name="T54" fmla="*/ 267 w 618"/>
                <a:gd name="T55" fmla="*/ 7 h 442"/>
                <a:gd name="T56" fmla="*/ 302 w 618"/>
                <a:gd name="T57" fmla="*/ 0 h 442"/>
                <a:gd name="T58" fmla="*/ 337 w 618"/>
                <a:gd name="T59" fmla="*/ 0 h 442"/>
                <a:gd name="T60" fmla="*/ 351 w 618"/>
                <a:gd name="T61" fmla="*/ 0 h 442"/>
                <a:gd name="T62" fmla="*/ 365 w 618"/>
                <a:gd name="T63" fmla="*/ 0 h 442"/>
                <a:gd name="T64" fmla="*/ 386 w 618"/>
                <a:gd name="T65" fmla="*/ 0 h 442"/>
                <a:gd name="T66" fmla="*/ 400 w 618"/>
                <a:gd name="T67" fmla="*/ 7 h 442"/>
                <a:gd name="T68" fmla="*/ 414 w 618"/>
                <a:gd name="T69" fmla="*/ 14 h 442"/>
                <a:gd name="T70" fmla="*/ 428 w 618"/>
                <a:gd name="T71" fmla="*/ 14 h 442"/>
                <a:gd name="T72" fmla="*/ 442 w 618"/>
                <a:gd name="T73" fmla="*/ 21 h 442"/>
                <a:gd name="T74" fmla="*/ 457 w 618"/>
                <a:gd name="T75" fmla="*/ 28 h 442"/>
                <a:gd name="T76" fmla="*/ 471 w 618"/>
                <a:gd name="T77" fmla="*/ 35 h 442"/>
                <a:gd name="T78" fmla="*/ 485 w 618"/>
                <a:gd name="T79" fmla="*/ 42 h 442"/>
                <a:gd name="T80" fmla="*/ 499 w 618"/>
                <a:gd name="T81" fmla="*/ 49 h 442"/>
                <a:gd name="T82" fmla="*/ 513 w 618"/>
                <a:gd name="T83" fmla="*/ 63 h 442"/>
                <a:gd name="T84" fmla="*/ 520 w 618"/>
                <a:gd name="T85" fmla="*/ 70 h 442"/>
                <a:gd name="T86" fmla="*/ 534 w 618"/>
                <a:gd name="T87" fmla="*/ 84 h 442"/>
                <a:gd name="T88" fmla="*/ 548 w 618"/>
                <a:gd name="T89" fmla="*/ 91 h 442"/>
                <a:gd name="T90" fmla="*/ 562 w 618"/>
                <a:gd name="T91" fmla="*/ 105 h 4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8"/>
                <a:gd name="T139" fmla="*/ 0 h 442"/>
                <a:gd name="T140" fmla="*/ 618 w 618"/>
                <a:gd name="T141" fmla="*/ 442 h 4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8" h="442">
                  <a:moveTo>
                    <a:pt x="562" y="105"/>
                  </a:moveTo>
                  <a:lnTo>
                    <a:pt x="576" y="141"/>
                  </a:lnTo>
                  <a:lnTo>
                    <a:pt x="597" y="176"/>
                  </a:lnTo>
                  <a:lnTo>
                    <a:pt x="604" y="218"/>
                  </a:lnTo>
                  <a:lnTo>
                    <a:pt x="618" y="260"/>
                  </a:lnTo>
                  <a:lnTo>
                    <a:pt x="618" y="302"/>
                  </a:lnTo>
                  <a:lnTo>
                    <a:pt x="618" y="351"/>
                  </a:lnTo>
                  <a:lnTo>
                    <a:pt x="618" y="393"/>
                  </a:lnTo>
                  <a:lnTo>
                    <a:pt x="611" y="442"/>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51" y="0"/>
                  </a:lnTo>
                  <a:lnTo>
                    <a:pt x="365" y="0"/>
                  </a:lnTo>
                  <a:lnTo>
                    <a:pt x="386" y="0"/>
                  </a:lnTo>
                  <a:lnTo>
                    <a:pt x="400" y="7"/>
                  </a:lnTo>
                  <a:lnTo>
                    <a:pt x="414" y="14"/>
                  </a:lnTo>
                  <a:lnTo>
                    <a:pt x="428" y="14"/>
                  </a:lnTo>
                  <a:lnTo>
                    <a:pt x="442" y="21"/>
                  </a:lnTo>
                  <a:lnTo>
                    <a:pt x="457" y="28"/>
                  </a:lnTo>
                  <a:lnTo>
                    <a:pt x="471" y="35"/>
                  </a:lnTo>
                  <a:lnTo>
                    <a:pt x="485" y="42"/>
                  </a:lnTo>
                  <a:lnTo>
                    <a:pt x="499" y="49"/>
                  </a:lnTo>
                  <a:lnTo>
                    <a:pt x="513" y="63"/>
                  </a:lnTo>
                  <a:lnTo>
                    <a:pt x="520" y="70"/>
                  </a:lnTo>
                  <a:lnTo>
                    <a:pt x="534" y="84"/>
                  </a:lnTo>
                  <a:lnTo>
                    <a:pt x="548" y="91"/>
                  </a:lnTo>
                  <a:lnTo>
                    <a:pt x="562" y="105"/>
                  </a:lnTo>
                  <a:close/>
                </a:path>
              </a:pathLst>
            </a:custGeom>
            <a:solidFill>
              <a:srgbClr val="6B8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2" name="Freeform 18"/>
            <p:cNvSpPr>
              <a:spLocks/>
            </p:cNvSpPr>
            <p:nvPr/>
          </p:nvSpPr>
          <p:spPr bwMode="auto">
            <a:xfrm>
              <a:off x="1937" y="1884"/>
              <a:ext cx="597" cy="442"/>
            </a:xfrm>
            <a:custGeom>
              <a:avLst/>
              <a:gdLst>
                <a:gd name="T0" fmla="*/ 534 w 597"/>
                <a:gd name="T1" fmla="*/ 77 h 442"/>
                <a:gd name="T2" fmla="*/ 555 w 597"/>
                <a:gd name="T3" fmla="*/ 112 h 442"/>
                <a:gd name="T4" fmla="*/ 576 w 597"/>
                <a:gd name="T5" fmla="*/ 155 h 442"/>
                <a:gd name="T6" fmla="*/ 590 w 597"/>
                <a:gd name="T7" fmla="*/ 197 h 442"/>
                <a:gd name="T8" fmla="*/ 597 w 597"/>
                <a:gd name="T9" fmla="*/ 246 h 442"/>
                <a:gd name="T10" fmla="*/ 597 w 597"/>
                <a:gd name="T11" fmla="*/ 288 h 442"/>
                <a:gd name="T12" fmla="*/ 597 w 597"/>
                <a:gd name="T13" fmla="*/ 337 h 442"/>
                <a:gd name="T14" fmla="*/ 590 w 597"/>
                <a:gd name="T15" fmla="*/ 386 h 442"/>
                <a:gd name="T16" fmla="*/ 583 w 597"/>
                <a:gd name="T17" fmla="*/ 442 h 442"/>
                <a:gd name="T18" fmla="*/ 0 w 597"/>
                <a:gd name="T19" fmla="*/ 428 h 442"/>
                <a:gd name="T20" fmla="*/ 0 w 597"/>
                <a:gd name="T21" fmla="*/ 428 h 442"/>
                <a:gd name="T22" fmla="*/ 0 w 597"/>
                <a:gd name="T23" fmla="*/ 428 h 442"/>
                <a:gd name="T24" fmla="*/ 0 w 597"/>
                <a:gd name="T25" fmla="*/ 421 h 442"/>
                <a:gd name="T26" fmla="*/ 0 w 597"/>
                <a:gd name="T27" fmla="*/ 421 h 442"/>
                <a:gd name="T28" fmla="*/ 0 w 597"/>
                <a:gd name="T29" fmla="*/ 379 h 442"/>
                <a:gd name="T30" fmla="*/ 7 w 597"/>
                <a:gd name="T31" fmla="*/ 337 h 442"/>
                <a:gd name="T32" fmla="*/ 14 w 597"/>
                <a:gd name="T33" fmla="*/ 295 h 442"/>
                <a:gd name="T34" fmla="*/ 21 w 597"/>
                <a:gd name="T35" fmla="*/ 253 h 442"/>
                <a:gd name="T36" fmla="*/ 42 w 597"/>
                <a:gd name="T37" fmla="*/ 218 h 442"/>
                <a:gd name="T38" fmla="*/ 56 w 597"/>
                <a:gd name="T39" fmla="*/ 183 h 442"/>
                <a:gd name="T40" fmla="*/ 77 w 597"/>
                <a:gd name="T41" fmla="*/ 148 h 442"/>
                <a:gd name="T42" fmla="*/ 99 w 597"/>
                <a:gd name="T43" fmla="*/ 119 h 442"/>
                <a:gd name="T44" fmla="*/ 120 w 597"/>
                <a:gd name="T45" fmla="*/ 91 h 442"/>
                <a:gd name="T46" fmla="*/ 148 w 597"/>
                <a:gd name="T47" fmla="*/ 70 h 442"/>
                <a:gd name="T48" fmla="*/ 176 w 597"/>
                <a:gd name="T49" fmla="*/ 49 h 442"/>
                <a:gd name="T50" fmla="*/ 204 w 597"/>
                <a:gd name="T51" fmla="*/ 28 h 442"/>
                <a:gd name="T52" fmla="*/ 239 w 597"/>
                <a:gd name="T53" fmla="*/ 14 h 442"/>
                <a:gd name="T54" fmla="*/ 267 w 597"/>
                <a:gd name="T55" fmla="*/ 7 h 442"/>
                <a:gd name="T56" fmla="*/ 302 w 597"/>
                <a:gd name="T57" fmla="*/ 0 h 442"/>
                <a:gd name="T58" fmla="*/ 337 w 597"/>
                <a:gd name="T59" fmla="*/ 0 h 442"/>
                <a:gd name="T60" fmla="*/ 351 w 597"/>
                <a:gd name="T61" fmla="*/ 0 h 442"/>
                <a:gd name="T62" fmla="*/ 365 w 597"/>
                <a:gd name="T63" fmla="*/ 0 h 442"/>
                <a:gd name="T64" fmla="*/ 379 w 597"/>
                <a:gd name="T65" fmla="*/ 0 h 442"/>
                <a:gd name="T66" fmla="*/ 393 w 597"/>
                <a:gd name="T67" fmla="*/ 7 h 442"/>
                <a:gd name="T68" fmla="*/ 400 w 597"/>
                <a:gd name="T69" fmla="*/ 7 h 442"/>
                <a:gd name="T70" fmla="*/ 414 w 597"/>
                <a:gd name="T71" fmla="*/ 14 h 442"/>
                <a:gd name="T72" fmla="*/ 428 w 597"/>
                <a:gd name="T73" fmla="*/ 14 h 442"/>
                <a:gd name="T74" fmla="*/ 442 w 597"/>
                <a:gd name="T75" fmla="*/ 21 h 442"/>
                <a:gd name="T76" fmla="*/ 450 w 597"/>
                <a:gd name="T77" fmla="*/ 28 h 442"/>
                <a:gd name="T78" fmla="*/ 464 w 597"/>
                <a:gd name="T79" fmla="*/ 28 h 442"/>
                <a:gd name="T80" fmla="*/ 478 w 597"/>
                <a:gd name="T81" fmla="*/ 35 h 442"/>
                <a:gd name="T82" fmla="*/ 485 w 597"/>
                <a:gd name="T83" fmla="*/ 42 h 442"/>
                <a:gd name="T84" fmla="*/ 499 w 597"/>
                <a:gd name="T85" fmla="*/ 56 h 442"/>
                <a:gd name="T86" fmla="*/ 513 w 597"/>
                <a:gd name="T87" fmla="*/ 63 h 442"/>
                <a:gd name="T88" fmla="*/ 520 w 597"/>
                <a:gd name="T89" fmla="*/ 70 h 442"/>
                <a:gd name="T90" fmla="*/ 534 w 597"/>
                <a:gd name="T91" fmla="*/ 77 h 4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7"/>
                <a:gd name="T139" fmla="*/ 0 h 442"/>
                <a:gd name="T140" fmla="*/ 597 w 597"/>
                <a:gd name="T141" fmla="*/ 442 h 4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7" h="442">
                  <a:moveTo>
                    <a:pt x="534" y="77"/>
                  </a:moveTo>
                  <a:lnTo>
                    <a:pt x="555" y="112"/>
                  </a:lnTo>
                  <a:lnTo>
                    <a:pt x="576" y="155"/>
                  </a:lnTo>
                  <a:lnTo>
                    <a:pt x="590" y="197"/>
                  </a:lnTo>
                  <a:lnTo>
                    <a:pt x="597" y="246"/>
                  </a:lnTo>
                  <a:lnTo>
                    <a:pt x="597" y="288"/>
                  </a:lnTo>
                  <a:lnTo>
                    <a:pt x="597" y="337"/>
                  </a:lnTo>
                  <a:lnTo>
                    <a:pt x="590" y="386"/>
                  </a:lnTo>
                  <a:lnTo>
                    <a:pt x="583" y="442"/>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51" y="0"/>
                  </a:lnTo>
                  <a:lnTo>
                    <a:pt x="365" y="0"/>
                  </a:lnTo>
                  <a:lnTo>
                    <a:pt x="379" y="0"/>
                  </a:lnTo>
                  <a:lnTo>
                    <a:pt x="393" y="7"/>
                  </a:lnTo>
                  <a:lnTo>
                    <a:pt x="400" y="7"/>
                  </a:lnTo>
                  <a:lnTo>
                    <a:pt x="414" y="14"/>
                  </a:lnTo>
                  <a:lnTo>
                    <a:pt x="428" y="14"/>
                  </a:lnTo>
                  <a:lnTo>
                    <a:pt x="442" y="21"/>
                  </a:lnTo>
                  <a:lnTo>
                    <a:pt x="450" y="28"/>
                  </a:lnTo>
                  <a:lnTo>
                    <a:pt x="464" y="28"/>
                  </a:lnTo>
                  <a:lnTo>
                    <a:pt x="478" y="35"/>
                  </a:lnTo>
                  <a:lnTo>
                    <a:pt x="485" y="42"/>
                  </a:lnTo>
                  <a:lnTo>
                    <a:pt x="499" y="56"/>
                  </a:lnTo>
                  <a:lnTo>
                    <a:pt x="513" y="63"/>
                  </a:lnTo>
                  <a:lnTo>
                    <a:pt x="520" y="70"/>
                  </a:lnTo>
                  <a:lnTo>
                    <a:pt x="534" y="77"/>
                  </a:lnTo>
                  <a:close/>
                </a:path>
              </a:pathLst>
            </a:custGeom>
            <a:solidFill>
              <a:srgbClr val="728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3" name="Freeform 19"/>
            <p:cNvSpPr>
              <a:spLocks/>
            </p:cNvSpPr>
            <p:nvPr/>
          </p:nvSpPr>
          <p:spPr bwMode="auto">
            <a:xfrm>
              <a:off x="1937" y="1884"/>
              <a:ext cx="583" cy="435"/>
            </a:xfrm>
            <a:custGeom>
              <a:avLst/>
              <a:gdLst>
                <a:gd name="T0" fmla="*/ 506 w 583"/>
                <a:gd name="T1" fmla="*/ 56 h 435"/>
                <a:gd name="T2" fmla="*/ 534 w 583"/>
                <a:gd name="T3" fmla="*/ 91 h 435"/>
                <a:gd name="T4" fmla="*/ 555 w 583"/>
                <a:gd name="T5" fmla="*/ 134 h 435"/>
                <a:gd name="T6" fmla="*/ 569 w 583"/>
                <a:gd name="T7" fmla="*/ 183 h 435"/>
                <a:gd name="T8" fmla="*/ 583 w 583"/>
                <a:gd name="T9" fmla="*/ 225 h 435"/>
                <a:gd name="T10" fmla="*/ 583 w 583"/>
                <a:gd name="T11" fmla="*/ 281 h 435"/>
                <a:gd name="T12" fmla="*/ 576 w 583"/>
                <a:gd name="T13" fmla="*/ 330 h 435"/>
                <a:gd name="T14" fmla="*/ 569 w 583"/>
                <a:gd name="T15" fmla="*/ 386 h 435"/>
                <a:gd name="T16" fmla="*/ 555 w 583"/>
                <a:gd name="T17" fmla="*/ 435 h 435"/>
                <a:gd name="T18" fmla="*/ 0 w 583"/>
                <a:gd name="T19" fmla="*/ 428 h 435"/>
                <a:gd name="T20" fmla="*/ 0 w 583"/>
                <a:gd name="T21" fmla="*/ 428 h 435"/>
                <a:gd name="T22" fmla="*/ 0 w 583"/>
                <a:gd name="T23" fmla="*/ 428 h 435"/>
                <a:gd name="T24" fmla="*/ 0 w 583"/>
                <a:gd name="T25" fmla="*/ 421 h 435"/>
                <a:gd name="T26" fmla="*/ 0 w 583"/>
                <a:gd name="T27" fmla="*/ 421 h 435"/>
                <a:gd name="T28" fmla="*/ 0 w 583"/>
                <a:gd name="T29" fmla="*/ 379 h 435"/>
                <a:gd name="T30" fmla="*/ 7 w 583"/>
                <a:gd name="T31" fmla="*/ 337 h 435"/>
                <a:gd name="T32" fmla="*/ 14 w 583"/>
                <a:gd name="T33" fmla="*/ 295 h 435"/>
                <a:gd name="T34" fmla="*/ 21 w 583"/>
                <a:gd name="T35" fmla="*/ 253 h 435"/>
                <a:gd name="T36" fmla="*/ 42 w 583"/>
                <a:gd name="T37" fmla="*/ 218 h 435"/>
                <a:gd name="T38" fmla="*/ 56 w 583"/>
                <a:gd name="T39" fmla="*/ 183 h 435"/>
                <a:gd name="T40" fmla="*/ 77 w 583"/>
                <a:gd name="T41" fmla="*/ 148 h 435"/>
                <a:gd name="T42" fmla="*/ 99 w 583"/>
                <a:gd name="T43" fmla="*/ 119 h 435"/>
                <a:gd name="T44" fmla="*/ 120 w 583"/>
                <a:gd name="T45" fmla="*/ 91 h 435"/>
                <a:gd name="T46" fmla="*/ 148 w 583"/>
                <a:gd name="T47" fmla="*/ 70 h 435"/>
                <a:gd name="T48" fmla="*/ 176 w 583"/>
                <a:gd name="T49" fmla="*/ 49 h 435"/>
                <a:gd name="T50" fmla="*/ 204 w 583"/>
                <a:gd name="T51" fmla="*/ 28 h 435"/>
                <a:gd name="T52" fmla="*/ 239 w 583"/>
                <a:gd name="T53" fmla="*/ 14 h 435"/>
                <a:gd name="T54" fmla="*/ 267 w 583"/>
                <a:gd name="T55" fmla="*/ 7 h 435"/>
                <a:gd name="T56" fmla="*/ 302 w 583"/>
                <a:gd name="T57" fmla="*/ 0 h 435"/>
                <a:gd name="T58" fmla="*/ 337 w 583"/>
                <a:gd name="T59" fmla="*/ 0 h 435"/>
                <a:gd name="T60" fmla="*/ 351 w 583"/>
                <a:gd name="T61" fmla="*/ 0 h 435"/>
                <a:gd name="T62" fmla="*/ 358 w 583"/>
                <a:gd name="T63" fmla="*/ 0 h 435"/>
                <a:gd name="T64" fmla="*/ 372 w 583"/>
                <a:gd name="T65" fmla="*/ 0 h 435"/>
                <a:gd name="T66" fmla="*/ 379 w 583"/>
                <a:gd name="T67" fmla="*/ 0 h 435"/>
                <a:gd name="T68" fmla="*/ 393 w 583"/>
                <a:gd name="T69" fmla="*/ 7 h 435"/>
                <a:gd name="T70" fmla="*/ 407 w 583"/>
                <a:gd name="T71" fmla="*/ 7 h 435"/>
                <a:gd name="T72" fmla="*/ 414 w 583"/>
                <a:gd name="T73" fmla="*/ 14 h 435"/>
                <a:gd name="T74" fmla="*/ 428 w 583"/>
                <a:gd name="T75" fmla="*/ 14 h 435"/>
                <a:gd name="T76" fmla="*/ 435 w 583"/>
                <a:gd name="T77" fmla="*/ 21 h 435"/>
                <a:gd name="T78" fmla="*/ 450 w 583"/>
                <a:gd name="T79" fmla="*/ 21 h 435"/>
                <a:gd name="T80" fmla="*/ 457 w 583"/>
                <a:gd name="T81" fmla="*/ 28 h 435"/>
                <a:gd name="T82" fmla="*/ 471 w 583"/>
                <a:gd name="T83" fmla="*/ 35 h 435"/>
                <a:gd name="T84" fmla="*/ 478 w 583"/>
                <a:gd name="T85" fmla="*/ 35 h 435"/>
                <a:gd name="T86" fmla="*/ 485 w 583"/>
                <a:gd name="T87" fmla="*/ 42 h 435"/>
                <a:gd name="T88" fmla="*/ 492 w 583"/>
                <a:gd name="T89" fmla="*/ 49 h 435"/>
                <a:gd name="T90" fmla="*/ 506 w 583"/>
                <a:gd name="T91" fmla="*/ 56 h 4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3"/>
                <a:gd name="T139" fmla="*/ 0 h 435"/>
                <a:gd name="T140" fmla="*/ 583 w 583"/>
                <a:gd name="T141" fmla="*/ 435 h 4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3" h="435">
                  <a:moveTo>
                    <a:pt x="506" y="56"/>
                  </a:moveTo>
                  <a:lnTo>
                    <a:pt x="534" y="91"/>
                  </a:lnTo>
                  <a:lnTo>
                    <a:pt x="555" y="134"/>
                  </a:lnTo>
                  <a:lnTo>
                    <a:pt x="569" y="183"/>
                  </a:lnTo>
                  <a:lnTo>
                    <a:pt x="583" y="225"/>
                  </a:lnTo>
                  <a:lnTo>
                    <a:pt x="583" y="281"/>
                  </a:lnTo>
                  <a:lnTo>
                    <a:pt x="576" y="330"/>
                  </a:lnTo>
                  <a:lnTo>
                    <a:pt x="569" y="386"/>
                  </a:lnTo>
                  <a:lnTo>
                    <a:pt x="555" y="435"/>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51" y="0"/>
                  </a:lnTo>
                  <a:lnTo>
                    <a:pt x="358" y="0"/>
                  </a:lnTo>
                  <a:lnTo>
                    <a:pt x="372" y="0"/>
                  </a:lnTo>
                  <a:lnTo>
                    <a:pt x="379" y="0"/>
                  </a:lnTo>
                  <a:lnTo>
                    <a:pt x="393" y="7"/>
                  </a:lnTo>
                  <a:lnTo>
                    <a:pt x="407" y="7"/>
                  </a:lnTo>
                  <a:lnTo>
                    <a:pt x="414" y="14"/>
                  </a:lnTo>
                  <a:lnTo>
                    <a:pt x="428" y="14"/>
                  </a:lnTo>
                  <a:lnTo>
                    <a:pt x="435" y="21"/>
                  </a:lnTo>
                  <a:lnTo>
                    <a:pt x="450" y="21"/>
                  </a:lnTo>
                  <a:lnTo>
                    <a:pt x="457" y="28"/>
                  </a:lnTo>
                  <a:lnTo>
                    <a:pt x="471" y="35"/>
                  </a:lnTo>
                  <a:lnTo>
                    <a:pt x="478" y="35"/>
                  </a:lnTo>
                  <a:lnTo>
                    <a:pt x="485" y="42"/>
                  </a:lnTo>
                  <a:lnTo>
                    <a:pt x="492" y="49"/>
                  </a:lnTo>
                  <a:lnTo>
                    <a:pt x="506" y="56"/>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4" name="Freeform 20"/>
            <p:cNvSpPr>
              <a:spLocks/>
            </p:cNvSpPr>
            <p:nvPr/>
          </p:nvSpPr>
          <p:spPr bwMode="auto">
            <a:xfrm>
              <a:off x="1937" y="1884"/>
              <a:ext cx="562" cy="435"/>
            </a:xfrm>
            <a:custGeom>
              <a:avLst/>
              <a:gdLst>
                <a:gd name="T0" fmla="*/ 485 w 562"/>
                <a:gd name="T1" fmla="*/ 42 h 435"/>
                <a:gd name="T2" fmla="*/ 513 w 562"/>
                <a:gd name="T3" fmla="*/ 77 h 435"/>
                <a:gd name="T4" fmla="*/ 541 w 562"/>
                <a:gd name="T5" fmla="*/ 119 h 435"/>
                <a:gd name="T6" fmla="*/ 555 w 562"/>
                <a:gd name="T7" fmla="*/ 169 h 435"/>
                <a:gd name="T8" fmla="*/ 562 w 562"/>
                <a:gd name="T9" fmla="*/ 218 h 435"/>
                <a:gd name="T10" fmla="*/ 562 w 562"/>
                <a:gd name="T11" fmla="*/ 267 h 435"/>
                <a:gd name="T12" fmla="*/ 555 w 562"/>
                <a:gd name="T13" fmla="*/ 323 h 435"/>
                <a:gd name="T14" fmla="*/ 541 w 562"/>
                <a:gd name="T15" fmla="*/ 379 h 435"/>
                <a:gd name="T16" fmla="*/ 527 w 562"/>
                <a:gd name="T17" fmla="*/ 435 h 435"/>
                <a:gd name="T18" fmla="*/ 0 w 562"/>
                <a:gd name="T19" fmla="*/ 428 h 435"/>
                <a:gd name="T20" fmla="*/ 0 w 562"/>
                <a:gd name="T21" fmla="*/ 428 h 435"/>
                <a:gd name="T22" fmla="*/ 0 w 562"/>
                <a:gd name="T23" fmla="*/ 428 h 435"/>
                <a:gd name="T24" fmla="*/ 0 w 562"/>
                <a:gd name="T25" fmla="*/ 421 h 435"/>
                <a:gd name="T26" fmla="*/ 0 w 562"/>
                <a:gd name="T27" fmla="*/ 421 h 435"/>
                <a:gd name="T28" fmla="*/ 0 w 562"/>
                <a:gd name="T29" fmla="*/ 379 h 435"/>
                <a:gd name="T30" fmla="*/ 7 w 562"/>
                <a:gd name="T31" fmla="*/ 337 h 435"/>
                <a:gd name="T32" fmla="*/ 14 w 562"/>
                <a:gd name="T33" fmla="*/ 295 h 435"/>
                <a:gd name="T34" fmla="*/ 21 w 562"/>
                <a:gd name="T35" fmla="*/ 253 h 435"/>
                <a:gd name="T36" fmla="*/ 42 w 562"/>
                <a:gd name="T37" fmla="*/ 218 h 435"/>
                <a:gd name="T38" fmla="*/ 56 w 562"/>
                <a:gd name="T39" fmla="*/ 183 h 435"/>
                <a:gd name="T40" fmla="*/ 77 w 562"/>
                <a:gd name="T41" fmla="*/ 148 h 435"/>
                <a:gd name="T42" fmla="*/ 99 w 562"/>
                <a:gd name="T43" fmla="*/ 119 h 435"/>
                <a:gd name="T44" fmla="*/ 120 w 562"/>
                <a:gd name="T45" fmla="*/ 91 h 435"/>
                <a:gd name="T46" fmla="*/ 148 w 562"/>
                <a:gd name="T47" fmla="*/ 70 h 435"/>
                <a:gd name="T48" fmla="*/ 176 w 562"/>
                <a:gd name="T49" fmla="*/ 49 h 435"/>
                <a:gd name="T50" fmla="*/ 204 w 562"/>
                <a:gd name="T51" fmla="*/ 28 h 435"/>
                <a:gd name="T52" fmla="*/ 239 w 562"/>
                <a:gd name="T53" fmla="*/ 14 h 435"/>
                <a:gd name="T54" fmla="*/ 267 w 562"/>
                <a:gd name="T55" fmla="*/ 7 h 435"/>
                <a:gd name="T56" fmla="*/ 302 w 562"/>
                <a:gd name="T57" fmla="*/ 0 h 435"/>
                <a:gd name="T58" fmla="*/ 337 w 562"/>
                <a:gd name="T59" fmla="*/ 0 h 435"/>
                <a:gd name="T60" fmla="*/ 344 w 562"/>
                <a:gd name="T61" fmla="*/ 0 h 435"/>
                <a:gd name="T62" fmla="*/ 358 w 562"/>
                <a:gd name="T63" fmla="*/ 0 h 435"/>
                <a:gd name="T64" fmla="*/ 365 w 562"/>
                <a:gd name="T65" fmla="*/ 0 h 435"/>
                <a:gd name="T66" fmla="*/ 372 w 562"/>
                <a:gd name="T67" fmla="*/ 0 h 435"/>
                <a:gd name="T68" fmla="*/ 386 w 562"/>
                <a:gd name="T69" fmla="*/ 0 h 435"/>
                <a:gd name="T70" fmla="*/ 393 w 562"/>
                <a:gd name="T71" fmla="*/ 7 h 435"/>
                <a:gd name="T72" fmla="*/ 400 w 562"/>
                <a:gd name="T73" fmla="*/ 7 h 435"/>
                <a:gd name="T74" fmla="*/ 414 w 562"/>
                <a:gd name="T75" fmla="*/ 14 h 435"/>
                <a:gd name="T76" fmla="*/ 421 w 562"/>
                <a:gd name="T77" fmla="*/ 14 h 435"/>
                <a:gd name="T78" fmla="*/ 428 w 562"/>
                <a:gd name="T79" fmla="*/ 14 h 435"/>
                <a:gd name="T80" fmla="*/ 442 w 562"/>
                <a:gd name="T81" fmla="*/ 21 h 435"/>
                <a:gd name="T82" fmla="*/ 450 w 562"/>
                <a:gd name="T83" fmla="*/ 21 h 435"/>
                <a:gd name="T84" fmla="*/ 457 w 562"/>
                <a:gd name="T85" fmla="*/ 28 h 435"/>
                <a:gd name="T86" fmla="*/ 464 w 562"/>
                <a:gd name="T87" fmla="*/ 35 h 435"/>
                <a:gd name="T88" fmla="*/ 471 w 562"/>
                <a:gd name="T89" fmla="*/ 35 h 435"/>
                <a:gd name="T90" fmla="*/ 485 w 562"/>
                <a:gd name="T91" fmla="*/ 42 h 4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2"/>
                <a:gd name="T139" fmla="*/ 0 h 435"/>
                <a:gd name="T140" fmla="*/ 562 w 562"/>
                <a:gd name="T141" fmla="*/ 435 h 4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2" h="435">
                  <a:moveTo>
                    <a:pt x="485" y="42"/>
                  </a:moveTo>
                  <a:lnTo>
                    <a:pt x="513" y="77"/>
                  </a:lnTo>
                  <a:lnTo>
                    <a:pt x="541" y="119"/>
                  </a:lnTo>
                  <a:lnTo>
                    <a:pt x="555" y="169"/>
                  </a:lnTo>
                  <a:lnTo>
                    <a:pt x="562" y="218"/>
                  </a:lnTo>
                  <a:lnTo>
                    <a:pt x="562" y="267"/>
                  </a:lnTo>
                  <a:lnTo>
                    <a:pt x="555" y="323"/>
                  </a:lnTo>
                  <a:lnTo>
                    <a:pt x="541" y="379"/>
                  </a:lnTo>
                  <a:lnTo>
                    <a:pt x="527" y="435"/>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44" y="0"/>
                  </a:lnTo>
                  <a:lnTo>
                    <a:pt x="358" y="0"/>
                  </a:lnTo>
                  <a:lnTo>
                    <a:pt x="365" y="0"/>
                  </a:lnTo>
                  <a:lnTo>
                    <a:pt x="372" y="0"/>
                  </a:lnTo>
                  <a:lnTo>
                    <a:pt x="386" y="0"/>
                  </a:lnTo>
                  <a:lnTo>
                    <a:pt x="393" y="7"/>
                  </a:lnTo>
                  <a:lnTo>
                    <a:pt x="400" y="7"/>
                  </a:lnTo>
                  <a:lnTo>
                    <a:pt x="414" y="14"/>
                  </a:lnTo>
                  <a:lnTo>
                    <a:pt x="421" y="14"/>
                  </a:lnTo>
                  <a:lnTo>
                    <a:pt x="428" y="14"/>
                  </a:lnTo>
                  <a:lnTo>
                    <a:pt x="442" y="21"/>
                  </a:lnTo>
                  <a:lnTo>
                    <a:pt x="450" y="21"/>
                  </a:lnTo>
                  <a:lnTo>
                    <a:pt x="457" y="28"/>
                  </a:lnTo>
                  <a:lnTo>
                    <a:pt x="464" y="35"/>
                  </a:lnTo>
                  <a:lnTo>
                    <a:pt x="471" y="35"/>
                  </a:lnTo>
                  <a:lnTo>
                    <a:pt x="485" y="42"/>
                  </a:lnTo>
                  <a:close/>
                </a:path>
              </a:pathLst>
            </a:custGeom>
            <a:solidFill>
              <a:srgbClr val="829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5" name="Freeform 21"/>
            <p:cNvSpPr>
              <a:spLocks/>
            </p:cNvSpPr>
            <p:nvPr/>
          </p:nvSpPr>
          <p:spPr bwMode="auto">
            <a:xfrm>
              <a:off x="1937" y="1884"/>
              <a:ext cx="548" cy="435"/>
            </a:xfrm>
            <a:custGeom>
              <a:avLst/>
              <a:gdLst>
                <a:gd name="T0" fmla="*/ 457 w 548"/>
                <a:gd name="T1" fmla="*/ 28 h 435"/>
                <a:gd name="T2" fmla="*/ 464 w 548"/>
                <a:gd name="T3" fmla="*/ 28 h 435"/>
                <a:gd name="T4" fmla="*/ 464 w 548"/>
                <a:gd name="T5" fmla="*/ 28 h 435"/>
                <a:gd name="T6" fmla="*/ 464 w 548"/>
                <a:gd name="T7" fmla="*/ 35 h 435"/>
                <a:gd name="T8" fmla="*/ 464 w 548"/>
                <a:gd name="T9" fmla="*/ 35 h 435"/>
                <a:gd name="T10" fmla="*/ 506 w 548"/>
                <a:gd name="T11" fmla="*/ 70 h 435"/>
                <a:gd name="T12" fmla="*/ 527 w 548"/>
                <a:gd name="T13" fmla="*/ 112 h 435"/>
                <a:gd name="T14" fmla="*/ 541 w 548"/>
                <a:gd name="T15" fmla="*/ 162 h 435"/>
                <a:gd name="T16" fmla="*/ 548 w 548"/>
                <a:gd name="T17" fmla="*/ 211 h 435"/>
                <a:gd name="T18" fmla="*/ 541 w 548"/>
                <a:gd name="T19" fmla="*/ 267 h 435"/>
                <a:gd name="T20" fmla="*/ 534 w 548"/>
                <a:gd name="T21" fmla="*/ 323 h 435"/>
                <a:gd name="T22" fmla="*/ 520 w 548"/>
                <a:gd name="T23" fmla="*/ 379 h 435"/>
                <a:gd name="T24" fmla="*/ 499 w 548"/>
                <a:gd name="T25" fmla="*/ 435 h 435"/>
                <a:gd name="T26" fmla="*/ 0 w 548"/>
                <a:gd name="T27" fmla="*/ 428 h 435"/>
                <a:gd name="T28" fmla="*/ 0 w 548"/>
                <a:gd name="T29" fmla="*/ 428 h 435"/>
                <a:gd name="T30" fmla="*/ 0 w 548"/>
                <a:gd name="T31" fmla="*/ 428 h 435"/>
                <a:gd name="T32" fmla="*/ 0 w 548"/>
                <a:gd name="T33" fmla="*/ 421 h 435"/>
                <a:gd name="T34" fmla="*/ 0 w 548"/>
                <a:gd name="T35" fmla="*/ 421 h 435"/>
                <a:gd name="T36" fmla="*/ 0 w 548"/>
                <a:gd name="T37" fmla="*/ 379 h 435"/>
                <a:gd name="T38" fmla="*/ 7 w 548"/>
                <a:gd name="T39" fmla="*/ 337 h 435"/>
                <a:gd name="T40" fmla="*/ 14 w 548"/>
                <a:gd name="T41" fmla="*/ 295 h 435"/>
                <a:gd name="T42" fmla="*/ 21 w 548"/>
                <a:gd name="T43" fmla="*/ 253 h 435"/>
                <a:gd name="T44" fmla="*/ 42 w 548"/>
                <a:gd name="T45" fmla="*/ 218 h 435"/>
                <a:gd name="T46" fmla="*/ 56 w 548"/>
                <a:gd name="T47" fmla="*/ 183 h 435"/>
                <a:gd name="T48" fmla="*/ 77 w 548"/>
                <a:gd name="T49" fmla="*/ 148 h 435"/>
                <a:gd name="T50" fmla="*/ 99 w 548"/>
                <a:gd name="T51" fmla="*/ 119 h 435"/>
                <a:gd name="T52" fmla="*/ 120 w 548"/>
                <a:gd name="T53" fmla="*/ 91 h 435"/>
                <a:gd name="T54" fmla="*/ 148 w 548"/>
                <a:gd name="T55" fmla="*/ 70 h 435"/>
                <a:gd name="T56" fmla="*/ 176 w 548"/>
                <a:gd name="T57" fmla="*/ 49 h 435"/>
                <a:gd name="T58" fmla="*/ 204 w 548"/>
                <a:gd name="T59" fmla="*/ 28 h 435"/>
                <a:gd name="T60" fmla="*/ 239 w 548"/>
                <a:gd name="T61" fmla="*/ 14 h 435"/>
                <a:gd name="T62" fmla="*/ 267 w 548"/>
                <a:gd name="T63" fmla="*/ 7 h 435"/>
                <a:gd name="T64" fmla="*/ 302 w 548"/>
                <a:gd name="T65" fmla="*/ 0 h 435"/>
                <a:gd name="T66" fmla="*/ 337 w 548"/>
                <a:gd name="T67" fmla="*/ 0 h 435"/>
                <a:gd name="T68" fmla="*/ 344 w 548"/>
                <a:gd name="T69" fmla="*/ 0 h 435"/>
                <a:gd name="T70" fmla="*/ 351 w 548"/>
                <a:gd name="T71" fmla="*/ 0 h 435"/>
                <a:gd name="T72" fmla="*/ 358 w 548"/>
                <a:gd name="T73" fmla="*/ 0 h 435"/>
                <a:gd name="T74" fmla="*/ 372 w 548"/>
                <a:gd name="T75" fmla="*/ 0 h 435"/>
                <a:gd name="T76" fmla="*/ 379 w 548"/>
                <a:gd name="T77" fmla="*/ 0 h 435"/>
                <a:gd name="T78" fmla="*/ 386 w 548"/>
                <a:gd name="T79" fmla="*/ 0 h 435"/>
                <a:gd name="T80" fmla="*/ 393 w 548"/>
                <a:gd name="T81" fmla="*/ 7 h 435"/>
                <a:gd name="T82" fmla="*/ 400 w 548"/>
                <a:gd name="T83" fmla="*/ 7 h 435"/>
                <a:gd name="T84" fmla="*/ 407 w 548"/>
                <a:gd name="T85" fmla="*/ 7 h 435"/>
                <a:gd name="T86" fmla="*/ 414 w 548"/>
                <a:gd name="T87" fmla="*/ 14 h 435"/>
                <a:gd name="T88" fmla="*/ 421 w 548"/>
                <a:gd name="T89" fmla="*/ 14 h 435"/>
                <a:gd name="T90" fmla="*/ 428 w 548"/>
                <a:gd name="T91" fmla="*/ 14 h 435"/>
                <a:gd name="T92" fmla="*/ 435 w 548"/>
                <a:gd name="T93" fmla="*/ 21 h 435"/>
                <a:gd name="T94" fmla="*/ 442 w 548"/>
                <a:gd name="T95" fmla="*/ 21 h 435"/>
                <a:gd name="T96" fmla="*/ 450 w 548"/>
                <a:gd name="T97" fmla="*/ 28 h 435"/>
                <a:gd name="T98" fmla="*/ 457 w 548"/>
                <a:gd name="T99" fmla="*/ 28 h 4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435"/>
                <a:gd name="T152" fmla="*/ 548 w 548"/>
                <a:gd name="T153" fmla="*/ 435 h 4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435">
                  <a:moveTo>
                    <a:pt x="457" y="28"/>
                  </a:moveTo>
                  <a:lnTo>
                    <a:pt x="464" y="28"/>
                  </a:lnTo>
                  <a:lnTo>
                    <a:pt x="464" y="35"/>
                  </a:lnTo>
                  <a:lnTo>
                    <a:pt x="506" y="70"/>
                  </a:lnTo>
                  <a:lnTo>
                    <a:pt x="527" y="112"/>
                  </a:lnTo>
                  <a:lnTo>
                    <a:pt x="541" y="162"/>
                  </a:lnTo>
                  <a:lnTo>
                    <a:pt x="548" y="211"/>
                  </a:lnTo>
                  <a:lnTo>
                    <a:pt x="541" y="267"/>
                  </a:lnTo>
                  <a:lnTo>
                    <a:pt x="534" y="323"/>
                  </a:lnTo>
                  <a:lnTo>
                    <a:pt x="520" y="379"/>
                  </a:lnTo>
                  <a:lnTo>
                    <a:pt x="499" y="435"/>
                  </a:lnTo>
                  <a:lnTo>
                    <a:pt x="0" y="428"/>
                  </a:lnTo>
                  <a:lnTo>
                    <a:pt x="0" y="421"/>
                  </a:lnTo>
                  <a:lnTo>
                    <a:pt x="0" y="379"/>
                  </a:lnTo>
                  <a:lnTo>
                    <a:pt x="7" y="337"/>
                  </a:lnTo>
                  <a:lnTo>
                    <a:pt x="14" y="295"/>
                  </a:lnTo>
                  <a:lnTo>
                    <a:pt x="21" y="253"/>
                  </a:lnTo>
                  <a:lnTo>
                    <a:pt x="42" y="218"/>
                  </a:lnTo>
                  <a:lnTo>
                    <a:pt x="56" y="183"/>
                  </a:lnTo>
                  <a:lnTo>
                    <a:pt x="77" y="148"/>
                  </a:lnTo>
                  <a:lnTo>
                    <a:pt x="99" y="119"/>
                  </a:lnTo>
                  <a:lnTo>
                    <a:pt x="120" y="91"/>
                  </a:lnTo>
                  <a:lnTo>
                    <a:pt x="148" y="70"/>
                  </a:lnTo>
                  <a:lnTo>
                    <a:pt x="176" y="49"/>
                  </a:lnTo>
                  <a:lnTo>
                    <a:pt x="204" y="28"/>
                  </a:lnTo>
                  <a:lnTo>
                    <a:pt x="239" y="14"/>
                  </a:lnTo>
                  <a:lnTo>
                    <a:pt x="267" y="7"/>
                  </a:lnTo>
                  <a:lnTo>
                    <a:pt x="302" y="0"/>
                  </a:lnTo>
                  <a:lnTo>
                    <a:pt x="337" y="0"/>
                  </a:lnTo>
                  <a:lnTo>
                    <a:pt x="344" y="0"/>
                  </a:lnTo>
                  <a:lnTo>
                    <a:pt x="351" y="0"/>
                  </a:lnTo>
                  <a:lnTo>
                    <a:pt x="358" y="0"/>
                  </a:lnTo>
                  <a:lnTo>
                    <a:pt x="372" y="0"/>
                  </a:lnTo>
                  <a:lnTo>
                    <a:pt x="379" y="0"/>
                  </a:lnTo>
                  <a:lnTo>
                    <a:pt x="386" y="0"/>
                  </a:lnTo>
                  <a:lnTo>
                    <a:pt x="393" y="7"/>
                  </a:lnTo>
                  <a:lnTo>
                    <a:pt x="400" y="7"/>
                  </a:lnTo>
                  <a:lnTo>
                    <a:pt x="407" y="7"/>
                  </a:lnTo>
                  <a:lnTo>
                    <a:pt x="414" y="14"/>
                  </a:lnTo>
                  <a:lnTo>
                    <a:pt x="421" y="14"/>
                  </a:lnTo>
                  <a:lnTo>
                    <a:pt x="428" y="14"/>
                  </a:lnTo>
                  <a:lnTo>
                    <a:pt x="435" y="21"/>
                  </a:lnTo>
                  <a:lnTo>
                    <a:pt x="442" y="21"/>
                  </a:lnTo>
                  <a:lnTo>
                    <a:pt x="450" y="28"/>
                  </a:lnTo>
                  <a:lnTo>
                    <a:pt x="457" y="28"/>
                  </a:lnTo>
                  <a:close/>
                </a:path>
              </a:pathLst>
            </a:custGeom>
            <a:solidFill>
              <a:srgbClr val="89A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6" name="Freeform 22"/>
            <p:cNvSpPr>
              <a:spLocks/>
            </p:cNvSpPr>
            <p:nvPr/>
          </p:nvSpPr>
          <p:spPr bwMode="auto">
            <a:xfrm>
              <a:off x="1937" y="1884"/>
              <a:ext cx="527" cy="435"/>
            </a:xfrm>
            <a:custGeom>
              <a:avLst/>
              <a:gdLst>
                <a:gd name="T0" fmla="*/ 435 w 527"/>
                <a:gd name="T1" fmla="*/ 21 h 435"/>
                <a:gd name="T2" fmla="*/ 442 w 527"/>
                <a:gd name="T3" fmla="*/ 21 h 435"/>
                <a:gd name="T4" fmla="*/ 450 w 527"/>
                <a:gd name="T5" fmla="*/ 28 h 435"/>
                <a:gd name="T6" fmla="*/ 457 w 527"/>
                <a:gd name="T7" fmla="*/ 28 h 435"/>
                <a:gd name="T8" fmla="*/ 457 w 527"/>
                <a:gd name="T9" fmla="*/ 35 h 435"/>
                <a:gd name="T10" fmla="*/ 492 w 527"/>
                <a:gd name="T11" fmla="*/ 70 h 435"/>
                <a:gd name="T12" fmla="*/ 520 w 527"/>
                <a:gd name="T13" fmla="*/ 112 h 435"/>
                <a:gd name="T14" fmla="*/ 527 w 527"/>
                <a:gd name="T15" fmla="*/ 162 h 435"/>
                <a:gd name="T16" fmla="*/ 527 w 527"/>
                <a:gd name="T17" fmla="*/ 211 h 435"/>
                <a:gd name="T18" fmla="*/ 520 w 527"/>
                <a:gd name="T19" fmla="*/ 260 h 435"/>
                <a:gd name="T20" fmla="*/ 513 w 527"/>
                <a:gd name="T21" fmla="*/ 316 h 435"/>
                <a:gd name="T22" fmla="*/ 492 w 527"/>
                <a:gd name="T23" fmla="*/ 379 h 435"/>
                <a:gd name="T24" fmla="*/ 471 w 527"/>
                <a:gd name="T25" fmla="*/ 435 h 435"/>
                <a:gd name="T26" fmla="*/ 0 w 527"/>
                <a:gd name="T27" fmla="*/ 428 h 435"/>
                <a:gd name="T28" fmla="*/ 0 w 527"/>
                <a:gd name="T29" fmla="*/ 421 h 435"/>
                <a:gd name="T30" fmla="*/ 0 w 527"/>
                <a:gd name="T31" fmla="*/ 407 h 435"/>
                <a:gd name="T32" fmla="*/ 0 w 527"/>
                <a:gd name="T33" fmla="*/ 393 h 435"/>
                <a:gd name="T34" fmla="*/ 0 w 527"/>
                <a:gd name="T35" fmla="*/ 386 h 435"/>
                <a:gd name="T36" fmla="*/ 0 w 527"/>
                <a:gd name="T37" fmla="*/ 344 h 435"/>
                <a:gd name="T38" fmla="*/ 7 w 527"/>
                <a:gd name="T39" fmla="*/ 309 h 435"/>
                <a:gd name="T40" fmla="*/ 21 w 527"/>
                <a:gd name="T41" fmla="*/ 267 h 435"/>
                <a:gd name="T42" fmla="*/ 35 w 527"/>
                <a:gd name="T43" fmla="*/ 232 h 435"/>
                <a:gd name="T44" fmla="*/ 49 w 527"/>
                <a:gd name="T45" fmla="*/ 197 h 435"/>
                <a:gd name="T46" fmla="*/ 63 w 527"/>
                <a:gd name="T47" fmla="*/ 169 h 435"/>
                <a:gd name="T48" fmla="*/ 85 w 527"/>
                <a:gd name="T49" fmla="*/ 134 h 435"/>
                <a:gd name="T50" fmla="*/ 106 w 527"/>
                <a:gd name="T51" fmla="*/ 112 h 435"/>
                <a:gd name="T52" fmla="*/ 134 w 527"/>
                <a:gd name="T53" fmla="*/ 84 h 435"/>
                <a:gd name="T54" fmla="*/ 155 w 527"/>
                <a:gd name="T55" fmla="*/ 63 h 435"/>
                <a:gd name="T56" fmla="*/ 183 w 527"/>
                <a:gd name="T57" fmla="*/ 42 h 435"/>
                <a:gd name="T58" fmla="*/ 211 w 527"/>
                <a:gd name="T59" fmla="*/ 28 h 435"/>
                <a:gd name="T60" fmla="*/ 239 w 527"/>
                <a:gd name="T61" fmla="*/ 14 h 435"/>
                <a:gd name="T62" fmla="*/ 274 w 527"/>
                <a:gd name="T63" fmla="*/ 7 h 435"/>
                <a:gd name="T64" fmla="*/ 302 w 527"/>
                <a:gd name="T65" fmla="*/ 0 h 435"/>
                <a:gd name="T66" fmla="*/ 337 w 527"/>
                <a:gd name="T67" fmla="*/ 0 h 435"/>
                <a:gd name="T68" fmla="*/ 351 w 527"/>
                <a:gd name="T69" fmla="*/ 0 h 435"/>
                <a:gd name="T70" fmla="*/ 365 w 527"/>
                <a:gd name="T71" fmla="*/ 0 h 435"/>
                <a:gd name="T72" fmla="*/ 379 w 527"/>
                <a:gd name="T73" fmla="*/ 0 h 435"/>
                <a:gd name="T74" fmla="*/ 386 w 527"/>
                <a:gd name="T75" fmla="*/ 7 h 435"/>
                <a:gd name="T76" fmla="*/ 400 w 527"/>
                <a:gd name="T77" fmla="*/ 7 h 435"/>
                <a:gd name="T78" fmla="*/ 414 w 527"/>
                <a:gd name="T79" fmla="*/ 14 h 435"/>
                <a:gd name="T80" fmla="*/ 428 w 527"/>
                <a:gd name="T81" fmla="*/ 14 h 435"/>
                <a:gd name="T82" fmla="*/ 435 w 527"/>
                <a:gd name="T83" fmla="*/ 21 h 4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7"/>
                <a:gd name="T127" fmla="*/ 0 h 435"/>
                <a:gd name="T128" fmla="*/ 527 w 527"/>
                <a:gd name="T129" fmla="*/ 435 h 4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7" h="435">
                  <a:moveTo>
                    <a:pt x="435" y="21"/>
                  </a:moveTo>
                  <a:lnTo>
                    <a:pt x="442" y="21"/>
                  </a:lnTo>
                  <a:lnTo>
                    <a:pt x="450" y="28"/>
                  </a:lnTo>
                  <a:lnTo>
                    <a:pt x="457" y="28"/>
                  </a:lnTo>
                  <a:lnTo>
                    <a:pt x="457" y="35"/>
                  </a:lnTo>
                  <a:lnTo>
                    <a:pt x="492" y="70"/>
                  </a:lnTo>
                  <a:lnTo>
                    <a:pt x="520" y="112"/>
                  </a:lnTo>
                  <a:lnTo>
                    <a:pt x="527" y="162"/>
                  </a:lnTo>
                  <a:lnTo>
                    <a:pt x="527" y="211"/>
                  </a:lnTo>
                  <a:lnTo>
                    <a:pt x="520" y="260"/>
                  </a:lnTo>
                  <a:lnTo>
                    <a:pt x="513" y="316"/>
                  </a:lnTo>
                  <a:lnTo>
                    <a:pt x="492" y="379"/>
                  </a:lnTo>
                  <a:lnTo>
                    <a:pt x="471" y="435"/>
                  </a:lnTo>
                  <a:lnTo>
                    <a:pt x="0" y="428"/>
                  </a:lnTo>
                  <a:lnTo>
                    <a:pt x="0" y="421"/>
                  </a:lnTo>
                  <a:lnTo>
                    <a:pt x="0" y="407"/>
                  </a:lnTo>
                  <a:lnTo>
                    <a:pt x="0" y="393"/>
                  </a:lnTo>
                  <a:lnTo>
                    <a:pt x="0" y="386"/>
                  </a:lnTo>
                  <a:lnTo>
                    <a:pt x="0" y="344"/>
                  </a:lnTo>
                  <a:lnTo>
                    <a:pt x="7" y="309"/>
                  </a:lnTo>
                  <a:lnTo>
                    <a:pt x="21" y="267"/>
                  </a:lnTo>
                  <a:lnTo>
                    <a:pt x="35" y="232"/>
                  </a:lnTo>
                  <a:lnTo>
                    <a:pt x="49" y="197"/>
                  </a:lnTo>
                  <a:lnTo>
                    <a:pt x="63" y="169"/>
                  </a:lnTo>
                  <a:lnTo>
                    <a:pt x="85" y="134"/>
                  </a:lnTo>
                  <a:lnTo>
                    <a:pt x="106" y="112"/>
                  </a:lnTo>
                  <a:lnTo>
                    <a:pt x="134" y="84"/>
                  </a:lnTo>
                  <a:lnTo>
                    <a:pt x="155" y="63"/>
                  </a:lnTo>
                  <a:lnTo>
                    <a:pt x="183" y="42"/>
                  </a:lnTo>
                  <a:lnTo>
                    <a:pt x="211" y="28"/>
                  </a:lnTo>
                  <a:lnTo>
                    <a:pt x="239" y="14"/>
                  </a:lnTo>
                  <a:lnTo>
                    <a:pt x="274" y="7"/>
                  </a:lnTo>
                  <a:lnTo>
                    <a:pt x="302" y="0"/>
                  </a:lnTo>
                  <a:lnTo>
                    <a:pt x="337" y="0"/>
                  </a:lnTo>
                  <a:lnTo>
                    <a:pt x="351" y="0"/>
                  </a:lnTo>
                  <a:lnTo>
                    <a:pt x="365" y="0"/>
                  </a:lnTo>
                  <a:lnTo>
                    <a:pt x="379" y="0"/>
                  </a:lnTo>
                  <a:lnTo>
                    <a:pt x="386" y="7"/>
                  </a:lnTo>
                  <a:lnTo>
                    <a:pt x="400" y="7"/>
                  </a:lnTo>
                  <a:lnTo>
                    <a:pt x="414" y="14"/>
                  </a:lnTo>
                  <a:lnTo>
                    <a:pt x="428" y="14"/>
                  </a:lnTo>
                  <a:lnTo>
                    <a:pt x="435" y="21"/>
                  </a:lnTo>
                  <a:close/>
                </a:path>
              </a:pathLst>
            </a:custGeom>
            <a:solidFill>
              <a:srgbClr val="8EA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7" name="Freeform 23"/>
            <p:cNvSpPr>
              <a:spLocks/>
            </p:cNvSpPr>
            <p:nvPr/>
          </p:nvSpPr>
          <p:spPr bwMode="auto">
            <a:xfrm>
              <a:off x="1937" y="1884"/>
              <a:ext cx="513" cy="435"/>
            </a:xfrm>
            <a:custGeom>
              <a:avLst/>
              <a:gdLst>
                <a:gd name="T0" fmla="*/ 414 w 513"/>
                <a:gd name="T1" fmla="*/ 14 h 435"/>
                <a:gd name="T2" fmla="*/ 421 w 513"/>
                <a:gd name="T3" fmla="*/ 14 h 435"/>
                <a:gd name="T4" fmla="*/ 428 w 513"/>
                <a:gd name="T5" fmla="*/ 14 h 435"/>
                <a:gd name="T6" fmla="*/ 428 w 513"/>
                <a:gd name="T7" fmla="*/ 21 h 435"/>
                <a:gd name="T8" fmla="*/ 435 w 513"/>
                <a:gd name="T9" fmla="*/ 21 h 435"/>
                <a:gd name="T10" fmla="*/ 442 w 513"/>
                <a:gd name="T11" fmla="*/ 28 h 435"/>
                <a:gd name="T12" fmla="*/ 442 w 513"/>
                <a:gd name="T13" fmla="*/ 28 h 435"/>
                <a:gd name="T14" fmla="*/ 450 w 513"/>
                <a:gd name="T15" fmla="*/ 35 h 435"/>
                <a:gd name="T16" fmla="*/ 457 w 513"/>
                <a:gd name="T17" fmla="*/ 35 h 435"/>
                <a:gd name="T18" fmla="*/ 471 w 513"/>
                <a:gd name="T19" fmla="*/ 56 h 435"/>
                <a:gd name="T20" fmla="*/ 492 w 513"/>
                <a:gd name="T21" fmla="*/ 70 h 435"/>
                <a:gd name="T22" fmla="*/ 499 w 513"/>
                <a:gd name="T23" fmla="*/ 91 h 435"/>
                <a:gd name="T24" fmla="*/ 506 w 513"/>
                <a:gd name="T25" fmla="*/ 112 h 435"/>
                <a:gd name="T26" fmla="*/ 513 w 513"/>
                <a:gd name="T27" fmla="*/ 141 h 435"/>
                <a:gd name="T28" fmla="*/ 513 w 513"/>
                <a:gd name="T29" fmla="*/ 162 h 435"/>
                <a:gd name="T30" fmla="*/ 513 w 513"/>
                <a:gd name="T31" fmla="*/ 183 h 435"/>
                <a:gd name="T32" fmla="*/ 513 w 513"/>
                <a:gd name="T33" fmla="*/ 211 h 435"/>
                <a:gd name="T34" fmla="*/ 506 w 513"/>
                <a:gd name="T35" fmla="*/ 239 h 435"/>
                <a:gd name="T36" fmla="*/ 499 w 513"/>
                <a:gd name="T37" fmla="*/ 260 h 435"/>
                <a:gd name="T38" fmla="*/ 492 w 513"/>
                <a:gd name="T39" fmla="*/ 288 h 435"/>
                <a:gd name="T40" fmla="*/ 485 w 513"/>
                <a:gd name="T41" fmla="*/ 316 h 435"/>
                <a:gd name="T42" fmla="*/ 471 w 513"/>
                <a:gd name="T43" fmla="*/ 344 h 435"/>
                <a:gd name="T44" fmla="*/ 464 w 513"/>
                <a:gd name="T45" fmla="*/ 379 h 435"/>
                <a:gd name="T46" fmla="*/ 450 w 513"/>
                <a:gd name="T47" fmla="*/ 407 h 435"/>
                <a:gd name="T48" fmla="*/ 442 w 513"/>
                <a:gd name="T49" fmla="*/ 435 h 435"/>
                <a:gd name="T50" fmla="*/ 0 w 513"/>
                <a:gd name="T51" fmla="*/ 428 h 435"/>
                <a:gd name="T52" fmla="*/ 0 w 513"/>
                <a:gd name="T53" fmla="*/ 407 h 435"/>
                <a:gd name="T54" fmla="*/ 0 w 513"/>
                <a:gd name="T55" fmla="*/ 379 h 435"/>
                <a:gd name="T56" fmla="*/ 0 w 513"/>
                <a:gd name="T57" fmla="*/ 358 h 435"/>
                <a:gd name="T58" fmla="*/ 7 w 513"/>
                <a:gd name="T59" fmla="*/ 330 h 435"/>
                <a:gd name="T60" fmla="*/ 14 w 513"/>
                <a:gd name="T61" fmla="*/ 295 h 435"/>
                <a:gd name="T62" fmla="*/ 21 w 513"/>
                <a:gd name="T63" fmla="*/ 260 h 435"/>
                <a:gd name="T64" fmla="*/ 35 w 513"/>
                <a:gd name="T65" fmla="*/ 232 h 435"/>
                <a:gd name="T66" fmla="*/ 49 w 513"/>
                <a:gd name="T67" fmla="*/ 197 h 435"/>
                <a:gd name="T68" fmla="*/ 63 w 513"/>
                <a:gd name="T69" fmla="*/ 169 h 435"/>
                <a:gd name="T70" fmla="*/ 85 w 513"/>
                <a:gd name="T71" fmla="*/ 141 h 435"/>
                <a:gd name="T72" fmla="*/ 99 w 513"/>
                <a:gd name="T73" fmla="*/ 112 h 435"/>
                <a:gd name="T74" fmla="*/ 120 w 513"/>
                <a:gd name="T75" fmla="*/ 91 h 435"/>
                <a:gd name="T76" fmla="*/ 148 w 513"/>
                <a:gd name="T77" fmla="*/ 70 h 435"/>
                <a:gd name="T78" fmla="*/ 169 w 513"/>
                <a:gd name="T79" fmla="*/ 49 h 435"/>
                <a:gd name="T80" fmla="*/ 197 w 513"/>
                <a:gd name="T81" fmla="*/ 35 h 435"/>
                <a:gd name="T82" fmla="*/ 225 w 513"/>
                <a:gd name="T83" fmla="*/ 21 h 435"/>
                <a:gd name="T84" fmla="*/ 246 w 513"/>
                <a:gd name="T85" fmla="*/ 14 h 435"/>
                <a:gd name="T86" fmla="*/ 274 w 513"/>
                <a:gd name="T87" fmla="*/ 7 h 435"/>
                <a:gd name="T88" fmla="*/ 309 w 513"/>
                <a:gd name="T89" fmla="*/ 0 h 435"/>
                <a:gd name="T90" fmla="*/ 337 w 513"/>
                <a:gd name="T91" fmla="*/ 0 h 435"/>
                <a:gd name="T92" fmla="*/ 344 w 513"/>
                <a:gd name="T93" fmla="*/ 0 h 435"/>
                <a:gd name="T94" fmla="*/ 358 w 513"/>
                <a:gd name="T95" fmla="*/ 0 h 435"/>
                <a:gd name="T96" fmla="*/ 365 w 513"/>
                <a:gd name="T97" fmla="*/ 0 h 435"/>
                <a:gd name="T98" fmla="*/ 379 w 513"/>
                <a:gd name="T99" fmla="*/ 0 h 435"/>
                <a:gd name="T100" fmla="*/ 386 w 513"/>
                <a:gd name="T101" fmla="*/ 7 h 435"/>
                <a:gd name="T102" fmla="*/ 400 w 513"/>
                <a:gd name="T103" fmla="*/ 7 h 435"/>
                <a:gd name="T104" fmla="*/ 407 w 513"/>
                <a:gd name="T105" fmla="*/ 7 h 435"/>
                <a:gd name="T106" fmla="*/ 414 w 513"/>
                <a:gd name="T107" fmla="*/ 14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3"/>
                <a:gd name="T163" fmla="*/ 0 h 435"/>
                <a:gd name="T164" fmla="*/ 513 w 513"/>
                <a:gd name="T165" fmla="*/ 435 h 4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3" h="435">
                  <a:moveTo>
                    <a:pt x="414" y="14"/>
                  </a:moveTo>
                  <a:lnTo>
                    <a:pt x="421" y="14"/>
                  </a:lnTo>
                  <a:lnTo>
                    <a:pt x="428" y="14"/>
                  </a:lnTo>
                  <a:lnTo>
                    <a:pt x="428" y="21"/>
                  </a:lnTo>
                  <a:lnTo>
                    <a:pt x="435" y="21"/>
                  </a:lnTo>
                  <a:lnTo>
                    <a:pt x="442" y="28"/>
                  </a:lnTo>
                  <a:lnTo>
                    <a:pt x="450" y="35"/>
                  </a:lnTo>
                  <a:lnTo>
                    <a:pt x="457" y="35"/>
                  </a:lnTo>
                  <a:lnTo>
                    <a:pt x="471" y="56"/>
                  </a:lnTo>
                  <a:lnTo>
                    <a:pt x="492" y="70"/>
                  </a:lnTo>
                  <a:lnTo>
                    <a:pt x="499" y="91"/>
                  </a:lnTo>
                  <a:lnTo>
                    <a:pt x="506" y="112"/>
                  </a:lnTo>
                  <a:lnTo>
                    <a:pt x="513" y="141"/>
                  </a:lnTo>
                  <a:lnTo>
                    <a:pt x="513" y="162"/>
                  </a:lnTo>
                  <a:lnTo>
                    <a:pt x="513" y="183"/>
                  </a:lnTo>
                  <a:lnTo>
                    <a:pt x="513" y="211"/>
                  </a:lnTo>
                  <a:lnTo>
                    <a:pt x="506" y="239"/>
                  </a:lnTo>
                  <a:lnTo>
                    <a:pt x="499" y="260"/>
                  </a:lnTo>
                  <a:lnTo>
                    <a:pt x="492" y="288"/>
                  </a:lnTo>
                  <a:lnTo>
                    <a:pt x="485" y="316"/>
                  </a:lnTo>
                  <a:lnTo>
                    <a:pt x="471" y="344"/>
                  </a:lnTo>
                  <a:lnTo>
                    <a:pt x="464" y="379"/>
                  </a:lnTo>
                  <a:lnTo>
                    <a:pt x="450" y="407"/>
                  </a:lnTo>
                  <a:lnTo>
                    <a:pt x="442" y="435"/>
                  </a:lnTo>
                  <a:lnTo>
                    <a:pt x="0" y="428"/>
                  </a:lnTo>
                  <a:lnTo>
                    <a:pt x="0" y="407"/>
                  </a:lnTo>
                  <a:lnTo>
                    <a:pt x="0" y="379"/>
                  </a:lnTo>
                  <a:lnTo>
                    <a:pt x="0" y="358"/>
                  </a:lnTo>
                  <a:lnTo>
                    <a:pt x="7" y="330"/>
                  </a:lnTo>
                  <a:lnTo>
                    <a:pt x="14" y="295"/>
                  </a:lnTo>
                  <a:lnTo>
                    <a:pt x="21" y="260"/>
                  </a:lnTo>
                  <a:lnTo>
                    <a:pt x="35" y="232"/>
                  </a:lnTo>
                  <a:lnTo>
                    <a:pt x="49" y="197"/>
                  </a:lnTo>
                  <a:lnTo>
                    <a:pt x="63" y="169"/>
                  </a:lnTo>
                  <a:lnTo>
                    <a:pt x="85" y="141"/>
                  </a:lnTo>
                  <a:lnTo>
                    <a:pt x="99" y="112"/>
                  </a:lnTo>
                  <a:lnTo>
                    <a:pt x="120" y="91"/>
                  </a:lnTo>
                  <a:lnTo>
                    <a:pt x="148" y="70"/>
                  </a:lnTo>
                  <a:lnTo>
                    <a:pt x="169" y="49"/>
                  </a:lnTo>
                  <a:lnTo>
                    <a:pt x="197" y="35"/>
                  </a:lnTo>
                  <a:lnTo>
                    <a:pt x="225" y="21"/>
                  </a:lnTo>
                  <a:lnTo>
                    <a:pt x="246" y="14"/>
                  </a:lnTo>
                  <a:lnTo>
                    <a:pt x="274" y="7"/>
                  </a:lnTo>
                  <a:lnTo>
                    <a:pt x="309" y="0"/>
                  </a:lnTo>
                  <a:lnTo>
                    <a:pt x="337" y="0"/>
                  </a:lnTo>
                  <a:lnTo>
                    <a:pt x="344" y="0"/>
                  </a:lnTo>
                  <a:lnTo>
                    <a:pt x="358" y="0"/>
                  </a:lnTo>
                  <a:lnTo>
                    <a:pt x="365" y="0"/>
                  </a:lnTo>
                  <a:lnTo>
                    <a:pt x="379" y="0"/>
                  </a:lnTo>
                  <a:lnTo>
                    <a:pt x="386" y="7"/>
                  </a:lnTo>
                  <a:lnTo>
                    <a:pt x="400" y="7"/>
                  </a:lnTo>
                  <a:lnTo>
                    <a:pt x="407" y="7"/>
                  </a:lnTo>
                  <a:lnTo>
                    <a:pt x="414" y="14"/>
                  </a:lnTo>
                  <a:close/>
                </a:path>
              </a:pathLst>
            </a:custGeom>
            <a:solidFill>
              <a:srgbClr val="93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8" name="Freeform 24"/>
            <p:cNvSpPr>
              <a:spLocks/>
            </p:cNvSpPr>
            <p:nvPr/>
          </p:nvSpPr>
          <p:spPr bwMode="auto">
            <a:xfrm>
              <a:off x="1937" y="1884"/>
              <a:ext cx="499" cy="435"/>
            </a:xfrm>
            <a:custGeom>
              <a:avLst/>
              <a:gdLst>
                <a:gd name="T0" fmla="*/ 393 w 499"/>
                <a:gd name="T1" fmla="*/ 7 h 435"/>
                <a:gd name="T2" fmla="*/ 400 w 499"/>
                <a:gd name="T3" fmla="*/ 7 h 435"/>
                <a:gd name="T4" fmla="*/ 407 w 499"/>
                <a:gd name="T5" fmla="*/ 14 h 435"/>
                <a:gd name="T6" fmla="*/ 414 w 499"/>
                <a:gd name="T7" fmla="*/ 14 h 435"/>
                <a:gd name="T8" fmla="*/ 421 w 499"/>
                <a:gd name="T9" fmla="*/ 21 h 435"/>
                <a:gd name="T10" fmla="*/ 428 w 499"/>
                <a:gd name="T11" fmla="*/ 21 h 435"/>
                <a:gd name="T12" fmla="*/ 435 w 499"/>
                <a:gd name="T13" fmla="*/ 28 h 435"/>
                <a:gd name="T14" fmla="*/ 442 w 499"/>
                <a:gd name="T15" fmla="*/ 28 h 435"/>
                <a:gd name="T16" fmla="*/ 450 w 499"/>
                <a:gd name="T17" fmla="*/ 35 h 435"/>
                <a:gd name="T18" fmla="*/ 471 w 499"/>
                <a:gd name="T19" fmla="*/ 56 h 435"/>
                <a:gd name="T20" fmla="*/ 485 w 499"/>
                <a:gd name="T21" fmla="*/ 70 h 435"/>
                <a:gd name="T22" fmla="*/ 492 w 499"/>
                <a:gd name="T23" fmla="*/ 91 h 435"/>
                <a:gd name="T24" fmla="*/ 499 w 499"/>
                <a:gd name="T25" fmla="*/ 112 h 435"/>
                <a:gd name="T26" fmla="*/ 499 w 499"/>
                <a:gd name="T27" fmla="*/ 141 h 435"/>
                <a:gd name="T28" fmla="*/ 499 w 499"/>
                <a:gd name="T29" fmla="*/ 162 h 435"/>
                <a:gd name="T30" fmla="*/ 499 w 499"/>
                <a:gd name="T31" fmla="*/ 183 h 435"/>
                <a:gd name="T32" fmla="*/ 492 w 499"/>
                <a:gd name="T33" fmla="*/ 211 h 435"/>
                <a:gd name="T34" fmla="*/ 485 w 499"/>
                <a:gd name="T35" fmla="*/ 232 h 435"/>
                <a:gd name="T36" fmla="*/ 478 w 499"/>
                <a:gd name="T37" fmla="*/ 260 h 435"/>
                <a:gd name="T38" fmla="*/ 471 w 499"/>
                <a:gd name="T39" fmla="*/ 288 h 435"/>
                <a:gd name="T40" fmla="*/ 457 w 499"/>
                <a:gd name="T41" fmla="*/ 316 h 435"/>
                <a:gd name="T42" fmla="*/ 442 w 499"/>
                <a:gd name="T43" fmla="*/ 344 h 435"/>
                <a:gd name="T44" fmla="*/ 435 w 499"/>
                <a:gd name="T45" fmla="*/ 372 h 435"/>
                <a:gd name="T46" fmla="*/ 421 w 499"/>
                <a:gd name="T47" fmla="*/ 407 h 435"/>
                <a:gd name="T48" fmla="*/ 407 w 499"/>
                <a:gd name="T49" fmla="*/ 435 h 435"/>
                <a:gd name="T50" fmla="*/ 7 w 499"/>
                <a:gd name="T51" fmla="*/ 428 h 435"/>
                <a:gd name="T52" fmla="*/ 0 w 499"/>
                <a:gd name="T53" fmla="*/ 393 h 435"/>
                <a:gd name="T54" fmla="*/ 7 w 499"/>
                <a:gd name="T55" fmla="*/ 358 h 435"/>
                <a:gd name="T56" fmla="*/ 7 w 499"/>
                <a:gd name="T57" fmla="*/ 316 h 435"/>
                <a:gd name="T58" fmla="*/ 14 w 499"/>
                <a:gd name="T59" fmla="*/ 281 h 435"/>
                <a:gd name="T60" fmla="*/ 28 w 499"/>
                <a:gd name="T61" fmla="*/ 253 h 435"/>
                <a:gd name="T62" fmla="*/ 35 w 499"/>
                <a:gd name="T63" fmla="*/ 225 h 435"/>
                <a:gd name="T64" fmla="*/ 49 w 499"/>
                <a:gd name="T65" fmla="*/ 197 h 435"/>
                <a:gd name="T66" fmla="*/ 63 w 499"/>
                <a:gd name="T67" fmla="*/ 169 h 435"/>
                <a:gd name="T68" fmla="*/ 77 w 499"/>
                <a:gd name="T69" fmla="*/ 141 h 435"/>
                <a:gd name="T70" fmla="*/ 99 w 499"/>
                <a:gd name="T71" fmla="*/ 119 h 435"/>
                <a:gd name="T72" fmla="*/ 120 w 499"/>
                <a:gd name="T73" fmla="*/ 98 h 435"/>
                <a:gd name="T74" fmla="*/ 141 w 499"/>
                <a:gd name="T75" fmla="*/ 77 h 435"/>
                <a:gd name="T76" fmla="*/ 162 w 499"/>
                <a:gd name="T77" fmla="*/ 56 h 435"/>
                <a:gd name="T78" fmla="*/ 183 w 499"/>
                <a:gd name="T79" fmla="*/ 42 h 435"/>
                <a:gd name="T80" fmla="*/ 204 w 499"/>
                <a:gd name="T81" fmla="*/ 28 h 435"/>
                <a:gd name="T82" fmla="*/ 232 w 499"/>
                <a:gd name="T83" fmla="*/ 21 h 435"/>
                <a:gd name="T84" fmla="*/ 253 w 499"/>
                <a:gd name="T85" fmla="*/ 7 h 435"/>
                <a:gd name="T86" fmla="*/ 281 w 499"/>
                <a:gd name="T87" fmla="*/ 0 h 435"/>
                <a:gd name="T88" fmla="*/ 309 w 499"/>
                <a:gd name="T89" fmla="*/ 0 h 435"/>
                <a:gd name="T90" fmla="*/ 337 w 499"/>
                <a:gd name="T91" fmla="*/ 0 h 435"/>
                <a:gd name="T92" fmla="*/ 344 w 499"/>
                <a:gd name="T93" fmla="*/ 0 h 435"/>
                <a:gd name="T94" fmla="*/ 351 w 499"/>
                <a:gd name="T95" fmla="*/ 0 h 435"/>
                <a:gd name="T96" fmla="*/ 358 w 499"/>
                <a:gd name="T97" fmla="*/ 0 h 435"/>
                <a:gd name="T98" fmla="*/ 365 w 499"/>
                <a:gd name="T99" fmla="*/ 0 h 435"/>
                <a:gd name="T100" fmla="*/ 372 w 499"/>
                <a:gd name="T101" fmla="*/ 0 h 435"/>
                <a:gd name="T102" fmla="*/ 379 w 499"/>
                <a:gd name="T103" fmla="*/ 0 h 435"/>
                <a:gd name="T104" fmla="*/ 386 w 499"/>
                <a:gd name="T105" fmla="*/ 0 h 435"/>
                <a:gd name="T106" fmla="*/ 393 w 499"/>
                <a:gd name="T107" fmla="*/ 7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9"/>
                <a:gd name="T163" fmla="*/ 0 h 435"/>
                <a:gd name="T164" fmla="*/ 499 w 499"/>
                <a:gd name="T165" fmla="*/ 435 h 4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9" h="435">
                  <a:moveTo>
                    <a:pt x="393" y="7"/>
                  </a:moveTo>
                  <a:lnTo>
                    <a:pt x="400" y="7"/>
                  </a:lnTo>
                  <a:lnTo>
                    <a:pt x="407" y="14"/>
                  </a:lnTo>
                  <a:lnTo>
                    <a:pt x="414" y="14"/>
                  </a:lnTo>
                  <a:lnTo>
                    <a:pt x="421" y="21"/>
                  </a:lnTo>
                  <a:lnTo>
                    <a:pt x="428" y="21"/>
                  </a:lnTo>
                  <a:lnTo>
                    <a:pt x="435" y="28"/>
                  </a:lnTo>
                  <a:lnTo>
                    <a:pt x="442" y="28"/>
                  </a:lnTo>
                  <a:lnTo>
                    <a:pt x="450" y="35"/>
                  </a:lnTo>
                  <a:lnTo>
                    <a:pt x="471" y="56"/>
                  </a:lnTo>
                  <a:lnTo>
                    <a:pt x="485" y="70"/>
                  </a:lnTo>
                  <a:lnTo>
                    <a:pt x="492" y="91"/>
                  </a:lnTo>
                  <a:lnTo>
                    <a:pt x="499" y="112"/>
                  </a:lnTo>
                  <a:lnTo>
                    <a:pt x="499" y="141"/>
                  </a:lnTo>
                  <a:lnTo>
                    <a:pt x="499" y="162"/>
                  </a:lnTo>
                  <a:lnTo>
                    <a:pt x="499" y="183"/>
                  </a:lnTo>
                  <a:lnTo>
                    <a:pt x="492" y="211"/>
                  </a:lnTo>
                  <a:lnTo>
                    <a:pt x="485" y="232"/>
                  </a:lnTo>
                  <a:lnTo>
                    <a:pt x="478" y="260"/>
                  </a:lnTo>
                  <a:lnTo>
                    <a:pt x="471" y="288"/>
                  </a:lnTo>
                  <a:lnTo>
                    <a:pt x="457" y="316"/>
                  </a:lnTo>
                  <a:lnTo>
                    <a:pt x="442" y="344"/>
                  </a:lnTo>
                  <a:lnTo>
                    <a:pt x="435" y="372"/>
                  </a:lnTo>
                  <a:lnTo>
                    <a:pt x="421" y="407"/>
                  </a:lnTo>
                  <a:lnTo>
                    <a:pt x="407" y="435"/>
                  </a:lnTo>
                  <a:lnTo>
                    <a:pt x="7" y="428"/>
                  </a:lnTo>
                  <a:lnTo>
                    <a:pt x="0" y="393"/>
                  </a:lnTo>
                  <a:lnTo>
                    <a:pt x="7" y="358"/>
                  </a:lnTo>
                  <a:lnTo>
                    <a:pt x="7" y="316"/>
                  </a:lnTo>
                  <a:lnTo>
                    <a:pt x="14" y="281"/>
                  </a:lnTo>
                  <a:lnTo>
                    <a:pt x="28" y="253"/>
                  </a:lnTo>
                  <a:lnTo>
                    <a:pt x="35" y="225"/>
                  </a:lnTo>
                  <a:lnTo>
                    <a:pt x="49" y="197"/>
                  </a:lnTo>
                  <a:lnTo>
                    <a:pt x="63" y="169"/>
                  </a:lnTo>
                  <a:lnTo>
                    <a:pt x="77" y="141"/>
                  </a:lnTo>
                  <a:lnTo>
                    <a:pt x="99" y="119"/>
                  </a:lnTo>
                  <a:lnTo>
                    <a:pt x="120" y="98"/>
                  </a:lnTo>
                  <a:lnTo>
                    <a:pt x="141" y="77"/>
                  </a:lnTo>
                  <a:lnTo>
                    <a:pt x="162" y="56"/>
                  </a:lnTo>
                  <a:lnTo>
                    <a:pt x="183" y="42"/>
                  </a:lnTo>
                  <a:lnTo>
                    <a:pt x="204" y="28"/>
                  </a:lnTo>
                  <a:lnTo>
                    <a:pt x="232" y="21"/>
                  </a:lnTo>
                  <a:lnTo>
                    <a:pt x="253" y="7"/>
                  </a:lnTo>
                  <a:lnTo>
                    <a:pt x="281" y="0"/>
                  </a:lnTo>
                  <a:lnTo>
                    <a:pt x="309" y="0"/>
                  </a:lnTo>
                  <a:lnTo>
                    <a:pt x="337" y="0"/>
                  </a:lnTo>
                  <a:lnTo>
                    <a:pt x="344" y="0"/>
                  </a:lnTo>
                  <a:lnTo>
                    <a:pt x="351" y="0"/>
                  </a:lnTo>
                  <a:lnTo>
                    <a:pt x="358" y="0"/>
                  </a:lnTo>
                  <a:lnTo>
                    <a:pt x="365" y="0"/>
                  </a:lnTo>
                  <a:lnTo>
                    <a:pt x="372" y="0"/>
                  </a:lnTo>
                  <a:lnTo>
                    <a:pt x="379" y="0"/>
                  </a:lnTo>
                  <a:lnTo>
                    <a:pt x="386" y="0"/>
                  </a:lnTo>
                  <a:lnTo>
                    <a:pt x="393" y="7"/>
                  </a:lnTo>
                  <a:close/>
                </a:path>
              </a:pathLst>
            </a:custGeom>
            <a:solidFill>
              <a:srgbClr val="99B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899" name="Freeform 25"/>
            <p:cNvSpPr>
              <a:spLocks/>
            </p:cNvSpPr>
            <p:nvPr/>
          </p:nvSpPr>
          <p:spPr bwMode="auto">
            <a:xfrm>
              <a:off x="1944" y="1884"/>
              <a:ext cx="485" cy="435"/>
            </a:xfrm>
            <a:custGeom>
              <a:avLst/>
              <a:gdLst>
                <a:gd name="T0" fmla="*/ 358 w 485"/>
                <a:gd name="T1" fmla="*/ 0 h 435"/>
                <a:gd name="T2" fmla="*/ 365 w 485"/>
                <a:gd name="T3" fmla="*/ 0 h 435"/>
                <a:gd name="T4" fmla="*/ 379 w 485"/>
                <a:gd name="T5" fmla="*/ 7 h 435"/>
                <a:gd name="T6" fmla="*/ 386 w 485"/>
                <a:gd name="T7" fmla="*/ 7 h 435"/>
                <a:gd name="T8" fmla="*/ 400 w 485"/>
                <a:gd name="T9" fmla="*/ 14 h 435"/>
                <a:gd name="T10" fmla="*/ 407 w 485"/>
                <a:gd name="T11" fmla="*/ 21 h 435"/>
                <a:gd name="T12" fmla="*/ 414 w 485"/>
                <a:gd name="T13" fmla="*/ 21 h 435"/>
                <a:gd name="T14" fmla="*/ 428 w 485"/>
                <a:gd name="T15" fmla="*/ 28 h 435"/>
                <a:gd name="T16" fmla="*/ 435 w 485"/>
                <a:gd name="T17" fmla="*/ 35 h 435"/>
                <a:gd name="T18" fmla="*/ 450 w 485"/>
                <a:gd name="T19" fmla="*/ 56 h 435"/>
                <a:gd name="T20" fmla="*/ 464 w 485"/>
                <a:gd name="T21" fmla="*/ 70 h 435"/>
                <a:gd name="T22" fmla="*/ 478 w 485"/>
                <a:gd name="T23" fmla="*/ 91 h 435"/>
                <a:gd name="T24" fmla="*/ 478 w 485"/>
                <a:gd name="T25" fmla="*/ 112 h 435"/>
                <a:gd name="T26" fmla="*/ 485 w 485"/>
                <a:gd name="T27" fmla="*/ 134 h 435"/>
                <a:gd name="T28" fmla="*/ 478 w 485"/>
                <a:gd name="T29" fmla="*/ 155 h 435"/>
                <a:gd name="T30" fmla="*/ 478 w 485"/>
                <a:gd name="T31" fmla="*/ 176 h 435"/>
                <a:gd name="T32" fmla="*/ 471 w 485"/>
                <a:gd name="T33" fmla="*/ 204 h 435"/>
                <a:gd name="T34" fmla="*/ 464 w 485"/>
                <a:gd name="T35" fmla="*/ 225 h 435"/>
                <a:gd name="T36" fmla="*/ 450 w 485"/>
                <a:gd name="T37" fmla="*/ 253 h 435"/>
                <a:gd name="T38" fmla="*/ 443 w 485"/>
                <a:gd name="T39" fmla="*/ 281 h 435"/>
                <a:gd name="T40" fmla="*/ 428 w 485"/>
                <a:gd name="T41" fmla="*/ 302 h 435"/>
                <a:gd name="T42" fmla="*/ 414 w 485"/>
                <a:gd name="T43" fmla="*/ 330 h 435"/>
                <a:gd name="T44" fmla="*/ 400 w 485"/>
                <a:gd name="T45" fmla="*/ 358 h 435"/>
                <a:gd name="T46" fmla="*/ 393 w 485"/>
                <a:gd name="T47" fmla="*/ 393 h 435"/>
                <a:gd name="T48" fmla="*/ 379 w 485"/>
                <a:gd name="T49" fmla="*/ 421 h 435"/>
                <a:gd name="T50" fmla="*/ 379 w 485"/>
                <a:gd name="T51" fmla="*/ 421 h 435"/>
                <a:gd name="T52" fmla="*/ 379 w 485"/>
                <a:gd name="T53" fmla="*/ 428 h 435"/>
                <a:gd name="T54" fmla="*/ 379 w 485"/>
                <a:gd name="T55" fmla="*/ 428 h 435"/>
                <a:gd name="T56" fmla="*/ 372 w 485"/>
                <a:gd name="T57" fmla="*/ 435 h 435"/>
                <a:gd name="T58" fmla="*/ 0 w 485"/>
                <a:gd name="T59" fmla="*/ 428 h 435"/>
                <a:gd name="T60" fmla="*/ 0 w 485"/>
                <a:gd name="T61" fmla="*/ 407 h 435"/>
                <a:gd name="T62" fmla="*/ 0 w 485"/>
                <a:gd name="T63" fmla="*/ 386 h 435"/>
                <a:gd name="T64" fmla="*/ 0 w 485"/>
                <a:gd name="T65" fmla="*/ 358 h 435"/>
                <a:gd name="T66" fmla="*/ 0 w 485"/>
                <a:gd name="T67" fmla="*/ 337 h 435"/>
                <a:gd name="T68" fmla="*/ 7 w 485"/>
                <a:gd name="T69" fmla="*/ 316 h 435"/>
                <a:gd name="T70" fmla="*/ 7 w 485"/>
                <a:gd name="T71" fmla="*/ 288 h 435"/>
                <a:gd name="T72" fmla="*/ 14 w 485"/>
                <a:gd name="T73" fmla="*/ 267 h 435"/>
                <a:gd name="T74" fmla="*/ 21 w 485"/>
                <a:gd name="T75" fmla="*/ 246 h 435"/>
                <a:gd name="T76" fmla="*/ 35 w 485"/>
                <a:gd name="T77" fmla="*/ 218 h 435"/>
                <a:gd name="T78" fmla="*/ 42 w 485"/>
                <a:gd name="T79" fmla="*/ 190 h 435"/>
                <a:gd name="T80" fmla="*/ 56 w 485"/>
                <a:gd name="T81" fmla="*/ 169 h 435"/>
                <a:gd name="T82" fmla="*/ 70 w 485"/>
                <a:gd name="T83" fmla="*/ 141 h 435"/>
                <a:gd name="T84" fmla="*/ 92 w 485"/>
                <a:gd name="T85" fmla="*/ 119 h 435"/>
                <a:gd name="T86" fmla="*/ 106 w 485"/>
                <a:gd name="T87" fmla="*/ 105 h 435"/>
                <a:gd name="T88" fmla="*/ 127 w 485"/>
                <a:gd name="T89" fmla="*/ 84 h 435"/>
                <a:gd name="T90" fmla="*/ 141 w 485"/>
                <a:gd name="T91" fmla="*/ 63 h 435"/>
                <a:gd name="T92" fmla="*/ 162 w 485"/>
                <a:gd name="T93" fmla="*/ 49 h 435"/>
                <a:gd name="T94" fmla="*/ 190 w 485"/>
                <a:gd name="T95" fmla="*/ 35 h 435"/>
                <a:gd name="T96" fmla="*/ 211 w 485"/>
                <a:gd name="T97" fmla="*/ 28 h 435"/>
                <a:gd name="T98" fmla="*/ 232 w 485"/>
                <a:gd name="T99" fmla="*/ 14 h 435"/>
                <a:gd name="T100" fmla="*/ 253 w 485"/>
                <a:gd name="T101" fmla="*/ 7 h 435"/>
                <a:gd name="T102" fmla="*/ 281 w 485"/>
                <a:gd name="T103" fmla="*/ 0 h 435"/>
                <a:gd name="T104" fmla="*/ 302 w 485"/>
                <a:gd name="T105" fmla="*/ 0 h 435"/>
                <a:gd name="T106" fmla="*/ 330 w 485"/>
                <a:gd name="T107" fmla="*/ 0 h 435"/>
                <a:gd name="T108" fmla="*/ 330 w 485"/>
                <a:gd name="T109" fmla="*/ 0 h 435"/>
                <a:gd name="T110" fmla="*/ 337 w 485"/>
                <a:gd name="T111" fmla="*/ 0 h 435"/>
                <a:gd name="T112" fmla="*/ 337 w 485"/>
                <a:gd name="T113" fmla="*/ 0 h 435"/>
                <a:gd name="T114" fmla="*/ 344 w 485"/>
                <a:gd name="T115" fmla="*/ 0 h 435"/>
                <a:gd name="T116" fmla="*/ 344 w 485"/>
                <a:gd name="T117" fmla="*/ 0 h 435"/>
                <a:gd name="T118" fmla="*/ 351 w 485"/>
                <a:gd name="T119" fmla="*/ 0 h 435"/>
                <a:gd name="T120" fmla="*/ 351 w 485"/>
                <a:gd name="T121" fmla="*/ 0 h 435"/>
                <a:gd name="T122" fmla="*/ 358 w 485"/>
                <a:gd name="T123" fmla="*/ 0 h 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5"/>
                <a:gd name="T187" fmla="*/ 0 h 435"/>
                <a:gd name="T188" fmla="*/ 485 w 485"/>
                <a:gd name="T189" fmla="*/ 435 h 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5" h="435">
                  <a:moveTo>
                    <a:pt x="358" y="0"/>
                  </a:moveTo>
                  <a:lnTo>
                    <a:pt x="365" y="0"/>
                  </a:lnTo>
                  <a:lnTo>
                    <a:pt x="379" y="7"/>
                  </a:lnTo>
                  <a:lnTo>
                    <a:pt x="386" y="7"/>
                  </a:lnTo>
                  <a:lnTo>
                    <a:pt x="400" y="14"/>
                  </a:lnTo>
                  <a:lnTo>
                    <a:pt x="407" y="21"/>
                  </a:lnTo>
                  <a:lnTo>
                    <a:pt x="414" y="21"/>
                  </a:lnTo>
                  <a:lnTo>
                    <a:pt x="428" y="28"/>
                  </a:lnTo>
                  <a:lnTo>
                    <a:pt x="435" y="35"/>
                  </a:lnTo>
                  <a:lnTo>
                    <a:pt x="450" y="56"/>
                  </a:lnTo>
                  <a:lnTo>
                    <a:pt x="464" y="70"/>
                  </a:lnTo>
                  <a:lnTo>
                    <a:pt x="478" y="91"/>
                  </a:lnTo>
                  <a:lnTo>
                    <a:pt x="478" y="112"/>
                  </a:lnTo>
                  <a:lnTo>
                    <a:pt x="485" y="134"/>
                  </a:lnTo>
                  <a:lnTo>
                    <a:pt x="478" y="155"/>
                  </a:lnTo>
                  <a:lnTo>
                    <a:pt x="478" y="176"/>
                  </a:lnTo>
                  <a:lnTo>
                    <a:pt x="471" y="204"/>
                  </a:lnTo>
                  <a:lnTo>
                    <a:pt x="464" y="225"/>
                  </a:lnTo>
                  <a:lnTo>
                    <a:pt x="450" y="253"/>
                  </a:lnTo>
                  <a:lnTo>
                    <a:pt x="443" y="281"/>
                  </a:lnTo>
                  <a:lnTo>
                    <a:pt x="428" y="302"/>
                  </a:lnTo>
                  <a:lnTo>
                    <a:pt x="414" y="330"/>
                  </a:lnTo>
                  <a:lnTo>
                    <a:pt x="400" y="358"/>
                  </a:lnTo>
                  <a:lnTo>
                    <a:pt x="393" y="393"/>
                  </a:lnTo>
                  <a:lnTo>
                    <a:pt x="379" y="421"/>
                  </a:lnTo>
                  <a:lnTo>
                    <a:pt x="379" y="428"/>
                  </a:lnTo>
                  <a:lnTo>
                    <a:pt x="372" y="435"/>
                  </a:lnTo>
                  <a:lnTo>
                    <a:pt x="0" y="428"/>
                  </a:lnTo>
                  <a:lnTo>
                    <a:pt x="0" y="407"/>
                  </a:lnTo>
                  <a:lnTo>
                    <a:pt x="0" y="386"/>
                  </a:lnTo>
                  <a:lnTo>
                    <a:pt x="0" y="358"/>
                  </a:lnTo>
                  <a:lnTo>
                    <a:pt x="0" y="337"/>
                  </a:lnTo>
                  <a:lnTo>
                    <a:pt x="7" y="316"/>
                  </a:lnTo>
                  <a:lnTo>
                    <a:pt x="7" y="288"/>
                  </a:lnTo>
                  <a:lnTo>
                    <a:pt x="14" y="267"/>
                  </a:lnTo>
                  <a:lnTo>
                    <a:pt x="21" y="246"/>
                  </a:lnTo>
                  <a:lnTo>
                    <a:pt x="35" y="218"/>
                  </a:lnTo>
                  <a:lnTo>
                    <a:pt x="42" y="190"/>
                  </a:lnTo>
                  <a:lnTo>
                    <a:pt x="56" y="169"/>
                  </a:lnTo>
                  <a:lnTo>
                    <a:pt x="70" y="141"/>
                  </a:lnTo>
                  <a:lnTo>
                    <a:pt x="92" y="119"/>
                  </a:lnTo>
                  <a:lnTo>
                    <a:pt x="106" y="105"/>
                  </a:lnTo>
                  <a:lnTo>
                    <a:pt x="127" y="84"/>
                  </a:lnTo>
                  <a:lnTo>
                    <a:pt x="141" y="63"/>
                  </a:lnTo>
                  <a:lnTo>
                    <a:pt x="162" y="49"/>
                  </a:lnTo>
                  <a:lnTo>
                    <a:pt x="190" y="35"/>
                  </a:lnTo>
                  <a:lnTo>
                    <a:pt x="211" y="28"/>
                  </a:lnTo>
                  <a:lnTo>
                    <a:pt x="232" y="14"/>
                  </a:lnTo>
                  <a:lnTo>
                    <a:pt x="253" y="7"/>
                  </a:lnTo>
                  <a:lnTo>
                    <a:pt x="281" y="0"/>
                  </a:lnTo>
                  <a:lnTo>
                    <a:pt x="302" y="0"/>
                  </a:lnTo>
                  <a:lnTo>
                    <a:pt x="330" y="0"/>
                  </a:lnTo>
                  <a:lnTo>
                    <a:pt x="337" y="0"/>
                  </a:lnTo>
                  <a:lnTo>
                    <a:pt x="344" y="0"/>
                  </a:lnTo>
                  <a:lnTo>
                    <a:pt x="351" y="0"/>
                  </a:lnTo>
                  <a:lnTo>
                    <a:pt x="358"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0" name="Freeform 26"/>
            <p:cNvSpPr>
              <a:spLocks/>
            </p:cNvSpPr>
            <p:nvPr/>
          </p:nvSpPr>
          <p:spPr bwMode="auto">
            <a:xfrm>
              <a:off x="1944" y="1884"/>
              <a:ext cx="471" cy="435"/>
            </a:xfrm>
            <a:custGeom>
              <a:avLst/>
              <a:gdLst>
                <a:gd name="T0" fmla="*/ 309 w 471"/>
                <a:gd name="T1" fmla="*/ 0 h 435"/>
                <a:gd name="T2" fmla="*/ 316 w 471"/>
                <a:gd name="T3" fmla="*/ 0 h 435"/>
                <a:gd name="T4" fmla="*/ 323 w 471"/>
                <a:gd name="T5" fmla="*/ 0 h 435"/>
                <a:gd name="T6" fmla="*/ 330 w 471"/>
                <a:gd name="T7" fmla="*/ 0 h 435"/>
                <a:gd name="T8" fmla="*/ 337 w 471"/>
                <a:gd name="T9" fmla="*/ 0 h 435"/>
                <a:gd name="T10" fmla="*/ 351 w 471"/>
                <a:gd name="T11" fmla="*/ 0 h 435"/>
                <a:gd name="T12" fmla="*/ 358 w 471"/>
                <a:gd name="T13" fmla="*/ 0 h 435"/>
                <a:gd name="T14" fmla="*/ 365 w 471"/>
                <a:gd name="T15" fmla="*/ 7 h 435"/>
                <a:gd name="T16" fmla="*/ 372 w 471"/>
                <a:gd name="T17" fmla="*/ 7 h 435"/>
                <a:gd name="T18" fmla="*/ 379 w 471"/>
                <a:gd name="T19" fmla="*/ 14 h 435"/>
                <a:gd name="T20" fmla="*/ 386 w 471"/>
                <a:gd name="T21" fmla="*/ 14 h 435"/>
                <a:gd name="T22" fmla="*/ 393 w 471"/>
                <a:gd name="T23" fmla="*/ 14 h 435"/>
                <a:gd name="T24" fmla="*/ 400 w 471"/>
                <a:gd name="T25" fmla="*/ 21 h 435"/>
                <a:gd name="T26" fmla="*/ 407 w 471"/>
                <a:gd name="T27" fmla="*/ 21 h 435"/>
                <a:gd name="T28" fmla="*/ 414 w 471"/>
                <a:gd name="T29" fmla="*/ 28 h 435"/>
                <a:gd name="T30" fmla="*/ 421 w 471"/>
                <a:gd name="T31" fmla="*/ 35 h 435"/>
                <a:gd name="T32" fmla="*/ 428 w 471"/>
                <a:gd name="T33" fmla="*/ 35 h 435"/>
                <a:gd name="T34" fmla="*/ 450 w 471"/>
                <a:gd name="T35" fmla="*/ 56 h 435"/>
                <a:gd name="T36" fmla="*/ 457 w 471"/>
                <a:gd name="T37" fmla="*/ 70 h 435"/>
                <a:gd name="T38" fmla="*/ 464 w 471"/>
                <a:gd name="T39" fmla="*/ 91 h 435"/>
                <a:gd name="T40" fmla="*/ 471 w 471"/>
                <a:gd name="T41" fmla="*/ 112 h 435"/>
                <a:gd name="T42" fmla="*/ 471 w 471"/>
                <a:gd name="T43" fmla="*/ 126 h 435"/>
                <a:gd name="T44" fmla="*/ 464 w 471"/>
                <a:gd name="T45" fmla="*/ 148 h 435"/>
                <a:gd name="T46" fmla="*/ 464 w 471"/>
                <a:gd name="T47" fmla="*/ 169 h 435"/>
                <a:gd name="T48" fmla="*/ 450 w 471"/>
                <a:gd name="T49" fmla="*/ 190 h 435"/>
                <a:gd name="T50" fmla="*/ 443 w 471"/>
                <a:gd name="T51" fmla="*/ 218 h 435"/>
                <a:gd name="T52" fmla="*/ 428 w 471"/>
                <a:gd name="T53" fmla="*/ 239 h 435"/>
                <a:gd name="T54" fmla="*/ 414 w 471"/>
                <a:gd name="T55" fmla="*/ 267 h 435"/>
                <a:gd name="T56" fmla="*/ 407 w 471"/>
                <a:gd name="T57" fmla="*/ 288 h 435"/>
                <a:gd name="T58" fmla="*/ 393 w 471"/>
                <a:gd name="T59" fmla="*/ 316 h 435"/>
                <a:gd name="T60" fmla="*/ 379 w 471"/>
                <a:gd name="T61" fmla="*/ 344 h 435"/>
                <a:gd name="T62" fmla="*/ 365 w 471"/>
                <a:gd name="T63" fmla="*/ 372 h 435"/>
                <a:gd name="T64" fmla="*/ 358 w 471"/>
                <a:gd name="T65" fmla="*/ 400 h 435"/>
                <a:gd name="T66" fmla="*/ 351 w 471"/>
                <a:gd name="T67" fmla="*/ 407 h 435"/>
                <a:gd name="T68" fmla="*/ 351 w 471"/>
                <a:gd name="T69" fmla="*/ 414 h 435"/>
                <a:gd name="T70" fmla="*/ 351 w 471"/>
                <a:gd name="T71" fmla="*/ 428 h 435"/>
                <a:gd name="T72" fmla="*/ 344 w 471"/>
                <a:gd name="T73" fmla="*/ 435 h 435"/>
                <a:gd name="T74" fmla="*/ 0 w 471"/>
                <a:gd name="T75" fmla="*/ 428 h 435"/>
                <a:gd name="T76" fmla="*/ 0 w 471"/>
                <a:gd name="T77" fmla="*/ 400 h 435"/>
                <a:gd name="T78" fmla="*/ 0 w 471"/>
                <a:gd name="T79" fmla="*/ 372 h 435"/>
                <a:gd name="T80" fmla="*/ 7 w 471"/>
                <a:gd name="T81" fmla="*/ 344 h 435"/>
                <a:gd name="T82" fmla="*/ 7 w 471"/>
                <a:gd name="T83" fmla="*/ 323 h 435"/>
                <a:gd name="T84" fmla="*/ 14 w 471"/>
                <a:gd name="T85" fmla="*/ 295 h 435"/>
                <a:gd name="T86" fmla="*/ 21 w 471"/>
                <a:gd name="T87" fmla="*/ 267 h 435"/>
                <a:gd name="T88" fmla="*/ 21 w 471"/>
                <a:gd name="T89" fmla="*/ 239 h 435"/>
                <a:gd name="T90" fmla="*/ 35 w 471"/>
                <a:gd name="T91" fmla="*/ 211 h 435"/>
                <a:gd name="T92" fmla="*/ 42 w 471"/>
                <a:gd name="T93" fmla="*/ 190 h 435"/>
                <a:gd name="T94" fmla="*/ 56 w 471"/>
                <a:gd name="T95" fmla="*/ 169 h 435"/>
                <a:gd name="T96" fmla="*/ 70 w 471"/>
                <a:gd name="T97" fmla="*/ 148 h 435"/>
                <a:gd name="T98" fmla="*/ 85 w 471"/>
                <a:gd name="T99" fmla="*/ 126 h 435"/>
                <a:gd name="T100" fmla="*/ 99 w 471"/>
                <a:gd name="T101" fmla="*/ 112 h 435"/>
                <a:gd name="T102" fmla="*/ 113 w 471"/>
                <a:gd name="T103" fmla="*/ 91 h 435"/>
                <a:gd name="T104" fmla="*/ 127 w 471"/>
                <a:gd name="T105" fmla="*/ 77 h 435"/>
                <a:gd name="T106" fmla="*/ 148 w 471"/>
                <a:gd name="T107" fmla="*/ 63 h 435"/>
                <a:gd name="T108" fmla="*/ 162 w 471"/>
                <a:gd name="T109" fmla="*/ 49 h 435"/>
                <a:gd name="T110" fmla="*/ 183 w 471"/>
                <a:gd name="T111" fmla="*/ 35 h 435"/>
                <a:gd name="T112" fmla="*/ 204 w 471"/>
                <a:gd name="T113" fmla="*/ 28 h 435"/>
                <a:gd name="T114" fmla="*/ 225 w 471"/>
                <a:gd name="T115" fmla="*/ 21 h 435"/>
                <a:gd name="T116" fmla="*/ 246 w 471"/>
                <a:gd name="T117" fmla="*/ 14 h 435"/>
                <a:gd name="T118" fmla="*/ 267 w 471"/>
                <a:gd name="T119" fmla="*/ 7 h 435"/>
                <a:gd name="T120" fmla="*/ 288 w 471"/>
                <a:gd name="T121" fmla="*/ 0 h 435"/>
                <a:gd name="T122" fmla="*/ 309 w 471"/>
                <a:gd name="T123" fmla="*/ 0 h 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435"/>
                <a:gd name="T188" fmla="*/ 471 w 471"/>
                <a:gd name="T189" fmla="*/ 435 h 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435">
                  <a:moveTo>
                    <a:pt x="309" y="0"/>
                  </a:moveTo>
                  <a:lnTo>
                    <a:pt x="316" y="0"/>
                  </a:lnTo>
                  <a:lnTo>
                    <a:pt x="323" y="0"/>
                  </a:lnTo>
                  <a:lnTo>
                    <a:pt x="330" y="0"/>
                  </a:lnTo>
                  <a:lnTo>
                    <a:pt x="337" y="0"/>
                  </a:lnTo>
                  <a:lnTo>
                    <a:pt x="351" y="0"/>
                  </a:lnTo>
                  <a:lnTo>
                    <a:pt x="358" y="0"/>
                  </a:lnTo>
                  <a:lnTo>
                    <a:pt x="365" y="7"/>
                  </a:lnTo>
                  <a:lnTo>
                    <a:pt x="372" y="7"/>
                  </a:lnTo>
                  <a:lnTo>
                    <a:pt x="379" y="14"/>
                  </a:lnTo>
                  <a:lnTo>
                    <a:pt x="386" y="14"/>
                  </a:lnTo>
                  <a:lnTo>
                    <a:pt x="393" y="14"/>
                  </a:lnTo>
                  <a:lnTo>
                    <a:pt x="400" y="21"/>
                  </a:lnTo>
                  <a:lnTo>
                    <a:pt x="407" y="21"/>
                  </a:lnTo>
                  <a:lnTo>
                    <a:pt x="414" y="28"/>
                  </a:lnTo>
                  <a:lnTo>
                    <a:pt x="421" y="35"/>
                  </a:lnTo>
                  <a:lnTo>
                    <a:pt x="428" y="35"/>
                  </a:lnTo>
                  <a:lnTo>
                    <a:pt x="450" y="56"/>
                  </a:lnTo>
                  <a:lnTo>
                    <a:pt x="457" y="70"/>
                  </a:lnTo>
                  <a:lnTo>
                    <a:pt x="464" y="91"/>
                  </a:lnTo>
                  <a:lnTo>
                    <a:pt x="471" y="112"/>
                  </a:lnTo>
                  <a:lnTo>
                    <a:pt x="471" y="126"/>
                  </a:lnTo>
                  <a:lnTo>
                    <a:pt x="464" y="148"/>
                  </a:lnTo>
                  <a:lnTo>
                    <a:pt x="464" y="169"/>
                  </a:lnTo>
                  <a:lnTo>
                    <a:pt x="450" y="190"/>
                  </a:lnTo>
                  <a:lnTo>
                    <a:pt x="443" y="218"/>
                  </a:lnTo>
                  <a:lnTo>
                    <a:pt x="428" y="239"/>
                  </a:lnTo>
                  <a:lnTo>
                    <a:pt x="414" y="267"/>
                  </a:lnTo>
                  <a:lnTo>
                    <a:pt x="407" y="288"/>
                  </a:lnTo>
                  <a:lnTo>
                    <a:pt x="393" y="316"/>
                  </a:lnTo>
                  <a:lnTo>
                    <a:pt x="379" y="344"/>
                  </a:lnTo>
                  <a:lnTo>
                    <a:pt x="365" y="372"/>
                  </a:lnTo>
                  <a:lnTo>
                    <a:pt x="358" y="400"/>
                  </a:lnTo>
                  <a:lnTo>
                    <a:pt x="351" y="407"/>
                  </a:lnTo>
                  <a:lnTo>
                    <a:pt x="351" y="414"/>
                  </a:lnTo>
                  <a:lnTo>
                    <a:pt x="351" y="428"/>
                  </a:lnTo>
                  <a:lnTo>
                    <a:pt x="344" y="435"/>
                  </a:lnTo>
                  <a:lnTo>
                    <a:pt x="0" y="428"/>
                  </a:lnTo>
                  <a:lnTo>
                    <a:pt x="0" y="400"/>
                  </a:lnTo>
                  <a:lnTo>
                    <a:pt x="0" y="372"/>
                  </a:lnTo>
                  <a:lnTo>
                    <a:pt x="7" y="344"/>
                  </a:lnTo>
                  <a:lnTo>
                    <a:pt x="7" y="323"/>
                  </a:lnTo>
                  <a:lnTo>
                    <a:pt x="14" y="295"/>
                  </a:lnTo>
                  <a:lnTo>
                    <a:pt x="21" y="267"/>
                  </a:lnTo>
                  <a:lnTo>
                    <a:pt x="21" y="239"/>
                  </a:lnTo>
                  <a:lnTo>
                    <a:pt x="35" y="211"/>
                  </a:lnTo>
                  <a:lnTo>
                    <a:pt x="42" y="190"/>
                  </a:lnTo>
                  <a:lnTo>
                    <a:pt x="56" y="169"/>
                  </a:lnTo>
                  <a:lnTo>
                    <a:pt x="70" y="148"/>
                  </a:lnTo>
                  <a:lnTo>
                    <a:pt x="85" y="126"/>
                  </a:lnTo>
                  <a:lnTo>
                    <a:pt x="99" y="112"/>
                  </a:lnTo>
                  <a:lnTo>
                    <a:pt x="113" y="91"/>
                  </a:lnTo>
                  <a:lnTo>
                    <a:pt x="127" y="77"/>
                  </a:lnTo>
                  <a:lnTo>
                    <a:pt x="148" y="63"/>
                  </a:lnTo>
                  <a:lnTo>
                    <a:pt x="162" y="49"/>
                  </a:lnTo>
                  <a:lnTo>
                    <a:pt x="183" y="35"/>
                  </a:lnTo>
                  <a:lnTo>
                    <a:pt x="204" y="28"/>
                  </a:lnTo>
                  <a:lnTo>
                    <a:pt x="225" y="21"/>
                  </a:lnTo>
                  <a:lnTo>
                    <a:pt x="246" y="14"/>
                  </a:lnTo>
                  <a:lnTo>
                    <a:pt x="267" y="7"/>
                  </a:lnTo>
                  <a:lnTo>
                    <a:pt x="288" y="0"/>
                  </a:lnTo>
                  <a:lnTo>
                    <a:pt x="309" y="0"/>
                  </a:lnTo>
                  <a:close/>
                </a:path>
              </a:pathLst>
            </a:custGeom>
            <a:solidFill>
              <a:srgbClr val="A3B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1" name="Freeform 27"/>
            <p:cNvSpPr>
              <a:spLocks/>
            </p:cNvSpPr>
            <p:nvPr/>
          </p:nvSpPr>
          <p:spPr bwMode="auto">
            <a:xfrm>
              <a:off x="1944" y="1884"/>
              <a:ext cx="457" cy="435"/>
            </a:xfrm>
            <a:custGeom>
              <a:avLst/>
              <a:gdLst>
                <a:gd name="T0" fmla="*/ 218 w 457"/>
                <a:gd name="T1" fmla="*/ 21 h 435"/>
                <a:gd name="T2" fmla="*/ 232 w 457"/>
                <a:gd name="T3" fmla="*/ 14 h 435"/>
                <a:gd name="T4" fmla="*/ 246 w 457"/>
                <a:gd name="T5" fmla="*/ 14 h 435"/>
                <a:gd name="T6" fmla="*/ 260 w 457"/>
                <a:gd name="T7" fmla="*/ 7 h 435"/>
                <a:gd name="T8" fmla="*/ 274 w 457"/>
                <a:gd name="T9" fmla="*/ 7 h 435"/>
                <a:gd name="T10" fmla="*/ 288 w 457"/>
                <a:gd name="T11" fmla="*/ 0 h 435"/>
                <a:gd name="T12" fmla="*/ 302 w 457"/>
                <a:gd name="T13" fmla="*/ 0 h 435"/>
                <a:gd name="T14" fmla="*/ 316 w 457"/>
                <a:gd name="T15" fmla="*/ 0 h 435"/>
                <a:gd name="T16" fmla="*/ 330 w 457"/>
                <a:gd name="T17" fmla="*/ 0 h 435"/>
                <a:gd name="T18" fmla="*/ 344 w 457"/>
                <a:gd name="T19" fmla="*/ 0 h 435"/>
                <a:gd name="T20" fmla="*/ 358 w 457"/>
                <a:gd name="T21" fmla="*/ 7 h 435"/>
                <a:gd name="T22" fmla="*/ 372 w 457"/>
                <a:gd name="T23" fmla="*/ 7 h 435"/>
                <a:gd name="T24" fmla="*/ 379 w 457"/>
                <a:gd name="T25" fmla="*/ 14 h 435"/>
                <a:gd name="T26" fmla="*/ 393 w 457"/>
                <a:gd name="T27" fmla="*/ 21 h 435"/>
                <a:gd name="T28" fmla="*/ 400 w 457"/>
                <a:gd name="T29" fmla="*/ 28 h 435"/>
                <a:gd name="T30" fmla="*/ 414 w 457"/>
                <a:gd name="T31" fmla="*/ 35 h 435"/>
                <a:gd name="T32" fmla="*/ 421 w 457"/>
                <a:gd name="T33" fmla="*/ 42 h 435"/>
                <a:gd name="T34" fmla="*/ 443 w 457"/>
                <a:gd name="T35" fmla="*/ 56 h 435"/>
                <a:gd name="T36" fmla="*/ 450 w 457"/>
                <a:gd name="T37" fmla="*/ 70 h 435"/>
                <a:gd name="T38" fmla="*/ 457 w 457"/>
                <a:gd name="T39" fmla="*/ 91 h 435"/>
                <a:gd name="T40" fmla="*/ 457 w 457"/>
                <a:gd name="T41" fmla="*/ 105 h 435"/>
                <a:gd name="T42" fmla="*/ 457 w 457"/>
                <a:gd name="T43" fmla="*/ 126 h 435"/>
                <a:gd name="T44" fmla="*/ 450 w 457"/>
                <a:gd name="T45" fmla="*/ 148 h 435"/>
                <a:gd name="T46" fmla="*/ 443 w 457"/>
                <a:gd name="T47" fmla="*/ 162 h 435"/>
                <a:gd name="T48" fmla="*/ 435 w 457"/>
                <a:gd name="T49" fmla="*/ 183 h 435"/>
                <a:gd name="T50" fmla="*/ 421 w 457"/>
                <a:gd name="T51" fmla="*/ 204 h 435"/>
                <a:gd name="T52" fmla="*/ 407 w 457"/>
                <a:gd name="T53" fmla="*/ 225 h 435"/>
                <a:gd name="T54" fmla="*/ 393 w 457"/>
                <a:gd name="T55" fmla="*/ 253 h 435"/>
                <a:gd name="T56" fmla="*/ 379 w 457"/>
                <a:gd name="T57" fmla="*/ 274 h 435"/>
                <a:gd name="T58" fmla="*/ 372 w 457"/>
                <a:gd name="T59" fmla="*/ 302 h 435"/>
                <a:gd name="T60" fmla="*/ 358 w 457"/>
                <a:gd name="T61" fmla="*/ 323 h 435"/>
                <a:gd name="T62" fmla="*/ 344 w 457"/>
                <a:gd name="T63" fmla="*/ 351 h 435"/>
                <a:gd name="T64" fmla="*/ 337 w 457"/>
                <a:gd name="T65" fmla="*/ 379 h 435"/>
                <a:gd name="T66" fmla="*/ 330 w 457"/>
                <a:gd name="T67" fmla="*/ 393 h 435"/>
                <a:gd name="T68" fmla="*/ 330 w 457"/>
                <a:gd name="T69" fmla="*/ 407 h 435"/>
                <a:gd name="T70" fmla="*/ 323 w 457"/>
                <a:gd name="T71" fmla="*/ 421 h 435"/>
                <a:gd name="T72" fmla="*/ 316 w 457"/>
                <a:gd name="T73" fmla="*/ 435 h 435"/>
                <a:gd name="T74" fmla="*/ 7 w 457"/>
                <a:gd name="T75" fmla="*/ 428 h 435"/>
                <a:gd name="T76" fmla="*/ 0 w 457"/>
                <a:gd name="T77" fmla="*/ 400 h 435"/>
                <a:gd name="T78" fmla="*/ 7 w 457"/>
                <a:gd name="T79" fmla="*/ 372 h 435"/>
                <a:gd name="T80" fmla="*/ 7 w 457"/>
                <a:gd name="T81" fmla="*/ 337 h 435"/>
                <a:gd name="T82" fmla="*/ 14 w 457"/>
                <a:gd name="T83" fmla="*/ 309 h 435"/>
                <a:gd name="T84" fmla="*/ 14 w 457"/>
                <a:gd name="T85" fmla="*/ 274 h 435"/>
                <a:gd name="T86" fmla="*/ 28 w 457"/>
                <a:gd name="T87" fmla="*/ 246 h 435"/>
                <a:gd name="T88" fmla="*/ 35 w 457"/>
                <a:gd name="T89" fmla="*/ 218 h 435"/>
                <a:gd name="T90" fmla="*/ 42 w 457"/>
                <a:gd name="T91" fmla="*/ 190 h 435"/>
                <a:gd name="T92" fmla="*/ 56 w 457"/>
                <a:gd name="T93" fmla="*/ 176 h 435"/>
                <a:gd name="T94" fmla="*/ 63 w 457"/>
                <a:gd name="T95" fmla="*/ 162 h 435"/>
                <a:gd name="T96" fmla="*/ 70 w 457"/>
                <a:gd name="T97" fmla="*/ 148 h 435"/>
                <a:gd name="T98" fmla="*/ 78 w 457"/>
                <a:gd name="T99" fmla="*/ 134 h 435"/>
                <a:gd name="T100" fmla="*/ 92 w 457"/>
                <a:gd name="T101" fmla="*/ 119 h 435"/>
                <a:gd name="T102" fmla="*/ 99 w 457"/>
                <a:gd name="T103" fmla="*/ 105 h 435"/>
                <a:gd name="T104" fmla="*/ 113 w 457"/>
                <a:gd name="T105" fmla="*/ 98 h 435"/>
                <a:gd name="T106" fmla="*/ 120 w 457"/>
                <a:gd name="T107" fmla="*/ 84 h 435"/>
                <a:gd name="T108" fmla="*/ 134 w 457"/>
                <a:gd name="T109" fmla="*/ 77 h 435"/>
                <a:gd name="T110" fmla="*/ 148 w 457"/>
                <a:gd name="T111" fmla="*/ 63 h 435"/>
                <a:gd name="T112" fmla="*/ 155 w 457"/>
                <a:gd name="T113" fmla="*/ 56 h 435"/>
                <a:gd name="T114" fmla="*/ 169 w 457"/>
                <a:gd name="T115" fmla="*/ 49 h 435"/>
                <a:gd name="T116" fmla="*/ 183 w 457"/>
                <a:gd name="T117" fmla="*/ 42 h 435"/>
                <a:gd name="T118" fmla="*/ 197 w 457"/>
                <a:gd name="T119" fmla="*/ 35 h 435"/>
                <a:gd name="T120" fmla="*/ 204 w 457"/>
                <a:gd name="T121" fmla="*/ 28 h 435"/>
                <a:gd name="T122" fmla="*/ 218 w 457"/>
                <a:gd name="T123" fmla="*/ 21 h 4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7"/>
                <a:gd name="T187" fmla="*/ 0 h 435"/>
                <a:gd name="T188" fmla="*/ 457 w 457"/>
                <a:gd name="T189" fmla="*/ 435 h 4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7" h="435">
                  <a:moveTo>
                    <a:pt x="218" y="21"/>
                  </a:moveTo>
                  <a:lnTo>
                    <a:pt x="232" y="14"/>
                  </a:lnTo>
                  <a:lnTo>
                    <a:pt x="246" y="14"/>
                  </a:lnTo>
                  <a:lnTo>
                    <a:pt x="260" y="7"/>
                  </a:lnTo>
                  <a:lnTo>
                    <a:pt x="274" y="7"/>
                  </a:lnTo>
                  <a:lnTo>
                    <a:pt x="288" y="0"/>
                  </a:lnTo>
                  <a:lnTo>
                    <a:pt x="302" y="0"/>
                  </a:lnTo>
                  <a:lnTo>
                    <a:pt x="316" y="0"/>
                  </a:lnTo>
                  <a:lnTo>
                    <a:pt x="330" y="0"/>
                  </a:lnTo>
                  <a:lnTo>
                    <a:pt x="344" y="0"/>
                  </a:lnTo>
                  <a:lnTo>
                    <a:pt x="358" y="7"/>
                  </a:lnTo>
                  <a:lnTo>
                    <a:pt x="372" y="7"/>
                  </a:lnTo>
                  <a:lnTo>
                    <a:pt x="379" y="14"/>
                  </a:lnTo>
                  <a:lnTo>
                    <a:pt x="393" y="21"/>
                  </a:lnTo>
                  <a:lnTo>
                    <a:pt x="400" y="28"/>
                  </a:lnTo>
                  <a:lnTo>
                    <a:pt x="414" y="35"/>
                  </a:lnTo>
                  <a:lnTo>
                    <a:pt x="421" y="42"/>
                  </a:lnTo>
                  <a:lnTo>
                    <a:pt x="443" y="56"/>
                  </a:lnTo>
                  <a:lnTo>
                    <a:pt x="450" y="70"/>
                  </a:lnTo>
                  <a:lnTo>
                    <a:pt x="457" y="91"/>
                  </a:lnTo>
                  <a:lnTo>
                    <a:pt x="457" y="105"/>
                  </a:lnTo>
                  <a:lnTo>
                    <a:pt x="457" y="126"/>
                  </a:lnTo>
                  <a:lnTo>
                    <a:pt x="450" y="148"/>
                  </a:lnTo>
                  <a:lnTo>
                    <a:pt x="443" y="162"/>
                  </a:lnTo>
                  <a:lnTo>
                    <a:pt x="435" y="183"/>
                  </a:lnTo>
                  <a:lnTo>
                    <a:pt x="421" y="204"/>
                  </a:lnTo>
                  <a:lnTo>
                    <a:pt x="407" y="225"/>
                  </a:lnTo>
                  <a:lnTo>
                    <a:pt x="393" y="253"/>
                  </a:lnTo>
                  <a:lnTo>
                    <a:pt x="379" y="274"/>
                  </a:lnTo>
                  <a:lnTo>
                    <a:pt x="372" y="302"/>
                  </a:lnTo>
                  <a:lnTo>
                    <a:pt x="358" y="323"/>
                  </a:lnTo>
                  <a:lnTo>
                    <a:pt x="344" y="351"/>
                  </a:lnTo>
                  <a:lnTo>
                    <a:pt x="337" y="379"/>
                  </a:lnTo>
                  <a:lnTo>
                    <a:pt x="330" y="393"/>
                  </a:lnTo>
                  <a:lnTo>
                    <a:pt x="330" y="407"/>
                  </a:lnTo>
                  <a:lnTo>
                    <a:pt x="323" y="421"/>
                  </a:lnTo>
                  <a:lnTo>
                    <a:pt x="316" y="435"/>
                  </a:lnTo>
                  <a:lnTo>
                    <a:pt x="7" y="428"/>
                  </a:lnTo>
                  <a:lnTo>
                    <a:pt x="0" y="400"/>
                  </a:lnTo>
                  <a:lnTo>
                    <a:pt x="7" y="372"/>
                  </a:lnTo>
                  <a:lnTo>
                    <a:pt x="7" y="337"/>
                  </a:lnTo>
                  <a:lnTo>
                    <a:pt x="14" y="309"/>
                  </a:lnTo>
                  <a:lnTo>
                    <a:pt x="14" y="274"/>
                  </a:lnTo>
                  <a:lnTo>
                    <a:pt x="28" y="246"/>
                  </a:lnTo>
                  <a:lnTo>
                    <a:pt x="35" y="218"/>
                  </a:lnTo>
                  <a:lnTo>
                    <a:pt x="42" y="190"/>
                  </a:lnTo>
                  <a:lnTo>
                    <a:pt x="56" y="176"/>
                  </a:lnTo>
                  <a:lnTo>
                    <a:pt x="63" y="162"/>
                  </a:lnTo>
                  <a:lnTo>
                    <a:pt x="70" y="148"/>
                  </a:lnTo>
                  <a:lnTo>
                    <a:pt x="78" y="134"/>
                  </a:lnTo>
                  <a:lnTo>
                    <a:pt x="92" y="119"/>
                  </a:lnTo>
                  <a:lnTo>
                    <a:pt x="99" y="105"/>
                  </a:lnTo>
                  <a:lnTo>
                    <a:pt x="113" y="98"/>
                  </a:lnTo>
                  <a:lnTo>
                    <a:pt x="120" y="84"/>
                  </a:lnTo>
                  <a:lnTo>
                    <a:pt x="134" y="77"/>
                  </a:lnTo>
                  <a:lnTo>
                    <a:pt x="148" y="63"/>
                  </a:lnTo>
                  <a:lnTo>
                    <a:pt x="155" y="56"/>
                  </a:lnTo>
                  <a:lnTo>
                    <a:pt x="169" y="49"/>
                  </a:lnTo>
                  <a:lnTo>
                    <a:pt x="183" y="42"/>
                  </a:lnTo>
                  <a:lnTo>
                    <a:pt x="197" y="35"/>
                  </a:lnTo>
                  <a:lnTo>
                    <a:pt x="204" y="28"/>
                  </a:lnTo>
                  <a:lnTo>
                    <a:pt x="218" y="21"/>
                  </a:lnTo>
                  <a:close/>
                </a:path>
              </a:pathLst>
            </a:custGeom>
            <a:solidFill>
              <a:srgbClr val="A5B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2" name="Freeform 28"/>
            <p:cNvSpPr>
              <a:spLocks/>
            </p:cNvSpPr>
            <p:nvPr/>
          </p:nvSpPr>
          <p:spPr bwMode="auto">
            <a:xfrm>
              <a:off x="1951" y="1891"/>
              <a:ext cx="443" cy="428"/>
            </a:xfrm>
            <a:custGeom>
              <a:avLst/>
              <a:gdLst>
                <a:gd name="T0" fmla="*/ 49 w 443"/>
                <a:gd name="T1" fmla="*/ 162 h 428"/>
                <a:gd name="T2" fmla="*/ 49 w 443"/>
                <a:gd name="T3" fmla="*/ 162 h 428"/>
                <a:gd name="T4" fmla="*/ 49 w 443"/>
                <a:gd name="T5" fmla="*/ 162 h 428"/>
                <a:gd name="T6" fmla="*/ 49 w 443"/>
                <a:gd name="T7" fmla="*/ 162 h 428"/>
                <a:gd name="T8" fmla="*/ 49 w 443"/>
                <a:gd name="T9" fmla="*/ 155 h 428"/>
                <a:gd name="T10" fmla="*/ 63 w 443"/>
                <a:gd name="T11" fmla="*/ 141 h 428"/>
                <a:gd name="T12" fmla="*/ 71 w 443"/>
                <a:gd name="T13" fmla="*/ 127 h 428"/>
                <a:gd name="T14" fmla="*/ 85 w 443"/>
                <a:gd name="T15" fmla="*/ 112 h 428"/>
                <a:gd name="T16" fmla="*/ 99 w 443"/>
                <a:gd name="T17" fmla="*/ 98 h 428"/>
                <a:gd name="T18" fmla="*/ 113 w 443"/>
                <a:gd name="T19" fmla="*/ 84 h 428"/>
                <a:gd name="T20" fmla="*/ 127 w 443"/>
                <a:gd name="T21" fmla="*/ 70 h 428"/>
                <a:gd name="T22" fmla="*/ 141 w 443"/>
                <a:gd name="T23" fmla="*/ 56 h 428"/>
                <a:gd name="T24" fmla="*/ 155 w 443"/>
                <a:gd name="T25" fmla="*/ 49 h 428"/>
                <a:gd name="T26" fmla="*/ 169 w 443"/>
                <a:gd name="T27" fmla="*/ 35 h 428"/>
                <a:gd name="T28" fmla="*/ 190 w 443"/>
                <a:gd name="T29" fmla="*/ 28 h 428"/>
                <a:gd name="T30" fmla="*/ 204 w 443"/>
                <a:gd name="T31" fmla="*/ 21 h 428"/>
                <a:gd name="T32" fmla="*/ 218 w 443"/>
                <a:gd name="T33" fmla="*/ 14 h 428"/>
                <a:gd name="T34" fmla="*/ 239 w 443"/>
                <a:gd name="T35" fmla="*/ 7 h 428"/>
                <a:gd name="T36" fmla="*/ 260 w 443"/>
                <a:gd name="T37" fmla="*/ 0 h 428"/>
                <a:gd name="T38" fmla="*/ 274 w 443"/>
                <a:gd name="T39" fmla="*/ 0 h 428"/>
                <a:gd name="T40" fmla="*/ 295 w 443"/>
                <a:gd name="T41" fmla="*/ 0 h 428"/>
                <a:gd name="T42" fmla="*/ 309 w 443"/>
                <a:gd name="T43" fmla="*/ 0 h 428"/>
                <a:gd name="T44" fmla="*/ 323 w 443"/>
                <a:gd name="T45" fmla="*/ 0 h 428"/>
                <a:gd name="T46" fmla="*/ 344 w 443"/>
                <a:gd name="T47" fmla="*/ 0 h 428"/>
                <a:gd name="T48" fmla="*/ 358 w 443"/>
                <a:gd name="T49" fmla="*/ 7 h 428"/>
                <a:gd name="T50" fmla="*/ 372 w 443"/>
                <a:gd name="T51" fmla="*/ 7 h 428"/>
                <a:gd name="T52" fmla="*/ 386 w 443"/>
                <a:gd name="T53" fmla="*/ 14 h 428"/>
                <a:gd name="T54" fmla="*/ 400 w 443"/>
                <a:gd name="T55" fmla="*/ 21 h 428"/>
                <a:gd name="T56" fmla="*/ 414 w 443"/>
                <a:gd name="T57" fmla="*/ 35 h 428"/>
                <a:gd name="T58" fmla="*/ 428 w 443"/>
                <a:gd name="T59" fmla="*/ 49 h 428"/>
                <a:gd name="T60" fmla="*/ 436 w 443"/>
                <a:gd name="T61" fmla="*/ 63 h 428"/>
                <a:gd name="T62" fmla="*/ 443 w 443"/>
                <a:gd name="T63" fmla="*/ 84 h 428"/>
                <a:gd name="T64" fmla="*/ 443 w 443"/>
                <a:gd name="T65" fmla="*/ 98 h 428"/>
                <a:gd name="T66" fmla="*/ 436 w 443"/>
                <a:gd name="T67" fmla="*/ 112 h 428"/>
                <a:gd name="T68" fmla="*/ 428 w 443"/>
                <a:gd name="T69" fmla="*/ 134 h 428"/>
                <a:gd name="T70" fmla="*/ 421 w 443"/>
                <a:gd name="T71" fmla="*/ 148 h 428"/>
                <a:gd name="T72" fmla="*/ 407 w 443"/>
                <a:gd name="T73" fmla="*/ 169 h 428"/>
                <a:gd name="T74" fmla="*/ 393 w 443"/>
                <a:gd name="T75" fmla="*/ 190 h 428"/>
                <a:gd name="T76" fmla="*/ 379 w 443"/>
                <a:gd name="T77" fmla="*/ 211 h 428"/>
                <a:gd name="T78" fmla="*/ 365 w 443"/>
                <a:gd name="T79" fmla="*/ 232 h 428"/>
                <a:gd name="T80" fmla="*/ 351 w 443"/>
                <a:gd name="T81" fmla="*/ 253 h 428"/>
                <a:gd name="T82" fmla="*/ 337 w 443"/>
                <a:gd name="T83" fmla="*/ 274 h 428"/>
                <a:gd name="T84" fmla="*/ 323 w 443"/>
                <a:gd name="T85" fmla="*/ 302 h 428"/>
                <a:gd name="T86" fmla="*/ 316 w 443"/>
                <a:gd name="T87" fmla="*/ 330 h 428"/>
                <a:gd name="T88" fmla="*/ 302 w 443"/>
                <a:gd name="T89" fmla="*/ 358 h 428"/>
                <a:gd name="T90" fmla="*/ 302 w 443"/>
                <a:gd name="T91" fmla="*/ 372 h 428"/>
                <a:gd name="T92" fmla="*/ 295 w 443"/>
                <a:gd name="T93" fmla="*/ 393 h 428"/>
                <a:gd name="T94" fmla="*/ 288 w 443"/>
                <a:gd name="T95" fmla="*/ 407 h 428"/>
                <a:gd name="T96" fmla="*/ 281 w 443"/>
                <a:gd name="T97" fmla="*/ 428 h 428"/>
                <a:gd name="T98" fmla="*/ 0 w 443"/>
                <a:gd name="T99" fmla="*/ 421 h 428"/>
                <a:gd name="T100" fmla="*/ 0 w 443"/>
                <a:gd name="T101" fmla="*/ 393 h 428"/>
                <a:gd name="T102" fmla="*/ 0 w 443"/>
                <a:gd name="T103" fmla="*/ 358 h 428"/>
                <a:gd name="T104" fmla="*/ 0 w 443"/>
                <a:gd name="T105" fmla="*/ 323 h 428"/>
                <a:gd name="T106" fmla="*/ 7 w 443"/>
                <a:gd name="T107" fmla="*/ 288 h 428"/>
                <a:gd name="T108" fmla="*/ 14 w 443"/>
                <a:gd name="T109" fmla="*/ 260 h 428"/>
                <a:gd name="T110" fmla="*/ 28 w 443"/>
                <a:gd name="T111" fmla="*/ 225 h 428"/>
                <a:gd name="T112" fmla="*/ 35 w 443"/>
                <a:gd name="T113" fmla="*/ 197 h 428"/>
                <a:gd name="T114" fmla="*/ 49 w 443"/>
                <a:gd name="T115" fmla="*/ 162 h 4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3"/>
                <a:gd name="T175" fmla="*/ 0 h 428"/>
                <a:gd name="T176" fmla="*/ 443 w 443"/>
                <a:gd name="T177" fmla="*/ 428 h 4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3" h="428">
                  <a:moveTo>
                    <a:pt x="49" y="162"/>
                  </a:moveTo>
                  <a:lnTo>
                    <a:pt x="49" y="162"/>
                  </a:lnTo>
                  <a:lnTo>
                    <a:pt x="49" y="155"/>
                  </a:lnTo>
                  <a:lnTo>
                    <a:pt x="63" y="141"/>
                  </a:lnTo>
                  <a:lnTo>
                    <a:pt x="71" y="127"/>
                  </a:lnTo>
                  <a:lnTo>
                    <a:pt x="85" y="112"/>
                  </a:lnTo>
                  <a:lnTo>
                    <a:pt x="99" y="98"/>
                  </a:lnTo>
                  <a:lnTo>
                    <a:pt x="113" y="84"/>
                  </a:lnTo>
                  <a:lnTo>
                    <a:pt x="127" y="70"/>
                  </a:lnTo>
                  <a:lnTo>
                    <a:pt x="141" y="56"/>
                  </a:lnTo>
                  <a:lnTo>
                    <a:pt x="155" y="49"/>
                  </a:lnTo>
                  <a:lnTo>
                    <a:pt x="169" y="35"/>
                  </a:lnTo>
                  <a:lnTo>
                    <a:pt x="190" y="28"/>
                  </a:lnTo>
                  <a:lnTo>
                    <a:pt x="204" y="21"/>
                  </a:lnTo>
                  <a:lnTo>
                    <a:pt x="218" y="14"/>
                  </a:lnTo>
                  <a:lnTo>
                    <a:pt x="239" y="7"/>
                  </a:lnTo>
                  <a:lnTo>
                    <a:pt x="260" y="0"/>
                  </a:lnTo>
                  <a:lnTo>
                    <a:pt x="274" y="0"/>
                  </a:lnTo>
                  <a:lnTo>
                    <a:pt x="295" y="0"/>
                  </a:lnTo>
                  <a:lnTo>
                    <a:pt x="309" y="0"/>
                  </a:lnTo>
                  <a:lnTo>
                    <a:pt x="323" y="0"/>
                  </a:lnTo>
                  <a:lnTo>
                    <a:pt x="344" y="0"/>
                  </a:lnTo>
                  <a:lnTo>
                    <a:pt x="358" y="7"/>
                  </a:lnTo>
                  <a:lnTo>
                    <a:pt x="372" y="7"/>
                  </a:lnTo>
                  <a:lnTo>
                    <a:pt x="386" y="14"/>
                  </a:lnTo>
                  <a:lnTo>
                    <a:pt x="400" y="21"/>
                  </a:lnTo>
                  <a:lnTo>
                    <a:pt x="414" y="35"/>
                  </a:lnTo>
                  <a:lnTo>
                    <a:pt x="428" y="49"/>
                  </a:lnTo>
                  <a:lnTo>
                    <a:pt x="436" y="63"/>
                  </a:lnTo>
                  <a:lnTo>
                    <a:pt x="443" y="84"/>
                  </a:lnTo>
                  <a:lnTo>
                    <a:pt x="443" y="98"/>
                  </a:lnTo>
                  <a:lnTo>
                    <a:pt x="436" y="112"/>
                  </a:lnTo>
                  <a:lnTo>
                    <a:pt x="428" y="134"/>
                  </a:lnTo>
                  <a:lnTo>
                    <a:pt x="421" y="148"/>
                  </a:lnTo>
                  <a:lnTo>
                    <a:pt x="407" y="169"/>
                  </a:lnTo>
                  <a:lnTo>
                    <a:pt x="393" y="190"/>
                  </a:lnTo>
                  <a:lnTo>
                    <a:pt x="379" y="211"/>
                  </a:lnTo>
                  <a:lnTo>
                    <a:pt x="365" y="232"/>
                  </a:lnTo>
                  <a:lnTo>
                    <a:pt x="351" y="253"/>
                  </a:lnTo>
                  <a:lnTo>
                    <a:pt x="337" y="274"/>
                  </a:lnTo>
                  <a:lnTo>
                    <a:pt x="323" y="302"/>
                  </a:lnTo>
                  <a:lnTo>
                    <a:pt x="316" y="330"/>
                  </a:lnTo>
                  <a:lnTo>
                    <a:pt x="302" y="358"/>
                  </a:lnTo>
                  <a:lnTo>
                    <a:pt x="302" y="372"/>
                  </a:lnTo>
                  <a:lnTo>
                    <a:pt x="295" y="393"/>
                  </a:lnTo>
                  <a:lnTo>
                    <a:pt x="288" y="407"/>
                  </a:lnTo>
                  <a:lnTo>
                    <a:pt x="281" y="428"/>
                  </a:lnTo>
                  <a:lnTo>
                    <a:pt x="0" y="421"/>
                  </a:lnTo>
                  <a:lnTo>
                    <a:pt x="0" y="393"/>
                  </a:lnTo>
                  <a:lnTo>
                    <a:pt x="0" y="358"/>
                  </a:lnTo>
                  <a:lnTo>
                    <a:pt x="0" y="323"/>
                  </a:lnTo>
                  <a:lnTo>
                    <a:pt x="7" y="288"/>
                  </a:lnTo>
                  <a:lnTo>
                    <a:pt x="14" y="260"/>
                  </a:lnTo>
                  <a:lnTo>
                    <a:pt x="28" y="225"/>
                  </a:lnTo>
                  <a:lnTo>
                    <a:pt x="35" y="197"/>
                  </a:lnTo>
                  <a:lnTo>
                    <a:pt x="49" y="162"/>
                  </a:lnTo>
                  <a:close/>
                </a:path>
              </a:pathLst>
            </a:custGeom>
            <a:solidFill>
              <a:srgbClr val="AAC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3" name="Freeform 29"/>
            <p:cNvSpPr>
              <a:spLocks/>
            </p:cNvSpPr>
            <p:nvPr/>
          </p:nvSpPr>
          <p:spPr bwMode="auto">
            <a:xfrm>
              <a:off x="1951" y="1891"/>
              <a:ext cx="428" cy="428"/>
            </a:xfrm>
            <a:custGeom>
              <a:avLst/>
              <a:gdLst>
                <a:gd name="T0" fmla="*/ 49 w 428"/>
                <a:gd name="T1" fmla="*/ 162 h 428"/>
                <a:gd name="T2" fmla="*/ 56 w 428"/>
                <a:gd name="T3" fmla="*/ 155 h 428"/>
                <a:gd name="T4" fmla="*/ 63 w 428"/>
                <a:gd name="T5" fmla="*/ 148 h 428"/>
                <a:gd name="T6" fmla="*/ 63 w 428"/>
                <a:gd name="T7" fmla="*/ 134 h 428"/>
                <a:gd name="T8" fmla="*/ 71 w 428"/>
                <a:gd name="T9" fmla="*/ 127 h 428"/>
                <a:gd name="T10" fmla="*/ 78 w 428"/>
                <a:gd name="T11" fmla="*/ 119 h 428"/>
                <a:gd name="T12" fmla="*/ 78 w 428"/>
                <a:gd name="T13" fmla="*/ 119 h 428"/>
                <a:gd name="T14" fmla="*/ 85 w 428"/>
                <a:gd name="T15" fmla="*/ 112 h 428"/>
                <a:gd name="T16" fmla="*/ 92 w 428"/>
                <a:gd name="T17" fmla="*/ 105 h 428"/>
                <a:gd name="T18" fmla="*/ 92 w 428"/>
                <a:gd name="T19" fmla="*/ 98 h 428"/>
                <a:gd name="T20" fmla="*/ 99 w 428"/>
                <a:gd name="T21" fmla="*/ 98 h 428"/>
                <a:gd name="T22" fmla="*/ 99 w 428"/>
                <a:gd name="T23" fmla="*/ 91 h 428"/>
                <a:gd name="T24" fmla="*/ 106 w 428"/>
                <a:gd name="T25" fmla="*/ 84 h 428"/>
                <a:gd name="T26" fmla="*/ 120 w 428"/>
                <a:gd name="T27" fmla="*/ 70 h 428"/>
                <a:gd name="T28" fmla="*/ 141 w 428"/>
                <a:gd name="T29" fmla="*/ 56 h 428"/>
                <a:gd name="T30" fmla="*/ 162 w 428"/>
                <a:gd name="T31" fmla="*/ 42 h 428"/>
                <a:gd name="T32" fmla="*/ 183 w 428"/>
                <a:gd name="T33" fmla="*/ 35 h 428"/>
                <a:gd name="T34" fmla="*/ 197 w 428"/>
                <a:gd name="T35" fmla="*/ 21 h 428"/>
                <a:gd name="T36" fmla="*/ 218 w 428"/>
                <a:gd name="T37" fmla="*/ 14 h 428"/>
                <a:gd name="T38" fmla="*/ 239 w 428"/>
                <a:gd name="T39" fmla="*/ 7 h 428"/>
                <a:gd name="T40" fmla="*/ 260 w 428"/>
                <a:gd name="T41" fmla="*/ 7 h 428"/>
                <a:gd name="T42" fmla="*/ 281 w 428"/>
                <a:gd name="T43" fmla="*/ 0 h 428"/>
                <a:gd name="T44" fmla="*/ 302 w 428"/>
                <a:gd name="T45" fmla="*/ 0 h 428"/>
                <a:gd name="T46" fmla="*/ 323 w 428"/>
                <a:gd name="T47" fmla="*/ 0 h 428"/>
                <a:gd name="T48" fmla="*/ 344 w 428"/>
                <a:gd name="T49" fmla="*/ 7 h 428"/>
                <a:gd name="T50" fmla="*/ 358 w 428"/>
                <a:gd name="T51" fmla="*/ 7 h 428"/>
                <a:gd name="T52" fmla="*/ 379 w 428"/>
                <a:gd name="T53" fmla="*/ 14 h 428"/>
                <a:gd name="T54" fmla="*/ 393 w 428"/>
                <a:gd name="T55" fmla="*/ 21 h 428"/>
                <a:gd name="T56" fmla="*/ 407 w 428"/>
                <a:gd name="T57" fmla="*/ 35 h 428"/>
                <a:gd name="T58" fmla="*/ 421 w 428"/>
                <a:gd name="T59" fmla="*/ 49 h 428"/>
                <a:gd name="T60" fmla="*/ 428 w 428"/>
                <a:gd name="T61" fmla="*/ 63 h 428"/>
                <a:gd name="T62" fmla="*/ 428 w 428"/>
                <a:gd name="T63" fmla="*/ 77 h 428"/>
                <a:gd name="T64" fmla="*/ 428 w 428"/>
                <a:gd name="T65" fmla="*/ 91 h 428"/>
                <a:gd name="T66" fmla="*/ 421 w 428"/>
                <a:gd name="T67" fmla="*/ 112 h 428"/>
                <a:gd name="T68" fmla="*/ 414 w 428"/>
                <a:gd name="T69" fmla="*/ 127 h 428"/>
                <a:gd name="T70" fmla="*/ 407 w 428"/>
                <a:gd name="T71" fmla="*/ 141 h 428"/>
                <a:gd name="T72" fmla="*/ 393 w 428"/>
                <a:gd name="T73" fmla="*/ 162 h 428"/>
                <a:gd name="T74" fmla="*/ 379 w 428"/>
                <a:gd name="T75" fmla="*/ 176 h 428"/>
                <a:gd name="T76" fmla="*/ 365 w 428"/>
                <a:gd name="T77" fmla="*/ 197 h 428"/>
                <a:gd name="T78" fmla="*/ 344 w 428"/>
                <a:gd name="T79" fmla="*/ 218 h 428"/>
                <a:gd name="T80" fmla="*/ 330 w 428"/>
                <a:gd name="T81" fmla="*/ 239 h 428"/>
                <a:gd name="T82" fmla="*/ 316 w 428"/>
                <a:gd name="T83" fmla="*/ 260 h 428"/>
                <a:gd name="T84" fmla="*/ 302 w 428"/>
                <a:gd name="T85" fmla="*/ 281 h 428"/>
                <a:gd name="T86" fmla="*/ 295 w 428"/>
                <a:gd name="T87" fmla="*/ 309 h 428"/>
                <a:gd name="T88" fmla="*/ 281 w 428"/>
                <a:gd name="T89" fmla="*/ 337 h 428"/>
                <a:gd name="T90" fmla="*/ 281 w 428"/>
                <a:gd name="T91" fmla="*/ 344 h 428"/>
                <a:gd name="T92" fmla="*/ 274 w 428"/>
                <a:gd name="T93" fmla="*/ 358 h 428"/>
                <a:gd name="T94" fmla="*/ 274 w 428"/>
                <a:gd name="T95" fmla="*/ 372 h 428"/>
                <a:gd name="T96" fmla="*/ 274 w 428"/>
                <a:gd name="T97" fmla="*/ 379 h 428"/>
                <a:gd name="T98" fmla="*/ 267 w 428"/>
                <a:gd name="T99" fmla="*/ 393 h 428"/>
                <a:gd name="T100" fmla="*/ 267 w 428"/>
                <a:gd name="T101" fmla="*/ 400 h 428"/>
                <a:gd name="T102" fmla="*/ 260 w 428"/>
                <a:gd name="T103" fmla="*/ 414 h 428"/>
                <a:gd name="T104" fmla="*/ 260 w 428"/>
                <a:gd name="T105" fmla="*/ 428 h 428"/>
                <a:gd name="T106" fmla="*/ 0 w 428"/>
                <a:gd name="T107" fmla="*/ 421 h 428"/>
                <a:gd name="T108" fmla="*/ 0 w 428"/>
                <a:gd name="T109" fmla="*/ 393 h 428"/>
                <a:gd name="T110" fmla="*/ 0 w 428"/>
                <a:gd name="T111" fmla="*/ 358 h 428"/>
                <a:gd name="T112" fmla="*/ 7 w 428"/>
                <a:gd name="T113" fmla="*/ 323 h 428"/>
                <a:gd name="T114" fmla="*/ 14 w 428"/>
                <a:gd name="T115" fmla="*/ 288 h 428"/>
                <a:gd name="T116" fmla="*/ 21 w 428"/>
                <a:gd name="T117" fmla="*/ 260 h 428"/>
                <a:gd name="T118" fmla="*/ 28 w 428"/>
                <a:gd name="T119" fmla="*/ 225 h 428"/>
                <a:gd name="T120" fmla="*/ 35 w 428"/>
                <a:gd name="T121" fmla="*/ 197 h 428"/>
                <a:gd name="T122" fmla="*/ 49 w 428"/>
                <a:gd name="T123" fmla="*/ 162 h 4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8"/>
                <a:gd name="T187" fmla="*/ 0 h 428"/>
                <a:gd name="T188" fmla="*/ 428 w 428"/>
                <a:gd name="T189" fmla="*/ 428 h 4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8" h="428">
                  <a:moveTo>
                    <a:pt x="49" y="162"/>
                  </a:moveTo>
                  <a:lnTo>
                    <a:pt x="56" y="155"/>
                  </a:lnTo>
                  <a:lnTo>
                    <a:pt x="63" y="148"/>
                  </a:lnTo>
                  <a:lnTo>
                    <a:pt x="63" y="134"/>
                  </a:lnTo>
                  <a:lnTo>
                    <a:pt x="71" y="127"/>
                  </a:lnTo>
                  <a:lnTo>
                    <a:pt x="78" y="119"/>
                  </a:lnTo>
                  <a:lnTo>
                    <a:pt x="85" y="112"/>
                  </a:lnTo>
                  <a:lnTo>
                    <a:pt x="92" y="105"/>
                  </a:lnTo>
                  <a:lnTo>
                    <a:pt x="92" y="98"/>
                  </a:lnTo>
                  <a:lnTo>
                    <a:pt x="99" y="98"/>
                  </a:lnTo>
                  <a:lnTo>
                    <a:pt x="99" y="91"/>
                  </a:lnTo>
                  <a:lnTo>
                    <a:pt x="106" y="84"/>
                  </a:lnTo>
                  <a:lnTo>
                    <a:pt x="120" y="70"/>
                  </a:lnTo>
                  <a:lnTo>
                    <a:pt x="141" y="56"/>
                  </a:lnTo>
                  <a:lnTo>
                    <a:pt x="162" y="42"/>
                  </a:lnTo>
                  <a:lnTo>
                    <a:pt x="183" y="35"/>
                  </a:lnTo>
                  <a:lnTo>
                    <a:pt x="197" y="21"/>
                  </a:lnTo>
                  <a:lnTo>
                    <a:pt x="218" y="14"/>
                  </a:lnTo>
                  <a:lnTo>
                    <a:pt x="239" y="7"/>
                  </a:lnTo>
                  <a:lnTo>
                    <a:pt x="260" y="7"/>
                  </a:lnTo>
                  <a:lnTo>
                    <a:pt x="281" y="0"/>
                  </a:lnTo>
                  <a:lnTo>
                    <a:pt x="302" y="0"/>
                  </a:lnTo>
                  <a:lnTo>
                    <a:pt x="323" y="0"/>
                  </a:lnTo>
                  <a:lnTo>
                    <a:pt x="344" y="7"/>
                  </a:lnTo>
                  <a:lnTo>
                    <a:pt x="358" y="7"/>
                  </a:lnTo>
                  <a:lnTo>
                    <a:pt x="379" y="14"/>
                  </a:lnTo>
                  <a:lnTo>
                    <a:pt x="393" y="21"/>
                  </a:lnTo>
                  <a:lnTo>
                    <a:pt x="407" y="35"/>
                  </a:lnTo>
                  <a:lnTo>
                    <a:pt x="421" y="49"/>
                  </a:lnTo>
                  <a:lnTo>
                    <a:pt x="428" y="63"/>
                  </a:lnTo>
                  <a:lnTo>
                    <a:pt x="428" y="77"/>
                  </a:lnTo>
                  <a:lnTo>
                    <a:pt x="428" y="91"/>
                  </a:lnTo>
                  <a:lnTo>
                    <a:pt x="421" y="112"/>
                  </a:lnTo>
                  <a:lnTo>
                    <a:pt x="414" y="127"/>
                  </a:lnTo>
                  <a:lnTo>
                    <a:pt x="407" y="141"/>
                  </a:lnTo>
                  <a:lnTo>
                    <a:pt x="393" y="162"/>
                  </a:lnTo>
                  <a:lnTo>
                    <a:pt x="379" y="176"/>
                  </a:lnTo>
                  <a:lnTo>
                    <a:pt x="365" y="197"/>
                  </a:lnTo>
                  <a:lnTo>
                    <a:pt x="344" y="218"/>
                  </a:lnTo>
                  <a:lnTo>
                    <a:pt x="330" y="239"/>
                  </a:lnTo>
                  <a:lnTo>
                    <a:pt x="316" y="260"/>
                  </a:lnTo>
                  <a:lnTo>
                    <a:pt x="302" y="281"/>
                  </a:lnTo>
                  <a:lnTo>
                    <a:pt x="295" y="309"/>
                  </a:lnTo>
                  <a:lnTo>
                    <a:pt x="281" y="337"/>
                  </a:lnTo>
                  <a:lnTo>
                    <a:pt x="281" y="344"/>
                  </a:lnTo>
                  <a:lnTo>
                    <a:pt x="274" y="358"/>
                  </a:lnTo>
                  <a:lnTo>
                    <a:pt x="274" y="372"/>
                  </a:lnTo>
                  <a:lnTo>
                    <a:pt x="274" y="379"/>
                  </a:lnTo>
                  <a:lnTo>
                    <a:pt x="267" y="393"/>
                  </a:lnTo>
                  <a:lnTo>
                    <a:pt x="267" y="400"/>
                  </a:lnTo>
                  <a:lnTo>
                    <a:pt x="260" y="414"/>
                  </a:lnTo>
                  <a:lnTo>
                    <a:pt x="260" y="428"/>
                  </a:lnTo>
                  <a:lnTo>
                    <a:pt x="0" y="421"/>
                  </a:lnTo>
                  <a:lnTo>
                    <a:pt x="0" y="393"/>
                  </a:lnTo>
                  <a:lnTo>
                    <a:pt x="0" y="358"/>
                  </a:lnTo>
                  <a:lnTo>
                    <a:pt x="7" y="323"/>
                  </a:lnTo>
                  <a:lnTo>
                    <a:pt x="14" y="288"/>
                  </a:lnTo>
                  <a:lnTo>
                    <a:pt x="21" y="260"/>
                  </a:lnTo>
                  <a:lnTo>
                    <a:pt x="28" y="225"/>
                  </a:lnTo>
                  <a:lnTo>
                    <a:pt x="35" y="197"/>
                  </a:lnTo>
                  <a:lnTo>
                    <a:pt x="49" y="162"/>
                  </a:lnTo>
                  <a:close/>
                </a:path>
              </a:pathLst>
            </a:custGeom>
            <a:solidFill>
              <a:srgbClr val="AFC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4" name="Freeform 30"/>
            <p:cNvSpPr>
              <a:spLocks/>
            </p:cNvSpPr>
            <p:nvPr/>
          </p:nvSpPr>
          <p:spPr bwMode="auto">
            <a:xfrm>
              <a:off x="1951" y="1898"/>
              <a:ext cx="421" cy="421"/>
            </a:xfrm>
            <a:custGeom>
              <a:avLst/>
              <a:gdLst>
                <a:gd name="T0" fmla="*/ 56 w 421"/>
                <a:gd name="T1" fmla="*/ 155 h 421"/>
                <a:gd name="T2" fmla="*/ 71 w 421"/>
                <a:gd name="T3" fmla="*/ 134 h 421"/>
                <a:gd name="T4" fmla="*/ 85 w 421"/>
                <a:gd name="T5" fmla="*/ 105 h 421"/>
                <a:gd name="T6" fmla="*/ 106 w 421"/>
                <a:gd name="T7" fmla="*/ 84 h 421"/>
                <a:gd name="T8" fmla="*/ 127 w 421"/>
                <a:gd name="T9" fmla="*/ 70 h 421"/>
                <a:gd name="T10" fmla="*/ 148 w 421"/>
                <a:gd name="T11" fmla="*/ 49 h 421"/>
                <a:gd name="T12" fmla="*/ 169 w 421"/>
                <a:gd name="T13" fmla="*/ 35 h 421"/>
                <a:gd name="T14" fmla="*/ 197 w 421"/>
                <a:gd name="T15" fmla="*/ 21 h 421"/>
                <a:gd name="T16" fmla="*/ 218 w 421"/>
                <a:gd name="T17" fmla="*/ 14 h 421"/>
                <a:gd name="T18" fmla="*/ 246 w 421"/>
                <a:gd name="T19" fmla="*/ 7 h 421"/>
                <a:gd name="T20" fmla="*/ 274 w 421"/>
                <a:gd name="T21" fmla="*/ 0 h 421"/>
                <a:gd name="T22" fmla="*/ 295 w 421"/>
                <a:gd name="T23" fmla="*/ 0 h 421"/>
                <a:gd name="T24" fmla="*/ 323 w 421"/>
                <a:gd name="T25" fmla="*/ 0 h 421"/>
                <a:gd name="T26" fmla="*/ 344 w 421"/>
                <a:gd name="T27" fmla="*/ 0 h 421"/>
                <a:gd name="T28" fmla="*/ 365 w 421"/>
                <a:gd name="T29" fmla="*/ 7 h 421"/>
                <a:gd name="T30" fmla="*/ 386 w 421"/>
                <a:gd name="T31" fmla="*/ 14 h 421"/>
                <a:gd name="T32" fmla="*/ 400 w 421"/>
                <a:gd name="T33" fmla="*/ 28 h 421"/>
                <a:gd name="T34" fmla="*/ 414 w 421"/>
                <a:gd name="T35" fmla="*/ 42 h 421"/>
                <a:gd name="T36" fmla="*/ 421 w 421"/>
                <a:gd name="T37" fmla="*/ 56 h 421"/>
                <a:gd name="T38" fmla="*/ 421 w 421"/>
                <a:gd name="T39" fmla="*/ 70 h 421"/>
                <a:gd name="T40" fmla="*/ 414 w 421"/>
                <a:gd name="T41" fmla="*/ 84 h 421"/>
                <a:gd name="T42" fmla="*/ 414 w 421"/>
                <a:gd name="T43" fmla="*/ 98 h 421"/>
                <a:gd name="T44" fmla="*/ 400 w 421"/>
                <a:gd name="T45" fmla="*/ 112 h 421"/>
                <a:gd name="T46" fmla="*/ 386 w 421"/>
                <a:gd name="T47" fmla="*/ 127 h 421"/>
                <a:gd name="T48" fmla="*/ 372 w 421"/>
                <a:gd name="T49" fmla="*/ 141 h 421"/>
                <a:gd name="T50" fmla="*/ 358 w 421"/>
                <a:gd name="T51" fmla="*/ 162 h 421"/>
                <a:gd name="T52" fmla="*/ 344 w 421"/>
                <a:gd name="T53" fmla="*/ 176 h 421"/>
                <a:gd name="T54" fmla="*/ 323 w 421"/>
                <a:gd name="T55" fmla="*/ 197 h 421"/>
                <a:gd name="T56" fmla="*/ 309 w 421"/>
                <a:gd name="T57" fmla="*/ 218 h 421"/>
                <a:gd name="T58" fmla="*/ 295 w 421"/>
                <a:gd name="T59" fmla="*/ 239 h 421"/>
                <a:gd name="T60" fmla="*/ 281 w 421"/>
                <a:gd name="T61" fmla="*/ 260 h 421"/>
                <a:gd name="T62" fmla="*/ 267 w 421"/>
                <a:gd name="T63" fmla="*/ 281 h 421"/>
                <a:gd name="T64" fmla="*/ 260 w 421"/>
                <a:gd name="T65" fmla="*/ 309 h 421"/>
                <a:gd name="T66" fmla="*/ 260 w 421"/>
                <a:gd name="T67" fmla="*/ 323 h 421"/>
                <a:gd name="T68" fmla="*/ 253 w 421"/>
                <a:gd name="T69" fmla="*/ 337 h 421"/>
                <a:gd name="T70" fmla="*/ 253 w 421"/>
                <a:gd name="T71" fmla="*/ 351 h 421"/>
                <a:gd name="T72" fmla="*/ 246 w 421"/>
                <a:gd name="T73" fmla="*/ 365 h 421"/>
                <a:gd name="T74" fmla="*/ 246 w 421"/>
                <a:gd name="T75" fmla="*/ 379 h 421"/>
                <a:gd name="T76" fmla="*/ 239 w 421"/>
                <a:gd name="T77" fmla="*/ 393 h 421"/>
                <a:gd name="T78" fmla="*/ 239 w 421"/>
                <a:gd name="T79" fmla="*/ 407 h 421"/>
                <a:gd name="T80" fmla="*/ 232 w 421"/>
                <a:gd name="T81" fmla="*/ 421 h 421"/>
                <a:gd name="T82" fmla="*/ 0 w 421"/>
                <a:gd name="T83" fmla="*/ 414 h 421"/>
                <a:gd name="T84" fmla="*/ 0 w 421"/>
                <a:gd name="T85" fmla="*/ 386 h 421"/>
                <a:gd name="T86" fmla="*/ 0 w 421"/>
                <a:gd name="T87" fmla="*/ 351 h 421"/>
                <a:gd name="T88" fmla="*/ 7 w 421"/>
                <a:gd name="T89" fmla="*/ 316 h 421"/>
                <a:gd name="T90" fmla="*/ 14 w 421"/>
                <a:gd name="T91" fmla="*/ 281 h 421"/>
                <a:gd name="T92" fmla="*/ 21 w 421"/>
                <a:gd name="T93" fmla="*/ 253 h 421"/>
                <a:gd name="T94" fmla="*/ 28 w 421"/>
                <a:gd name="T95" fmla="*/ 218 h 421"/>
                <a:gd name="T96" fmla="*/ 42 w 421"/>
                <a:gd name="T97" fmla="*/ 190 h 421"/>
                <a:gd name="T98" fmla="*/ 56 w 421"/>
                <a:gd name="T99" fmla="*/ 155 h 4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1"/>
                <a:gd name="T151" fmla="*/ 0 h 421"/>
                <a:gd name="T152" fmla="*/ 421 w 421"/>
                <a:gd name="T153" fmla="*/ 421 h 4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1" h="421">
                  <a:moveTo>
                    <a:pt x="56" y="155"/>
                  </a:moveTo>
                  <a:lnTo>
                    <a:pt x="71" y="134"/>
                  </a:lnTo>
                  <a:lnTo>
                    <a:pt x="85" y="105"/>
                  </a:lnTo>
                  <a:lnTo>
                    <a:pt x="106" y="84"/>
                  </a:lnTo>
                  <a:lnTo>
                    <a:pt x="127" y="70"/>
                  </a:lnTo>
                  <a:lnTo>
                    <a:pt x="148" y="49"/>
                  </a:lnTo>
                  <a:lnTo>
                    <a:pt x="169" y="35"/>
                  </a:lnTo>
                  <a:lnTo>
                    <a:pt x="197" y="21"/>
                  </a:lnTo>
                  <a:lnTo>
                    <a:pt x="218" y="14"/>
                  </a:lnTo>
                  <a:lnTo>
                    <a:pt x="246" y="7"/>
                  </a:lnTo>
                  <a:lnTo>
                    <a:pt x="274" y="0"/>
                  </a:lnTo>
                  <a:lnTo>
                    <a:pt x="295" y="0"/>
                  </a:lnTo>
                  <a:lnTo>
                    <a:pt x="323" y="0"/>
                  </a:lnTo>
                  <a:lnTo>
                    <a:pt x="344" y="0"/>
                  </a:lnTo>
                  <a:lnTo>
                    <a:pt x="365" y="7"/>
                  </a:lnTo>
                  <a:lnTo>
                    <a:pt x="386" y="14"/>
                  </a:lnTo>
                  <a:lnTo>
                    <a:pt x="400" y="28"/>
                  </a:lnTo>
                  <a:lnTo>
                    <a:pt x="414" y="42"/>
                  </a:lnTo>
                  <a:lnTo>
                    <a:pt x="421" y="56"/>
                  </a:lnTo>
                  <a:lnTo>
                    <a:pt x="421" y="70"/>
                  </a:lnTo>
                  <a:lnTo>
                    <a:pt x="414" y="84"/>
                  </a:lnTo>
                  <a:lnTo>
                    <a:pt x="414" y="98"/>
                  </a:lnTo>
                  <a:lnTo>
                    <a:pt x="400" y="112"/>
                  </a:lnTo>
                  <a:lnTo>
                    <a:pt x="386" y="127"/>
                  </a:lnTo>
                  <a:lnTo>
                    <a:pt x="372" y="141"/>
                  </a:lnTo>
                  <a:lnTo>
                    <a:pt x="358" y="162"/>
                  </a:lnTo>
                  <a:lnTo>
                    <a:pt x="344" y="176"/>
                  </a:lnTo>
                  <a:lnTo>
                    <a:pt x="323" y="197"/>
                  </a:lnTo>
                  <a:lnTo>
                    <a:pt x="309" y="218"/>
                  </a:lnTo>
                  <a:lnTo>
                    <a:pt x="295" y="239"/>
                  </a:lnTo>
                  <a:lnTo>
                    <a:pt x="281" y="260"/>
                  </a:lnTo>
                  <a:lnTo>
                    <a:pt x="267" y="281"/>
                  </a:lnTo>
                  <a:lnTo>
                    <a:pt x="260" y="309"/>
                  </a:lnTo>
                  <a:lnTo>
                    <a:pt x="260" y="323"/>
                  </a:lnTo>
                  <a:lnTo>
                    <a:pt x="253" y="337"/>
                  </a:lnTo>
                  <a:lnTo>
                    <a:pt x="253" y="351"/>
                  </a:lnTo>
                  <a:lnTo>
                    <a:pt x="246" y="365"/>
                  </a:lnTo>
                  <a:lnTo>
                    <a:pt x="246" y="379"/>
                  </a:lnTo>
                  <a:lnTo>
                    <a:pt x="239" y="393"/>
                  </a:lnTo>
                  <a:lnTo>
                    <a:pt x="239" y="407"/>
                  </a:lnTo>
                  <a:lnTo>
                    <a:pt x="232" y="421"/>
                  </a:lnTo>
                  <a:lnTo>
                    <a:pt x="0" y="414"/>
                  </a:lnTo>
                  <a:lnTo>
                    <a:pt x="0" y="386"/>
                  </a:lnTo>
                  <a:lnTo>
                    <a:pt x="0" y="351"/>
                  </a:lnTo>
                  <a:lnTo>
                    <a:pt x="7" y="316"/>
                  </a:lnTo>
                  <a:lnTo>
                    <a:pt x="14" y="281"/>
                  </a:lnTo>
                  <a:lnTo>
                    <a:pt x="21" y="253"/>
                  </a:lnTo>
                  <a:lnTo>
                    <a:pt x="28" y="218"/>
                  </a:lnTo>
                  <a:lnTo>
                    <a:pt x="42" y="190"/>
                  </a:lnTo>
                  <a:lnTo>
                    <a:pt x="56" y="155"/>
                  </a:lnTo>
                  <a:close/>
                </a:path>
              </a:pathLst>
            </a:custGeom>
            <a:solidFill>
              <a:srgbClr val="B5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5" name="Freeform 31"/>
            <p:cNvSpPr>
              <a:spLocks/>
            </p:cNvSpPr>
            <p:nvPr/>
          </p:nvSpPr>
          <p:spPr bwMode="auto">
            <a:xfrm>
              <a:off x="1951" y="1898"/>
              <a:ext cx="414" cy="421"/>
            </a:xfrm>
            <a:custGeom>
              <a:avLst/>
              <a:gdLst>
                <a:gd name="T0" fmla="*/ 56 w 414"/>
                <a:gd name="T1" fmla="*/ 155 h 421"/>
                <a:gd name="T2" fmla="*/ 71 w 414"/>
                <a:gd name="T3" fmla="*/ 134 h 421"/>
                <a:gd name="T4" fmla="*/ 85 w 414"/>
                <a:gd name="T5" fmla="*/ 105 h 421"/>
                <a:gd name="T6" fmla="*/ 106 w 414"/>
                <a:gd name="T7" fmla="*/ 91 h 421"/>
                <a:gd name="T8" fmla="*/ 127 w 414"/>
                <a:gd name="T9" fmla="*/ 70 h 421"/>
                <a:gd name="T10" fmla="*/ 148 w 414"/>
                <a:gd name="T11" fmla="*/ 49 h 421"/>
                <a:gd name="T12" fmla="*/ 169 w 414"/>
                <a:gd name="T13" fmla="*/ 35 h 421"/>
                <a:gd name="T14" fmla="*/ 197 w 414"/>
                <a:gd name="T15" fmla="*/ 28 h 421"/>
                <a:gd name="T16" fmla="*/ 218 w 414"/>
                <a:gd name="T17" fmla="*/ 14 h 421"/>
                <a:gd name="T18" fmla="*/ 246 w 414"/>
                <a:gd name="T19" fmla="*/ 7 h 421"/>
                <a:gd name="T20" fmla="*/ 267 w 414"/>
                <a:gd name="T21" fmla="*/ 0 h 421"/>
                <a:gd name="T22" fmla="*/ 295 w 414"/>
                <a:gd name="T23" fmla="*/ 0 h 421"/>
                <a:gd name="T24" fmla="*/ 316 w 414"/>
                <a:gd name="T25" fmla="*/ 0 h 421"/>
                <a:gd name="T26" fmla="*/ 337 w 414"/>
                <a:gd name="T27" fmla="*/ 0 h 421"/>
                <a:gd name="T28" fmla="*/ 358 w 414"/>
                <a:gd name="T29" fmla="*/ 7 h 421"/>
                <a:gd name="T30" fmla="*/ 379 w 414"/>
                <a:gd name="T31" fmla="*/ 14 h 421"/>
                <a:gd name="T32" fmla="*/ 393 w 414"/>
                <a:gd name="T33" fmla="*/ 28 h 421"/>
                <a:gd name="T34" fmla="*/ 407 w 414"/>
                <a:gd name="T35" fmla="*/ 42 h 421"/>
                <a:gd name="T36" fmla="*/ 414 w 414"/>
                <a:gd name="T37" fmla="*/ 56 h 421"/>
                <a:gd name="T38" fmla="*/ 414 w 414"/>
                <a:gd name="T39" fmla="*/ 70 h 421"/>
                <a:gd name="T40" fmla="*/ 407 w 414"/>
                <a:gd name="T41" fmla="*/ 77 h 421"/>
                <a:gd name="T42" fmla="*/ 400 w 414"/>
                <a:gd name="T43" fmla="*/ 91 h 421"/>
                <a:gd name="T44" fmla="*/ 386 w 414"/>
                <a:gd name="T45" fmla="*/ 105 h 421"/>
                <a:gd name="T46" fmla="*/ 372 w 414"/>
                <a:gd name="T47" fmla="*/ 120 h 421"/>
                <a:gd name="T48" fmla="*/ 358 w 414"/>
                <a:gd name="T49" fmla="*/ 134 h 421"/>
                <a:gd name="T50" fmla="*/ 337 w 414"/>
                <a:gd name="T51" fmla="*/ 148 h 421"/>
                <a:gd name="T52" fmla="*/ 323 w 414"/>
                <a:gd name="T53" fmla="*/ 169 h 421"/>
                <a:gd name="T54" fmla="*/ 302 w 414"/>
                <a:gd name="T55" fmla="*/ 183 h 421"/>
                <a:gd name="T56" fmla="*/ 288 w 414"/>
                <a:gd name="T57" fmla="*/ 204 h 421"/>
                <a:gd name="T58" fmla="*/ 274 w 414"/>
                <a:gd name="T59" fmla="*/ 218 h 421"/>
                <a:gd name="T60" fmla="*/ 260 w 414"/>
                <a:gd name="T61" fmla="*/ 239 h 421"/>
                <a:gd name="T62" fmla="*/ 246 w 414"/>
                <a:gd name="T63" fmla="*/ 267 h 421"/>
                <a:gd name="T64" fmla="*/ 239 w 414"/>
                <a:gd name="T65" fmla="*/ 288 h 421"/>
                <a:gd name="T66" fmla="*/ 232 w 414"/>
                <a:gd name="T67" fmla="*/ 302 h 421"/>
                <a:gd name="T68" fmla="*/ 232 w 414"/>
                <a:gd name="T69" fmla="*/ 323 h 421"/>
                <a:gd name="T70" fmla="*/ 232 w 414"/>
                <a:gd name="T71" fmla="*/ 337 h 421"/>
                <a:gd name="T72" fmla="*/ 225 w 414"/>
                <a:gd name="T73" fmla="*/ 351 h 421"/>
                <a:gd name="T74" fmla="*/ 218 w 414"/>
                <a:gd name="T75" fmla="*/ 372 h 421"/>
                <a:gd name="T76" fmla="*/ 218 w 414"/>
                <a:gd name="T77" fmla="*/ 386 h 421"/>
                <a:gd name="T78" fmla="*/ 211 w 414"/>
                <a:gd name="T79" fmla="*/ 400 h 421"/>
                <a:gd name="T80" fmla="*/ 211 w 414"/>
                <a:gd name="T81" fmla="*/ 421 h 421"/>
                <a:gd name="T82" fmla="*/ 7 w 414"/>
                <a:gd name="T83" fmla="*/ 414 h 421"/>
                <a:gd name="T84" fmla="*/ 0 w 414"/>
                <a:gd name="T85" fmla="*/ 386 h 421"/>
                <a:gd name="T86" fmla="*/ 7 w 414"/>
                <a:gd name="T87" fmla="*/ 351 h 421"/>
                <a:gd name="T88" fmla="*/ 7 w 414"/>
                <a:gd name="T89" fmla="*/ 316 h 421"/>
                <a:gd name="T90" fmla="*/ 14 w 414"/>
                <a:gd name="T91" fmla="*/ 281 h 421"/>
                <a:gd name="T92" fmla="*/ 21 w 414"/>
                <a:gd name="T93" fmla="*/ 246 h 421"/>
                <a:gd name="T94" fmla="*/ 35 w 414"/>
                <a:gd name="T95" fmla="*/ 218 h 421"/>
                <a:gd name="T96" fmla="*/ 42 w 414"/>
                <a:gd name="T97" fmla="*/ 183 h 421"/>
                <a:gd name="T98" fmla="*/ 56 w 414"/>
                <a:gd name="T99" fmla="*/ 155 h 4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4"/>
                <a:gd name="T151" fmla="*/ 0 h 421"/>
                <a:gd name="T152" fmla="*/ 414 w 414"/>
                <a:gd name="T153" fmla="*/ 421 h 4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4" h="421">
                  <a:moveTo>
                    <a:pt x="56" y="155"/>
                  </a:moveTo>
                  <a:lnTo>
                    <a:pt x="71" y="134"/>
                  </a:lnTo>
                  <a:lnTo>
                    <a:pt x="85" y="105"/>
                  </a:lnTo>
                  <a:lnTo>
                    <a:pt x="106" y="91"/>
                  </a:lnTo>
                  <a:lnTo>
                    <a:pt x="127" y="70"/>
                  </a:lnTo>
                  <a:lnTo>
                    <a:pt x="148" y="49"/>
                  </a:lnTo>
                  <a:lnTo>
                    <a:pt x="169" y="35"/>
                  </a:lnTo>
                  <a:lnTo>
                    <a:pt x="197" y="28"/>
                  </a:lnTo>
                  <a:lnTo>
                    <a:pt x="218" y="14"/>
                  </a:lnTo>
                  <a:lnTo>
                    <a:pt x="246" y="7"/>
                  </a:lnTo>
                  <a:lnTo>
                    <a:pt x="267" y="0"/>
                  </a:lnTo>
                  <a:lnTo>
                    <a:pt x="295" y="0"/>
                  </a:lnTo>
                  <a:lnTo>
                    <a:pt x="316" y="0"/>
                  </a:lnTo>
                  <a:lnTo>
                    <a:pt x="337" y="0"/>
                  </a:lnTo>
                  <a:lnTo>
                    <a:pt x="358" y="7"/>
                  </a:lnTo>
                  <a:lnTo>
                    <a:pt x="379" y="14"/>
                  </a:lnTo>
                  <a:lnTo>
                    <a:pt x="393" y="28"/>
                  </a:lnTo>
                  <a:lnTo>
                    <a:pt x="407" y="42"/>
                  </a:lnTo>
                  <a:lnTo>
                    <a:pt x="414" y="56"/>
                  </a:lnTo>
                  <a:lnTo>
                    <a:pt x="414" y="70"/>
                  </a:lnTo>
                  <a:lnTo>
                    <a:pt x="407" y="77"/>
                  </a:lnTo>
                  <a:lnTo>
                    <a:pt x="400" y="91"/>
                  </a:lnTo>
                  <a:lnTo>
                    <a:pt x="386" y="105"/>
                  </a:lnTo>
                  <a:lnTo>
                    <a:pt x="372" y="120"/>
                  </a:lnTo>
                  <a:lnTo>
                    <a:pt x="358" y="134"/>
                  </a:lnTo>
                  <a:lnTo>
                    <a:pt x="337" y="148"/>
                  </a:lnTo>
                  <a:lnTo>
                    <a:pt x="323" y="169"/>
                  </a:lnTo>
                  <a:lnTo>
                    <a:pt x="302" y="183"/>
                  </a:lnTo>
                  <a:lnTo>
                    <a:pt x="288" y="204"/>
                  </a:lnTo>
                  <a:lnTo>
                    <a:pt x="274" y="218"/>
                  </a:lnTo>
                  <a:lnTo>
                    <a:pt x="260" y="239"/>
                  </a:lnTo>
                  <a:lnTo>
                    <a:pt x="246" y="267"/>
                  </a:lnTo>
                  <a:lnTo>
                    <a:pt x="239" y="288"/>
                  </a:lnTo>
                  <a:lnTo>
                    <a:pt x="232" y="302"/>
                  </a:lnTo>
                  <a:lnTo>
                    <a:pt x="232" y="323"/>
                  </a:lnTo>
                  <a:lnTo>
                    <a:pt x="232" y="337"/>
                  </a:lnTo>
                  <a:lnTo>
                    <a:pt x="225" y="351"/>
                  </a:lnTo>
                  <a:lnTo>
                    <a:pt x="218" y="372"/>
                  </a:lnTo>
                  <a:lnTo>
                    <a:pt x="218" y="386"/>
                  </a:lnTo>
                  <a:lnTo>
                    <a:pt x="211" y="400"/>
                  </a:lnTo>
                  <a:lnTo>
                    <a:pt x="211" y="421"/>
                  </a:lnTo>
                  <a:lnTo>
                    <a:pt x="7" y="414"/>
                  </a:lnTo>
                  <a:lnTo>
                    <a:pt x="0" y="386"/>
                  </a:lnTo>
                  <a:lnTo>
                    <a:pt x="7" y="351"/>
                  </a:lnTo>
                  <a:lnTo>
                    <a:pt x="7" y="316"/>
                  </a:lnTo>
                  <a:lnTo>
                    <a:pt x="14" y="281"/>
                  </a:lnTo>
                  <a:lnTo>
                    <a:pt x="21" y="246"/>
                  </a:lnTo>
                  <a:lnTo>
                    <a:pt x="35" y="218"/>
                  </a:lnTo>
                  <a:lnTo>
                    <a:pt x="42" y="183"/>
                  </a:lnTo>
                  <a:lnTo>
                    <a:pt x="56" y="155"/>
                  </a:lnTo>
                  <a:close/>
                </a:path>
              </a:pathLst>
            </a:custGeom>
            <a:solidFill>
              <a:srgbClr val="BAD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6" name="Freeform 32"/>
            <p:cNvSpPr>
              <a:spLocks/>
            </p:cNvSpPr>
            <p:nvPr/>
          </p:nvSpPr>
          <p:spPr bwMode="auto">
            <a:xfrm>
              <a:off x="1958" y="1898"/>
              <a:ext cx="393" cy="421"/>
            </a:xfrm>
            <a:custGeom>
              <a:avLst/>
              <a:gdLst>
                <a:gd name="T0" fmla="*/ 49 w 393"/>
                <a:gd name="T1" fmla="*/ 155 h 421"/>
                <a:gd name="T2" fmla="*/ 64 w 393"/>
                <a:gd name="T3" fmla="*/ 134 h 421"/>
                <a:gd name="T4" fmla="*/ 78 w 393"/>
                <a:gd name="T5" fmla="*/ 112 h 421"/>
                <a:gd name="T6" fmla="*/ 99 w 393"/>
                <a:gd name="T7" fmla="*/ 91 h 421"/>
                <a:gd name="T8" fmla="*/ 120 w 393"/>
                <a:gd name="T9" fmla="*/ 70 h 421"/>
                <a:gd name="T10" fmla="*/ 141 w 393"/>
                <a:gd name="T11" fmla="*/ 56 h 421"/>
                <a:gd name="T12" fmla="*/ 162 w 393"/>
                <a:gd name="T13" fmla="*/ 42 h 421"/>
                <a:gd name="T14" fmla="*/ 190 w 393"/>
                <a:gd name="T15" fmla="*/ 28 h 421"/>
                <a:gd name="T16" fmla="*/ 211 w 393"/>
                <a:gd name="T17" fmla="*/ 21 h 421"/>
                <a:gd name="T18" fmla="*/ 239 w 393"/>
                <a:gd name="T19" fmla="*/ 7 h 421"/>
                <a:gd name="T20" fmla="*/ 260 w 393"/>
                <a:gd name="T21" fmla="*/ 7 h 421"/>
                <a:gd name="T22" fmla="*/ 288 w 393"/>
                <a:gd name="T23" fmla="*/ 0 h 421"/>
                <a:gd name="T24" fmla="*/ 309 w 393"/>
                <a:gd name="T25" fmla="*/ 0 h 421"/>
                <a:gd name="T26" fmla="*/ 330 w 393"/>
                <a:gd name="T27" fmla="*/ 7 h 421"/>
                <a:gd name="T28" fmla="*/ 351 w 393"/>
                <a:gd name="T29" fmla="*/ 7 h 421"/>
                <a:gd name="T30" fmla="*/ 365 w 393"/>
                <a:gd name="T31" fmla="*/ 21 h 421"/>
                <a:gd name="T32" fmla="*/ 379 w 393"/>
                <a:gd name="T33" fmla="*/ 28 h 421"/>
                <a:gd name="T34" fmla="*/ 393 w 393"/>
                <a:gd name="T35" fmla="*/ 42 h 421"/>
                <a:gd name="T36" fmla="*/ 393 w 393"/>
                <a:gd name="T37" fmla="*/ 56 h 421"/>
                <a:gd name="T38" fmla="*/ 393 w 393"/>
                <a:gd name="T39" fmla="*/ 70 h 421"/>
                <a:gd name="T40" fmla="*/ 386 w 393"/>
                <a:gd name="T41" fmla="*/ 77 h 421"/>
                <a:gd name="T42" fmla="*/ 379 w 393"/>
                <a:gd name="T43" fmla="*/ 91 h 421"/>
                <a:gd name="T44" fmla="*/ 365 w 393"/>
                <a:gd name="T45" fmla="*/ 105 h 421"/>
                <a:gd name="T46" fmla="*/ 351 w 393"/>
                <a:gd name="T47" fmla="*/ 112 h 421"/>
                <a:gd name="T48" fmla="*/ 330 w 393"/>
                <a:gd name="T49" fmla="*/ 127 h 421"/>
                <a:gd name="T50" fmla="*/ 316 w 393"/>
                <a:gd name="T51" fmla="*/ 141 h 421"/>
                <a:gd name="T52" fmla="*/ 295 w 393"/>
                <a:gd name="T53" fmla="*/ 155 h 421"/>
                <a:gd name="T54" fmla="*/ 274 w 393"/>
                <a:gd name="T55" fmla="*/ 169 h 421"/>
                <a:gd name="T56" fmla="*/ 260 w 393"/>
                <a:gd name="T57" fmla="*/ 190 h 421"/>
                <a:gd name="T58" fmla="*/ 239 w 393"/>
                <a:gd name="T59" fmla="*/ 204 h 421"/>
                <a:gd name="T60" fmla="*/ 225 w 393"/>
                <a:gd name="T61" fmla="*/ 225 h 421"/>
                <a:gd name="T62" fmla="*/ 218 w 393"/>
                <a:gd name="T63" fmla="*/ 246 h 421"/>
                <a:gd name="T64" fmla="*/ 211 w 393"/>
                <a:gd name="T65" fmla="*/ 274 h 421"/>
                <a:gd name="T66" fmla="*/ 204 w 393"/>
                <a:gd name="T67" fmla="*/ 288 h 421"/>
                <a:gd name="T68" fmla="*/ 204 w 393"/>
                <a:gd name="T69" fmla="*/ 302 h 421"/>
                <a:gd name="T70" fmla="*/ 197 w 393"/>
                <a:gd name="T71" fmla="*/ 323 h 421"/>
                <a:gd name="T72" fmla="*/ 197 w 393"/>
                <a:gd name="T73" fmla="*/ 344 h 421"/>
                <a:gd name="T74" fmla="*/ 190 w 393"/>
                <a:gd name="T75" fmla="*/ 365 h 421"/>
                <a:gd name="T76" fmla="*/ 190 w 393"/>
                <a:gd name="T77" fmla="*/ 379 h 421"/>
                <a:gd name="T78" fmla="*/ 183 w 393"/>
                <a:gd name="T79" fmla="*/ 400 h 421"/>
                <a:gd name="T80" fmla="*/ 183 w 393"/>
                <a:gd name="T81" fmla="*/ 421 h 421"/>
                <a:gd name="T82" fmla="*/ 0 w 393"/>
                <a:gd name="T83" fmla="*/ 414 h 421"/>
                <a:gd name="T84" fmla="*/ 0 w 393"/>
                <a:gd name="T85" fmla="*/ 386 h 421"/>
                <a:gd name="T86" fmla="*/ 0 w 393"/>
                <a:gd name="T87" fmla="*/ 351 h 421"/>
                <a:gd name="T88" fmla="*/ 0 w 393"/>
                <a:gd name="T89" fmla="*/ 316 h 421"/>
                <a:gd name="T90" fmla="*/ 7 w 393"/>
                <a:gd name="T91" fmla="*/ 281 h 421"/>
                <a:gd name="T92" fmla="*/ 21 w 393"/>
                <a:gd name="T93" fmla="*/ 246 h 421"/>
                <a:gd name="T94" fmla="*/ 28 w 393"/>
                <a:gd name="T95" fmla="*/ 218 h 421"/>
                <a:gd name="T96" fmla="*/ 42 w 393"/>
                <a:gd name="T97" fmla="*/ 183 h 421"/>
                <a:gd name="T98" fmla="*/ 49 w 393"/>
                <a:gd name="T99" fmla="*/ 155 h 4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3"/>
                <a:gd name="T151" fmla="*/ 0 h 421"/>
                <a:gd name="T152" fmla="*/ 393 w 393"/>
                <a:gd name="T153" fmla="*/ 421 h 4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3" h="421">
                  <a:moveTo>
                    <a:pt x="49" y="155"/>
                  </a:moveTo>
                  <a:lnTo>
                    <a:pt x="64" y="134"/>
                  </a:lnTo>
                  <a:lnTo>
                    <a:pt x="78" y="112"/>
                  </a:lnTo>
                  <a:lnTo>
                    <a:pt x="99" y="91"/>
                  </a:lnTo>
                  <a:lnTo>
                    <a:pt x="120" y="70"/>
                  </a:lnTo>
                  <a:lnTo>
                    <a:pt x="141" y="56"/>
                  </a:lnTo>
                  <a:lnTo>
                    <a:pt x="162" y="42"/>
                  </a:lnTo>
                  <a:lnTo>
                    <a:pt x="190" y="28"/>
                  </a:lnTo>
                  <a:lnTo>
                    <a:pt x="211" y="21"/>
                  </a:lnTo>
                  <a:lnTo>
                    <a:pt x="239" y="7"/>
                  </a:lnTo>
                  <a:lnTo>
                    <a:pt x="260" y="7"/>
                  </a:lnTo>
                  <a:lnTo>
                    <a:pt x="288" y="0"/>
                  </a:lnTo>
                  <a:lnTo>
                    <a:pt x="309" y="0"/>
                  </a:lnTo>
                  <a:lnTo>
                    <a:pt x="330" y="7"/>
                  </a:lnTo>
                  <a:lnTo>
                    <a:pt x="351" y="7"/>
                  </a:lnTo>
                  <a:lnTo>
                    <a:pt x="365" y="21"/>
                  </a:lnTo>
                  <a:lnTo>
                    <a:pt x="379" y="28"/>
                  </a:lnTo>
                  <a:lnTo>
                    <a:pt x="393" y="42"/>
                  </a:lnTo>
                  <a:lnTo>
                    <a:pt x="393" y="56"/>
                  </a:lnTo>
                  <a:lnTo>
                    <a:pt x="393" y="70"/>
                  </a:lnTo>
                  <a:lnTo>
                    <a:pt x="386" y="77"/>
                  </a:lnTo>
                  <a:lnTo>
                    <a:pt x="379" y="91"/>
                  </a:lnTo>
                  <a:lnTo>
                    <a:pt x="365" y="105"/>
                  </a:lnTo>
                  <a:lnTo>
                    <a:pt x="351" y="112"/>
                  </a:lnTo>
                  <a:lnTo>
                    <a:pt x="330" y="127"/>
                  </a:lnTo>
                  <a:lnTo>
                    <a:pt x="316" y="141"/>
                  </a:lnTo>
                  <a:lnTo>
                    <a:pt x="295" y="155"/>
                  </a:lnTo>
                  <a:lnTo>
                    <a:pt x="274" y="169"/>
                  </a:lnTo>
                  <a:lnTo>
                    <a:pt x="260" y="190"/>
                  </a:lnTo>
                  <a:lnTo>
                    <a:pt x="239" y="204"/>
                  </a:lnTo>
                  <a:lnTo>
                    <a:pt x="225" y="225"/>
                  </a:lnTo>
                  <a:lnTo>
                    <a:pt x="218" y="246"/>
                  </a:lnTo>
                  <a:lnTo>
                    <a:pt x="211" y="274"/>
                  </a:lnTo>
                  <a:lnTo>
                    <a:pt x="204" y="288"/>
                  </a:lnTo>
                  <a:lnTo>
                    <a:pt x="204" y="302"/>
                  </a:lnTo>
                  <a:lnTo>
                    <a:pt x="197" y="323"/>
                  </a:lnTo>
                  <a:lnTo>
                    <a:pt x="197" y="344"/>
                  </a:lnTo>
                  <a:lnTo>
                    <a:pt x="190" y="365"/>
                  </a:lnTo>
                  <a:lnTo>
                    <a:pt x="190" y="379"/>
                  </a:lnTo>
                  <a:lnTo>
                    <a:pt x="183" y="400"/>
                  </a:lnTo>
                  <a:lnTo>
                    <a:pt x="183" y="421"/>
                  </a:lnTo>
                  <a:lnTo>
                    <a:pt x="0" y="414"/>
                  </a:lnTo>
                  <a:lnTo>
                    <a:pt x="0" y="386"/>
                  </a:lnTo>
                  <a:lnTo>
                    <a:pt x="0" y="351"/>
                  </a:lnTo>
                  <a:lnTo>
                    <a:pt x="0" y="316"/>
                  </a:lnTo>
                  <a:lnTo>
                    <a:pt x="7" y="281"/>
                  </a:lnTo>
                  <a:lnTo>
                    <a:pt x="21" y="246"/>
                  </a:lnTo>
                  <a:lnTo>
                    <a:pt x="28" y="218"/>
                  </a:lnTo>
                  <a:lnTo>
                    <a:pt x="42" y="183"/>
                  </a:lnTo>
                  <a:lnTo>
                    <a:pt x="49" y="155"/>
                  </a:lnTo>
                  <a:close/>
                </a:path>
              </a:pathLst>
            </a:custGeom>
            <a:solidFill>
              <a:srgbClr val="BCD6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7" name="Freeform 33"/>
            <p:cNvSpPr>
              <a:spLocks/>
            </p:cNvSpPr>
            <p:nvPr/>
          </p:nvSpPr>
          <p:spPr bwMode="auto">
            <a:xfrm>
              <a:off x="1937" y="2298"/>
              <a:ext cx="674" cy="379"/>
            </a:xfrm>
            <a:custGeom>
              <a:avLst/>
              <a:gdLst>
                <a:gd name="T0" fmla="*/ 0 w 674"/>
                <a:gd name="T1" fmla="*/ 372 h 379"/>
                <a:gd name="T2" fmla="*/ 0 w 674"/>
                <a:gd name="T3" fmla="*/ 309 h 379"/>
                <a:gd name="T4" fmla="*/ 0 w 674"/>
                <a:gd name="T5" fmla="*/ 246 h 379"/>
                <a:gd name="T6" fmla="*/ 0 w 674"/>
                <a:gd name="T7" fmla="*/ 183 h 379"/>
                <a:gd name="T8" fmla="*/ 0 w 674"/>
                <a:gd name="T9" fmla="*/ 127 h 379"/>
                <a:gd name="T10" fmla="*/ 0 w 674"/>
                <a:gd name="T11" fmla="*/ 92 h 379"/>
                <a:gd name="T12" fmla="*/ 0 w 674"/>
                <a:gd name="T13" fmla="*/ 63 h 379"/>
                <a:gd name="T14" fmla="*/ 0 w 674"/>
                <a:gd name="T15" fmla="*/ 35 h 379"/>
                <a:gd name="T16" fmla="*/ 0 w 674"/>
                <a:gd name="T17" fmla="*/ 0 h 379"/>
                <a:gd name="T18" fmla="*/ 674 w 674"/>
                <a:gd name="T19" fmla="*/ 14 h 379"/>
                <a:gd name="T20" fmla="*/ 674 w 674"/>
                <a:gd name="T21" fmla="*/ 42 h 379"/>
                <a:gd name="T22" fmla="*/ 674 w 674"/>
                <a:gd name="T23" fmla="*/ 78 h 379"/>
                <a:gd name="T24" fmla="*/ 674 w 674"/>
                <a:gd name="T25" fmla="*/ 106 h 379"/>
                <a:gd name="T26" fmla="*/ 674 w 674"/>
                <a:gd name="T27" fmla="*/ 134 h 379"/>
                <a:gd name="T28" fmla="*/ 674 w 674"/>
                <a:gd name="T29" fmla="*/ 197 h 379"/>
                <a:gd name="T30" fmla="*/ 674 w 674"/>
                <a:gd name="T31" fmla="*/ 260 h 379"/>
                <a:gd name="T32" fmla="*/ 674 w 674"/>
                <a:gd name="T33" fmla="*/ 316 h 379"/>
                <a:gd name="T34" fmla="*/ 674 w 674"/>
                <a:gd name="T35" fmla="*/ 379 h 379"/>
                <a:gd name="T36" fmla="*/ 0 w 674"/>
                <a:gd name="T37" fmla="*/ 372 h 3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4"/>
                <a:gd name="T58" fmla="*/ 0 h 379"/>
                <a:gd name="T59" fmla="*/ 674 w 674"/>
                <a:gd name="T60" fmla="*/ 379 h 3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4" h="379">
                  <a:moveTo>
                    <a:pt x="0" y="372"/>
                  </a:moveTo>
                  <a:lnTo>
                    <a:pt x="0" y="309"/>
                  </a:lnTo>
                  <a:lnTo>
                    <a:pt x="0" y="246"/>
                  </a:lnTo>
                  <a:lnTo>
                    <a:pt x="0" y="183"/>
                  </a:lnTo>
                  <a:lnTo>
                    <a:pt x="0" y="127"/>
                  </a:lnTo>
                  <a:lnTo>
                    <a:pt x="0" y="92"/>
                  </a:lnTo>
                  <a:lnTo>
                    <a:pt x="0" y="63"/>
                  </a:lnTo>
                  <a:lnTo>
                    <a:pt x="0" y="35"/>
                  </a:lnTo>
                  <a:lnTo>
                    <a:pt x="0" y="0"/>
                  </a:lnTo>
                  <a:lnTo>
                    <a:pt x="674" y="14"/>
                  </a:lnTo>
                  <a:lnTo>
                    <a:pt x="674" y="42"/>
                  </a:lnTo>
                  <a:lnTo>
                    <a:pt x="674" y="78"/>
                  </a:lnTo>
                  <a:lnTo>
                    <a:pt x="674" y="106"/>
                  </a:lnTo>
                  <a:lnTo>
                    <a:pt x="674" y="134"/>
                  </a:lnTo>
                  <a:lnTo>
                    <a:pt x="674" y="197"/>
                  </a:lnTo>
                  <a:lnTo>
                    <a:pt x="674" y="260"/>
                  </a:lnTo>
                  <a:lnTo>
                    <a:pt x="674" y="316"/>
                  </a:lnTo>
                  <a:lnTo>
                    <a:pt x="674" y="379"/>
                  </a:lnTo>
                  <a:lnTo>
                    <a:pt x="0" y="372"/>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8" name="Freeform 34"/>
            <p:cNvSpPr>
              <a:spLocks/>
            </p:cNvSpPr>
            <p:nvPr/>
          </p:nvSpPr>
          <p:spPr bwMode="auto">
            <a:xfrm>
              <a:off x="1937" y="2298"/>
              <a:ext cx="660" cy="379"/>
            </a:xfrm>
            <a:custGeom>
              <a:avLst/>
              <a:gdLst>
                <a:gd name="T0" fmla="*/ 660 w 660"/>
                <a:gd name="T1" fmla="*/ 14 h 379"/>
                <a:gd name="T2" fmla="*/ 660 w 660"/>
                <a:gd name="T3" fmla="*/ 106 h 379"/>
                <a:gd name="T4" fmla="*/ 660 w 660"/>
                <a:gd name="T5" fmla="*/ 197 h 379"/>
                <a:gd name="T6" fmla="*/ 660 w 660"/>
                <a:gd name="T7" fmla="*/ 288 h 379"/>
                <a:gd name="T8" fmla="*/ 660 w 660"/>
                <a:gd name="T9" fmla="*/ 379 h 379"/>
                <a:gd name="T10" fmla="*/ 0 w 660"/>
                <a:gd name="T11" fmla="*/ 372 h 379"/>
                <a:gd name="T12" fmla="*/ 0 w 660"/>
                <a:gd name="T13" fmla="*/ 309 h 379"/>
                <a:gd name="T14" fmla="*/ 0 w 660"/>
                <a:gd name="T15" fmla="*/ 246 h 379"/>
                <a:gd name="T16" fmla="*/ 0 w 660"/>
                <a:gd name="T17" fmla="*/ 183 h 379"/>
                <a:gd name="T18" fmla="*/ 0 w 660"/>
                <a:gd name="T19" fmla="*/ 127 h 379"/>
                <a:gd name="T20" fmla="*/ 0 w 660"/>
                <a:gd name="T21" fmla="*/ 92 h 379"/>
                <a:gd name="T22" fmla="*/ 0 w 660"/>
                <a:gd name="T23" fmla="*/ 63 h 379"/>
                <a:gd name="T24" fmla="*/ 0 w 660"/>
                <a:gd name="T25" fmla="*/ 35 h 379"/>
                <a:gd name="T26" fmla="*/ 0 w 660"/>
                <a:gd name="T27" fmla="*/ 0 h 379"/>
                <a:gd name="T28" fmla="*/ 660 w 660"/>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379"/>
                <a:gd name="T47" fmla="*/ 660 w 660"/>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379">
                  <a:moveTo>
                    <a:pt x="660" y="14"/>
                  </a:moveTo>
                  <a:lnTo>
                    <a:pt x="660" y="106"/>
                  </a:lnTo>
                  <a:lnTo>
                    <a:pt x="660" y="197"/>
                  </a:lnTo>
                  <a:lnTo>
                    <a:pt x="660" y="288"/>
                  </a:lnTo>
                  <a:lnTo>
                    <a:pt x="660" y="379"/>
                  </a:lnTo>
                  <a:lnTo>
                    <a:pt x="0" y="372"/>
                  </a:lnTo>
                  <a:lnTo>
                    <a:pt x="0" y="309"/>
                  </a:lnTo>
                  <a:lnTo>
                    <a:pt x="0" y="246"/>
                  </a:lnTo>
                  <a:lnTo>
                    <a:pt x="0" y="183"/>
                  </a:lnTo>
                  <a:lnTo>
                    <a:pt x="0" y="127"/>
                  </a:lnTo>
                  <a:lnTo>
                    <a:pt x="0" y="92"/>
                  </a:lnTo>
                  <a:lnTo>
                    <a:pt x="0" y="63"/>
                  </a:lnTo>
                  <a:lnTo>
                    <a:pt x="0" y="35"/>
                  </a:lnTo>
                  <a:lnTo>
                    <a:pt x="0" y="0"/>
                  </a:lnTo>
                  <a:lnTo>
                    <a:pt x="660" y="14"/>
                  </a:lnTo>
                  <a:close/>
                </a:path>
              </a:pathLst>
            </a:custGeom>
            <a:solidFill>
              <a:srgbClr val="56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09" name="Freeform 35"/>
            <p:cNvSpPr>
              <a:spLocks/>
            </p:cNvSpPr>
            <p:nvPr/>
          </p:nvSpPr>
          <p:spPr bwMode="auto">
            <a:xfrm>
              <a:off x="1937" y="2298"/>
              <a:ext cx="632" cy="379"/>
            </a:xfrm>
            <a:custGeom>
              <a:avLst/>
              <a:gdLst>
                <a:gd name="T0" fmla="*/ 632 w 632"/>
                <a:gd name="T1" fmla="*/ 14 h 379"/>
                <a:gd name="T2" fmla="*/ 632 w 632"/>
                <a:gd name="T3" fmla="*/ 106 h 379"/>
                <a:gd name="T4" fmla="*/ 632 w 632"/>
                <a:gd name="T5" fmla="*/ 197 h 379"/>
                <a:gd name="T6" fmla="*/ 632 w 632"/>
                <a:gd name="T7" fmla="*/ 288 h 379"/>
                <a:gd name="T8" fmla="*/ 632 w 632"/>
                <a:gd name="T9" fmla="*/ 379 h 379"/>
                <a:gd name="T10" fmla="*/ 0 w 632"/>
                <a:gd name="T11" fmla="*/ 372 h 379"/>
                <a:gd name="T12" fmla="*/ 0 w 632"/>
                <a:gd name="T13" fmla="*/ 309 h 379"/>
                <a:gd name="T14" fmla="*/ 0 w 632"/>
                <a:gd name="T15" fmla="*/ 246 h 379"/>
                <a:gd name="T16" fmla="*/ 0 w 632"/>
                <a:gd name="T17" fmla="*/ 183 h 379"/>
                <a:gd name="T18" fmla="*/ 0 w 632"/>
                <a:gd name="T19" fmla="*/ 127 h 379"/>
                <a:gd name="T20" fmla="*/ 0 w 632"/>
                <a:gd name="T21" fmla="*/ 92 h 379"/>
                <a:gd name="T22" fmla="*/ 0 w 632"/>
                <a:gd name="T23" fmla="*/ 63 h 379"/>
                <a:gd name="T24" fmla="*/ 0 w 632"/>
                <a:gd name="T25" fmla="*/ 35 h 379"/>
                <a:gd name="T26" fmla="*/ 0 w 632"/>
                <a:gd name="T27" fmla="*/ 0 h 379"/>
                <a:gd name="T28" fmla="*/ 632 w 632"/>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2"/>
                <a:gd name="T46" fmla="*/ 0 h 379"/>
                <a:gd name="T47" fmla="*/ 632 w 632"/>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2" h="379">
                  <a:moveTo>
                    <a:pt x="632" y="14"/>
                  </a:moveTo>
                  <a:lnTo>
                    <a:pt x="632" y="106"/>
                  </a:lnTo>
                  <a:lnTo>
                    <a:pt x="632" y="197"/>
                  </a:lnTo>
                  <a:lnTo>
                    <a:pt x="632" y="288"/>
                  </a:lnTo>
                  <a:lnTo>
                    <a:pt x="632" y="379"/>
                  </a:lnTo>
                  <a:lnTo>
                    <a:pt x="0" y="372"/>
                  </a:lnTo>
                  <a:lnTo>
                    <a:pt x="0" y="309"/>
                  </a:lnTo>
                  <a:lnTo>
                    <a:pt x="0" y="246"/>
                  </a:lnTo>
                  <a:lnTo>
                    <a:pt x="0" y="183"/>
                  </a:lnTo>
                  <a:lnTo>
                    <a:pt x="0" y="127"/>
                  </a:lnTo>
                  <a:lnTo>
                    <a:pt x="0" y="92"/>
                  </a:lnTo>
                  <a:lnTo>
                    <a:pt x="0" y="63"/>
                  </a:lnTo>
                  <a:lnTo>
                    <a:pt x="0" y="35"/>
                  </a:lnTo>
                  <a:lnTo>
                    <a:pt x="0" y="0"/>
                  </a:lnTo>
                  <a:lnTo>
                    <a:pt x="632" y="14"/>
                  </a:lnTo>
                  <a:close/>
                </a:path>
              </a:pathLst>
            </a:custGeom>
            <a:solidFill>
              <a:srgbClr val="607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0" name="Freeform 36"/>
            <p:cNvSpPr>
              <a:spLocks/>
            </p:cNvSpPr>
            <p:nvPr/>
          </p:nvSpPr>
          <p:spPr bwMode="auto">
            <a:xfrm>
              <a:off x="1937" y="2298"/>
              <a:ext cx="611" cy="379"/>
            </a:xfrm>
            <a:custGeom>
              <a:avLst/>
              <a:gdLst>
                <a:gd name="T0" fmla="*/ 611 w 611"/>
                <a:gd name="T1" fmla="*/ 14 h 379"/>
                <a:gd name="T2" fmla="*/ 611 w 611"/>
                <a:gd name="T3" fmla="*/ 106 h 379"/>
                <a:gd name="T4" fmla="*/ 611 w 611"/>
                <a:gd name="T5" fmla="*/ 197 h 379"/>
                <a:gd name="T6" fmla="*/ 611 w 611"/>
                <a:gd name="T7" fmla="*/ 288 h 379"/>
                <a:gd name="T8" fmla="*/ 611 w 611"/>
                <a:gd name="T9" fmla="*/ 379 h 379"/>
                <a:gd name="T10" fmla="*/ 0 w 611"/>
                <a:gd name="T11" fmla="*/ 372 h 379"/>
                <a:gd name="T12" fmla="*/ 0 w 611"/>
                <a:gd name="T13" fmla="*/ 309 h 379"/>
                <a:gd name="T14" fmla="*/ 0 w 611"/>
                <a:gd name="T15" fmla="*/ 246 h 379"/>
                <a:gd name="T16" fmla="*/ 0 w 611"/>
                <a:gd name="T17" fmla="*/ 183 h 379"/>
                <a:gd name="T18" fmla="*/ 0 w 611"/>
                <a:gd name="T19" fmla="*/ 127 h 379"/>
                <a:gd name="T20" fmla="*/ 0 w 611"/>
                <a:gd name="T21" fmla="*/ 92 h 379"/>
                <a:gd name="T22" fmla="*/ 0 w 611"/>
                <a:gd name="T23" fmla="*/ 63 h 379"/>
                <a:gd name="T24" fmla="*/ 0 w 611"/>
                <a:gd name="T25" fmla="*/ 35 h 379"/>
                <a:gd name="T26" fmla="*/ 0 w 611"/>
                <a:gd name="T27" fmla="*/ 0 h 379"/>
                <a:gd name="T28" fmla="*/ 611 w 611"/>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1"/>
                <a:gd name="T46" fmla="*/ 0 h 379"/>
                <a:gd name="T47" fmla="*/ 611 w 611"/>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1" h="379">
                  <a:moveTo>
                    <a:pt x="611" y="14"/>
                  </a:moveTo>
                  <a:lnTo>
                    <a:pt x="611" y="106"/>
                  </a:lnTo>
                  <a:lnTo>
                    <a:pt x="611" y="197"/>
                  </a:lnTo>
                  <a:lnTo>
                    <a:pt x="611" y="288"/>
                  </a:lnTo>
                  <a:lnTo>
                    <a:pt x="611" y="379"/>
                  </a:lnTo>
                  <a:lnTo>
                    <a:pt x="0" y="372"/>
                  </a:lnTo>
                  <a:lnTo>
                    <a:pt x="0" y="309"/>
                  </a:lnTo>
                  <a:lnTo>
                    <a:pt x="0" y="246"/>
                  </a:lnTo>
                  <a:lnTo>
                    <a:pt x="0" y="183"/>
                  </a:lnTo>
                  <a:lnTo>
                    <a:pt x="0" y="127"/>
                  </a:lnTo>
                  <a:lnTo>
                    <a:pt x="0" y="92"/>
                  </a:lnTo>
                  <a:lnTo>
                    <a:pt x="0" y="63"/>
                  </a:lnTo>
                  <a:lnTo>
                    <a:pt x="0" y="35"/>
                  </a:lnTo>
                  <a:lnTo>
                    <a:pt x="0" y="0"/>
                  </a:lnTo>
                  <a:lnTo>
                    <a:pt x="611" y="14"/>
                  </a:lnTo>
                  <a:close/>
                </a:path>
              </a:pathLst>
            </a:custGeom>
            <a:solidFill>
              <a:srgbClr val="6B8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1" name="Freeform 37"/>
            <p:cNvSpPr>
              <a:spLocks/>
            </p:cNvSpPr>
            <p:nvPr/>
          </p:nvSpPr>
          <p:spPr bwMode="auto">
            <a:xfrm>
              <a:off x="1937" y="2298"/>
              <a:ext cx="583" cy="379"/>
            </a:xfrm>
            <a:custGeom>
              <a:avLst/>
              <a:gdLst>
                <a:gd name="T0" fmla="*/ 583 w 583"/>
                <a:gd name="T1" fmla="*/ 14 h 379"/>
                <a:gd name="T2" fmla="*/ 583 w 583"/>
                <a:gd name="T3" fmla="*/ 106 h 379"/>
                <a:gd name="T4" fmla="*/ 583 w 583"/>
                <a:gd name="T5" fmla="*/ 197 h 379"/>
                <a:gd name="T6" fmla="*/ 583 w 583"/>
                <a:gd name="T7" fmla="*/ 288 h 379"/>
                <a:gd name="T8" fmla="*/ 583 w 583"/>
                <a:gd name="T9" fmla="*/ 379 h 379"/>
                <a:gd name="T10" fmla="*/ 0 w 583"/>
                <a:gd name="T11" fmla="*/ 372 h 379"/>
                <a:gd name="T12" fmla="*/ 0 w 583"/>
                <a:gd name="T13" fmla="*/ 309 h 379"/>
                <a:gd name="T14" fmla="*/ 0 w 583"/>
                <a:gd name="T15" fmla="*/ 246 h 379"/>
                <a:gd name="T16" fmla="*/ 0 w 583"/>
                <a:gd name="T17" fmla="*/ 183 h 379"/>
                <a:gd name="T18" fmla="*/ 0 w 583"/>
                <a:gd name="T19" fmla="*/ 127 h 379"/>
                <a:gd name="T20" fmla="*/ 0 w 583"/>
                <a:gd name="T21" fmla="*/ 92 h 379"/>
                <a:gd name="T22" fmla="*/ 0 w 583"/>
                <a:gd name="T23" fmla="*/ 63 h 379"/>
                <a:gd name="T24" fmla="*/ 0 w 583"/>
                <a:gd name="T25" fmla="*/ 35 h 379"/>
                <a:gd name="T26" fmla="*/ 0 w 583"/>
                <a:gd name="T27" fmla="*/ 0 h 379"/>
                <a:gd name="T28" fmla="*/ 583 w 583"/>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3"/>
                <a:gd name="T46" fmla="*/ 0 h 379"/>
                <a:gd name="T47" fmla="*/ 583 w 583"/>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3" h="379">
                  <a:moveTo>
                    <a:pt x="583" y="14"/>
                  </a:moveTo>
                  <a:lnTo>
                    <a:pt x="583" y="106"/>
                  </a:lnTo>
                  <a:lnTo>
                    <a:pt x="583" y="197"/>
                  </a:lnTo>
                  <a:lnTo>
                    <a:pt x="583" y="288"/>
                  </a:lnTo>
                  <a:lnTo>
                    <a:pt x="583" y="379"/>
                  </a:lnTo>
                  <a:lnTo>
                    <a:pt x="0" y="372"/>
                  </a:lnTo>
                  <a:lnTo>
                    <a:pt x="0" y="309"/>
                  </a:lnTo>
                  <a:lnTo>
                    <a:pt x="0" y="246"/>
                  </a:lnTo>
                  <a:lnTo>
                    <a:pt x="0" y="183"/>
                  </a:lnTo>
                  <a:lnTo>
                    <a:pt x="0" y="127"/>
                  </a:lnTo>
                  <a:lnTo>
                    <a:pt x="0" y="92"/>
                  </a:lnTo>
                  <a:lnTo>
                    <a:pt x="0" y="63"/>
                  </a:lnTo>
                  <a:lnTo>
                    <a:pt x="0" y="35"/>
                  </a:lnTo>
                  <a:lnTo>
                    <a:pt x="0" y="0"/>
                  </a:lnTo>
                  <a:lnTo>
                    <a:pt x="583" y="14"/>
                  </a:lnTo>
                  <a:close/>
                </a:path>
              </a:pathLst>
            </a:custGeom>
            <a:solidFill>
              <a:srgbClr val="728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2" name="Freeform 38"/>
            <p:cNvSpPr>
              <a:spLocks/>
            </p:cNvSpPr>
            <p:nvPr/>
          </p:nvSpPr>
          <p:spPr bwMode="auto">
            <a:xfrm>
              <a:off x="1937" y="2298"/>
              <a:ext cx="562" cy="379"/>
            </a:xfrm>
            <a:custGeom>
              <a:avLst/>
              <a:gdLst>
                <a:gd name="T0" fmla="*/ 562 w 562"/>
                <a:gd name="T1" fmla="*/ 14 h 379"/>
                <a:gd name="T2" fmla="*/ 562 w 562"/>
                <a:gd name="T3" fmla="*/ 106 h 379"/>
                <a:gd name="T4" fmla="*/ 555 w 562"/>
                <a:gd name="T5" fmla="*/ 197 h 379"/>
                <a:gd name="T6" fmla="*/ 555 w 562"/>
                <a:gd name="T7" fmla="*/ 288 h 379"/>
                <a:gd name="T8" fmla="*/ 555 w 562"/>
                <a:gd name="T9" fmla="*/ 379 h 379"/>
                <a:gd name="T10" fmla="*/ 0 w 562"/>
                <a:gd name="T11" fmla="*/ 372 h 379"/>
                <a:gd name="T12" fmla="*/ 0 w 562"/>
                <a:gd name="T13" fmla="*/ 309 h 379"/>
                <a:gd name="T14" fmla="*/ 0 w 562"/>
                <a:gd name="T15" fmla="*/ 246 h 379"/>
                <a:gd name="T16" fmla="*/ 0 w 562"/>
                <a:gd name="T17" fmla="*/ 183 h 379"/>
                <a:gd name="T18" fmla="*/ 0 w 562"/>
                <a:gd name="T19" fmla="*/ 127 h 379"/>
                <a:gd name="T20" fmla="*/ 0 w 562"/>
                <a:gd name="T21" fmla="*/ 92 h 379"/>
                <a:gd name="T22" fmla="*/ 0 w 562"/>
                <a:gd name="T23" fmla="*/ 63 h 379"/>
                <a:gd name="T24" fmla="*/ 0 w 562"/>
                <a:gd name="T25" fmla="*/ 35 h 379"/>
                <a:gd name="T26" fmla="*/ 0 w 562"/>
                <a:gd name="T27" fmla="*/ 0 h 379"/>
                <a:gd name="T28" fmla="*/ 562 w 562"/>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2"/>
                <a:gd name="T46" fmla="*/ 0 h 379"/>
                <a:gd name="T47" fmla="*/ 562 w 562"/>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2" h="379">
                  <a:moveTo>
                    <a:pt x="562" y="14"/>
                  </a:moveTo>
                  <a:lnTo>
                    <a:pt x="562" y="106"/>
                  </a:lnTo>
                  <a:lnTo>
                    <a:pt x="555" y="197"/>
                  </a:lnTo>
                  <a:lnTo>
                    <a:pt x="555" y="288"/>
                  </a:lnTo>
                  <a:lnTo>
                    <a:pt x="555" y="379"/>
                  </a:lnTo>
                  <a:lnTo>
                    <a:pt x="0" y="372"/>
                  </a:lnTo>
                  <a:lnTo>
                    <a:pt x="0" y="309"/>
                  </a:lnTo>
                  <a:lnTo>
                    <a:pt x="0" y="246"/>
                  </a:lnTo>
                  <a:lnTo>
                    <a:pt x="0" y="183"/>
                  </a:lnTo>
                  <a:lnTo>
                    <a:pt x="0" y="127"/>
                  </a:lnTo>
                  <a:lnTo>
                    <a:pt x="0" y="92"/>
                  </a:lnTo>
                  <a:lnTo>
                    <a:pt x="0" y="63"/>
                  </a:lnTo>
                  <a:lnTo>
                    <a:pt x="0" y="35"/>
                  </a:lnTo>
                  <a:lnTo>
                    <a:pt x="0" y="0"/>
                  </a:lnTo>
                  <a:lnTo>
                    <a:pt x="562" y="14"/>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3" name="Freeform 39"/>
            <p:cNvSpPr>
              <a:spLocks/>
            </p:cNvSpPr>
            <p:nvPr/>
          </p:nvSpPr>
          <p:spPr bwMode="auto">
            <a:xfrm>
              <a:off x="1937" y="2298"/>
              <a:ext cx="534" cy="379"/>
            </a:xfrm>
            <a:custGeom>
              <a:avLst/>
              <a:gdLst>
                <a:gd name="T0" fmla="*/ 534 w 534"/>
                <a:gd name="T1" fmla="*/ 14 h 379"/>
                <a:gd name="T2" fmla="*/ 534 w 534"/>
                <a:gd name="T3" fmla="*/ 106 h 379"/>
                <a:gd name="T4" fmla="*/ 527 w 534"/>
                <a:gd name="T5" fmla="*/ 197 h 379"/>
                <a:gd name="T6" fmla="*/ 527 w 534"/>
                <a:gd name="T7" fmla="*/ 288 h 379"/>
                <a:gd name="T8" fmla="*/ 527 w 534"/>
                <a:gd name="T9" fmla="*/ 379 h 379"/>
                <a:gd name="T10" fmla="*/ 0 w 534"/>
                <a:gd name="T11" fmla="*/ 372 h 379"/>
                <a:gd name="T12" fmla="*/ 0 w 534"/>
                <a:gd name="T13" fmla="*/ 309 h 379"/>
                <a:gd name="T14" fmla="*/ 0 w 534"/>
                <a:gd name="T15" fmla="*/ 246 h 379"/>
                <a:gd name="T16" fmla="*/ 0 w 534"/>
                <a:gd name="T17" fmla="*/ 183 h 379"/>
                <a:gd name="T18" fmla="*/ 0 w 534"/>
                <a:gd name="T19" fmla="*/ 127 h 379"/>
                <a:gd name="T20" fmla="*/ 0 w 534"/>
                <a:gd name="T21" fmla="*/ 92 h 379"/>
                <a:gd name="T22" fmla="*/ 0 w 534"/>
                <a:gd name="T23" fmla="*/ 63 h 379"/>
                <a:gd name="T24" fmla="*/ 0 w 534"/>
                <a:gd name="T25" fmla="*/ 35 h 379"/>
                <a:gd name="T26" fmla="*/ 0 w 534"/>
                <a:gd name="T27" fmla="*/ 0 h 379"/>
                <a:gd name="T28" fmla="*/ 534 w 534"/>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4"/>
                <a:gd name="T46" fmla="*/ 0 h 379"/>
                <a:gd name="T47" fmla="*/ 534 w 534"/>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4" h="379">
                  <a:moveTo>
                    <a:pt x="534" y="14"/>
                  </a:moveTo>
                  <a:lnTo>
                    <a:pt x="534" y="106"/>
                  </a:lnTo>
                  <a:lnTo>
                    <a:pt x="527" y="197"/>
                  </a:lnTo>
                  <a:lnTo>
                    <a:pt x="527" y="288"/>
                  </a:lnTo>
                  <a:lnTo>
                    <a:pt x="527" y="379"/>
                  </a:lnTo>
                  <a:lnTo>
                    <a:pt x="0" y="372"/>
                  </a:lnTo>
                  <a:lnTo>
                    <a:pt x="0" y="309"/>
                  </a:lnTo>
                  <a:lnTo>
                    <a:pt x="0" y="246"/>
                  </a:lnTo>
                  <a:lnTo>
                    <a:pt x="0" y="183"/>
                  </a:lnTo>
                  <a:lnTo>
                    <a:pt x="0" y="127"/>
                  </a:lnTo>
                  <a:lnTo>
                    <a:pt x="0" y="92"/>
                  </a:lnTo>
                  <a:lnTo>
                    <a:pt x="0" y="63"/>
                  </a:lnTo>
                  <a:lnTo>
                    <a:pt x="0" y="35"/>
                  </a:lnTo>
                  <a:lnTo>
                    <a:pt x="0" y="0"/>
                  </a:lnTo>
                  <a:lnTo>
                    <a:pt x="534" y="14"/>
                  </a:lnTo>
                  <a:close/>
                </a:path>
              </a:pathLst>
            </a:custGeom>
            <a:solidFill>
              <a:srgbClr val="829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4" name="Freeform 40"/>
            <p:cNvSpPr>
              <a:spLocks/>
            </p:cNvSpPr>
            <p:nvPr/>
          </p:nvSpPr>
          <p:spPr bwMode="auto">
            <a:xfrm>
              <a:off x="1937" y="2298"/>
              <a:ext cx="506" cy="379"/>
            </a:xfrm>
            <a:custGeom>
              <a:avLst/>
              <a:gdLst>
                <a:gd name="T0" fmla="*/ 506 w 506"/>
                <a:gd name="T1" fmla="*/ 14 h 379"/>
                <a:gd name="T2" fmla="*/ 506 w 506"/>
                <a:gd name="T3" fmla="*/ 106 h 379"/>
                <a:gd name="T4" fmla="*/ 499 w 506"/>
                <a:gd name="T5" fmla="*/ 197 h 379"/>
                <a:gd name="T6" fmla="*/ 499 w 506"/>
                <a:gd name="T7" fmla="*/ 288 h 379"/>
                <a:gd name="T8" fmla="*/ 499 w 506"/>
                <a:gd name="T9" fmla="*/ 379 h 379"/>
                <a:gd name="T10" fmla="*/ 0 w 506"/>
                <a:gd name="T11" fmla="*/ 372 h 379"/>
                <a:gd name="T12" fmla="*/ 0 w 506"/>
                <a:gd name="T13" fmla="*/ 309 h 379"/>
                <a:gd name="T14" fmla="*/ 0 w 506"/>
                <a:gd name="T15" fmla="*/ 246 h 379"/>
                <a:gd name="T16" fmla="*/ 0 w 506"/>
                <a:gd name="T17" fmla="*/ 183 h 379"/>
                <a:gd name="T18" fmla="*/ 0 w 506"/>
                <a:gd name="T19" fmla="*/ 127 h 379"/>
                <a:gd name="T20" fmla="*/ 0 w 506"/>
                <a:gd name="T21" fmla="*/ 92 h 379"/>
                <a:gd name="T22" fmla="*/ 0 w 506"/>
                <a:gd name="T23" fmla="*/ 63 h 379"/>
                <a:gd name="T24" fmla="*/ 0 w 506"/>
                <a:gd name="T25" fmla="*/ 35 h 379"/>
                <a:gd name="T26" fmla="*/ 0 w 506"/>
                <a:gd name="T27" fmla="*/ 0 h 379"/>
                <a:gd name="T28" fmla="*/ 506 w 506"/>
                <a:gd name="T29" fmla="*/ 14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6"/>
                <a:gd name="T46" fmla="*/ 0 h 379"/>
                <a:gd name="T47" fmla="*/ 506 w 506"/>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6" h="379">
                  <a:moveTo>
                    <a:pt x="506" y="14"/>
                  </a:moveTo>
                  <a:lnTo>
                    <a:pt x="506" y="106"/>
                  </a:lnTo>
                  <a:lnTo>
                    <a:pt x="499" y="197"/>
                  </a:lnTo>
                  <a:lnTo>
                    <a:pt x="499" y="288"/>
                  </a:lnTo>
                  <a:lnTo>
                    <a:pt x="499" y="379"/>
                  </a:lnTo>
                  <a:lnTo>
                    <a:pt x="0" y="372"/>
                  </a:lnTo>
                  <a:lnTo>
                    <a:pt x="0" y="309"/>
                  </a:lnTo>
                  <a:lnTo>
                    <a:pt x="0" y="246"/>
                  </a:lnTo>
                  <a:lnTo>
                    <a:pt x="0" y="183"/>
                  </a:lnTo>
                  <a:lnTo>
                    <a:pt x="0" y="127"/>
                  </a:lnTo>
                  <a:lnTo>
                    <a:pt x="0" y="92"/>
                  </a:lnTo>
                  <a:lnTo>
                    <a:pt x="0" y="63"/>
                  </a:lnTo>
                  <a:lnTo>
                    <a:pt x="0" y="35"/>
                  </a:lnTo>
                  <a:lnTo>
                    <a:pt x="0" y="0"/>
                  </a:lnTo>
                  <a:lnTo>
                    <a:pt x="506" y="14"/>
                  </a:lnTo>
                  <a:close/>
                </a:path>
              </a:pathLst>
            </a:custGeom>
            <a:solidFill>
              <a:srgbClr val="89A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5" name="Freeform 41"/>
            <p:cNvSpPr>
              <a:spLocks/>
            </p:cNvSpPr>
            <p:nvPr/>
          </p:nvSpPr>
          <p:spPr bwMode="auto">
            <a:xfrm>
              <a:off x="1937" y="2298"/>
              <a:ext cx="478" cy="379"/>
            </a:xfrm>
            <a:custGeom>
              <a:avLst/>
              <a:gdLst>
                <a:gd name="T0" fmla="*/ 478 w 478"/>
                <a:gd name="T1" fmla="*/ 7 h 379"/>
                <a:gd name="T2" fmla="*/ 471 w 478"/>
                <a:gd name="T3" fmla="*/ 99 h 379"/>
                <a:gd name="T4" fmla="*/ 471 w 478"/>
                <a:gd name="T5" fmla="*/ 190 h 379"/>
                <a:gd name="T6" fmla="*/ 471 w 478"/>
                <a:gd name="T7" fmla="*/ 281 h 379"/>
                <a:gd name="T8" fmla="*/ 471 w 478"/>
                <a:gd name="T9" fmla="*/ 379 h 379"/>
                <a:gd name="T10" fmla="*/ 0 w 478"/>
                <a:gd name="T11" fmla="*/ 372 h 379"/>
                <a:gd name="T12" fmla="*/ 0 w 478"/>
                <a:gd name="T13" fmla="*/ 281 h 379"/>
                <a:gd name="T14" fmla="*/ 0 w 478"/>
                <a:gd name="T15" fmla="*/ 183 h 379"/>
                <a:gd name="T16" fmla="*/ 0 w 478"/>
                <a:gd name="T17" fmla="*/ 92 h 379"/>
                <a:gd name="T18" fmla="*/ 0 w 478"/>
                <a:gd name="T19" fmla="*/ 0 h 379"/>
                <a:gd name="T20" fmla="*/ 478 w 478"/>
                <a:gd name="T21" fmla="*/ 7 h 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8"/>
                <a:gd name="T34" fmla="*/ 0 h 379"/>
                <a:gd name="T35" fmla="*/ 478 w 478"/>
                <a:gd name="T36" fmla="*/ 379 h 3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8" h="379">
                  <a:moveTo>
                    <a:pt x="478" y="7"/>
                  </a:moveTo>
                  <a:lnTo>
                    <a:pt x="471" y="99"/>
                  </a:lnTo>
                  <a:lnTo>
                    <a:pt x="471" y="190"/>
                  </a:lnTo>
                  <a:lnTo>
                    <a:pt x="471" y="281"/>
                  </a:lnTo>
                  <a:lnTo>
                    <a:pt x="471" y="379"/>
                  </a:lnTo>
                  <a:lnTo>
                    <a:pt x="0" y="372"/>
                  </a:lnTo>
                  <a:lnTo>
                    <a:pt x="0" y="281"/>
                  </a:lnTo>
                  <a:lnTo>
                    <a:pt x="0" y="183"/>
                  </a:lnTo>
                  <a:lnTo>
                    <a:pt x="0" y="92"/>
                  </a:lnTo>
                  <a:lnTo>
                    <a:pt x="0" y="0"/>
                  </a:lnTo>
                  <a:lnTo>
                    <a:pt x="478" y="7"/>
                  </a:lnTo>
                  <a:close/>
                </a:path>
              </a:pathLst>
            </a:custGeom>
            <a:solidFill>
              <a:srgbClr val="8EA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6" name="Freeform 42"/>
            <p:cNvSpPr>
              <a:spLocks/>
            </p:cNvSpPr>
            <p:nvPr/>
          </p:nvSpPr>
          <p:spPr bwMode="auto">
            <a:xfrm>
              <a:off x="1937" y="2298"/>
              <a:ext cx="442" cy="379"/>
            </a:xfrm>
            <a:custGeom>
              <a:avLst/>
              <a:gdLst>
                <a:gd name="T0" fmla="*/ 442 w 442"/>
                <a:gd name="T1" fmla="*/ 7 h 379"/>
                <a:gd name="T2" fmla="*/ 442 w 442"/>
                <a:gd name="T3" fmla="*/ 99 h 379"/>
                <a:gd name="T4" fmla="*/ 442 w 442"/>
                <a:gd name="T5" fmla="*/ 190 h 379"/>
                <a:gd name="T6" fmla="*/ 442 w 442"/>
                <a:gd name="T7" fmla="*/ 281 h 379"/>
                <a:gd name="T8" fmla="*/ 442 w 442"/>
                <a:gd name="T9" fmla="*/ 379 h 379"/>
                <a:gd name="T10" fmla="*/ 0 w 442"/>
                <a:gd name="T11" fmla="*/ 372 h 379"/>
                <a:gd name="T12" fmla="*/ 0 w 442"/>
                <a:gd name="T13" fmla="*/ 281 h 379"/>
                <a:gd name="T14" fmla="*/ 0 w 442"/>
                <a:gd name="T15" fmla="*/ 183 h 379"/>
                <a:gd name="T16" fmla="*/ 0 w 442"/>
                <a:gd name="T17" fmla="*/ 92 h 379"/>
                <a:gd name="T18" fmla="*/ 0 w 442"/>
                <a:gd name="T19" fmla="*/ 0 h 379"/>
                <a:gd name="T20" fmla="*/ 442 w 442"/>
                <a:gd name="T21" fmla="*/ 7 h 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379"/>
                <a:gd name="T35" fmla="*/ 442 w 442"/>
                <a:gd name="T36" fmla="*/ 379 h 3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379">
                  <a:moveTo>
                    <a:pt x="442" y="7"/>
                  </a:moveTo>
                  <a:lnTo>
                    <a:pt x="442" y="99"/>
                  </a:lnTo>
                  <a:lnTo>
                    <a:pt x="442" y="190"/>
                  </a:lnTo>
                  <a:lnTo>
                    <a:pt x="442" y="281"/>
                  </a:lnTo>
                  <a:lnTo>
                    <a:pt x="442" y="379"/>
                  </a:lnTo>
                  <a:lnTo>
                    <a:pt x="0" y="372"/>
                  </a:lnTo>
                  <a:lnTo>
                    <a:pt x="0" y="281"/>
                  </a:lnTo>
                  <a:lnTo>
                    <a:pt x="0" y="183"/>
                  </a:lnTo>
                  <a:lnTo>
                    <a:pt x="0" y="92"/>
                  </a:lnTo>
                  <a:lnTo>
                    <a:pt x="0" y="0"/>
                  </a:lnTo>
                  <a:lnTo>
                    <a:pt x="442" y="7"/>
                  </a:lnTo>
                  <a:close/>
                </a:path>
              </a:pathLst>
            </a:custGeom>
            <a:solidFill>
              <a:srgbClr val="93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7" name="Freeform 43"/>
            <p:cNvSpPr>
              <a:spLocks/>
            </p:cNvSpPr>
            <p:nvPr/>
          </p:nvSpPr>
          <p:spPr bwMode="auto">
            <a:xfrm>
              <a:off x="1937" y="2298"/>
              <a:ext cx="414" cy="379"/>
            </a:xfrm>
            <a:custGeom>
              <a:avLst/>
              <a:gdLst>
                <a:gd name="T0" fmla="*/ 414 w 414"/>
                <a:gd name="T1" fmla="*/ 7 h 379"/>
                <a:gd name="T2" fmla="*/ 414 w 414"/>
                <a:gd name="T3" fmla="*/ 99 h 379"/>
                <a:gd name="T4" fmla="*/ 414 w 414"/>
                <a:gd name="T5" fmla="*/ 190 h 379"/>
                <a:gd name="T6" fmla="*/ 414 w 414"/>
                <a:gd name="T7" fmla="*/ 281 h 379"/>
                <a:gd name="T8" fmla="*/ 407 w 414"/>
                <a:gd name="T9" fmla="*/ 379 h 379"/>
                <a:gd name="T10" fmla="*/ 7 w 414"/>
                <a:gd name="T11" fmla="*/ 372 h 379"/>
                <a:gd name="T12" fmla="*/ 7 w 414"/>
                <a:gd name="T13" fmla="*/ 281 h 379"/>
                <a:gd name="T14" fmla="*/ 7 w 414"/>
                <a:gd name="T15" fmla="*/ 183 h 379"/>
                <a:gd name="T16" fmla="*/ 7 w 414"/>
                <a:gd name="T17" fmla="*/ 92 h 379"/>
                <a:gd name="T18" fmla="*/ 0 w 414"/>
                <a:gd name="T19" fmla="*/ 0 h 379"/>
                <a:gd name="T20" fmla="*/ 414 w 414"/>
                <a:gd name="T21" fmla="*/ 7 h 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4"/>
                <a:gd name="T34" fmla="*/ 0 h 379"/>
                <a:gd name="T35" fmla="*/ 414 w 414"/>
                <a:gd name="T36" fmla="*/ 379 h 3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4" h="379">
                  <a:moveTo>
                    <a:pt x="414" y="7"/>
                  </a:moveTo>
                  <a:lnTo>
                    <a:pt x="414" y="99"/>
                  </a:lnTo>
                  <a:lnTo>
                    <a:pt x="414" y="190"/>
                  </a:lnTo>
                  <a:lnTo>
                    <a:pt x="414" y="281"/>
                  </a:lnTo>
                  <a:lnTo>
                    <a:pt x="407" y="379"/>
                  </a:lnTo>
                  <a:lnTo>
                    <a:pt x="7" y="372"/>
                  </a:lnTo>
                  <a:lnTo>
                    <a:pt x="7" y="281"/>
                  </a:lnTo>
                  <a:lnTo>
                    <a:pt x="7" y="183"/>
                  </a:lnTo>
                  <a:lnTo>
                    <a:pt x="7" y="92"/>
                  </a:lnTo>
                  <a:lnTo>
                    <a:pt x="0" y="0"/>
                  </a:lnTo>
                  <a:lnTo>
                    <a:pt x="414" y="7"/>
                  </a:lnTo>
                  <a:close/>
                </a:path>
              </a:pathLst>
            </a:custGeom>
            <a:solidFill>
              <a:srgbClr val="99B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8" name="Freeform 44"/>
            <p:cNvSpPr>
              <a:spLocks/>
            </p:cNvSpPr>
            <p:nvPr/>
          </p:nvSpPr>
          <p:spPr bwMode="auto">
            <a:xfrm>
              <a:off x="1944" y="2298"/>
              <a:ext cx="379" cy="372"/>
            </a:xfrm>
            <a:custGeom>
              <a:avLst/>
              <a:gdLst>
                <a:gd name="T0" fmla="*/ 379 w 379"/>
                <a:gd name="T1" fmla="*/ 7 h 372"/>
                <a:gd name="T2" fmla="*/ 379 w 379"/>
                <a:gd name="T3" fmla="*/ 99 h 372"/>
                <a:gd name="T4" fmla="*/ 379 w 379"/>
                <a:gd name="T5" fmla="*/ 190 h 372"/>
                <a:gd name="T6" fmla="*/ 379 w 379"/>
                <a:gd name="T7" fmla="*/ 281 h 372"/>
                <a:gd name="T8" fmla="*/ 372 w 379"/>
                <a:gd name="T9" fmla="*/ 372 h 372"/>
                <a:gd name="T10" fmla="*/ 0 w 379"/>
                <a:gd name="T11" fmla="*/ 372 h 372"/>
                <a:gd name="T12" fmla="*/ 0 w 379"/>
                <a:gd name="T13" fmla="*/ 281 h 372"/>
                <a:gd name="T14" fmla="*/ 0 w 379"/>
                <a:gd name="T15" fmla="*/ 183 h 372"/>
                <a:gd name="T16" fmla="*/ 0 w 379"/>
                <a:gd name="T17" fmla="*/ 92 h 372"/>
                <a:gd name="T18" fmla="*/ 0 w 379"/>
                <a:gd name="T19" fmla="*/ 0 h 372"/>
                <a:gd name="T20" fmla="*/ 379 w 379"/>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9"/>
                <a:gd name="T34" fmla="*/ 0 h 372"/>
                <a:gd name="T35" fmla="*/ 379 w 379"/>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9" h="372">
                  <a:moveTo>
                    <a:pt x="379" y="7"/>
                  </a:moveTo>
                  <a:lnTo>
                    <a:pt x="379" y="99"/>
                  </a:lnTo>
                  <a:lnTo>
                    <a:pt x="379" y="190"/>
                  </a:lnTo>
                  <a:lnTo>
                    <a:pt x="379" y="281"/>
                  </a:lnTo>
                  <a:lnTo>
                    <a:pt x="372" y="372"/>
                  </a:lnTo>
                  <a:lnTo>
                    <a:pt x="0" y="372"/>
                  </a:lnTo>
                  <a:lnTo>
                    <a:pt x="0" y="281"/>
                  </a:lnTo>
                  <a:lnTo>
                    <a:pt x="0" y="183"/>
                  </a:lnTo>
                  <a:lnTo>
                    <a:pt x="0" y="92"/>
                  </a:lnTo>
                  <a:lnTo>
                    <a:pt x="0" y="0"/>
                  </a:lnTo>
                  <a:lnTo>
                    <a:pt x="379" y="7"/>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19" name="Freeform 45"/>
            <p:cNvSpPr>
              <a:spLocks/>
            </p:cNvSpPr>
            <p:nvPr/>
          </p:nvSpPr>
          <p:spPr bwMode="auto">
            <a:xfrm>
              <a:off x="1944" y="2298"/>
              <a:ext cx="351" cy="372"/>
            </a:xfrm>
            <a:custGeom>
              <a:avLst/>
              <a:gdLst>
                <a:gd name="T0" fmla="*/ 351 w 351"/>
                <a:gd name="T1" fmla="*/ 7 h 372"/>
                <a:gd name="T2" fmla="*/ 351 w 351"/>
                <a:gd name="T3" fmla="*/ 99 h 372"/>
                <a:gd name="T4" fmla="*/ 351 w 351"/>
                <a:gd name="T5" fmla="*/ 190 h 372"/>
                <a:gd name="T6" fmla="*/ 351 w 351"/>
                <a:gd name="T7" fmla="*/ 281 h 372"/>
                <a:gd name="T8" fmla="*/ 344 w 351"/>
                <a:gd name="T9" fmla="*/ 372 h 372"/>
                <a:gd name="T10" fmla="*/ 0 w 351"/>
                <a:gd name="T11" fmla="*/ 372 h 372"/>
                <a:gd name="T12" fmla="*/ 0 w 351"/>
                <a:gd name="T13" fmla="*/ 281 h 372"/>
                <a:gd name="T14" fmla="*/ 0 w 351"/>
                <a:gd name="T15" fmla="*/ 183 h 372"/>
                <a:gd name="T16" fmla="*/ 0 w 351"/>
                <a:gd name="T17" fmla="*/ 92 h 372"/>
                <a:gd name="T18" fmla="*/ 0 w 351"/>
                <a:gd name="T19" fmla="*/ 0 h 372"/>
                <a:gd name="T20" fmla="*/ 351 w 351"/>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1"/>
                <a:gd name="T34" fmla="*/ 0 h 372"/>
                <a:gd name="T35" fmla="*/ 351 w 351"/>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1" h="372">
                  <a:moveTo>
                    <a:pt x="351" y="7"/>
                  </a:moveTo>
                  <a:lnTo>
                    <a:pt x="351" y="99"/>
                  </a:lnTo>
                  <a:lnTo>
                    <a:pt x="351" y="190"/>
                  </a:lnTo>
                  <a:lnTo>
                    <a:pt x="351" y="281"/>
                  </a:lnTo>
                  <a:lnTo>
                    <a:pt x="344" y="372"/>
                  </a:lnTo>
                  <a:lnTo>
                    <a:pt x="0" y="372"/>
                  </a:lnTo>
                  <a:lnTo>
                    <a:pt x="0" y="281"/>
                  </a:lnTo>
                  <a:lnTo>
                    <a:pt x="0" y="183"/>
                  </a:lnTo>
                  <a:lnTo>
                    <a:pt x="0" y="92"/>
                  </a:lnTo>
                  <a:lnTo>
                    <a:pt x="0" y="0"/>
                  </a:lnTo>
                  <a:lnTo>
                    <a:pt x="351" y="7"/>
                  </a:lnTo>
                  <a:close/>
                </a:path>
              </a:pathLst>
            </a:custGeom>
            <a:solidFill>
              <a:srgbClr val="A3B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0" name="Freeform 46"/>
            <p:cNvSpPr>
              <a:spLocks/>
            </p:cNvSpPr>
            <p:nvPr/>
          </p:nvSpPr>
          <p:spPr bwMode="auto">
            <a:xfrm>
              <a:off x="1944" y="2298"/>
              <a:ext cx="323" cy="372"/>
            </a:xfrm>
            <a:custGeom>
              <a:avLst/>
              <a:gdLst>
                <a:gd name="T0" fmla="*/ 323 w 323"/>
                <a:gd name="T1" fmla="*/ 7 h 372"/>
                <a:gd name="T2" fmla="*/ 323 w 323"/>
                <a:gd name="T3" fmla="*/ 99 h 372"/>
                <a:gd name="T4" fmla="*/ 323 w 323"/>
                <a:gd name="T5" fmla="*/ 190 h 372"/>
                <a:gd name="T6" fmla="*/ 316 w 323"/>
                <a:gd name="T7" fmla="*/ 281 h 372"/>
                <a:gd name="T8" fmla="*/ 316 w 323"/>
                <a:gd name="T9" fmla="*/ 372 h 372"/>
                <a:gd name="T10" fmla="*/ 7 w 323"/>
                <a:gd name="T11" fmla="*/ 372 h 372"/>
                <a:gd name="T12" fmla="*/ 7 w 323"/>
                <a:gd name="T13" fmla="*/ 281 h 372"/>
                <a:gd name="T14" fmla="*/ 7 w 323"/>
                <a:gd name="T15" fmla="*/ 190 h 372"/>
                <a:gd name="T16" fmla="*/ 7 w 323"/>
                <a:gd name="T17" fmla="*/ 92 h 372"/>
                <a:gd name="T18" fmla="*/ 0 w 323"/>
                <a:gd name="T19" fmla="*/ 0 h 372"/>
                <a:gd name="T20" fmla="*/ 323 w 323"/>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372"/>
                <a:gd name="T35" fmla="*/ 323 w 323"/>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372">
                  <a:moveTo>
                    <a:pt x="323" y="7"/>
                  </a:moveTo>
                  <a:lnTo>
                    <a:pt x="323" y="99"/>
                  </a:lnTo>
                  <a:lnTo>
                    <a:pt x="323" y="190"/>
                  </a:lnTo>
                  <a:lnTo>
                    <a:pt x="316" y="281"/>
                  </a:lnTo>
                  <a:lnTo>
                    <a:pt x="316" y="372"/>
                  </a:lnTo>
                  <a:lnTo>
                    <a:pt x="7" y="372"/>
                  </a:lnTo>
                  <a:lnTo>
                    <a:pt x="7" y="281"/>
                  </a:lnTo>
                  <a:lnTo>
                    <a:pt x="7" y="190"/>
                  </a:lnTo>
                  <a:lnTo>
                    <a:pt x="7" y="92"/>
                  </a:lnTo>
                  <a:lnTo>
                    <a:pt x="0" y="0"/>
                  </a:lnTo>
                  <a:lnTo>
                    <a:pt x="323" y="7"/>
                  </a:lnTo>
                  <a:close/>
                </a:path>
              </a:pathLst>
            </a:custGeom>
            <a:solidFill>
              <a:srgbClr val="A5B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1" name="Freeform 47"/>
            <p:cNvSpPr>
              <a:spLocks/>
            </p:cNvSpPr>
            <p:nvPr/>
          </p:nvSpPr>
          <p:spPr bwMode="auto">
            <a:xfrm>
              <a:off x="1951" y="2298"/>
              <a:ext cx="288" cy="372"/>
            </a:xfrm>
            <a:custGeom>
              <a:avLst/>
              <a:gdLst>
                <a:gd name="T0" fmla="*/ 288 w 288"/>
                <a:gd name="T1" fmla="*/ 7 h 372"/>
                <a:gd name="T2" fmla="*/ 288 w 288"/>
                <a:gd name="T3" fmla="*/ 99 h 372"/>
                <a:gd name="T4" fmla="*/ 288 w 288"/>
                <a:gd name="T5" fmla="*/ 190 h 372"/>
                <a:gd name="T6" fmla="*/ 288 w 288"/>
                <a:gd name="T7" fmla="*/ 281 h 372"/>
                <a:gd name="T8" fmla="*/ 281 w 288"/>
                <a:gd name="T9" fmla="*/ 372 h 372"/>
                <a:gd name="T10" fmla="*/ 0 w 288"/>
                <a:gd name="T11" fmla="*/ 372 h 372"/>
                <a:gd name="T12" fmla="*/ 0 w 288"/>
                <a:gd name="T13" fmla="*/ 281 h 372"/>
                <a:gd name="T14" fmla="*/ 0 w 288"/>
                <a:gd name="T15" fmla="*/ 190 h 372"/>
                <a:gd name="T16" fmla="*/ 0 w 288"/>
                <a:gd name="T17" fmla="*/ 92 h 372"/>
                <a:gd name="T18" fmla="*/ 0 w 288"/>
                <a:gd name="T19" fmla="*/ 0 h 372"/>
                <a:gd name="T20" fmla="*/ 288 w 288"/>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72"/>
                <a:gd name="T35" fmla="*/ 288 w 288"/>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72">
                  <a:moveTo>
                    <a:pt x="288" y="7"/>
                  </a:moveTo>
                  <a:lnTo>
                    <a:pt x="288" y="99"/>
                  </a:lnTo>
                  <a:lnTo>
                    <a:pt x="288" y="190"/>
                  </a:lnTo>
                  <a:lnTo>
                    <a:pt x="288" y="281"/>
                  </a:lnTo>
                  <a:lnTo>
                    <a:pt x="281" y="372"/>
                  </a:lnTo>
                  <a:lnTo>
                    <a:pt x="0" y="372"/>
                  </a:lnTo>
                  <a:lnTo>
                    <a:pt x="0" y="281"/>
                  </a:lnTo>
                  <a:lnTo>
                    <a:pt x="0" y="190"/>
                  </a:lnTo>
                  <a:lnTo>
                    <a:pt x="0" y="92"/>
                  </a:lnTo>
                  <a:lnTo>
                    <a:pt x="0" y="0"/>
                  </a:lnTo>
                  <a:lnTo>
                    <a:pt x="288" y="7"/>
                  </a:lnTo>
                  <a:close/>
                </a:path>
              </a:pathLst>
            </a:custGeom>
            <a:solidFill>
              <a:srgbClr val="AAC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2" name="Freeform 48"/>
            <p:cNvSpPr>
              <a:spLocks/>
            </p:cNvSpPr>
            <p:nvPr/>
          </p:nvSpPr>
          <p:spPr bwMode="auto">
            <a:xfrm>
              <a:off x="1951" y="2298"/>
              <a:ext cx="260" cy="372"/>
            </a:xfrm>
            <a:custGeom>
              <a:avLst/>
              <a:gdLst>
                <a:gd name="T0" fmla="*/ 260 w 260"/>
                <a:gd name="T1" fmla="*/ 7 h 372"/>
                <a:gd name="T2" fmla="*/ 260 w 260"/>
                <a:gd name="T3" fmla="*/ 99 h 372"/>
                <a:gd name="T4" fmla="*/ 260 w 260"/>
                <a:gd name="T5" fmla="*/ 190 h 372"/>
                <a:gd name="T6" fmla="*/ 260 w 260"/>
                <a:gd name="T7" fmla="*/ 281 h 372"/>
                <a:gd name="T8" fmla="*/ 260 w 260"/>
                <a:gd name="T9" fmla="*/ 372 h 372"/>
                <a:gd name="T10" fmla="*/ 0 w 260"/>
                <a:gd name="T11" fmla="*/ 372 h 372"/>
                <a:gd name="T12" fmla="*/ 0 w 260"/>
                <a:gd name="T13" fmla="*/ 281 h 372"/>
                <a:gd name="T14" fmla="*/ 0 w 260"/>
                <a:gd name="T15" fmla="*/ 190 h 372"/>
                <a:gd name="T16" fmla="*/ 0 w 260"/>
                <a:gd name="T17" fmla="*/ 92 h 372"/>
                <a:gd name="T18" fmla="*/ 0 w 260"/>
                <a:gd name="T19" fmla="*/ 0 h 372"/>
                <a:gd name="T20" fmla="*/ 260 w 260"/>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0"/>
                <a:gd name="T34" fmla="*/ 0 h 372"/>
                <a:gd name="T35" fmla="*/ 260 w 260"/>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0" h="372">
                  <a:moveTo>
                    <a:pt x="260" y="7"/>
                  </a:moveTo>
                  <a:lnTo>
                    <a:pt x="260" y="99"/>
                  </a:lnTo>
                  <a:lnTo>
                    <a:pt x="260" y="190"/>
                  </a:lnTo>
                  <a:lnTo>
                    <a:pt x="260" y="281"/>
                  </a:lnTo>
                  <a:lnTo>
                    <a:pt x="260" y="372"/>
                  </a:lnTo>
                  <a:lnTo>
                    <a:pt x="0" y="372"/>
                  </a:lnTo>
                  <a:lnTo>
                    <a:pt x="0" y="281"/>
                  </a:lnTo>
                  <a:lnTo>
                    <a:pt x="0" y="190"/>
                  </a:lnTo>
                  <a:lnTo>
                    <a:pt x="0" y="92"/>
                  </a:lnTo>
                  <a:lnTo>
                    <a:pt x="0" y="0"/>
                  </a:lnTo>
                  <a:lnTo>
                    <a:pt x="260" y="7"/>
                  </a:lnTo>
                  <a:close/>
                </a:path>
              </a:pathLst>
            </a:custGeom>
            <a:solidFill>
              <a:srgbClr val="AFC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3" name="Freeform 49"/>
            <p:cNvSpPr>
              <a:spLocks/>
            </p:cNvSpPr>
            <p:nvPr/>
          </p:nvSpPr>
          <p:spPr bwMode="auto">
            <a:xfrm>
              <a:off x="1951" y="2298"/>
              <a:ext cx="239" cy="372"/>
            </a:xfrm>
            <a:custGeom>
              <a:avLst/>
              <a:gdLst>
                <a:gd name="T0" fmla="*/ 239 w 239"/>
                <a:gd name="T1" fmla="*/ 7 h 372"/>
                <a:gd name="T2" fmla="*/ 239 w 239"/>
                <a:gd name="T3" fmla="*/ 99 h 372"/>
                <a:gd name="T4" fmla="*/ 232 w 239"/>
                <a:gd name="T5" fmla="*/ 190 h 372"/>
                <a:gd name="T6" fmla="*/ 232 w 239"/>
                <a:gd name="T7" fmla="*/ 281 h 372"/>
                <a:gd name="T8" fmla="*/ 232 w 239"/>
                <a:gd name="T9" fmla="*/ 372 h 372"/>
                <a:gd name="T10" fmla="*/ 0 w 239"/>
                <a:gd name="T11" fmla="*/ 372 h 372"/>
                <a:gd name="T12" fmla="*/ 0 w 239"/>
                <a:gd name="T13" fmla="*/ 281 h 372"/>
                <a:gd name="T14" fmla="*/ 0 w 239"/>
                <a:gd name="T15" fmla="*/ 190 h 372"/>
                <a:gd name="T16" fmla="*/ 0 w 239"/>
                <a:gd name="T17" fmla="*/ 92 h 372"/>
                <a:gd name="T18" fmla="*/ 0 w 239"/>
                <a:gd name="T19" fmla="*/ 0 h 372"/>
                <a:gd name="T20" fmla="*/ 239 w 239"/>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372"/>
                <a:gd name="T35" fmla="*/ 239 w 239"/>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372">
                  <a:moveTo>
                    <a:pt x="239" y="7"/>
                  </a:moveTo>
                  <a:lnTo>
                    <a:pt x="239" y="99"/>
                  </a:lnTo>
                  <a:lnTo>
                    <a:pt x="232" y="190"/>
                  </a:lnTo>
                  <a:lnTo>
                    <a:pt x="232" y="281"/>
                  </a:lnTo>
                  <a:lnTo>
                    <a:pt x="232" y="372"/>
                  </a:lnTo>
                  <a:lnTo>
                    <a:pt x="0" y="372"/>
                  </a:lnTo>
                  <a:lnTo>
                    <a:pt x="0" y="281"/>
                  </a:lnTo>
                  <a:lnTo>
                    <a:pt x="0" y="190"/>
                  </a:lnTo>
                  <a:lnTo>
                    <a:pt x="0" y="92"/>
                  </a:lnTo>
                  <a:lnTo>
                    <a:pt x="0" y="0"/>
                  </a:lnTo>
                  <a:lnTo>
                    <a:pt x="239" y="7"/>
                  </a:lnTo>
                  <a:close/>
                </a:path>
              </a:pathLst>
            </a:custGeom>
            <a:solidFill>
              <a:srgbClr val="B5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4" name="Freeform 50"/>
            <p:cNvSpPr>
              <a:spLocks/>
            </p:cNvSpPr>
            <p:nvPr/>
          </p:nvSpPr>
          <p:spPr bwMode="auto">
            <a:xfrm>
              <a:off x="1958" y="2298"/>
              <a:ext cx="204" cy="372"/>
            </a:xfrm>
            <a:custGeom>
              <a:avLst/>
              <a:gdLst>
                <a:gd name="T0" fmla="*/ 204 w 204"/>
                <a:gd name="T1" fmla="*/ 7 h 372"/>
                <a:gd name="T2" fmla="*/ 204 w 204"/>
                <a:gd name="T3" fmla="*/ 99 h 372"/>
                <a:gd name="T4" fmla="*/ 204 w 204"/>
                <a:gd name="T5" fmla="*/ 190 h 372"/>
                <a:gd name="T6" fmla="*/ 204 w 204"/>
                <a:gd name="T7" fmla="*/ 281 h 372"/>
                <a:gd name="T8" fmla="*/ 204 w 204"/>
                <a:gd name="T9" fmla="*/ 372 h 372"/>
                <a:gd name="T10" fmla="*/ 0 w 204"/>
                <a:gd name="T11" fmla="*/ 372 h 372"/>
                <a:gd name="T12" fmla="*/ 0 w 204"/>
                <a:gd name="T13" fmla="*/ 281 h 372"/>
                <a:gd name="T14" fmla="*/ 0 w 204"/>
                <a:gd name="T15" fmla="*/ 190 h 372"/>
                <a:gd name="T16" fmla="*/ 0 w 204"/>
                <a:gd name="T17" fmla="*/ 92 h 372"/>
                <a:gd name="T18" fmla="*/ 0 w 204"/>
                <a:gd name="T19" fmla="*/ 0 h 372"/>
                <a:gd name="T20" fmla="*/ 204 w 204"/>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372"/>
                <a:gd name="T35" fmla="*/ 204 w 204"/>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372">
                  <a:moveTo>
                    <a:pt x="204" y="7"/>
                  </a:moveTo>
                  <a:lnTo>
                    <a:pt x="204" y="99"/>
                  </a:lnTo>
                  <a:lnTo>
                    <a:pt x="204" y="190"/>
                  </a:lnTo>
                  <a:lnTo>
                    <a:pt x="204" y="281"/>
                  </a:lnTo>
                  <a:lnTo>
                    <a:pt x="204" y="372"/>
                  </a:lnTo>
                  <a:lnTo>
                    <a:pt x="0" y="372"/>
                  </a:lnTo>
                  <a:lnTo>
                    <a:pt x="0" y="281"/>
                  </a:lnTo>
                  <a:lnTo>
                    <a:pt x="0" y="190"/>
                  </a:lnTo>
                  <a:lnTo>
                    <a:pt x="0" y="92"/>
                  </a:lnTo>
                  <a:lnTo>
                    <a:pt x="0" y="0"/>
                  </a:lnTo>
                  <a:lnTo>
                    <a:pt x="204" y="7"/>
                  </a:lnTo>
                  <a:close/>
                </a:path>
              </a:pathLst>
            </a:custGeom>
            <a:solidFill>
              <a:srgbClr val="BAD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5" name="Freeform 51"/>
            <p:cNvSpPr>
              <a:spLocks/>
            </p:cNvSpPr>
            <p:nvPr/>
          </p:nvSpPr>
          <p:spPr bwMode="auto">
            <a:xfrm>
              <a:off x="1958" y="2298"/>
              <a:ext cx="183" cy="372"/>
            </a:xfrm>
            <a:custGeom>
              <a:avLst/>
              <a:gdLst>
                <a:gd name="T0" fmla="*/ 183 w 183"/>
                <a:gd name="T1" fmla="*/ 7 h 372"/>
                <a:gd name="T2" fmla="*/ 183 w 183"/>
                <a:gd name="T3" fmla="*/ 99 h 372"/>
                <a:gd name="T4" fmla="*/ 183 w 183"/>
                <a:gd name="T5" fmla="*/ 190 h 372"/>
                <a:gd name="T6" fmla="*/ 183 w 183"/>
                <a:gd name="T7" fmla="*/ 281 h 372"/>
                <a:gd name="T8" fmla="*/ 183 w 183"/>
                <a:gd name="T9" fmla="*/ 372 h 372"/>
                <a:gd name="T10" fmla="*/ 0 w 183"/>
                <a:gd name="T11" fmla="*/ 372 h 372"/>
                <a:gd name="T12" fmla="*/ 0 w 183"/>
                <a:gd name="T13" fmla="*/ 281 h 372"/>
                <a:gd name="T14" fmla="*/ 0 w 183"/>
                <a:gd name="T15" fmla="*/ 190 h 372"/>
                <a:gd name="T16" fmla="*/ 0 w 183"/>
                <a:gd name="T17" fmla="*/ 92 h 372"/>
                <a:gd name="T18" fmla="*/ 0 w 183"/>
                <a:gd name="T19" fmla="*/ 0 h 372"/>
                <a:gd name="T20" fmla="*/ 183 w 183"/>
                <a:gd name="T21" fmla="*/ 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372"/>
                <a:gd name="T35" fmla="*/ 183 w 183"/>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372">
                  <a:moveTo>
                    <a:pt x="183" y="7"/>
                  </a:moveTo>
                  <a:lnTo>
                    <a:pt x="183" y="99"/>
                  </a:lnTo>
                  <a:lnTo>
                    <a:pt x="183" y="190"/>
                  </a:lnTo>
                  <a:lnTo>
                    <a:pt x="183" y="281"/>
                  </a:lnTo>
                  <a:lnTo>
                    <a:pt x="183" y="372"/>
                  </a:lnTo>
                  <a:lnTo>
                    <a:pt x="0" y="372"/>
                  </a:lnTo>
                  <a:lnTo>
                    <a:pt x="0" y="281"/>
                  </a:lnTo>
                  <a:lnTo>
                    <a:pt x="0" y="190"/>
                  </a:lnTo>
                  <a:lnTo>
                    <a:pt x="0" y="92"/>
                  </a:lnTo>
                  <a:lnTo>
                    <a:pt x="0" y="0"/>
                  </a:lnTo>
                  <a:lnTo>
                    <a:pt x="183" y="7"/>
                  </a:lnTo>
                  <a:close/>
                </a:path>
              </a:pathLst>
            </a:custGeom>
            <a:solidFill>
              <a:srgbClr val="BCD6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26" name="Rectangle 52"/>
            <p:cNvSpPr>
              <a:spLocks noChangeArrowheads="1"/>
            </p:cNvSpPr>
            <p:nvPr/>
          </p:nvSpPr>
          <p:spPr bwMode="auto">
            <a:xfrm>
              <a:off x="1993" y="2333"/>
              <a:ext cx="43" cy="281"/>
            </a:xfrm>
            <a:prstGeom prst="rect">
              <a:avLst/>
            </a:prstGeom>
            <a:solidFill>
              <a:srgbClr val="8CA5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27" name="Rectangle 53"/>
            <p:cNvSpPr>
              <a:spLocks noChangeArrowheads="1"/>
            </p:cNvSpPr>
            <p:nvPr/>
          </p:nvSpPr>
          <p:spPr bwMode="auto">
            <a:xfrm>
              <a:off x="2007" y="2347"/>
              <a:ext cx="22" cy="260"/>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28" name="Rectangle 54"/>
            <p:cNvSpPr>
              <a:spLocks noChangeArrowheads="1"/>
            </p:cNvSpPr>
            <p:nvPr/>
          </p:nvSpPr>
          <p:spPr bwMode="auto">
            <a:xfrm>
              <a:off x="2253" y="2340"/>
              <a:ext cx="42" cy="281"/>
            </a:xfrm>
            <a:prstGeom prst="rect">
              <a:avLst/>
            </a:prstGeom>
            <a:solidFill>
              <a:srgbClr val="6D87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29" name="Rectangle 55"/>
            <p:cNvSpPr>
              <a:spLocks noChangeArrowheads="1"/>
            </p:cNvSpPr>
            <p:nvPr/>
          </p:nvSpPr>
          <p:spPr bwMode="auto">
            <a:xfrm>
              <a:off x="2267" y="2354"/>
              <a:ext cx="21" cy="253"/>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30" name="Freeform 56"/>
            <p:cNvSpPr>
              <a:spLocks/>
            </p:cNvSpPr>
            <p:nvPr/>
          </p:nvSpPr>
          <p:spPr bwMode="auto">
            <a:xfrm>
              <a:off x="1334" y="2411"/>
              <a:ext cx="168" cy="308"/>
            </a:xfrm>
            <a:custGeom>
              <a:avLst/>
              <a:gdLst>
                <a:gd name="T0" fmla="*/ 0 w 168"/>
                <a:gd name="T1" fmla="*/ 0 h 308"/>
                <a:gd name="T2" fmla="*/ 168 w 168"/>
                <a:gd name="T3" fmla="*/ 0 h 308"/>
                <a:gd name="T4" fmla="*/ 140 w 168"/>
                <a:gd name="T5" fmla="*/ 280 h 308"/>
                <a:gd name="T6" fmla="*/ 0 w 168"/>
                <a:gd name="T7" fmla="*/ 308 h 308"/>
                <a:gd name="T8" fmla="*/ 0 w 168"/>
                <a:gd name="T9" fmla="*/ 0 h 308"/>
                <a:gd name="T10" fmla="*/ 0 60000 65536"/>
                <a:gd name="T11" fmla="*/ 0 60000 65536"/>
                <a:gd name="T12" fmla="*/ 0 60000 65536"/>
                <a:gd name="T13" fmla="*/ 0 60000 65536"/>
                <a:gd name="T14" fmla="*/ 0 60000 65536"/>
                <a:gd name="T15" fmla="*/ 0 w 168"/>
                <a:gd name="T16" fmla="*/ 0 h 308"/>
                <a:gd name="T17" fmla="*/ 168 w 168"/>
                <a:gd name="T18" fmla="*/ 308 h 308"/>
              </a:gdLst>
              <a:ahLst/>
              <a:cxnLst>
                <a:cxn ang="T10">
                  <a:pos x="T0" y="T1"/>
                </a:cxn>
                <a:cxn ang="T11">
                  <a:pos x="T2" y="T3"/>
                </a:cxn>
                <a:cxn ang="T12">
                  <a:pos x="T4" y="T5"/>
                </a:cxn>
                <a:cxn ang="T13">
                  <a:pos x="T6" y="T7"/>
                </a:cxn>
                <a:cxn ang="T14">
                  <a:pos x="T8" y="T9"/>
                </a:cxn>
              </a:cxnLst>
              <a:rect l="T15" t="T16" r="T17" b="T18"/>
              <a:pathLst>
                <a:path w="168" h="308">
                  <a:moveTo>
                    <a:pt x="0" y="0"/>
                  </a:moveTo>
                  <a:lnTo>
                    <a:pt x="168" y="0"/>
                  </a:lnTo>
                  <a:lnTo>
                    <a:pt x="140" y="280"/>
                  </a:lnTo>
                  <a:lnTo>
                    <a:pt x="0" y="308"/>
                  </a:lnTo>
                  <a:lnTo>
                    <a:pt x="0" y="0"/>
                  </a:lnTo>
                  <a:close/>
                </a:path>
              </a:pathLst>
            </a:custGeom>
            <a:solidFill>
              <a:srgbClr val="7C9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1" name="Freeform 57"/>
            <p:cNvSpPr>
              <a:spLocks/>
            </p:cNvSpPr>
            <p:nvPr/>
          </p:nvSpPr>
          <p:spPr bwMode="auto">
            <a:xfrm>
              <a:off x="1327" y="2418"/>
              <a:ext cx="175" cy="301"/>
            </a:xfrm>
            <a:custGeom>
              <a:avLst/>
              <a:gdLst>
                <a:gd name="T0" fmla="*/ 7 w 175"/>
                <a:gd name="T1" fmla="*/ 7 h 301"/>
                <a:gd name="T2" fmla="*/ 175 w 175"/>
                <a:gd name="T3" fmla="*/ 0 h 301"/>
                <a:gd name="T4" fmla="*/ 147 w 175"/>
                <a:gd name="T5" fmla="*/ 280 h 301"/>
                <a:gd name="T6" fmla="*/ 0 w 175"/>
                <a:gd name="T7" fmla="*/ 301 h 301"/>
                <a:gd name="T8" fmla="*/ 7 w 175"/>
                <a:gd name="T9" fmla="*/ 7 h 301"/>
                <a:gd name="T10" fmla="*/ 0 60000 65536"/>
                <a:gd name="T11" fmla="*/ 0 60000 65536"/>
                <a:gd name="T12" fmla="*/ 0 60000 65536"/>
                <a:gd name="T13" fmla="*/ 0 60000 65536"/>
                <a:gd name="T14" fmla="*/ 0 60000 65536"/>
                <a:gd name="T15" fmla="*/ 0 w 175"/>
                <a:gd name="T16" fmla="*/ 0 h 301"/>
                <a:gd name="T17" fmla="*/ 175 w 175"/>
                <a:gd name="T18" fmla="*/ 301 h 301"/>
              </a:gdLst>
              <a:ahLst/>
              <a:cxnLst>
                <a:cxn ang="T10">
                  <a:pos x="T0" y="T1"/>
                </a:cxn>
                <a:cxn ang="T11">
                  <a:pos x="T2" y="T3"/>
                </a:cxn>
                <a:cxn ang="T12">
                  <a:pos x="T4" y="T5"/>
                </a:cxn>
                <a:cxn ang="T13">
                  <a:pos x="T6" y="T7"/>
                </a:cxn>
                <a:cxn ang="T14">
                  <a:pos x="T8" y="T9"/>
                </a:cxn>
              </a:cxnLst>
              <a:rect l="T15" t="T16" r="T17" b="T18"/>
              <a:pathLst>
                <a:path w="175" h="301">
                  <a:moveTo>
                    <a:pt x="7" y="7"/>
                  </a:moveTo>
                  <a:lnTo>
                    <a:pt x="175" y="0"/>
                  </a:lnTo>
                  <a:lnTo>
                    <a:pt x="147" y="280"/>
                  </a:lnTo>
                  <a:lnTo>
                    <a:pt x="0" y="301"/>
                  </a:lnTo>
                  <a:lnTo>
                    <a:pt x="7" y="7"/>
                  </a:lnTo>
                  <a:close/>
                </a:path>
              </a:pathLst>
            </a:custGeom>
            <a:solidFill>
              <a:srgbClr val="607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2" name="Freeform 58"/>
            <p:cNvSpPr>
              <a:spLocks/>
            </p:cNvSpPr>
            <p:nvPr/>
          </p:nvSpPr>
          <p:spPr bwMode="auto">
            <a:xfrm>
              <a:off x="1467" y="2376"/>
              <a:ext cx="316" cy="358"/>
            </a:xfrm>
            <a:custGeom>
              <a:avLst/>
              <a:gdLst>
                <a:gd name="T0" fmla="*/ 0 w 316"/>
                <a:gd name="T1" fmla="*/ 0 h 358"/>
                <a:gd name="T2" fmla="*/ 0 w 316"/>
                <a:gd name="T3" fmla="*/ 336 h 358"/>
                <a:gd name="T4" fmla="*/ 316 w 316"/>
                <a:gd name="T5" fmla="*/ 358 h 358"/>
                <a:gd name="T6" fmla="*/ 316 w 316"/>
                <a:gd name="T7" fmla="*/ 42 h 358"/>
                <a:gd name="T8" fmla="*/ 35 w 316"/>
                <a:gd name="T9" fmla="*/ 28 h 358"/>
                <a:gd name="T10" fmla="*/ 35 w 316"/>
                <a:gd name="T11" fmla="*/ 0 h 358"/>
                <a:gd name="T12" fmla="*/ 0 w 316"/>
                <a:gd name="T13" fmla="*/ 0 h 358"/>
                <a:gd name="T14" fmla="*/ 0 60000 65536"/>
                <a:gd name="T15" fmla="*/ 0 60000 65536"/>
                <a:gd name="T16" fmla="*/ 0 60000 65536"/>
                <a:gd name="T17" fmla="*/ 0 60000 65536"/>
                <a:gd name="T18" fmla="*/ 0 60000 65536"/>
                <a:gd name="T19" fmla="*/ 0 60000 65536"/>
                <a:gd name="T20" fmla="*/ 0 60000 65536"/>
                <a:gd name="T21" fmla="*/ 0 w 316"/>
                <a:gd name="T22" fmla="*/ 0 h 358"/>
                <a:gd name="T23" fmla="*/ 316 w 316"/>
                <a:gd name="T24" fmla="*/ 358 h 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358">
                  <a:moveTo>
                    <a:pt x="0" y="0"/>
                  </a:moveTo>
                  <a:lnTo>
                    <a:pt x="0" y="336"/>
                  </a:lnTo>
                  <a:lnTo>
                    <a:pt x="316" y="358"/>
                  </a:lnTo>
                  <a:lnTo>
                    <a:pt x="316" y="42"/>
                  </a:lnTo>
                  <a:lnTo>
                    <a:pt x="35" y="28"/>
                  </a:lnTo>
                  <a:lnTo>
                    <a:pt x="35" y="0"/>
                  </a:lnTo>
                  <a:lnTo>
                    <a:pt x="0" y="0"/>
                  </a:lnTo>
                  <a:close/>
                </a:path>
              </a:pathLst>
            </a:custGeom>
            <a:solidFill>
              <a:srgbClr val="304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3" name="Freeform 59"/>
            <p:cNvSpPr>
              <a:spLocks/>
            </p:cNvSpPr>
            <p:nvPr/>
          </p:nvSpPr>
          <p:spPr bwMode="auto">
            <a:xfrm>
              <a:off x="1467" y="2383"/>
              <a:ext cx="316" cy="344"/>
            </a:xfrm>
            <a:custGeom>
              <a:avLst/>
              <a:gdLst>
                <a:gd name="T0" fmla="*/ 0 w 316"/>
                <a:gd name="T1" fmla="*/ 0 h 344"/>
                <a:gd name="T2" fmla="*/ 0 w 316"/>
                <a:gd name="T3" fmla="*/ 329 h 344"/>
                <a:gd name="T4" fmla="*/ 316 w 316"/>
                <a:gd name="T5" fmla="*/ 344 h 344"/>
                <a:gd name="T6" fmla="*/ 309 w 316"/>
                <a:gd name="T7" fmla="*/ 35 h 344"/>
                <a:gd name="T8" fmla="*/ 35 w 316"/>
                <a:gd name="T9" fmla="*/ 28 h 344"/>
                <a:gd name="T10" fmla="*/ 35 w 316"/>
                <a:gd name="T11" fmla="*/ 0 h 344"/>
                <a:gd name="T12" fmla="*/ 0 w 316"/>
                <a:gd name="T13" fmla="*/ 0 h 344"/>
                <a:gd name="T14" fmla="*/ 0 60000 65536"/>
                <a:gd name="T15" fmla="*/ 0 60000 65536"/>
                <a:gd name="T16" fmla="*/ 0 60000 65536"/>
                <a:gd name="T17" fmla="*/ 0 60000 65536"/>
                <a:gd name="T18" fmla="*/ 0 60000 65536"/>
                <a:gd name="T19" fmla="*/ 0 60000 65536"/>
                <a:gd name="T20" fmla="*/ 0 60000 65536"/>
                <a:gd name="T21" fmla="*/ 0 w 316"/>
                <a:gd name="T22" fmla="*/ 0 h 344"/>
                <a:gd name="T23" fmla="*/ 316 w 31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344">
                  <a:moveTo>
                    <a:pt x="0" y="0"/>
                  </a:moveTo>
                  <a:lnTo>
                    <a:pt x="0" y="329"/>
                  </a:lnTo>
                  <a:lnTo>
                    <a:pt x="316" y="344"/>
                  </a:lnTo>
                  <a:lnTo>
                    <a:pt x="309" y="35"/>
                  </a:lnTo>
                  <a:lnTo>
                    <a:pt x="35" y="28"/>
                  </a:lnTo>
                  <a:lnTo>
                    <a:pt x="35" y="0"/>
                  </a:lnTo>
                  <a:lnTo>
                    <a:pt x="0" y="0"/>
                  </a:lnTo>
                  <a:close/>
                </a:path>
              </a:pathLst>
            </a:custGeom>
            <a:solidFill>
              <a:srgbClr val="425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4" name="Freeform 60"/>
            <p:cNvSpPr>
              <a:spLocks/>
            </p:cNvSpPr>
            <p:nvPr/>
          </p:nvSpPr>
          <p:spPr bwMode="auto">
            <a:xfrm>
              <a:off x="1383" y="2376"/>
              <a:ext cx="91" cy="322"/>
            </a:xfrm>
            <a:custGeom>
              <a:avLst/>
              <a:gdLst>
                <a:gd name="T0" fmla="*/ 0 w 91"/>
                <a:gd name="T1" fmla="*/ 0 h 322"/>
                <a:gd name="T2" fmla="*/ 0 w 91"/>
                <a:gd name="T3" fmla="*/ 322 h 322"/>
                <a:gd name="T4" fmla="*/ 91 w 91"/>
                <a:gd name="T5" fmla="*/ 315 h 322"/>
                <a:gd name="T6" fmla="*/ 91 w 91"/>
                <a:gd name="T7" fmla="*/ 0 h 322"/>
                <a:gd name="T8" fmla="*/ 0 w 91"/>
                <a:gd name="T9" fmla="*/ 0 h 322"/>
                <a:gd name="T10" fmla="*/ 0 60000 65536"/>
                <a:gd name="T11" fmla="*/ 0 60000 65536"/>
                <a:gd name="T12" fmla="*/ 0 60000 65536"/>
                <a:gd name="T13" fmla="*/ 0 60000 65536"/>
                <a:gd name="T14" fmla="*/ 0 60000 65536"/>
                <a:gd name="T15" fmla="*/ 0 w 91"/>
                <a:gd name="T16" fmla="*/ 0 h 322"/>
                <a:gd name="T17" fmla="*/ 91 w 91"/>
                <a:gd name="T18" fmla="*/ 322 h 322"/>
              </a:gdLst>
              <a:ahLst/>
              <a:cxnLst>
                <a:cxn ang="T10">
                  <a:pos x="T0" y="T1"/>
                </a:cxn>
                <a:cxn ang="T11">
                  <a:pos x="T2" y="T3"/>
                </a:cxn>
                <a:cxn ang="T12">
                  <a:pos x="T4" y="T5"/>
                </a:cxn>
                <a:cxn ang="T13">
                  <a:pos x="T6" y="T7"/>
                </a:cxn>
                <a:cxn ang="T14">
                  <a:pos x="T8" y="T9"/>
                </a:cxn>
              </a:cxnLst>
              <a:rect l="T15" t="T16" r="T17" b="T18"/>
              <a:pathLst>
                <a:path w="91" h="322">
                  <a:moveTo>
                    <a:pt x="0" y="0"/>
                  </a:moveTo>
                  <a:lnTo>
                    <a:pt x="0" y="322"/>
                  </a:lnTo>
                  <a:lnTo>
                    <a:pt x="91" y="315"/>
                  </a:lnTo>
                  <a:lnTo>
                    <a:pt x="91" y="0"/>
                  </a:lnTo>
                  <a:lnTo>
                    <a:pt x="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5" name="Freeform 61"/>
            <p:cNvSpPr>
              <a:spLocks/>
            </p:cNvSpPr>
            <p:nvPr/>
          </p:nvSpPr>
          <p:spPr bwMode="auto">
            <a:xfrm>
              <a:off x="1158" y="2333"/>
              <a:ext cx="134" cy="253"/>
            </a:xfrm>
            <a:custGeom>
              <a:avLst/>
              <a:gdLst>
                <a:gd name="T0" fmla="*/ 134 w 134"/>
                <a:gd name="T1" fmla="*/ 0 h 253"/>
                <a:gd name="T2" fmla="*/ 134 w 134"/>
                <a:gd name="T3" fmla="*/ 253 h 253"/>
                <a:gd name="T4" fmla="*/ 0 w 134"/>
                <a:gd name="T5" fmla="*/ 253 h 253"/>
                <a:gd name="T6" fmla="*/ 0 w 134"/>
                <a:gd name="T7" fmla="*/ 7 h 253"/>
                <a:gd name="T8" fmla="*/ 134 w 134"/>
                <a:gd name="T9" fmla="*/ 0 h 253"/>
                <a:gd name="T10" fmla="*/ 0 60000 65536"/>
                <a:gd name="T11" fmla="*/ 0 60000 65536"/>
                <a:gd name="T12" fmla="*/ 0 60000 65536"/>
                <a:gd name="T13" fmla="*/ 0 60000 65536"/>
                <a:gd name="T14" fmla="*/ 0 60000 65536"/>
                <a:gd name="T15" fmla="*/ 0 w 134"/>
                <a:gd name="T16" fmla="*/ 0 h 253"/>
                <a:gd name="T17" fmla="*/ 134 w 134"/>
                <a:gd name="T18" fmla="*/ 253 h 253"/>
              </a:gdLst>
              <a:ahLst/>
              <a:cxnLst>
                <a:cxn ang="T10">
                  <a:pos x="T0" y="T1"/>
                </a:cxn>
                <a:cxn ang="T11">
                  <a:pos x="T2" y="T3"/>
                </a:cxn>
                <a:cxn ang="T12">
                  <a:pos x="T4" y="T5"/>
                </a:cxn>
                <a:cxn ang="T13">
                  <a:pos x="T6" y="T7"/>
                </a:cxn>
                <a:cxn ang="T14">
                  <a:pos x="T8" y="T9"/>
                </a:cxn>
              </a:cxnLst>
              <a:rect l="T15" t="T16" r="T17" b="T18"/>
              <a:pathLst>
                <a:path w="134" h="253">
                  <a:moveTo>
                    <a:pt x="134" y="0"/>
                  </a:moveTo>
                  <a:lnTo>
                    <a:pt x="134" y="253"/>
                  </a:lnTo>
                  <a:lnTo>
                    <a:pt x="0" y="253"/>
                  </a:lnTo>
                  <a:lnTo>
                    <a:pt x="0" y="7"/>
                  </a:lnTo>
                  <a:lnTo>
                    <a:pt x="134"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6" name="Rectangle 62"/>
            <p:cNvSpPr>
              <a:spLocks noChangeArrowheads="1"/>
            </p:cNvSpPr>
            <p:nvPr/>
          </p:nvSpPr>
          <p:spPr bwMode="auto">
            <a:xfrm>
              <a:off x="1158" y="2347"/>
              <a:ext cx="134" cy="232"/>
            </a:xfrm>
            <a:prstGeom prst="rect">
              <a:avLst/>
            </a:prstGeom>
            <a:solidFill>
              <a:srgbClr val="96AF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37" name="Freeform 63"/>
            <p:cNvSpPr>
              <a:spLocks/>
            </p:cNvSpPr>
            <p:nvPr/>
          </p:nvSpPr>
          <p:spPr bwMode="auto">
            <a:xfrm>
              <a:off x="1292" y="2333"/>
              <a:ext cx="49" cy="253"/>
            </a:xfrm>
            <a:custGeom>
              <a:avLst/>
              <a:gdLst>
                <a:gd name="T0" fmla="*/ 0 w 49"/>
                <a:gd name="T1" fmla="*/ 0 h 253"/>
                <a:gd name="T2" fmla="*/ 0 w 49"/>
                <a:gd name="T3" fmla="*/ 253 h 253"/>
                <a:gd name="T4" fmla="*/ 49 w 49"/>
                <a:gd name="T5" fmla="*/ 253 h 253"/>
                <a:gd name="T6" fmla="*/ 49 w 49"/>
                <a:gd name="T7" fmla="*/ 14 h 253"/>
                <a:gd name="T8" fmla="*/ 0 w 49"/>
                <a:gd name="T9" fmla="*/ 0 h 253"/>
                <a:gd name="T10" fmla="*/ 0 60000 65536"/>
                <a:gd name="T11" fmla="*/ 0 60000 65536"/>
                <a:gd name="T12" fmla="*/ 0 60000 65536"/>
                <a:gd name="T13" fmla="*/ 0 60000 65536"/>
                <a:gd name="T14" fmla="*/ 0 60000 65536"/>
                <a:gd name="T15" fmla="*/ 0 w 49"/>
                <a:gd name="T16" fmla="*/ 0 h 253"/>
                <a:gd name="T17" fmla="*/ 49 w 49"/>
                <a:gd name="T18" fmla="*/ 253 h 253"/>
              </a:gdLst>
              <a:ahLst/>
              <a:cxnLst>
                <a:cxn ang="T10">
                  <a:pos x="T0" y="T1"/>
                </a:cxn>
                <a:cxn ang="T11">
                  <a:pos x="T2" y="T3"/>
                </a:cxn>
                <a:cxn ang="T12">
                  <a:pos x="T4" y="T5"/>
                </a:cxn>
                <a:cxn ang="T13">
                  <a:pos x="T6" y="T7"/>
                </a:cxn>
                <a:cxn ang="T14">
                  <a:pos x="T8" y="T9"/>
                </a:cxn>
              </a:cxnLst>
              <a:rect l="T15" t="T16" r="T17" b="T18"/>
              <a:pathLst>
                <a:path w="49" h="253">
                  <a:moveTo>
                    <a:pt x="0" y="0"/>
                  </a:moveTo>
                  <a:lnTo>
                    <a:pt x="0" y="253"/>
                  </a:lnTo>
                  <a:lnTo>
                    <a:pt x="49" y="253"/>
                  </a:lnTo>
                  <a:lnTo>
                    <a:pt x="49" y="14"/>
                  </a:lnTo>
                  <a:lnTo>
                    <a:pt x="0" y="0"/>
                  </a:lnTo>
                  <a:close/>
                </a:path>
              </a:pathLst>
            </a:custGeom>
            <a:solidFill>
              <a:srgbClr val="3D5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8" name="Freeform 64"/>
            <p:cNvSpPr>
              <a:spLocks/>
            </p:cNvSpPr>
            <p:nvPr/>
          </p:nvSpPr>
          <p:spPr bwMode="auto">
            <a:xfrm>
              <a:off x="1067" y="2565"/>
              <a:ext cx="323" cy="218"/>
            </a:xfrm>
            <a:custGeom>
              <a:avLst/>
              <a:gdLst>
                <a:gd name="T0" fmla="*/ 7 w 323"/>
                <a:gd name="T1" fmla="*/ 0 h 218"/>
                <a:gd name="T2" fmla="*/ 0 w 323"/>
                <a:gd name="T3" fmla="*/ 211 h 218"/>
                <a:gd name="T4" fmla="*/ 323 w 323"/>
                <a:gd name="T5" fmla="*/ 218 h 218"/>
                <a:gd name="T6" fmla="*/ 323 w 323"/>
                <a:gd name="T7" fmla="*/ 28 h 218"/>
                <a:gd name="T8" fmla="*/ 7 w 323"/>
                <a:gd name="T9" fmla="*/ 0 h 218"/>
                <a:gd name="T10" fmla="*/ 0 60000 65536"/>
                <a:gd name="T11" fmla="*/ 0 60000 65536"/>
                <a:gd name="T12" fmla="*/ 0 60000 65536"/>
                <a:gd name="T13" fmla="*/ 0 60000 65536"/>
                <a:gd name="T14" fmla="*/ 0 60000 65536"/>
                <a:gd name="T15" fmla="*/ 0 w 323"/>
                <a:gd name="T16" fmla="*/ 0 h 218"/>
                <a:gd name="T17" fmla="*/ 323 w 323"/>
                <a:gd name="T18" fmla="*/ 218 h 218"/>
              </a:gdLst>
              <a:ahLst/>
              <a:cxnLst>
                <a:cxn ang="T10">
                  <a:pos x="T0" y="T1"/>
                </a:cxn>
                <a:cxn ang="T11">
                  <a:pos x="T2" y="T3"/>
                </a:cxn>
                <a:cxn ang="T12">
                  <a:pos x="T4" y="T5"/>
                </a:cxn>
                <a:cxn ang="T13">
                  <a:pos x="T6" y="T7"/>
                </a:cxn>
                <a:cxn ang="T14">
                  <a:pos x="T8" y="T9"/>
                </a:cxn>
              </a:cxnLst>
              <a:rect l="T15" t="T16" r="T17" b="T18"/>
              <a:pathLst>
                <a:path w="323" h="218">
                  <a:moveTo>
                    <a:pt x="7" y="0"/>
                  </a:moveTo>
                  <a:lnTo>
                    <a:pt x="0" y="211"/>
                  </a:lnTo>
                  <a:lnTo>
                    <a:pt x="323" y="218"/>
                  </a:lnTo>
                  <a:lnTo>
                    <a:pt x="323" y="28"/>
                  </a:lnTo>
                  <a:lnTo>
                    <a:pt x="7" y="0"/>
                  </a:lnTo>
                  <a:close/>
                </a:path>
              </a:pathLst>
            </a:custGeom>
            <a:solidFill>
              <a:srgbClr val="476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39" name="Freeform 65"/>
            <p:cNvSpPr>
              <a:spLocks/>
            </p:cNvSpPr>
            <p:nvPr/>
          </p:nvSpPr>
          <p:spPr bwMode="auto">
            <a:xfrm>
              <a:off x="1383" y="2383"/>
              <a:ext cx="77" cy="308"/>
            </a:xfrm>
            <a:custGeom>
              <a:avLst/>
              <a:gdLst>
                <a:gd name="T0" fmla="*/ 0 w 77"/>
                <a:gd name="T1" fmla="*/ 0 h 308"/>
                <a:gd name="T2" fmla="*/ 0 w 77"/>
                <a:gd name="T3" fmla="*/ 308 h 308"/>
                <a:gd name="T4" fmla="*/ 77 w 77"/>
                <a:gd name="T5" fmla="*/ 301 h 308"/>
                <a:gd name="T6" fmla="*/ 77 w 77"/>
                <a:gd name="T7" fmla="*/ 0 h 308"/>
                <a:gd name="T8" fmla="*/ 0 w 77"/>
                <a:gd name="T9" fmla="*/ 0 h 308"/>
                <a:gd name="T10" fmla="*/ 0 60000 65536"/>
                <a:gd name="T11" fmla="*/ 0 60000 65536"/>
                <a:gd name="T12" fmla="*/ 0 60000 65536"/>
                <a:gd name="T13" fmla="*/ 0 60000 65536"/>
                <a:gd name="T14" fmla="*/ 0 60000 65536"/>
                <a:gd name="T15" fmla="*/ 0 w 77"/>
                <a:gd name="T16" fmla="*/ 0 h 308"/>
                <a:gd name="T17" fmla="*/ 77 w 77"/>
                <a:gd name="T18" fmla="*/ 308 h 308"/>
              </a:gdLst>
              <a:ahLst/>
              <a:cxnLst>
                <a:cxn ang="T10">
                  <a:pos x="T0" y="T1"/>
                </a:cxn>
                <a:cxn ang="T11">
                  <a:pos x="T2" y="T3"/>
                </a:cxn>
                <a:cxn ang="T12">
                  <a:pos x="T4" y="T5"/>
                </a:cxn>
                <a:cxn ang="T13">
                  <a:pos x="T6" y="T7"/>
                </a:cxn>
                <a:cxn ang="T14">
                  <a:pos x="T8" y="T9"/>
                </a:cxn>
              </a:cxnLst>
              <a:rect l="T15" t="T16" r="T17" b="T18"/>
              <a:pathLst>
                <a:path w="77" h="308">
                  <a:moveTo>
                    <a:pt x="0" y="0"/>
                  </a:moveTo>
                  <a:lnTo>
                    <a:pt x="0" y="308"/>
                  </a:lnTo>
                  <a:lnTo>
                    <a:pt x="77" y="301"/>
                  </a:lnTo>
                  <a:lnTo>
                    <a:pt x="77" y="0"/>
                  </a:lnTo>
                  <a:lnTo>
                    <a:pt x="0" y="0"/>
                  </a:lnTo>
                  <a:close/>
                </a:path>
              </a:pathLst>
            </a:custGeom>
            <a:solidFill>
              <a:srgbClr val="96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0" name="Freeform 66"/>
            <p:cNvSpPr>
              <a:spLocks/>
            </p:cNvSpPr>
            <p:nvPr/>
          </p:nvSpPr>
          <p:spPr bwMode="auto">
            <a:xfrm>
              <a:off x="1811" y="2509"/>
              <a:ext cx="239" cy="133"/>
            </a:xfrm>
            <a:custGeom>
              <a:avLst/>
              <a:gdLst>
                <a:gd name="T0" fmla="*/ 0 w 239"/>
                <a:gd name="T1" fmla="*/ 0 h 133"/>
                <a:gd name="T2" fmla="*/ 0 w 239"/>
                <a:gd name="T3" fmla="*/ 119 h 133"/>
                <a:gd name="T4" fmla="*/ 232 w 239"/>
                <a:gd name="T5" fmla="*/ 133 h 133"/>
                <a:gd name="T6" fmla="*/ 239 w 239"/>
                <a:gd name="T7" fmla="*/ 14 h 133"/>
                <a:gd name="T8" fmla="*/ 0 w 239"/>
                <a:gd name="T9" fmla="*/ 0 h 133"/>
                <a:gd name="T10" fmla="*/ 0 60000 65536"/>
                <a:gd name="T11" fmla="*/ 0 60000 65536"/>
                <a:gd name="T12" fmla="*/ 0 60000 65536"/>
                <a:gd name="T13" fmla="*/ 0 60000 65536"/>
                <a:gd name="T14" fmla="*/ 0 60000 65536"/>
                <a:gd name="T15" fmla="*/ 0 w 239"/>
                <a:gd name="T16" fmla="*/ 0 h 133"/>
                <a:gd name="T17" fmla="*/ 239 w 239"/>
                <a:gd name="T18" fmla="*/ 133 h 133"/>
              </a:gdLst>
              <a:ahLst/>
              <a:cxnLst>
                <a:cxn ang="T10">
                  <a:pos x="T0" y="T1"/>
                </a:cxn>
                <a:cxn ang="T11">
                  <a:pos x="T2" y="T3"/>
                </a:cxn>
                <a:cxn ang="T12">
                  <a:pos x="T4" y="T5"/>
                </a:cxn>
                <a:cxn ang="T13">
                  <a:pos x="T6" y="T7"/>
                </a:cxn>
                <a:cxn ang="T14">
                  <a:pos x="T8" y="T9"/>
                </a:cxn>
              </a:cxnLst>
              <a:rect l="T15" t="T16" r="T17" b="T18"/>
              <a:pathLst>
                <a:path w="239" h="133">
                  <a:moveTo>
                    <a:pt x="0" y="0"/>
                  </a:moveTo>
                  <a:lnTo>
                    <a:pt x="0" y="119"/>
                  </a:lnTo>
                  <a:lnTo>
                    <a:pt x="232" y="133"/>
                  </a:lnTo>
                  <a:lnTo>
                    <a:pt x="239" y="14"/>
                  </a:lnTo>
                  <a:lnTo>
                    <a:pt x="0" y="0"/>
                  </a:lnTo>
                  <a:close/>
                </a:path>
              </a:pathLst>
            </a:custGeom>
            <a:solidFill>
              <a:srgbClr val="3851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1" name="Freeform 67"/>
            <p:cNvSpPr>
              <a:spLocks/>
            </p:cNvSpPr>
            <p:nvPr/>
          </p:nvSpPr>
          <p:spPr bwMode="auto">
            <a:xfrm>
              <a:off x="2450" y="2305"/>
              <a:ext cx="372" cy="78"/>
            </a:xfrm>
            <a:custGeom>
              <a:avLst/>
              <a:gdLst>
                <a:gd name="T0" fmla="*/ 0 w 372"/>
                <a:gd name="T1" fmla="*/ 7 h 78"/>
                <a:gd name="T2" fmla="*/ 0 w 372"/>
                <a:gd name="T3" fmla="*/ 78 h 78"/>
                <a:gd name="T4" fmla="*/ 372 w 372"/>
                <a:gd name="T5" fmla="*/ 71 h 78"/>
                <a:gd name="T6" fmla="*/ 372 w 372"/>
                <a:gd name="T7" fmla="*/ 0 h 78"/>
                <a:gd name="T8" fmla="*/ 0 w 372"/>
                <a:gd name="T9" fmla="*/ 7 h 78"/>
                <a:gd name="T10" fmla="*/ 0 60000 65536"/>
                <a:gd name="T11" fmla="*/ 0 60000 65536"/>
                <a:gd name="T12" fmla="*/ 0 60000 65536"/>
                <a:gd name="T13" fmla="*/ 0 60000 65536"/>
                <a:gd name="T14" fmla="*/ 0 60000 65536"/>
                <a:gd name="T15" fmla="*/ 0 w 372"/>
                <a:gd name="T16" fmla="*/ 0 h 78"/>
                <a:gd name="T17" fmla="*/ 372 w 372"/>
                <a:gd name="T18" fmla="*/ 78 h 78"/>
              </a:gdLst>
              <a:ahLst/>
              <a:cxnLst>
                <a:cxn ang="T10">
                  <a:pos x="T0" y="T1"/>
                </a:cxn>
                <a:cxn ang="T11">
                  <a:pos x="T2" y="T3"/>
                </a:cxn>
                <a:cxn ang="T12">
                  <a:pos x="T4" y="T5"/>
                </a:cxn>
                <a:cxn ang="T13">
                  <a:pos x="T6" y="T7"/>
                </a:cxn>
                <a:cxn ang="T14">
                  <a:pos x="T8" y="T9"/>
                </a:cxn>
              </a:cxnLst>
              <a:rect l="T15" t="T16" r="T17" b="T18"/>
              <a:pathLst>
                <a:path w="372" h="78">
                  <a:moveTo>
                    <a:pt x="0" y="7"/>
                  </a:moveTo>
                  <a:lnTo>
                    <a:pt x="0" y="78"/>
                  </a:lnTo>
                  <a:lnTo>
                    <a:pt x="372" y="71"/>
                  </a:lnTo>
                  <a:lnTo>
                    <a:pt x="372" y="0"/>
                  </a:lnTo>
                  <a:lnTo>
                    <a:pt x="0" y="7"/>
                  </a:lnTo>
                  <a:close/>
                </a:path>
              </a:pathLst>
            </a:custGeom>
            <a:solidFill>
              <a:srgbClr val="1C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2" name="Freeform 68"/>
            <p:cNvSpPr>
              <a:spLocks/>
            </p:cNvSpPr>
            <p:nvPr/>
          </p:nvSpPr>
          <p:spPr bwMode="auto">
            <a:xfrm>
              <a:off x="2822" y="2305"/>
              <a:ext cx="189" cy="85"/>
            </a:xfrm>
            <a:custGeom>
              <a:avLst/>
              <a:gdLst>
                <a:gd name="T0" fmla="*/ 189 w 189"/>
                <a:gd name="T1" fmla="*/ 14 h 85"/>
                <a:gd name="T2" fmla="*/ 189 w 189"/>
                <a:gd name="T3" fmla="*/ 85 h 85"/>
                <a:gd name="T4" fmla="*/ 0 w 189"/>
                <a:gd name="T5" fmla="*/ 71 h 85"/>
                <a:gd name="T6" fmla="*/ 0 w 189"/>
                <a:gd name="T7" fmla="*/ 0 h 85"/>
                <a:gd name="T8" fmla="*/ 189 w 189"/>
                <a:gd name="T9" fmla="*/ 14 h 85"/>
                <a:gd name="T10" fmla="*/ 0 60000 65536"/>
                <a:gd name="T11" fmla="*/ 0 60000 65536"/>
                <a:gd name="T12" fmla="*/ 0 60000 65536"/>
                <a:gd name="T13" fmla="*/ 0 60000 65536"/>
                <a:gd name="T14" fmla="*/ 0 60000 65536"/>
                <a:gd name="T15" fmla="*/ 0 w 189"/>
                <a:gd name="T16" fmla="*/ 0 h 85"/>
                <a:gd name="T17" fmla="*/ 189 w 189"/>
                <a:gd name="T18" fmla="*/ 85 h 85"/>
              </a:gdLst>
              <a:ahLst/>
              <a:cxnLst>
                <a:cxn ang="T10">
                  <a:pos x="T0" y="T1"/>
                </a:cxn>
                <a:cxn ang="T11">
                  <a:pos x="T2" y="T3"/>
                </a:cxn>
                <a:cxn ang="T12">
                  <a:pos x="T4" y="T5"/>
                </a:cxn>
                <a:cxn ang="T13">
                  <a:pos x="T6" y="T7"/>
                </a:cxn>
                <a:cxn ang="T14">
                  <a:pos x="T8" y="T9"/>
                </a:cxn>
              </a:cxnLst>
              <a:rect l="T15" t="T16" r="T17" b="T18"/>
              <a:pathLst>
                <a:path w="189" h="85">
                  <a:moveTo>
                    <a:pt x="189" y="14"/>
                  </a:moveTo>
                  <a:lnTo>
                    <a:pt x="189" y="85"/>
                  </a:lnTo>
                  <a:lnTo>
                    <a:pt x="0" y="71"/>
                  </a:lnTo>
                  <a:lnTo>
                    <a:pt x="0" y="0"/>
                  </a:lnTo>
                  <a:lnTo>
                    <a:pt x="189" y="14"/>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3" name="Freeform 69"/>
            <p:cNvSpPr>
              <a:spLocks/>
            </p:cNvSpPr>
            <p:nvPr/>
          </p:nvSpPr>
          <p:spPr bwMode="auto">
            <a:xfrm>
              <a:off x="2387" y="2347"/>
              <a:ext cx="421" cy="499"/>
            </a:xfrm>
            <a:custGeom>
              <a:avLst/>
              <a:gdLst>
                <a:gd name="T0" fmla="*/ 421 w 421"/>
                <a:gd name="T1" fmla="*/ 0 h 499"/>
                <a:gd name="T2" fmla="*/ 0 w 421"/>
                <a:gd name="T3" fmla="*/ 7 h 499"/>
                <a:gd name="T4" fmla="*/ 0 w 421"/>
                <a:gd name="T5" fmla="*/ 478 h 499"/>
                <a:gd name="T6" fmla="*/ 421 w 421"/>
                <a:gd name="T7" fmla="*/ 499 h 499"/>
                <a:gd name="T8" fmla="*/ 421 w 421"/>
                <a:gd name="T9" fmla="*/ 0 h 499"/>
                <a:gd name="T10" fmla="*/ 0 60000 65536"/>
                <a:gd name="T11" fmla="*/ 0 60000 65536"/>
                <a:gd name="T12" fmla="*/ 0 60000 65536"/>
                <a:gd name="T13" fmla="*/ 0 60000 65536"/>
                <a:gd name="T14" fmla="*/ 0 60000 65536"/>
                <a:gd name="T15" fmla="*/ 0 w 421"/>
                <a:gd name="T16" fmla="*/ 0 h 499"/>
                <a:gd name="T17" fmla="*/ 421 w 421"/>
                <a:gd name="T18" fmla="*/ 499 h 499"/>
              </a:gdLst>
              <a:ahLst/>
              <a:cxnLst>
                <a:cxn ang="T10">
                  <a:pos x="T0" y="T1"/>
                </a:cxn>
                <a:cxn ang="T11">
                  <a:pos x="T2" y="T3"/>
                </a:cxn>
                <a:cxn ang="T12">
                  <a:pos x="T4" y="T5"/>
                </a:cxn>
                <a:cxn ang="T13">
                  <a:pos x="T6" y="T7"/>
                </a:cxn>
                <a:cxn ang="T14">
                  <a:pos x="T8" y="T9"/>
                </a:cxn>
              </a:cxnLst>
              <a:rect l="T15" t="T16" r="T17" b="T18"/>
              <a:pathLst>
                <a:path w="421" h="499">
                  <a:moveTo>
                    <a:pt x="421" y="0"/>
                  </a:moveTo>
                  <a:lnTo>
                    <a:pt x="0" y="7"/>
                  </a:lnTo>
                  <a:lnTo>
                    <a:pt x="0" y="478"/>
                  </a:lnTo>
                  <a:lnTo>
                    <a:pt x="421" y="499"/>
                  </a:lnTo>
                  <a:lnTo>
                    <a:pt x="421" y="0"/>
                  </a:lnTo>
                  <a:close/>
                </a:path>
              </a:pathLst>
            </a:custGeom>
            <a:solidFill>
              <a:srgbClr val="8CA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4" name="Freeform 70"/>
            <p:cNvSpPr>
              <a:spLocks/>
            </p:cNvSpPr>
            <p:nvPr/>
          </p:nvSpPr>
          <p:spPr bwMode="auto">
            <a:xfrm>
              <a:off x="2394" y="2354"/>
              <a:ext cx="400" cy="513"/>
            </a:xfrm>
            <a:custGeom>
              <a:avLst/>
              <a:gdLst>
                <a:gd name="T0" fmla="*/ 400 w 400"/>
                <a:gd name="T1" fmla="*/ 0 h 513"/>
                <a:gd name="T2" fmla="*/ 0 w 400"/>
                <a:gd name="T3" fmla="*/ 7 h 513"/>
                <a:gd name="T4" fmla="*/ 0 w 400"/>
                <a:gd name="T5" fmla="*/ 492 h 513"/>
                <a:gd name="T6" fmla="*/ 400 w 400"/>
                <a:gd name="T7" fmla="*/ 513 h 513"/>
                <a:gd name="T8" fmla="*/ 400 w 400"/>
                <a:gd name="T9" fmla="*/ 0 h 513"/>
                <a:gd name="T10" fmla="*/ 0 60000 65536"/>
                <a:gd name="T11" fmla="*/ 0 60000 65536"/>
                <a:gd name="T12" fmla="*/ 0 60000 65536"/>
                <a:gd name="T13" fmla="*/ 0 60000 65536"/>
                <a:gd name="T14" fmla="*/ 0 60000 65536"/>
                <a:gd name="T15" fmla="*/ 0 w 400"/>
                <a:gd name="T16" fmla="*/ 0 h 513"/>
                <a:gd name="T17" fmla="*/ 400 w 400"/>
                <a:gd name="T18" fmla="*/ 513 h 513"/>
              </a:gdLst>
              <a:ahLst/>
              <a:cxnLst>
                <a:cxn ang="T10">
                  <a:pos x="T0" y="T1"/>
                </a:cxn>
                <a:cxn ang="T11">
                  <a:pos x="T2" y="T3"/>
                </a:cxn>
                <a:cxn ang="T12">
                  <a:pos x="T4" y="T5"/>
                </a:cxn>
                <a:cxn ang="T13">
                  <a:pos x="T6" y="T7"/>
                </a:cxn>
                <a:cxn ang="T14">
                  <a:pos x="T8" y="T9"/>
                </a:cxn>
              </a:cxnLst>
              <a:rect l="T15" t="T16" r="T17" b="T18"/>
              <a:pathLst>
                <a:path w="400" h="513">
                  <a:moveTo>
                    <a:pt x="400" y="0"/>
                  </a:moveTo>
                  <a:lnTo>
                    <a:pt x="0" y="7"/>
                  </a:lnTo>
                  <a:lnTo>
                    <a:pt x="0" y="492"/>
                  </a:lnTo>
                  <a:lnTo>
                    <a:pt x="400" y="513"/>
                  </a:lnTo>
                  <a:lnTo>
                    <a:pt x="400" y="0"/>
                  </a:lnTo>
                  <a:close/>
                </a:path>
              </a:pathLst>
            </a:custGeom>
            <a:solidFill>
              <a:srgbClr val="AAC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5" name="Freeform 71"/>
            <p:cNvSpPr>
              <a:spLocks/>
            </p:cNvSpPr>
            <p:nvPr/>
          </p:nvSpPr>
          <p:spPr bwMode="auto">
            <a:xfrm>
              <a:off x="2274" y="2390"/>
              <a:ext cx="42" cy="154"/>
            </a:xfrm>
            <a:custGeom>
              <a:avLst/>
              <a:gdLst>
                <a:gd name="T0" fmla="*/ 42 w 42"/>
                <a:gd name="T1" fmla="*/ 0 h 154"/>
                <a:gd name="T2" fmla="*/ 42 w 42"/>
                <a:gd name="T3" fmla="*/ 147 h 154"/>
                <a:gd name="T4" fmla="*/ 0 w 42"/>
                <a:gd name="T5" fmla="*/ 154 h 154"/>
                <a:gd name="T6" fmla="*/ 0 w 42"/>
                <a:gd name="T7" fmla="*/ 0 h 154"/>
                <a:gd name="T8" fmla="*/ 42 w 42"/>
                <a:gd name="T9" fmla="*/ 0 h 154"/>
                <a:gd name="T10" fmla="*/ 0 60000 65536"/>
                <a:gd name="T11" fmla="*/ 0 60000 65536"/>
                <a:gd name="T12" fmla="*/ 0 60000 65536"/>
                <a:gd name="T13" fmla="*/ 0 60000 65536"/>
                <a:gd name="T14" fmla="*/ 0 60000 65536"/>
                <a:gd name="T15" fmla="*/ 0 w 42"/>
                <a:gd name="T16" fmla="*/ 0 h 154"/>
                <a:gd name="T17" fmla="*/ 42 w 42"/>
                <a:gd name="T18" fmla="*/ 154 h 154"/>
              </a:gdLst>
              <a:ahLst/>
              <a:cxnLst>
                <a:cxn ang="T10">
                  <a:pos x="T0" y="T1"/>
                </a:cxn>
                <a:cxn ang="T11">
                  <a:pos x="T2" y="T3"/>
                </a:cxn>
                <a:cxn ang="T12">
                  <a:pos x="T4" y="T5"/>
                </a:cxn>
                <a:cxn ang="T13">
                  <a:pos x="T6" y="T7"/>
                </a:cxn>
                <a:cxn ang="T14">
                  <a:pos x="T8" y="T9"/>
                </a:cxn>
              </a:cxnLst>
              <a:rect l="T15" t="T16" r="T17" b="T18"/>
              <a:pathLst>
                <a:path w="42" h="154">
                  <a:moveTo>
                    <a:pt x="42" y="0"/>
                  </a:moveTo>
                  <a:lnTo>
                    <a:pt x="42" y="147"/>
                  </a:lnTo>
                  <a:lnTo>
                    <a:pt x="0" y="154"/>
                  </a:lnTo>
                  <a:lnTo>
                    <a:pt x="0" y="0"/>
                  </a:lnTo>
                  <a:lnTo>
                    <a:pt x="42"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6" name="Freeform 72"/>
            <p:cNvSpPr>
              <a:spLocks/>
            </p:cNvSpPr>
            <p:nvPr/>
          </p:nvSpPr>
          <p:spPr bwMode="auto">
            <a:xfrm>
              <a:off x="2281" y="2397"/>
              <a:ext cx="35" cy="133"/>
            </a:xfrm>
            <a:custGeom>
              <a:avLst/>
              <a:gdLst>
                <a:gd name="T0" fmla="*/ 35 w 35"/>
                <a:gd name="T1" fmla="*/ 7 h 133"/>
                <a:gd name="T2" fmla="*/ 35 w 35"/>
                <a:gd name="T3" fmla="*/ 126 h 133"/>
                <a:gd name="T4" fmla="*/ 0 w 35"/>
                <a:gd name="T5" fmla="*/ 133 h 133"/>
                <a:gd name="T6" fmla="*/ 0 w 35"/>
                <a:gd name="T7" fmla="*/ 0 h 133"/>
                <a:gd name="T8" fmla="*/ 35 w 35"/>
                <a:gd name="T9" fmla="*/ 7 h 133"/>
                <a:gd name="T10" fmla="*/ 0 60000 65536"/>
                <a:gd name="T11" fmla="*/ 0 60000 65536"/>
                <a:gd name="T12" fmla="*/ 0 60000 65536"/>
                <a:gd name="T13" fmla="*/ 0 60000 65536"/>
                <a:gd name="T14" fmla="*/ 0 60000 65536"/>
                <a:gd name="T15" fmla="*/ 0 w 35"/>
                <a:gd name="T16" fmla="*/ 0 h 133"/>
                <a:gd name="T17" fmla="*/ 35 w 35"/>
                <a:gd name="T18" fmla="*/ 133 h 133"/>
              </a:gdLst>
              <a:ahLst/>
              <a:cxnLst>
                <a:cxn ang="T10">
                  <a:pos x="T0" y="T1"/>
                </a:cxn>
                <a:cxn ang="T11">
                  <a:pos x="T2" y="T3"/>
                </a:cxn>
                <a:cxn ang="T12">
                  <a:pos x="T4" y="T5"/>
                </a:cxn>
                <a:cxn ang="T13">
                  <a:pos x="T6" y="T7"/>
                </a:cxn>
                <a:cxn ang="T14">
                  <a:pos x="T8" y="T9"/>
                </a:cxn>
              </a:cxnLst>
              <a:rect l="T15" t="T16" r="T17" b="T18"/>
              <a:pathLst>
                <a:path w="35" h="133">
                  <a:moveTo>
                    <a:pt x="35" y="7"/>
                  </a:moveTo>
                  <a:lnTo>
                    <a:pt x="35" y="126"/>
                  </a:lnTo>
                  <a:lnTo>
                    <a:pt x="0" y="133"/>
                  </a:lnTo>
                  <a:lnTo>
                    <a:pt x="0" y="0"/>
                  </a:lnTo>
                  <a:lnTo>
                    <a:pt x="35" y="7"/>
                  </a:lnTo>
                  <a:close/>
                </a:path>
              </a:pathLst>
            </a:custGeom>
            <a:solidFill>
              <a:srgbClr val="96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7" name="Rectangle 73"/>
            <p:cNvSpPr>
              <a:spLocks noChangeArrowheads="1"/>
            </p:cNvSpPr>
            <p:nvPr/>
          </p:nvSpPr>
          <p:spPr bwMode="auto">
            <a:xfrm>
              <a:off x="2239" y="2523"/>
              <a:ext cx="56" cy="119"/>
            </a:xfrm>
            <a:prstGeom prst="rect">
              <a:avLst/>
            </a:prstGeom>
            <a:solidFill>
              <a:srgbClr val="7791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48" name="Freeform 74"/>
            <p:cNvSpPr>
              <a:spLocks/>
            </p:cNvSpPr>
            <p:nvPr/>
          </p:nvSpPr>
          <p:spPr bwMode="auto">
            <a:xfrm>
              <a:off x="2246" y="2530"/>
              <a:ext cx="42" cy="98"/>
            </a:xfrm>
            <a:custGeom>
              <a:avLst/>
              <a:gdLst>
                <a:gd name="T0" fmla="*/ 42 w 42"/>
                <a:gd name="T1" fmla="*/ 7 h 98"/>
                <a:gd name="T2" fmla="*/ 42 w 42"/>
                <a:gd name="T3" fmla="*/ 98 h 98"/>
                <a:gd name="T4" fmla="*/ 0 w 42"/>
                <a:gd name="T5" fmla="*/ 98 h 98"/>
                <a:gd name="T6" fmla="*/ 0 w 42"/>
                <a:gd name="T7" fmla="*/ 0 h 98"/>
                <a:gd name="T8" fmla="*/ 42 w 42"/>
                <a:gd name="T9" fmla="*/ 7 h 98"/>
                <a:gd name="T10" fmla="*/ 0 60000 65536"/>
                <a:gd name="T11" fmla="*/ 0 60000 65536"/>
                <a:gd name="T12" fmla="*/ 0 60000 65536"/>
                <a:gd name="T13" fmla="*/ 0 60000 65536"/>
                <a:gd name="T14" fmla="*/ 0 60000 65536"/>
                <a:gd name="T15" fmla="*/ 0 w 42"/>
                <a:gd name="T16" fmla="*/ 0 h 98"/>
                <a:gd name="T17" fmla="*/ 42 w 42"/>
                <a:gd name="T18" fmla="*/ 98 h 98"/>
              </a:gdLst>
              <a:ahLst/>
              <a:cxnLst>
                <a:cxn ang="T10">
                  <a:pos x="T0" y="T1"/>
                </a:cxn>
                <a:cxn ang="T11">
                  <a:pos x="T2" y="T3"/>
                </a:cxn>
                <a:cxn ang="T12">
                  <a:pos x="T4" y="T5"/>
                </a:cxn>
                <a:cxn ang="T13">
                  <a:pos x="T6" y="T7"/>
                </a:cxn>
                <a:cxn ang="T14">
                  <a:pos x="T8" y="T9"/>
                </a:cxn>
              </a:cxnLst>
              <a:rect l="T15" t="T16" r="T17" b="T18"/>
              <a:pathLst>
                <a:path w="42" h="98">
                  <a:moveTo>
                    <a:pt x="42" y="7"/>
                  </a:moveTo>
                  <a:lnTo>
                    <a:pt x="42" y="98"/>
                  </a:lnTo>
                  <a:lnTo>
                    <a:pt x="0" y="98"/>
                  </a:lnTo>
                  <a:lnTo>
                    <a:pt x="0" y="0"/>
                  </a:lnTo>
                  <a:lnTo>
                    <a:pt x="42" y="7"/>
                  </a:lnTo>
                  <a:close/>
                </a:path>
              </a:pathLst>
            </a:custGeom>
            <a:solidFill>
              <a:srgbClr val="96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49" name="Freeform 75"/>
            <p:cNvSpPr>
              <a:spLocks/>
            </p:cNvSpPr>
            <p:nvPr/>
          </p:nvSpPr>
          <p:spPr bwMode="auto">
            <a:xfrm>
              <a:off x="1558" y="2509"/>
              <a:ext cx="253" cy="119"/>
            </a:xfrm>
            <a:custGeom>
              <a:avLst/>
              <a:gdLst>
                <a:gd name="T0" fmla="*/ 0 w 253"/>
                <a:gd name="T1" fmla="*/ 0 h 119"/>
                <a:gd name="T2" fmla="*/ 0 w 253"/>
                <a:gd name="T3" fmla="*/ 112 h 119"/>
                <a:gd name="T4" fmla="*/ 253 w 253"/>
                <a:gd name="T5" fmla="*/ 119 h 119"/>
                <a:gd name="T6" fmla="*/ 253 w 253"/>
                <a:gd name="T7" fmla="*/ 0 h 119"/>
                <a:gd name="T8" fmla="*/ 0 w 253"/>
                <a:gd name="T9" fmla="*/ 0 h 119"/>
                <a:gd name="T10" fmla="*/ 0 60000 65536"/>
                <a:gd name="T11" fmla="*/ 0 60000 65536"/>
                <a:gd name="T12" fmla="*/ 0 60000 65536"/>
                <a:gd name="T13" fmla="*/ 0 60000 65536"/>
                <a:gd name="T14" fmla="*/ 0 60000 65536"/>
                <a:gd name="T15" fmla="*/ 0 w 253"/>
                <a:gd name="T16" fmla="*/ 0 h 119"/>
                <a:gd name="T17" fmla="*/ 253 w 253"/>
                <a:gd name="T18" fmla="*/ 119 h 119"/>
              </a:gdLst>
              <a:ahLst/>
              <a:cxnLst>
                <a:cxn ang="T10">
                  <a:pos x="T0" y="T1"/>
                </a:cxn>
                <a:cxn ang="T11">
                  <a:pos x="T2" y="T3"/>
                </a:cxn>
                <a:cxn ang="T12">
                  <a:pos x="T4" y="T5"/>
                </a:cxn>
                <a:cxn ang="T13">
                  <a:pos x="T6" y="T7"/>
                </a:cxn>
                <a:cxn ang="T14">
                  <a:pos x="T8" y="T9"/>
                </a:cxn>
              </a:cxnLst>
              <a:rect l="T15" t="T16" r="T17" b="T18"/>
              <a:pathLst>
                <a:path w="253" h="119">
                  <a:moveTo>
                    <a:pt x="0" y="0"/>
                  </a:moveTo>
                  <a:lnTo>
                    <a:pt x="0" y="112"/>
                  </a:lnTo>
                  <a:lnTo>
                    <a:pt x="253" y="119"/>
                  </a:lnTo>
                  <a:lnTo>
                    <a:pt x="253" y="0"/>
                  </a:lnTo>
                  <a:lnTo>
                    <a:pt x="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0" name="Freeform 76"/>
            <p:cNvSpPr>
              <a:spLocks/>
            </p:cNvSpPr>
            <p:nvPr/>
          </p:nvSpPr>
          <p:spPr bwMode="auto">
            <a:xfrm>
              <a:off x="1565" y="2509"/>
              <a:ext cx="246" cy="112"/>
            </a:xfrm>
            <a:custGeom>
              <a:avLst/>
              <a:gdLst>
                <a:gd name="T0" fmla="*/ 0 w 246"/>
                <a:gd name="T1" fmla="*/ 0 h 112"/>
                <a:gd name="T2" fmla="*/ 0 w 246"/>
                <a:gd name="T3" fmla="*/ 105 h 112"/>
                <a:gd name="T4" fmla="*/ 246 w 246"/>
                <a:gd name="T5" fmla="*/ 112 h 112"/>
                <a:gd name="T6" fmla="*/ 246 w 246"/>
                <a:gd name="T7" fmla="*/ 0 h 112"/>
                <a:gd name="T8" fmla="*/ 0 w 246"/>
                <a:gd name="T9" fmla="*/ 0 h 112"/>
                <a:gd name="T10" fmla="*/ 0 60000 65536"/>
                <a:gd name="T11" fmla="*/ 0 60000 65536"/>
                <a:gd name="T12" fmla="*/ 0 60000 65536"/>
                <a:gd name="T13" fmla="*/ 0 60000 65536"/>
                <a:gd name="T14" fmla="*/ 0 60000 65536"/>
                <a:gd name="T15" fmla="*/ 0 w 246"/>
                <a:gd name="T16" fmla="*/ 0 h 112"/>
                <a:gd name="T17" fmla="*/ 246 w 246"/>
                <a:gd name="T18" fmla="*/ 112 h 112"/>
              </a:gdLst>
              <a:ahLst/>
              <a:cxnLst>
                <a:cxn ang="T10">
                  <a:pos x="T0" y="T1"/>
                </a:cxn>
                <a:cxn ang="T11">
                  <a:pos x="T2" y="T3"/>
                </a:cxn>
                <a:cxn ang="T12">
                  <a:pos x="T4" y="T5"/>
                </a:cxn>
                <a:cxn ang="T13">
                  <a:pos x="T6" y="T7"/>
                </a:cxn>
                <a:cxn ang="T14">
                  <a:pos x="T8" y="T9"/>
                </a:cxn>
              </a:cxnLst>
              <a:rect l="T15" t="T16" r="T17" b="T18"/>
              <a:pathLst>
                <a:path w="246" h="112">
                  <a:moveTo>
                    <a:pt x="0" y="0"/>
                  </a:moveTo>
                  <a:lnTo>
                    <a:pt x="0" y="105"/>
                  </a:lnTo>
                  <a:lnTo>
                    <a:pt x="246" y="112"/>
                  </a:lnTo>
                  <a:lnTo>
                    <a:pt x="246" y="0"/>
                  </a:lnTo>
                  <a:lnTo>
                    <a:pt x="0" y="0"/>
                  </a:lnTo>
                  <a:close/>
                </a:path>
              </a:pathLst>
            </a:custGeom>
            <a:solidFill>
              <a:srgbClr val="96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1" name="Freeform 77"/>
            <p:cNvSpPr>
              <a:spLocks/>
            </p:cNvSpPr>
            <p:nvPr/>
          </p:nvSpPr>
          <p:spPr bwMode="auto">
            <a:xfrm>
              <a:off x="1530" y="2614"/>
              <a:ext cx="456" cy="127"/>
            </a:xfrm>
            <a:custGeom>
              <a:avLst/>
              <a:gdLst>
                <a:gd name="T0" fmla="*/ 0 w 456"/>
                <a:gd name="T1" fmla="*/ 0 h 127"/>
                <a:gd name="T2" fmla="*/ 0 w 456"/>
                <a:gd name="T3" fmla="*/ 113 h 127"/>
                <a:gd name="T4" fmla="*/ 456 w 456"/>
                <a:gd name="T5" fmla="*/ 127 h 127"/>
                <a:gd name="T6" fmla="*/ 456 w 456"/>
                <a:gd name="T7" fmla="*/ 14 h 127"/>
                <a:gd name="T8" fmla="*/ 449 w 456"/>
                <a:gd name="T9" fmla="*/ 14 h 127"/>
                <a:gd name="T10" fmla="*/ 435 w 456"/>
                <a:gd name="T11" fmla="*/ 14 h 127"/>
                <a:gd name="T12" fmla="*/ 407 w 456"/>
                <a:gd name="T13" fmla="*/ 14 h 127"/>
                <a:gd name="T14" fmla="*/ 379 w 456"/>
                <a:gd name="T15" fmla="*/ 14 h 127"/>
                <a:gd name="T16" fmla="*/ 344 w 456"/>
                <a:gd name="T17" fmla="*/ 14 h 127"/>
                <a:gd name="T18" fmla="*/ 309 w 456"/>
                <a:gd name="T19" fmla="*/ 14 h 127"/>
                <a:gd name="T20" fmla="*/ 267 w 456"/>
                <a:gd name="T21" fmla="*/ 7 h 127"/>
                <a:gd name="T22" fmla="*/ 225 w 456"/>
                <a:gd name="T23" fmla="*/ 7 h 127"/>
                <a:gd name="T24" fmla="*/ 183 w 456"/>
                <a:gd name="T25" fmla="*/ 7 h 127"/>
                <a:gd name="T26" fmla="*/ 141 w 456"/>
                <a:gd name="T27" fmla="*/ 7 h 127"/>
                <a:gd name="T28" fmla="*/ 98 w 456"/>
                <a:gd name="T29" fmla="*/ 7 h 127"/>
                <a:gd name="T30" fmla="*/ 63 w 456"/>
                <a:gd name="T31" fmla="*/ 7 h 127"/>
                <a:gd name="T32" fmla="*/ 35 w 456"/>
                <a:gd name="T33" fmla="*/ 7 h 127"/>
                <a:gd name="T34" fmla="*/ 14 w 456"/>
                <a:gd name="T35" fmla="*/ 7 h 127"/>
                <a:gd name="T36" fmla="*/ 0 w 456"/>
                <a:gd name="T37" fmla="*/ 0 h 127"/>
                <a:gd name="T38" fmla="*/ 0 w 456"/>
                <a:gd name="T39" fmla="*/ 0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6"/>
                <a:gd name="T61" fmla="*/ 0 h 127"/>
                <a:gd name="T62" fmla="*/ 456 w 456"/>
                <a:gd name="T63" fmla="*/ 127 h 1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6" h="127">
                  <a:moveTo>
                    <a:pt x="0" y="0"/>
                  </a:moveTo>
                  <a:lnTo>
                    <a:pt x="0" y="113"/>
                  </a:lnTo>
                  <a:lnTo>
                    <a:pt x="456" y="127"/>
                  </a:lnTo>
                  <a:lnTo>
                    <a:pt x="456" y="14"/>
                  </a:lnTo>
                  <a:lnTo>
                    <a:pt x="449" y="14"/>
                  </a:lnTo>
                  <a:lnTo>
                    <a:pt x="435" y="14"/>
                  </a:lnTo>
                  <a:lnTo>
                    <a:pt x="407" y="14"/>
                  </a:lnTo>
                  <a:lnTo>
                    <a:pt x="379" y="14"/>
                  </a:lnTo>
                  <a:lnTo>
                    <a:pt x="344" y="14"/>
                  </a:lnTo>
                  <a:lnTo>
                    <a:pt x="309" y="14"/>
                  </a:lnTo>
                  <a:lnTo>
                    <a:pt x="267" y="7"/>
                  </a:lnTo>
                  <a:lnTo>
                    <a:pt x="225" y="7"/>
                  </a:lnTo>
                  <a:lnTo>
                    <a:pt x="183" y="7"/>
                  </a:lnTo>
                  <a:lnTo>
                    <a:pt x="141" y="7"/>
                  </a:lnTo>
                  <a:lnTo>
                    <a:pt x="98" y="7"/>
                  </a:lnTo>
                  <a:lnTo>
                    <a:pt x="63" y="7"/>
                  </a:lnTo>
                  <a:lnTo>
                    <a:pt x="35" y="7"/>
                  </a:lnTo>
                  <a:lnTo>
                    <a:pt x="14" y="7"/>
                  </a:lnTo>
                  <a:lnTo>
                    <a:pt x="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2" name="Freeform 78"/>
            <p:cNvSpPr>
              <a:spLocks/>
            </p:cNvSpPr>
            <p:nvPr/>
          </p:nvSpPr>
          <p:spPr bwMode="auto">
            <a:xfrm>
              <a:off x="1537" y="2628"/>
              <a:ext cx="435" cy="113"/>
            </a:xfrm>
            <a:custGeom>
              <a:avLst/>
              <a:gdLst>
                <a:gd name="T0" fmla="*/ 0 w 435"/>
                <a:gd name="T1" fmla="*/ 0 h 113"/>
                <a:gd name="T2" fmla="*/ 0 w 435"/>
                <a:gd name="T3" fmla="*/ 99 h 113"/>
                <a:gd name="T4" fmla="*/ 435 w 435"/>
                <a:gd name="T5" fmla="*/ 113 h 113"/>
                <a:gd name="T6" fmla="*/ 435 w 435"/>
                <a:gd name="T7" fmla="*/ 7 h 113"/>
                <a:gd name="T8" fmla="*/ 428 w 435"/>
                <a:gd name="T9" fmla="*/ 7 h 113"/>
                <a:gd name="T10" fmla="*/ 414 w 435"/>
                <a:gd name="T11" fmla="*/ 7 h 113"/>
                <a:gd name="T12" fmla="*/ 393 w 435"/>
                <a:gd name="T13" fmla="*/ 7 h 113"/>
                <a:gd name="T14" fmla="*/ 365 w 435"/>
                <a:gd name="T15" fmla="*/ 7 h 113"/>
                <a:gd name="T16" fmla="*/ 337 w 435"/>
                <a:gd name="T17" fmla="*/ 7 h 113"/>
                <a:gd name="T18" fmla="*/ 295 w 435"/>
                <a:gd name="T19" fmla="*/ 7 h 113"/>
                <a:gd name="T20" fmla="*/ 260 w 435"/>
                <a:gd name="T21" fmla="*/ 7 h 113"/>
                <a:gd name="T22" fmla="*/ 218 w 435"/>
                <a:gd name="T23" fmla="*/ 7 h 113"/>
                <a:gd name="T24" fmla="*/ 176 w 435"/>
                <a:gd name="T25" fmla="*/ 0 h 113"/>
                <a:gd name="T26" fmla="*/ 134 w 435"/>
                <a:gd name="T27" fmla="*/ 0 h 113"/>
                <a:gd name="T28" fmla="*/ 98 w 435"/>
                <a:gd name="T29" fmla="*/ 0 h 113"/>
                <a:gd name="T30" fmla="*/ 63 w 435"/>
                <a:gd name="T31" fmla="*/ 0 h 113"/>
                <a:gd name="T32" fmla="*/ 42 w 435"/>
                <a:gd name="T33" fmla="*/ 0 h 113"/>
                <a:gd name="T34" fmla="*/ 21 w 435"/>
                <a:gd name="T35" fmla="*/ 0 h 113"/>
                <a:gd name="T36" fmla="*/ 7 w 435"/>
                <a:gd name="T37" fmla="*/ 0 h 113"/>
                <a:gd name="T38" fmla="*/ 0 w 435"/>
                <a:gd name="T39" fmla="*/ 0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113"/>
                <a:gd name="T62" fmla="*/ 435 w 435"/>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113">
                  <a:moveTo>
                    <a:pt x="0" y="0"/>
                  </a:moveTo>
                  <a:lnTo>
                    <a:pt x="0" y="99"/>
                  </a:lnTo>
                  <a:lnTo>
                    <a:pt x="435" y="113"/>
                  </a:lnTo>
                  <a:lnTo>
                    <a:pt x="435" y="7"/>
                  </a:lnTo>
                  <a:lnTo>
                    <a:pt x="428" y="7"/>
                  </a:lnTo>
                  <a:lnTo>
                    <a:pt x="414" y="7"/>
                  </a:lnTo>
                  <a:lnTo>
                    <a:pt x="393" y="7"/>
                  </a:lnTo>
                  <a:lnTo>
                    <a:pt x="365" y="7"/>
                  </a:lnTo>
                  <a:lnTo>
                    <a:pt x="337" y="7"/>
                  </a:lnTo>
                  <a:lnTo>
                    <a:pt x="295" y="7"/>
                  </a:lnTo>
                  <a:lnTo>
                    <a:pt x="260" y="7"/>
                  </a:lnTo>
                  <a:lnTo>
                    <a:pt x="218" y="7"/>
                  </a:lnTo>
                  <a:lnTo>
                    <a:pt x="176" y="0"/>
                  </a:lnTo>
                  <a:lnTo>
                    <a:pt x="134" y="0"/>
                  </a:lnTo>
                  <a:lnTo>
                    <a:pt x="98" y="0"/>
                  </a:lnTo>
                  <a:lnTo>
                    <a:pt x="63" y="0"/>
                  </a:lnTo>
                  <a:lnTo>
                    <a:pt x="42" y="0"/>
                  </a:lnTo>
                  <a:lnTo>
                    <a:pt x="21" y="0"/>
                  </a:lnTo>
                  <a:lnTo>
                    <a:pt x="7" y="0"/>
                  </a:lnTo>
                  <a:lnTo>
                    <a:pt x="0" y="0"/>
                  </a:lnTo>
                  <a:close/>
                </a:path>
              </a:pathLst>
            </a:custGeom>
            <a:solidFill>
              <a:srgbClr val="9BB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3" name="Freeform 79"/>
            <p:cNvSpPr>
              <a:spLocks/>
            </p:cNvSpPr>
            <p:nvPr/>
          </p:nvSpPr>
          <p:spPr bwMode="auto">
            <a:xfrm>
              <a:off x="1586" y="2642"/>
              <a:ext cx="141" cy="35"/>
            </a:xfrm>
            <a:custGeom>
              <a:avLst/>
              <a:gdLst>
                <a:gd name="T0" fmla="*/ 0 w 141"/>
                <a:gd name="T1" fmla="*/ 0 h 35"/>
                <a:gd name="T2" fmla="*/ 141 w 141"/>
                <a:gd name="T3" fmla="*/ 7 h 35"/>
                <a:gd name="T4" fmla="*/ 141 w 141"/>
                <a:gd name="T5" fmla="*/ 35 h 35"/>
                <a:gd name="T6" fmla="*/ 0 w 141"/>
                <a:gd name="T7" fmla="*/ 35 h 35"/>
                <a:gd name="T8" fmla="*/ 0 w 141"/>
                <a:gd name="T9" fmla="*/ 0 h 35"/>
                <a:gd name="T10" fmla="*/ 0 60000 65536"/>
                <a:gd name="T11" fmla="*/ 0 60000 65536"/>
                <a:gd name="T12" fmla="*/ 0 60000 65536"/>
                <a:gd name="T13" fmla="*/ 0 60000 65536"/>
                <a:gd name="T14" fmla="*/ 0 60000 65536"/>
                <a:gd name="T15" fmla="*/ 0 w 141"/>
                <a:gd name="T16" fmla="*/ 0 h 35"/>
                <a:gd name="T17" fmla="*/ 141 w 141"/>
                <a:gd name="T18" fmla="*/ 35 h 35"/>
              </a:gdLst>
              <a:ahLst/>
              <a:cxnLst>
                <a:cxn ang="T10">
                  <a:pos x="T0" y="T1"/>
                </a:cxn>
                <a:cxn ang="T11">
                  <a:pos x="T2" y="T3"/>
                </a:cxn>
                <a:cxn ang="T12">
                  <a:pos x="T4" y="T5"/>
                </a:cxn>
                <a:cxn ang="T13">
                  <a:pos x="T6" y="T7"/>
                </a:cxn>
                <a:cxn ang="T14">
                  <a:pos x="T8" y="T9"/>
                </a:cxn>
              </a:cxnLst>
              <a:rect l="T15" t="T16" r="T17" b="T18"/>
              <a:pathLst>
                <a:path w="141" h="35">
                  <a:moveTo>
                    <a:pt x="0" y="0"/>
                  </a:moveTo>
                  <a:lnTo>
                    <a:pt x="141" y="7"/>
                  </a:lnTo>
                  <a:lnTo>
                    <a:pt x="141" y="35"/>
                  </a:lnTo>
                  <a:lnTo>
                    <a:pt x="0" y="35"/>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4" name="Freeform 80"/>
            <p:cNvSpPr>
              <a:spLocks/>
            </p:cNvSpPr>
            <p:nvPr/>
          </p:nvSpPr>
          <p:spPr bwMode="auto">
            <a:xfrm>
              <a:off x="1586" y="2649"/>
              <a:ext cx="141" cy="28"/>
            </a:xfrm>
            <a:custGeom>
              <a:avLst/>
              <a:gdLst>
                <a:gd name="T0" fmla="*/ 0 w 141"/>
                <a:gd name="T1" fmla="*/ 0 h 28"/>
                <a:gd name="T2" fmla="*/ 141 w 141"/>
                <a:gd name="T3" fmla="*/ 7 h 28"/>
                <a:gd name="T4" fmla="*/ 141 w 141"/>
                <a:gd name="T5" fmla="*/ 28 h 28"/>
                <a:gd name="T6" fmla="*/ 0 w 141"/>
                <a:gd name="T7" fmla="*/ 21 h 28"/>
                <a:gd name="T8" fmla="*/ 0 w 141"/>
                <a:gd name="T9" fmla="*/ 0 h 28"/>
                <a:gd name="T10" fmla="*/ 0 60000 65536"/>
                <a:gd name="T11" fmla="*/ 0 60000 65536"/>
                <a:gd name="T12" fmla="*/ 0 60000 65536"/>
                <a:gd name="T13" fmla="*/ 0 60000 65536"/>
                <a:gd name="T14" fmla="*/ 0 60000 65536"/>
                <a:gd name="T15" fmla="*/ 0 w 141"/>
                <a:gd name="T16" fmla="*/ 0 h 28"/>
                <a:gd name="T17" fmla="*/ 141 w 141"/>
                <a:gd name="T18" fmla="*/ 28 h 28"/>
              </a:gdLst>
              <a:ahLst/>
              <a:cxnLst>
                <a:cxn ang="T10">
                  <a:pos x="T0" y="T1"/>
                </a:cxn>
                <a:cxn ang="T11">
                  <a:pos x="T2" y="T3"/>
                </a:cxn>
                <a:cxn ang="T12">
                  <a:pos x="T4" y="T5"/>
                </a:cxn>
                <a:cxn ang="T13">
                  <a:pos x="T6" y="T7"/>
                </a:cxn>
                <a:cxn ang="T14">
                  <a:pos x="T8" y="T9"/>
                </a:cxn>
              </a:cxnLst>
              <a:rect l="T15" t="T16" r="T17" b="T18"/>
              <a:pathLst>
                <a:path w="141" h="28">
                  <a:moveTo>
                    <a:pt x="0" y="0"/>
                  </a:moveTo>
                  <a:lnTo>
                    <a:pt x="141" y="7"/>
                  </a:lnTo>
                  <a:lnTo>
                    <a:pt x="141" y="28"/>
                  </a:lnTo>
                  <a:lnTo>
                    <a:pt x="0" y="21"/>
                  </a:lnTo>
                  <a:lnTo>
                    <a:pt x="0"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5" name="Freeform 81"/>
            <p:cNvSpPr>
              <a:spLocks/>
            </p:cNvSpPr>
            <p:nvPr/>
          </p:nvSpPr>
          <p:spPr bwMode="auto">
            <a:xfrm>
              <a:off x="1762" y="2649"/>
              <a:ext cx="147" cy="35"/>
            </a:xfrm>
            <a:custGeom>
              <a:avLst/>
              <a:gdLst>
                <a:gd name="T0" fmla="*/ 147 w 147"/>
                <a:gd name="T1" fmla="*/ 7 h 35"/>
                <a:gd name="T2" fmla="*/ 0 w 147"/>
                <a:gd name="T3" fmla="*/ 0 h 35"/>
                <a:gd name="T4" fmla="*/ 0 w 147"/>
                <a:gd name="T5" fmla="*/ 28 h 35"/>
                <a:gd name="T6" fmla="*/ 147 w 147"/>
                <a:gd name="T7" fmla="*/ 35 h 35"/>
                <a:gd name="T8" fmla="*/ 147 w 147"/>
                <a:gd name="T9" fmla="*/ 7 h 35"/>
                <a:gd name="T10" fmla="*/ 0 60000 65536"/>
                <a:gd name="T11" fmla="*/ 0 60000 65536"/>
                <a:gd name="T12" fmla="*/ 0 60000 65536"/>
                <a:gd name="T13" fmla="*/ 0 60000 65536"/>
                <a:gd name="T14" fmla="*/ 0 60000 65536"/>
                <a:gd name="T15" fmla="*/ 0 w 147"/>
                <a:gd name="T16" fmla="*/ 0 h 35"/>
                <a:gd name="T17" fmla="*/ 147 w 147"/>
                <a:gd name="T18" fmla="*/ 35 h 35"/>
              </a:gdLst>
              <a:ahLst/>
              <a:cxnLst>
                <a:cxn ang="T10">
                  <a:pos x="T0" y="T1"/>
                </a:cxn>
                <a:cxn ang="T11">
                  <a:pos x="T2" y="T3"/>
                </a:cxn>
                <a:cxn ang="T12">
                  <a:pos x="T4" y="T5"/>
                </a:cxn>
                <a:cxn ang="T13">
                  <a:pos x="T6" y="T7"/>
                </a:cxn>
                <a:cxn ang="T14">
                  <a:pos x="T8" y="T9"/>
                </a:cxn>
              </a:cxnLst>
              <a:rect l="T15" t="T16" r="T17" b="T18"/>
              <a:pathLst>
                <a:path w="147" h="35">
                  <a:moveTo>
                    <a:pt x="147" y="7"/>
                  </a:moveTo>
                  <a:lnTo>
                    <a:pt x="0" y="0"/>
                  </a:lnTo>
                  <a:lnTo>
                    <a:pt x="0" y="28"/>
                  </a:lnTo>
                  <a:lnTo>
                    <a:pt x="147" y="35"/>
                  </a:lnTo>
                  <a:lnTo>
                    <a:pt x="147" y="7"/>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6" name="Rectangle 82"/>
            <p:cNvSpPr>
              <a:spLocks noChangeArrowheads="1"/>
            </p:cNvSpPr>
            <p:nvPr/>
          </p:nvSpPr>
          <p:spPr bwMode="auto">
            <a:xfrm>
              <a:off x="1762" y="2656"/>
              <a:ext cx="140" cy="21"/>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57" name="Freeform 83"/>
            <p:cNvSpPr>
              <a:spLocks/>
            </p:cNvSpPr>
            <p:nvPr/>
          </p:nvSpPr>
          <p:spPr bwMode="auto">
            <a:xfrm>
              <a:off x="1579" y="2523"/>
              <a:ext cx="92" cy="21"/>
            </a:xfrm>
            <a:custGeom>
              <a:avLst/>
              <a:gdLst>
                <a:gd name="T0" fmla="*/ 0 w 92"/>
                <a:gd name="T1" fmla="*/ 0 h 21"/>
                <a:gd name="T2" fmla="*/ 92 w 92"/>
                <a:gd name="T3" fmla="*/ 7 h 21"/>
                <a:gd name="T4" fmla="*/ 92 w 92"/>
                <a:gd name="T5" fmla="*/ 21 h 21"/>
                <a:gd name="T6" fmla="*/ 0 w 92"/>
                <a:gd name="T7" fmla="*/ 21 h 21"/>
                <a:gd name="T8" fmla="*/ 0 w 92"/>
                <a:gd name="T9" fmla="*/ 0 h 21"/>
                <a:gd name="T10" fmla="*/ 0 60000 65536"/>
                <a:gd name="T11" fmla="*/ 0 60000 65536"/>
                <a:gd name="T12" fmla="*/ 0 60000 65536"/>
                <a:gd name="T13" fmla="*/ 0 60000 65536"/>
                <a:gd name="T14" fmla="*/ 0 60000 65536"/>
                <a:gd name="T15" fmla="*/ 0 w 92"/>
                <a:gd name="T16" fmla="*/ 0 h 21"/>
                <a:gd name="T17" fmla="*/ 92 w 92"/>
                <a:gd name="T18" fmla="*/ 21 h 21"/>
              </a:gdLst>
              <a:ahLst/>
              <a:cxnLst>
                <a:cxn ang="T10">
                  <a:pos x="T0" y="T1"/>
                </a:cxn>
                <a:cxn ang="T11">
                  <a:pos x="T2" y="T3"/>
                </a:cxn>
                <a:cxn ang="T12">
                  <a:pos x="T4" y="T5"/>
                </a:cxn>
                <a:cxn ang="T13">
                  <a:pos x="T6" y="T7"/>
                </a:cxn>
                <a:cxn ang="T14">
                  <a:pos x="T8" y="T9"/>
                </a:cxn>
              </a:cxnLst>
              <a:rect l="T15" t="T16" r="T17" b="T18"/>
              <a:pathLst>
                <a:path w="92" h="21">
                  <a:moveTo>
                    <a:pt x="0" y="0"/>
                  </a:moveTo>
                  <a:lnTo>
                    <a:pt x="92" y="7"/>
                  </a:lnTo>
                  <a:lnTo>
                    <a:pt x="92" y="21"/>
                  </a:lnTo>
                  <a:lnTo>
                    <a:pt x="0" y="21"/>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58" name="Rectangle 84"/>
            <p:cNvSpPr>
              <a:spLocks noChangeArrowheads="1"/>
            </p:cNvSpPr>
            <p:nvPr/>
          </p:nvSpPr>
          <p:spPr bwMode="auto">
            <a:xfrm>
              <a:off x="1586" y="2530"/>
              <a:ext cx="85"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59" name="Freeform 85"/>
            <p:cNvSpPr>
              <a:spLocks/>
            </p:cNvSpPr>
            <p:nvPr/>
          </p:nvSpPr>
          <p:spPr bwMode="auto">
            <a:xfrm>
              <a:off x="1692" y="2530"/>
              <a:ext cx="91" cy="21"/>
            </a:xfrm>
            <a:custGeom>
              <a:avLst/>
              <a:gdLst>
                <a:gd name="T0" fmla="*/ 91 w 91"/>
                <a:gd name="T1" fmla="*/ 0 h 21"/>
                <a:gd name="T2" fmla="*/ 0 w 91"/>
                <a:gd name="T3" fmla="*/ 0 h 21"/>
                <a:gd name="T4" fmla="*/ 0 w 91"/>
                <a:gd name="T5" fmla="*/ 14 h 21"/>
                <a:gd name="T6" fmla="*/ 91 w 91"/>
                <a:gd name="T7" fmla="*/ 21 h 21"/>
                <a:gd name="T8" fmla="*/ 91 w 91"/>
                <a:gd name="T9" fmla="*/ 0 h 21"/>
                <a:gd name="T10" fmla="*/ 0 60000 65536"/>
                <a:gd name="T11" fmla="*/ 0 60000 65536"/>
                <a:gd name="T12" fmla="*/ 0 60000 65536"/>
                <a:gd name="T13" fmla="*/ 0 60000 65536"/>
                <a:gd name="T14" fmla="*/ 0 60000 65536"/>
                <a:gd name="T15" fmla="*/ 0 w 91"/>
                <a:gd name="T16" fmla="*/ 0 h 21"/>
                <a:gd name="T17" fmla="*/ 91 w 91"/>
                <a:gd name="T18" fmla="*/ 21 h 21"/>
              </a:gdLst>
              <a:ahLst/>
              <a:cxnLst>
                <a:cxn ang="T10">
                  <a:pos x="T0" y="T1"/>
                </a:cxn>
                <a:cxn ang="T11">
                  <a:pos x="T2" y="T3"/>
                </a:cxn>
                <a:cxn ang="T12">
                  <a:pos x="T4" y="T5"/>
                </a:cxn>
                <a:cxn ang="T13">
                  <a:pos x="T6" y="T7"/>
                </a:cxn>
                <a:cxn ang="T14">
                  <a:pos x="T8" y="T9"/>
                </a:cxn>
              </a:cxnLst>
              <a:rect l="T15" t="T16" r="T17" b="T18"/>
              <a:pathLst>
                <a:path w="91" h="21">
                  <a:moveTo>
                    <a:pt x="91" y="0"/>
                  </a:moveTo>
                  <a:lnTo>
                    <a:pt x="0" y="0"/>
                  </a:lnTo>
                  <a:lnTo>
                    <a:pt x="0" y="14"/>
                  </a:lnTo>
                  <a:lnTo>
                    <a:pt x="91" y="21"/>
                  </a:lnTo>
                  <a:lnTo>
                    <a:pt x="91"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60" name="Freeform 86"/>
            <p:cNvSpPr>
              <a:spLocks/>
            </p:cNvSpPr>
            <p:nvPr/>
          </p:nvSpPr>
          <p:spPr bwMode="auto">
            <a:xfrm>
              <a:off x="1692" y="2530"/>
              <a:ext cx="84" cy="14"/>
            </a:xfrm>
            <a:custGeom>
              <a:avLst/>
              <a:gdLst>
                <a:gd name="T0" fmla="*/ 84 w 84"/>
                <a:gd name="T1" fmla="*/ 7 h 14"/>
                <a:gd name="T2" fmla="*/ 0 w 84"/>
                <a:gd name="T3" fmla="*/ 0 h 14"/>
                <a:gd name="T4" fmla="*/ 0 w 84"/>
                <a:gd name="T5" fmla="*/ 14 h 14"/>
                <a:gd name="T6" fmla="*/ 84 w 84"/>
                <a:gd name="T7" fmla="*/ 14 h 14"/>
                <a:gd name="T8" fmla="*/ 84 w 84"/>
                <a:gd name="T9" fmla="*/ 7 h 14"/>
                <a:gd name="T10" fmla="*/ 0 60000 65536"/>
                <a:gd name="T11" fmla="*/ 0 60000 65536"/>
                <a:gd name="T12" fmla="*/ 0 60000 65536"/>
                <a:gd name="T13" fmla="*/ 0 60000 65536"/>
                <a:gd name="T14" fmla="*/ 0 60000 65536"/>
                <a:gd name="T15" fmla="*/ 0 w 84"/>
                <a:gd name="T16" fmla="*/ 0 h 14"/>
                <a:gd name="T17" fmla="*/ 84 w 84"/>
                <a:gd name="T18" fmla="*/ 14 h 14"/>
              </a:gdLst>
              <a:ahLst/>
              <a:cxnLst>
                <a:cxn ang="T10">
                  <a:pos x="T0" y="T1"/>
                </a:cxn>
                <a:cxn ang="T11">
                  <a:pos x="T2" y="T3"/>
                </a:cxn>
                <a:cxn ang="T12">
                  <a:pos x="T4" y="T5"/>
                </a:cxn>
                <a:cxn ang="T13">
                  <a:pos x="T6" y="T7"/>
                </a:cxn>
                <a:cxn ang="T14">
                  <a:pos x="T8" y="T9"/>
                </a:cxn>
              </a:cxnLst>
              <a:rect l="T15" t="T16" r="T17" b="T18"/>
              <a:pathLst>
                <a:path w="84" h="14">
                  <a:moveTo>
                    <a:pt x="84" y="7"/>
                  </a:moveTo>
                  <a:lnTo>
                    <a:pt x="0" y="0"/>
                  </a:lnTo>
                  <a:lnTo>
                    <a:pt x="0" y="14"/>
                  </a:lnTo>
                  <a:lnTo>
                    <a:pt x="84" y="14"/>
                  </a:lnTo>
                  <a:lnTo>
                    <a:pt x="84" y="7"/>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61" name="Rectangle 87"/>
            <p:cNvSpPr>
              <a:spLocks noChangeArrowheads="1"/>
            </p:cNvSpPr>
            <p:nvPr/>
          </p:nvSpPr>
          <p:spPr bwMode="auto">
            <a:xfrm>
              <a:off x="1579" y="2558"/>
              <a:ext cx="92" cy="21"/>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62" name="Freeform 88"/>
            <p:cNvSpPr>
              <a:spLocks/>
            </p:cNvSpPr>
            <p:nvPr/>
          </p:nvSpPr>
          <p:spPr bwMode="auto">
            <a:xfrm>
              <a:off x="1586" y="2558"/>
              <a:ext cx="85" cy="21"/>
            </a:xfrm>
            <a:custGeom>
              <a:avLst/>
              <a:gdLst>
                <a:gd name="T0" fmla="*/ 0 w 85"/>
                <a:gd name="T1" fmla="*/ 0 h 21"/>
                <a:gd name="T2" fmla="*/ 85 w 85"/>
                <a:gd name="T3" fmla="*/ 7 h 21"/>
                <a:gd name="T4" fmla="*/ 85 w 85"/>
                <a:gd name="T5" fmla="*/ 21 h 21"/>
                <a:gd name="T6" fmla="*/ 0 w 85"/>
                <a:gd name="T7" fmla="*/ 14 h 21"/>
                <a:gd name="T8" fmla="*/ 0 w 85"/>
                <a:gd name="T9" fmla="*/ 0 h 21"/>
                <a:gd name="T10" fmla="*/ 0 60000 65536"/>
                <a:gd name="T11" fmla="*/ 0 60000 65536"/>
                <a:gd name="T12" fmla="*/ 0 60000 65536"/>
                <a:gd name="T13" fmla="*/ 0 60000 65536"/>
                <a:gd name="T14" fmla="*/ 0 60000 65536"/>
                <a:gd name="T15" fmla="*/ 0 w 85"/>
                <a:gd name="T16" fmla="*/ 0 h 21"/>
                <a:gd name="T17" fmla="*/ 85 w 85"/>
                <a:gd name="T18" fmla="*/ 21 h 21"/>
              </a:gdLst>
              <a:ahLst/>
              <a:cxnLst>
                <a:cxn ang="T10">
                  <a:pos x="T0" y="T1"/>
                </a:cxn>
                <a:cxn ang="T11">
                  <a:pos x="T2" y="T3"/>
                </a:cxn>
                <a:cxn ang="T12">
                  <a:pos x="T4" y="T5"/>
                </a:cxn>
                <a:cxn ang="T13">
                  <a:pos x="T6" y="T7"/>
                </a:cxn>
                <a:cxn ang="T14">
                  <a:pos x="T8" y="T9"/>
                </a:cxn>
              </a:cxnLst>
              <a:rect l="T15" t="T16" r="T17" b="T18"/>
              <a:pathLst>
                <a:path w="85" h="21">
                  <a:moveTo>
                    <a:pt x="0" y="0"/>
                  </a:moveTo>
                  <a:lnTo>
                    <a:pt x="85" y="7"/>
                  </a:lnTo>
                  <a:lnTo>
                    <a:pt x="85" y="21"/>
                  </a:lnTo>
                  <a:lnTo>
                    <a:pt x="0" y="14"/>
                  </a:lnTo>
                  <a:lnTo>
                    <a:pt x="0"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63" name="Freeform 89"/>
            <p:cNvSpPr>
              <a:spLocks/>
            </p:cNvSpPr>
            <p:nvPr/>
          </p:nvSpPr>
          <p:spPr bwMode="auto">
            <a:xfrm>
              <a:off x="1692" y="2558"/>
              <a:ext cx="91" cy="21"/>
            </a:xfrm>
            <a:custGeom>
              <a:avLst/>
              <a:gdLst>
                <a:gd name="T0" fmla="*/ 91 w 91"/>
                <a:gd name="T1" fmla="*/ 7 h 21"/>
                <a:gd name="T2" fmla="*/ 0 w 91"/>
                <a:gd name="T3" fmla="*/ 0 h 21"/>
                <a:gd name="T4" fmla="*/ 0 w 91"/>
                <a:gd name="T5" fmla="*/ 21 h 21"/>
                <a:gd name="T6" fmla="*/ 91 w 91"/>
                <a:gd name="T7" fmla="*/ 21 h 21"/>
                <a:gd name="T8" fmla="*/ 91 w 91"/>
                <a:gd name="T9" fmla="*/ 7 h 21"/>
                <a:gd name="T10" fmla="*/ 0 60000 65536"/>
                <a:gd name="T11" fmla="*/ 0 60000 65536"/>
                <a:gd name="T12" fmla="*/ 0 60000 65536"/>
                <a:gd name="T13" fmla="*/ 0 60000 65536"/>
                <a:gd name="T14" fmla="*/ 0 60000 65536"/>
                <a:gd name="T15" fmla="*/ 0 w 91"/>
                <a:gd name="T16" fmla="*/ 0 h 21"/>
                <a:gd name="T17" fmla="*/ 91 w 91"/>
                <a:gd name="T18" fmla="*/ 21 h 21"/>
              </a:gdLst>
              <a:ahLst/>
              <a:cxnLst>
                <a:cxn ang="T10">
                  <a:pos x="T0" y="T1"/>
                </a:cxn>
                <a:cxn ang="T11">
                  <a:pos x="T2" y="T3"/>
                </a:cxn>
                <a:cxn ang="T12">
                  <a:pos x="T4" y="T5"/>
                </a:cxn>
                <a:cxn ang="T13">
                  <a:pos x="T6" y="T7"/>
                </a:cxn>
                <a:cxn ang="T14">
                  <a:pos x="T8" y="T9"/>
                </a:cxn>
              </a:cxnLst>
              <a:rect l="T15" t="T16" r="T17" b="T18"/>
              <a:pathLst>
                <a:path w="91" h="21">
                  <a:moveTo>
                    <a:pt x="91" y="7"/>
                  </a:moveTo>
                  <a:lnTo>
                    <a:pt x="0" y="0"/>
                  </a:lnTo>
                  <a:lnTo>
                    <a:pt x="0" y="21"/>
                  </a:lnTo>
                  <a:lnTo>
                    <a:pt x="91" y="21"/>
                  </a:lnTo>
                  <a:lnTo>
                    <a:pt x="91" y="7"/>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64" name="Rectangle 90"/>
            <p:cNvSpPr>
              <a:spLocks noChangeArrowheads="1"/>
            </p:cNvSpPr>
            <p:nvPr/>
          </p:nvSpPr>
          <p:spPr bwMode="auto">
            <a:xfrm>
              <a:off x="1692" y="2565"/>
              <a:ext cx="84"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65" name="Freeform 91"/>
            <p:cNvSpPr>
              <a:spLocks/>
            </p:cNvSpPr>
            <p:nvPr/>
          </p:nvSpPr>
          <p:spPr bwMode="auto">
            <a:xfrm>
              <a:off x="1348" y="2670"/>
              <a:ext cx="189" cy="64"/>
            </a:xfrm>
            <a:custGeom>
              <a:avLst/>
              <a:gdLst>
                <a:gd name="T0" fmla="*/ 0 w 189"/>
                <a:gd name="T1" fmla="*/ 0 h 64"/>
                <a:gd name="T2" fmla="*/ 0 w 189"/>
                <a:gd name="T3" fmla="*/ 64 h 64"/>
                <a:gd name="T4" fmla="*/ 189 w 189"/>
                <a:gd name="T5" fmla="*/ 64 h 64"/>
                <a:gd name="T6" fmla="*/ 189 w 189"/>
                <a:gd name="T7" fmla="*/ 7 h 64"/>
                <a:gd name="T8" fmla="*/ 0 w 189"/>
                <a:gd name="T9" fmla="*/ 0 h 64"/>
                <a:gd name="T10" fmla="*/ 0 60000 65536"/>
                <a:gd name="T11" fmla="*/ 0 60000 65536"/>
                <a:gd name="T12" fmla="*/ 0 60000 65536"/>
                <a:gd name="T13" fmla="*/ 0 60000 65536"/>
                <a:gd name="T14" fmla="*/ 0 60000 65536"/>
                <a:gd name="T15" fmla="*/ 0 w 189"/>
                <a:gd name="T16" fmla="*/ 0 h 64"/>
                <a:gd name="T17" fmla="*/ 189 w 189"/>
                <a:gd name="T18" fmla="*/ 64 h 64"/>
              </a:gdLst>
              <a:ahLst/>
              <a:cxnLst>
                <a:cxn ang="T10">
                  <a:pos x="T0" y="T1"/>
                </a:cxn>
                <a:cxn ang="T11">
                  <a:pos x="T2" y="T3"/>
                </a:cxn>
                <a:cxn ang="T12">
                  <a:pos x="T4" y="T5"/>
                </a:cxn>
                <a:cxn ang="T13">
                  <a:pos x="T6" y="T7"/>
                </a:cxn>
                <a:cxn ang="T14">
                  <a:pos x="T8" y="T9"/>
                </a:cxn>
              </a:cxnLst>
              <a:rect l="T15" t="T16" r="T17" b="T18"/>
              <a:pathLst>
                <a:path w="189" h="64">
                  <a:moveTo>
                    <a:pt x="0" y="0"/>
                  </a:moveTo>
                  <a:lnTo>
                    <a:pt x="0" y="64"/>
                  </a:lnTo>
                  <a:lnTo>
                    <a:pt x="189" y="64"/>
                  </a:lnTo>
                  <a:lnTo>
                    <a:pt x="189" y="7"/>
                  </a:lnTo>
                  <a:lnTo>
                    <a:pt x="0" y="0"/>
                  </a:lnTo>
                  <a:close/>
                </a:path>
              </a:pathLst>
            </a:custGeom>
            <a:solidFill>
              <a:srgbClr val="2D47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66" name="Rectangle 92"/>
            <p:cNvSpPr>
              <a:spLocks noChangeArrowheads="1"/>
            </p:cNvSpPr>
            <p:nvPr/>
          </p:nvSpPr>
          <p:spPr bwMode="auto">
            <a:xfrm>
              <a:off x="1537" y="2677"/>
              <a:ext cx="49" cy="57"/>
            </a:xfrm>
            <a:prstGeom prst="rect">
              <a:avLst/>
            </a:prstGeom>
            <a:solidFill>
              <a:srgbClr val="163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67" name="Freeform 93"/>
            <p:cNvSpPr>
              <a:spLocks/>
            </p:cNvSpPr>
            <p:nvPr/>
          </p:nvSpPr>
          <p:spPr bwMode="auto">
            <a:xfrm>
              <a:off x="1369" y="2677"/>
              <a:ext cx="168" cy="64"/>
            </a:xfrm>
            <a:custGeom>
              <a:avLst/>
              <a:gdLst>
                <a:gd name="T0" fmla="*/ 0 w 168"/>
                <a:gd name="T1" fmla="*/ 0 h 64"/>
                <a:gd name="T2" fmla="*/ 0 w 168"/>
                <a:gd name="T3" fmla="*/ 64 h 64"/>
                <a:gd name="T4" fmla="*/ 168 w 168"/>
                <a:gd name="T5" fmla="*/ 64 h 64"/>
                <a:gd name="T6" fmla="*/ 168 w 168"/>
                <a:gd name="T7" fmla="*/ 7 h 64"/>
                <a:gd name="T8" fmla="*/ 0 w 168"/>
                <a:gd name="T9" fmla="*/ 0 h 64"/>
                <a:gd name="T10" fmla="*/ 0 60000 65536"/>
                <a:gd name="T11" fmla="*/ 0 60000 65536"/>
                <a:gd name="T12" fmla="*/ 0 60000 65536"/>
                <a:gd name="T13" fmla="*/ 0 60000 65536"/>
                <a:gd name="T14" fmla="*/ 0 60000 65536"/>
                <a:gd name="T15" fmla="*/ 0 w 168"/>
                <a:gd name="T16" fmla="*/ 0 h 64"/>
                <a:gd name="T17" fmla="*/ 168 w 168"/>
                <a:gd name="T18" fmla="*/ 64 h 64"/>
              </a:gdLst>
              <a:ahLst/>
              <a:cxnLst>
                <a:cxn ang="T10">
                  <a:pos x="T0" y="T1"/>
                </a:cxn>
                <a:cxn ang="T11">
                  <a:pos x="T2" y="T3"/>
                </a:cxn>
                <a:cxn ang="T12">
                  <a:pos x="T4" y="T5"/>
                </a:cxn>
                <a:cxn ang="T13">
                  <a:pos x="T6" y="T7"/>
                </a:cxn>
                <a:cxn ang="T14">
                  <a:pos x="T8" y="T9"/>
                </a:cxn>
              </a:cxnLst>
              <a:rect l="T15" t="T16" r="T17" b="T18"/>
              <a:pathLst>
                <a:path w="168" h="64">
                  <a:moveTo>
                    <a:pt x="0" y="0"/>
                  </a:moveTo>
                  <a:lnTo>
                    <a:pt x="0" y="64"/>
                  </a:lnTo>
                  <a:lnTo>
                    <a:pt x="168" y="64"/>
                  </a:lnTo>
                  <a:lnTo>
                    <a:pt x="168" y="7"/>
                  </a:lnTo>
                  <a:lnTo>
                    <a:pt x="0" y="0"/>
                  </a:lnTo>
                  <a:close/>
                </a:path>
              </a:pathLst>
            </a:custGeom>
            <a:solidFill>
              <a:srgbClr val="425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68" name="Rectangle 94"/>
            <p:cNvSpPr>
              <a:spLocks noChangeArrowheads="1"/>
            </p:cNvSpPr>
            <p:nvPr/>
          </p:nvSpPr>
          <p:spPr bwMode="auto">
            <a:xfrm>
              <a:off x="1537" y="2684"/>
              <a:ext cx="42" cy="57"/>
            </a:xfrm>
            <a:prstGeom prst="rect">
              <a:avLst/>
            </a:prstGeom>
            <a:solidFill>
              <a:srgbClr val="2B44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69" name="Freeform 95"/>
            <p:cNvSpPr>
              <a:spLocks/>
            </p:cNvSpPr>
            <p:nvPr/>
          </p:nvSpPr>
          <p:spPr bwMode="auto">
            <a:xfrm>
              <a:off x="1334" y="2719"/>
              <a:ext cx="400" cy="176"/>
            </a:xfrm>
            <a:custGeom>
              <a:avLst/>
              <a:gdLst>
                <a:gd name="T0" fmla="*/ 0 w 400"/>
                <a:gd name="T1" fmla="*/ 0 h 176"/>
                <a:gd name="T2" fmla="*/ 0 w 400"/>
                <a:gd name="T3" fmla="*/ 162 h 176"/>
                <a:gd name="T4" fmla="*/ 400 w 400"/>
                <a:gd name="T5" fmla="*/ 176 h 176"/>
                <a:gd name="T6" fmla="*/ 400 w 400"/>
                <a:gd name="T7" fmla="*/ 8 h 176"/>
                <a:gd name="T8" fmla="*/ 0 w 400"/>
                <a:gd name="T9" fmla="*/ 0 h 176"/>
                <a:gd name="T10" fmla="*/ 0 60000 65536"/>
                <a:gd name="T11" fmla="*/ 0 60000 65536"/>
                <a:gd name="T12" fmla="*/ 0 60000 65536"/>
                <a:gd name="T13" fmla="*/ 0 60000 65536"/>
                <a:gd name="T14" fmla="*/ 0 60000 65536"/>
                <a:gd name="T15" fmla="*/ 0 w 400"/>
                <a:gd name="T16" fmla="*/ 0 h 176"/>
                <a:gd name="T17" fmla="*/ 400 w 400"/>
                <a:gd name="T18" fmla="*/ 176 h 176"/>
              </a:gdLst>
              <a:ahLst/>
              <a:cxnLst>
                <a:cxn ang="T10">
                  <a:pos x="T0" y="T1"/>
                </a:cxn>
                <a:cxn ang="T11">
                  <a:pos x="T2" y="T3"/>
                </a:cxn>
                <a:cxn ang="T12">
                  <a:pos x="T4" y="T5"/>
                </a:cxn>
                <a:cxn ang="T13">
                  <a:pos x="T6" y="T7"/>
                </a:cxn>
                <a:cxn ang="T14">
                  <a:pos x="T8" y="T9"/>
                </a:cxn>
              </a:cxnLst>
              <a:rect l="T15" t="T16" r="T17" b="T18"/>
              <a:pathLst>
                <a:path w="400" h="176">
                  <a:moveTo>
                    <a:pt x="0" y="0"/>
                  </a:moveTo>
                  <a:lnTo>
                    <a:pt x="0" y="162"/>
                  </a:lnTo>
                  <a:lnTo>
                    <a:pt x="400" y="176"/>
                  </a:lnTo>
                  <a:lnTo>
                    <a:pt x="400" y="8"/>
                  </a:lnTo>
                  <a:lnTo>
                    <a:pt x="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70" name="Freeform 96"/>
            <p:cNvSpPr>
              <a:spLocks/>
            </p:cNvSpPr>
            <p:nvPr/>
          </p:nvSpPr>
          <p:spPr bwMode="auto">
            <a:xfrm>
              <a:off x="1348" y="2727"/>
              <a:ext cx="372" cy="161"/>
            </a:xfrm>
            <a:custGeom>
              <a:avLst/>
              <a:gdLst>
                <a:gd name="T0" fmla="*/ 0 w 372"/>
                <a:gd name="T1" fmla="*/ 0 h 161"/>
                <a:gd name="T2" fmla="*/ 0 w 372"/>
                <a:gd name="T3" fmla="*/ 147 h 161"/>
                <a:gd name="T4" fmla="*/ 372 w 372"/>
                <a:gd name="T5" fmla="*/ 161 h 161"/>
                <a:gd name="T6" fmla="*/ 372 w 372"/>
                <a:gd name="T7" fmla="*/ 0 h 161"/>
                <a:gd name="T8" fmla="*/ 0 w 372"/>
                <a:gd name="T9" fmla="*/ 0 h 161"/>
                <a:gd name="T10" fmla="*/ 0 60000 65536"/>
                <a:gd name="T11" fmla="*/ 0 60000 65536"/>
                <a:gd name="T12" fmla="*/ 0 60000 65536"/>
                <a:gd name="T13" fmla="*/ 0 60000 65536"/>
                <a:gd name="T14" fmla="*/ 0 60000 65536"/>
                <a:gd name="T15" fmla="*/ 0 w 372"/>
                <a:gd name="T16" fmla="*/ 0 h 161"/>
                <a:gd name="T17" fmla="*/ 372 w 372"/>
                <a:gd name="T18" fmla="*/ 161 h 161"/>
              </a:gdLst>
              <a:ahLst/>
              <a:cxnLst>
                <a:cxn ang="T10">
                  <a:pos x="T0" y="T1"/>
                </a:cxn>
                <a:cxn ang="T11">
                  <a:pos x="T2" y="T3"/>
                </a:cxn>
                <a:cxn ang="T12">
                  <a:pos x="T4" y="T5"/>
                </a:cxn>
                <a:cxn ang="T13">
                  <a:pos x="T6" y="T7"/>
                </a:cxn>
                <a:cxn ang="T14">
                  <a:pos x="T8" y="T9"/>
                </a:cxn>
              </a:cxnLst>
              <a:rect l="T15" t="T16" r="T17" b="T18"/>
              <a:pathLst>
                <a:path w="372" h="161">
                  <a:moveTo>
                    <a:pt x="0" y="0"/>
                  </a:moveTo>
                  <a:lnTo>
                    <a:pt x="0" y="147"/>
                  </a:lnTo>
                  <a:lnTo>
                    <a:pt x="372" y="161"/>
                  </a:lnTo>
                  <a:lnTo>
                    <a:pt x="372" y="0"/>
                  </a:lnTo>
                  <a:lnTo>
                    <a:pt x="0"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71" name="Freeform 97"/>
            <p:cNvSpPr>
              <a:spLocks/>
            </p:cNvSpPr>
            <p:nvPr/>
          </p:nvSpPr>
          <p:spPr bwMode="auto">
            <a:xfrm>
              <a:off x="898" y="2565"/>
              <a:ext cx="176" cy="274"/>
            </a:xfrm>
            <a:custGeom>
              <a:avLst/>
              <a:gdLst>
                <a:gd name="T0" fmla="*/ 0 w 176"/>
                <a:gd name="T1" fmla="*/ 7 h 274"/>
                <a:gd name="T2" fmla="*/ 0 w 176"/>
                <a:gd name="T3" fmla="*/ 267 h 274"/>
                <a:gd name="T4" fmla="*/ 176 w 176"/>
                <a:gd name="T5" fmla="*/ 274 h 274"/>
                <a:gd name="T6" fmla="*/ 176 w 176"/>
                <a:gd name="T7" fmla="*/ 0 h 274"/>
                <a:gd name="T8" fmla="*/ 169 w 176"/>
                <a:gd name="T9" fmla="*/ 0 h 274"/>
                <a:gd name="T10" fmla="*/ 169 w 176"/>
                <a:gd name="T11" fmla="*/ 0 h 274"/>
                <a:gd name="T12" fmla="*/ 155 w 176"/>
                <a:gd name="T13" fmla="*/ 0 h 274"/>
                <a:gd name="T14" fmla="*/ 148 w 176"/>
                <a:gd name="T15" fmla="*/ 0 h 274"/>
                <a:gd name="T16" fmla="*/ 134 w 176"/>
                <a:gd name="T17" fmla="*/ 0 h 274"/>
                <a:gd name="T18" fmla="*/ 120 w 176"/>
                <a:gd name="T19" fmla="*/ 0 h 274"/>
                <a:gd name="T20" fmla="*/ 99 w 176"/>
                <a:gd name="T21" fmla="*/ 0 h 274"/>
                <a:gd name="T22" fmla="*/ 85 w 176"/>
                <a:gd name="T23" fmla="*/ 0 h 274"/>
                <a:gd name="T24" fmla="*/ 71 w 176"/>
                <a:gd name="T25" fmla="*/ 0 h 274"/>
                <a:gd name="T26" fmla="*/ 50 w 176"/>
                <a:gd name="T27" fmla="*/ 0 h 274"/>
                <a:gd name="T28" fmla="*/ 36 w 176"/>
                <a:gd name="T29" fmla="*/ 0 h 274"/>
                <a:gd name="T30" fmla="*/ 22 w 176"/>
                <a:gd name="T31" fmla="*/ 0 h 274"/>
                <a:gd name="T32" fmla="*/ 14 w 176"/>
                <a:gd name="T33" fmla="*/ 0 h 274"/>
                <a:gd name="T34" fmla="*/ 7 w 176"/>
                <a:gd name="T35" fmla="*/ 0 h 274"/>
                <a:gd name="T36" fmla="*/ 0 w 176"/>
                <a:gd name="T37" fmla="*/ 0 h 274"/>
                <a:gd name="T38" fmla="*/ 0 w 176"/>
                <a:gd name="T39" fmla="*/ 7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274"/>
                <a:gd name="T62" fmla="*/ 176 w 176"/>
                <a:gd name="T63" fmla="*/ 274 h 2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274">
                  <a:moveTo>
                    <a:pt x="0" y="7"/>
                  </a:moveTo>
                  <a:lnTo>
                    <a:pt x="0" y="267"/>
                  </a:lnTo>
                  <a:lnTo>
                    <a:pt x="176" y="274"/>
                  </a:lnTo>
                  <a:lnTo>
                    <a:pt x="176" y="0"/>
                  </a:lnTo>
                  <a:lnTo>
                    <a:pt x="169" y="0"/>
                  </a:lnTo>
                  <a:lnTo>
                    <a:pt x="155" y="0"/>
                  </a:lnTo>
                  <a:lnTo>
                    <a:pt x="148" y="0"/>
                  </a:lnTo>
                  <a:lnTo>
                    <a:pt x="134" y="0"/>
                  </a:lnTo>
                  <a:lnTo>
                    <a:pt x="120" y="0"/>
                  </a:lnTo>
                  <a:lnTo>
                    <a:pt x="99" y="0"/>
                  </a:lnTo>
                  <a:lnTo>
                    <a:pt x="85" y="0"/>
                  </a:lnTo>
                  <a:lnTo>
                    <a:pt x="71" y="0"/>
                  </a:lnTo>
                  <a:lnTo>
                    <a:pt x="50" y="0"/>
                  </a:lnTo>
                  <a:lnTo>
                    <a:pt x="36" y="0"/>
                  </a:lnTo>
                  <a:lnTo>
                    <a:pt x="22" y="0"/>
                  </a:lnTo>
                  <a:lnTo>
                    <a:pt x="14" y="0"/>
                  </a:lnTo>
                  <a:lnTo>
                    <a:pt x="7" y="0"/>
                  </a:lnTo>
                  <a:lnTo>
                    <a:pt x="0" y="0"/>
                  </a:lnTo>
                  <a:lnTo>
                    <a:pt x="0" y="7"/>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72" name="Freeform 98"/>
            <p:cNvSpPr>
              <a:spLocks/>
            </p:cNvSpPr>
            <p:nvPr/>
          </p:nvSpPr>
          <p:spPr bwMode="auto">
            <a:xfrm>
              <a:off x="898" y="2572"/>
              <a:ext cx="169" cy="260"/>
            </a:xfrm>
            <a:custGeom>
              <a:avLst/>
              <a:gdLst>
                <a:gd name="T0" fmla="*/ 0 w 169"/>
                <a:gd name="T1" fmla="*/ 7 h 260"/>
                <a:gd name="T2" fmla="*/ 0 w 169"/>
                <a:gd name="T3" fmla="*/ 253 h 260"/>
                <a:gd name="T4" fmla="*/ 169 w 169"/>
                <a:gd name="T5" fmla="*/ 260 h 260"/>
                <a:gd name="T6" fmla="*/ 169 w 169"/>
                <a:gd name="T7" fmla="*/ 0 h 260"/>
                <a:gd name="T8" fmla="*/ 169 w 169"/>
                <a:gd name="T9" fmla="*/ 0 h 260"/>
                <a:gd name="T10" fmla="*/ 162 w 169"/>
                <a:gd name="T11" fmla="*/ 0 h 260"/>
                <a:gd name="T12" fmla="*/ 155 w 169"/>
                <a:gd name="T13" fmla="*/ 0 h 260"/>
                <a:gd name="T14" fmla="*/ 141 w 169"/>
                <a:gd name="T15" fmla="*/ 0 h 260"/>
                <a:gd name="T16" fmla="*/ 134 w 169"/>
                <a:gd name="T17" fmla="*/ 0 h 260"/>
                <a:gd name="T18" fmla="*/ 120 w 169"/>
                <a:gd name="T19" fmla="*/ 0 h 260"/>
                <a:gd name="T20" fmla="*/ 99 w 169"/>
                <a:gd name="T21" fmla="*/ 0 h 260"/>
                <a:gd name="T22" fmla="*/ 85 w 169"/>
                <a:gd name="T23" fmla="*/ 0 h 260"/>
                <a:gd name="T24" fmla="*/ 71 w 169"/>
                <a:gd name="T25" fmla="*/ 0 h 260"/>
                <a:gd name="T26" fmla="*/ 57 w 169"/>
                <a:gd name="T27" fmla="*/ 0 h 260"/>
                <a:gd name="T28" fmla="*/ 43 w 169"/>
                <a:gd name="T29" fmla="*/ 0 h 260"/>
                <a:gd name="T30" fmla="*/ 29 w 169"/>
                <a:gd name="T31" fmla="*/ 0 h 260"/>
                <a:gd name="T32" fmla="*/ 14 w 169"/>
                <a:gd name="T33" fmla="*/ 0 h 260"/>
                <a:gd name="T34" fmla="*/ 7 w 169"/>
                <a:gd name="T35" fmla="*/ 0 h 260"/>
                <a:gd name="T36" fmla="*/ 0 w 169"/>
                <a:gd name="T37" fmla="*/ 7 h 260"/>
                <a:gd name="T38" fmla="*/ 0 w 169"/>
                <a:gd name="T39" fmla="*/ 7 h 2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260"/>
                <a:gd name="T62" fmla="*/ 169 w 169"/>
                <a:gd name="T63" fmla="*/ 260 h 2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260">
                  <a:moveTo>
                    <a:pt x="0" y="7"/>
                  </a:moveTo>
                  <a:lnTo>
                    <a:pt x="0" y="253"/>
                  </a:lnTo>
                  <a:lnTo>
                    <a:pt x="169" y="260"/>
                  </a:lnTo>
                  <a:lnTo>
                    <a:pt x="169" y="0"/>
                  </a:lnTo>
                  <a:lnTo>
                    <a:pt x="162" y="0"/>
                  </a:lnTo>
                  <a:lnTo>
                    <a:pt x="155" y="0"/>
                  </a:lnTo>
                  <a:lnTo>
                    <a:pt x="141" y="0"/>
                  </a:lnTo>
                  <a:lnTo>
                    <a:pt x="134" y="0"/>
                  </a:lnTo>
                  <a:lnTo>
                    <a:pt x="120" y="0"/>
                  </a:lnTo>
                  <a:lnTo>
                    <a:pt x="99" y="0"/>
                  </a:lnTo>
                  <a:lnTo>
                    <a:pt x="85" y="0"/>
                  </a:lnTo>
                  <a:lnTo>
                    <a:pt x="71" y="0"/>
                  </a:lnTo>
                  <a:lnTo>
                    <a:pt x="57" y="0"/>
                  </a:lnTo>
                  <a:lnTo>
                    <a:pt x="43" y="0"/>
                  </a:lnTo>
                  <a:lnTo>
                    <a:pt x="29" y="0"/>
                  </a:lnTo>
                  <a:lnTo>
                    <a:pt x="14" y="0"/>
                  </a:lnTo>
                  <a:lnTo>
                    <a:pt x="7" y="0"/>
                  </a:lnTo>
                  <a:lnTo>
                    <a:pt x="0" y="7"/>
                  </a:lnTo>
                  <a:close/>
                </a:path>
              </a:pathLst>
            </a:custGeom>
            <a:solidFill>
              <a:srgbClr val="96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73" name="Rectangle 99"/>
            <p:cNvSpPr>
              <a:spLocks noChangeArrowheads="1"/>
            </p:cNvSpPr>
            <p:nvPr/>
          </p:nvSpPr>
          <p:spPr bwMode="auto">
            <a:xfrm>
              <a:off x="905" y="2586"/>
              <a:ext cx="71" cy="21"/>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74" name="Rectangle 100"/>
            <p:cNvSpPr>
              <a:spLocks noChangeArrowheads="1"/>
            </p:cNvSpPr>
            <p:nvPr/>
          </p:nvSpPr>
          <p:spPr bwMode="auto">
            <a:xfrm>
              <a:off x="905" y="2586"/>
              <a:ext cx="64"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75" name="Rectangle 101"/>
            <p:cNvSpPr>
              <a:spLocks noChangeArrowheads="1"/>
            </p:cNvSpPr>
            <p:nvPr/>
          </p:nvSpPr>
          <p:spPr bwMode="auto">
            <a:xfrm>
              <a:off x="990" y="2586"/>
              <a:ext cx="70" cy="21"/>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76" name="Rectangle 102"/>
            <p:cNvSpPr>
              <a:spLocks noChangeArrowheads="1"/>
            </p:cNvSpPr>
            <p:nvPr/>
          </p:nvSpPr>
          <p:spPr bwMode="auto">
            <a:xfrm>
              <a:off x="990" y="2586"/>
              <a:ext cx="63"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77" name="Rectangle 103"/>
            <p:cNvSpPr>
              <a:spLocks noChangeArrowheads="1"/>
            </p:cNvSpPr>
            <p:nvPr/>
          </p:nvSpPr>
          <p:spPr bwMode="auto">
            <a:xfrm>
              <a:off x="1172" y="2361"/>
              <a:ext cx="49" cy="22"/>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78" name="Freeform 104"/>
            <p:cNvSpPr>
              <a:spLocks/>
            </p:cNvSpPr>
            <p:nvPr/>
          </p:nvSpPr>
          <p:spPr bwMode="auto">
            <a:xfrm>
              <a:off x="1172" y="2369"/>
              <a:ext cx="49" cy="14"/>
            </a:xfrm>
            <a:custGeom>
              <a:avLst/>
              <a:gdLst>
                <a:gd name="T0" fmla="*/ 0 w 49"/>
                <a:gd name="T1" fmla="*/ 0 h 14"/>
                <a:gd name="T2" fmla="*/ 49 w 49"/>
                <a:gd name="T3" fmla="*/ 0 h 14"/>
                <a:gd name="T4" fmla="*/ 49 w 49"/>
                <a:gd name="T5" fmla="*/ 7 h 14"/>
                <a:gd name="T6" fmla="*/ 0 w 49"/>
                <a:gd name="T7" fmla="*/ 14 h 14"/>
                <a:gd name="T8" fmla="*/ 0 w 49"/>
                <a:gd name="T9" fmla="*/ 0 h 14"/>
                <a:gd name="T10" fmla="*/ 0 60000 65536"/>
                <a:gd name="T11" fmla="*/ 0 60000 65536"/>
                <a:gd name="T12" fmla="*/ 0 60000 65536"/>
                <a:gd name="T13" fmla="*/ 0 60000 65536"/>
                <a:gd name="T14" fmla="*/ 0 60000 65536"/>
                <a:gd name="T15" fmla="*/ 0 w 49"/>
                <a:gd name="T16" fmla="*/ 0 h 14"/>
                <a:gd name="T17" fmla="*/ 49 w 49"/>
                <a:gd name="T18" fmla="*/ 14 h 14"/>
              </a:gdLst>
              <a:ahLst/>
              <a:cxnLst>
                <a:cxn ang="T10">
                  <a:pos x="T0" y="T1"/>
                </a:cxn>
                <a:cxn ang="T11">
                  <a:pos x="T2" y="T3"/>
                </a:cxn>
                <a:cxn ang="T12">
                  <a:pos x="T4" y="T5"/>
                </a:cxn>
                <a:cxn ang="T13">
                  <a:pos x="T6" y="T7"/>
                </a:cxn>
                <a:cxn ang="T14">
                  <a:pos x="T8" y="T9"/>
                </a:cxn>
              </a:cxnLst>
              <a:rect l="T15" t="T16" r="T17" b="T18"/>
              <a:pathLst>
                <a:path w="49" h="14">
                  <a:moveTo>
                    <a:pt x="0" y="0"/>
                  </a:moveTo>
                  <a:lnTo>
                    <a:pt x="49" y="0"/>
                  </a:lnTo>
                  <a:lnTo>
                    <a:pt x="49" y="7"/>
                  </a:lnTo>
                  <a:lnTo>
                    <a:pt x="0" y="14"/>
                  </a:lnTo>
                  <a:lnTo>
                    <a:pt x="0"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79" name="Rectangle 105"/>
            <p:cNvSpPr>
              <a:spLocks noChangeArrowheads="1"/>
            </p:cNvSpPr>
            <p:nvPr/>
          </p:nvSpPr>
          <p:spPr bwMode="auto">
            <a:xfrm>
              <a:off x="1228" y="2361"/>
              <a:ext cx="49" cy="22"/>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0" name="Rectangle 106"/>
            <p:cNvSpPr>
              <a:spLocks noChangeArrowheads="1"/>
            </p:cNvSpPr>
            <p:nvPr/>
          </p:nvSpPr>
          <p:spPr bwMode="auto">
            <a:xfrm>
              <a:off x="1235" y="2361"/>
              <a:ext cx="42" cy="15"/>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1" name="Freeform 107"/>
            <p:cNvSpPr>
              <a:spLocks/>
            </p:cNvSpPr>
            <p:nvPr/>
          </p:nvSpPr>
          <p:spPr bwMode="auto">
            <a:xfrm>
              <a:off x="1172" y="2397"/>
              <a:ext cx="49" cy="21"/>
            </a:xfrm>
            <a:custGeom>
              <a:avLst/>
              <a:gdLst>
                <a:gd name="T0" fmla="*/ 0 w 49"/>
                <a:gd name="T1" fmla="*/ 0 h 21"/>
                <a:gd name="T2" fmla="*/ 49 w 49"/>
                <a:gd name="T3" fmla="*/ 0 h 21"/>
                <a:gd name="T4" fmla="*/ 49 w 49"/>
                <a:gd name="T5" fmla="*/ 14 h 21"/>
                <a:gd name="T6" fmla="*/ 0 w 49"/>
                <a:gd name="T7" fmla="*/ 21 h 21"/>
                <a:gd name="T8" fmla="*/ 0 w 49"/>
                <a:gd name="T9" fmla="*/ 0 h 21"/>
                <a:gd name="T10" fmla="*/ 0 60000 65536"/>
                <a:gd name="T11" fmla="*/ 0 60000 65536"/>
                <a:gd name="T12" fmla="*/ 0 60000 65536"/>
                <a:gd name="T13" fmla="*/ 0 60000 65536"/>
                <a:gd name="T14" fmla="*/ 0 60000 65536"/>
                <a:gd name="T15" fmla="*/ 0 w 49"/>
                <a:gd name="T16" fmla="*/ 0 h 21"/>
                <a:gd name="T17" fmla="*/ 49 w 49"/>
                <a:gd name="T18" fmla="*/ 21 h 21"/>
              </a:gdLst>
              <a:ahLst/>
              <a:cxnLst>
                <a:cxn ang="T10">
                  <a:pos x="T0" y="T1"/>
                </a:cxn>
                <a:cxn ang="T11">
                  <a:pos x="T2" y="T3"/>
                </a:cxn>
                <a:cxn ang="T12">
                  <a:pos x="T4" y="T5"/>
                </a:cxn>
                <a:cxn ang="T13">
                  <a:pos x="T6" y="T7"/>
                </a:cxn>
                <a:cxn ang="T14">
                  <a:pos x="T8" y="T9"/>
                </a:cxn>
              </a:cxnLst>
              <a:rect l="T15" t="T16" r="T17" b="T18"/>
              <a:pathLst>
                <a:path w="49" h="21">
                  <a:moveTo>
                    <a:pt x="0" y="0"/>
                  </a:moveTo>
                  <a:lnTo>
                    <a:pt x="49" y="0"/>
                  </a:lnTo>
                  <a:lnTo>
                    <a:pt x="49" y="14"/>
                  </a:lnTo>
                  <a:lnTo>
                    <a:pt x="0" y="21"/>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82" name="Rectangle 108"/>
            <p:cNvSpPr>
              <a:spLocks noChangeArrowheads="1"/>
            </p:cNvSpPr>
            <p:nvPr/>
          </p:nvSpPr>
          <p:spPr bwMode="auto">
            <a:xfrm>
              <a:off x="1172" y="2397"/>
              <a:ext cx="49"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3" name="Rectangle 109"/>
            <p:cNvSpPr>
              <a:spLocks noChangeArrowheads="1"/>
            </p:cNvSpPr>
            <p:nvPr/>
          </p:nvSpPr>
          <p:spPr bwMode="auto">
            <a:xfrm>
              <a:off x="1228" y="2397"/>
              <a:ext cx="49" cy="14"/>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4" name="Rectangle 110"/>
            <p:cNvSpPr>
              <a:spLocks noChangeArrowheads="1"/>
            </p:cNvSpPr>
            <p:nvPr/>
          </p:nvSpPr>
          <p:spPr bwMode="auto">
            <a:xfrm>
              <a:off x="1235" y="2397"/>
              <a:ext cx="42"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5" name="Rectangle 111"/>
            <p:cNvSpPr>
              <a:spLocks noChangeArrowheads="1"/>
            </p:cNvSpPr>
            <p:nvPr/>
          </p:nvSpPr>
          <p:spPr bwMode="auto">
            <a:xfrm>
              <a:off x="1172" y="2432"/>
              <a:ext cx="49" cy="14"/>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6" name="Rectangle 112"/>
            <p:cNvSpPr>
              <a:spLocks noChangeArrowheads="1"/>
            </p:cNvSpPr>
            <p:nvPr/>
          </p:nvSpPr>
          <p:spPr bwMode="auto">
            <a:xfrm>
              <a:off x="1172" y="2432"/>
              <a:ext cx="49"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7" name="Freeform 113"/>
            <p:cNvSpPr>
              <a:spLocks/>
            </p:cNvSpPr>
            <p:nvPr/>
          </p:nvSpPr>
          <p:spPr bwMode="auto">
            <a:xfrm>
              <a:off x="1228" y="2425"/>
              <a:ext cx="49" cy="21"/>
            </a:xfrm>
            <a:custGeom>
              <a:avLst/>
              <a:gdLst>
                <a:gd name="T0" fmla="*/ 49 w 49"/>
                <a:gd name="T1" fmla="*/ 0 h 21"/>
                <a:gd name="T2" fmla="*/ 0 w 49"/>
                <a:gd name="T3" fmla="*/ 7 h 21"/>
                <a:gd name="T4" fmla="*/ 0 w 49"/>
                <a:gd name="T5" fmla="*/ 21 h 21"/>
                <a:gd name="T6" fmla="*/ 49 w 49"/>
                <a:gd name="T7" fmla="*/ 21 h 21"/>
                <a:gd name="T8" fmla="*/ 49 w 49"/>
                <a:gd name="T9" fmla="*/ 0 h 21"/>
                <a:gd name="T10" fmla="*/ 0 60000 65536"/>
                <a:gd name="T11" fmla="*/ 0 60000 65536"/>
                <a:gd name="T12" fmla="*/ 0 60000 65536"/>
                <a:gd name="T13" fmla="*/ 0 60000 65536"/>
                <a:gd name="T14" fmla="*/ 0 60000 65536"/>
                <a:gd name="T15" fmla="*/ 0 w 49"/>
                <a:gd name="T16" fmla="*/ 0 h 21"/>
                <a:gd name="T17" fmla="*/ 49 w 49"/>
                <a:gd name="T18" fmla="*/ 21 h 21"/>
              </a:gdLst>
              <a:ahLst/>
              <a:cxnLst>
                <a:cxn ang="T10">
                  <a:pos x="T0" y="T1"/>
                </a:cxn>
                <a:cxn ang="T11">
                  <a:pos x="T2" y="T3"/>
                </a:cxn>
                <a:cxn ang="T12">
                  <a:pos x="T4" y="T5"/>
                </a:cxn>
                <a:cxn ang="T13">
                  <a:pos x="T6" y="T7"/>
                </a:cxn>
                <a:cxn ang="T14">
                  <a:pos x="T8" y="T9"/>
                </a:cxn>
              </a:cxnLst>
              <a:rect l="T15" t="T16" r="T17" b="T18"/>
              <a:pathLst>
                <a:path w="49" h="21">
                  <a:moveTo>
                    <a:pt x="49" y="0"/>
                  </a:moveTo>
                  <a:lnTo>
                    <a:pt x="0" y="7"/>
                  </a:lnTo>
                  <a:lnTo>
                    <a:pt x="0" y="21"/>
                  </a:lnTo>
                  <a:lnTo>
                    <a:pt x="49" y="21"/>
                  </a:lnTo>
                  <a:lnTo>
                    <a:pt x="49"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88" name="Rectangle 114"/>
            <p:cNvSpPr>
              <a:spLocks noChangeArrowheads="1"/>
            </p:cNvSpPr>
            <p:nvPr/>
          </p:nvSpPr>
          <p:spPr bwMode="auto">
            <a:xfrm>
              <a:off x="1235" y="2432"/>
              <a:ext cx="42"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89" name="Rectangle 115"/>
            <p:cNvSpPr>
              <a:spLocks noChangeArrowheads="1"/>
            </p:cNvSpPr>
            <p:nvPr/>
          </p:nvSpPr>
          <p:spPr bwMode="auto">
            <a:xfrm>
              <a:off x="905" y="2621"/>
              <a:ext cx="71" cy="14"/>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90" name="Rectangle 116"/>
            <p:cNvSpPr>
              <a:spLocks noChangeArrowheads="1"/>
            </p:cNvSpPr>
            <p:nvPr/>
          </p:nvSpPr>
          <p:spPr bwMode="auto">
            <a:xfrm>
              <a:off x="905" y="2621"/>
              <a:ext cx="64"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91" name="Rectangle 117"/>
            <p:cNvSpPr>
              <a:spLocks noChangeArrowheads="1"/>
            </p:cNvSpPr>
            <p:nvPr/>
          </p:nvSpPr>
          <p:spPr bwMode="auto">
            <a:xfrm>
              <a:off x="990" y="2621"/>
              <a:ext cx="70" cy="14"/>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92" name="Rectangle 118"/>
            <p:cNvSpPr>
              <a:spLocks noChangeArrowheads="1"/>
            </p:cNvSpPr>
            <p:nvPr/>
          </p:nvSpPr>
          <p:spPr bwMode="auto">
            <a:xfrm>
              <a:off x="990" y="2621"/>
              <a:ext cx="63"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993" name="Freeform 119"/>
            <p:cNvSpPr>
              <a:spLocks/>
            </p:cNvSpPr>
            <p:nvPr/>
          </p:nvSpPr>
          <p:spPr bwMode="auto">
            <a:xfrm>
              <a:off x="1221" y="2600"/>
              <a:ext cx="99" cy="28"/>
            </a:xfrm>
            <a:custGeom>
              <a:avLst/>
              <a:gdLst>
                <a:gd name="T0" fmla="*/ 99 w 99"/>
                <a:gd name="T1" fmla="*/ 14 h 28"/>
                <a:gd name="T2" fmla="*/ 92 w 99"/>
                <a:gd name="T3" fmla="*/ 7 h 28"/>
                <a:gd name="T4" fmla="*/ 85 w 99"/>
                <a:gd name="T5" fmla="*/ 7 h 28"/>
                <a:gd name="T6" fmla="*/ 78 w 99"/>
                <a:gd name="T7" fmla="*/ 7 h 28"/>
                <a:gd name="T8" fmla="*/ 71 w 99"/>
                <a:gd name="T9" fmla="*/ 7 h 28"/>
                <a:gd name="T10" fmla="*/ 63 w 99"/>
                <a:gd name="T11" fmla="*/ 7 h 28"/>
                <a:gd name="T12" fmla="*/ 56 w 99"/>
                <a:gd name="T13" fmla="*/ 7 h 28"/>
                <a:gd name="T14" fmla="*/ 56 w 99"/>
                <a:gd name="T15" fmla="*/ 7 h 28"/>
                <a:gd name="T16" fmla="*/ 49 w 99"/>
                <a:gd name="T17" fmla="*/ 7 h 28"/>
                <a:gd name="T18" fmla="*/ 42 w 99"/>
                <a:gd name="T19" fmla="*/ 7 h 28"/>
                <a:gd name="T20" fmla="*/ 35 w 99"/>
                <a:gd name="T21" fmla="*/ 7 h 28"/>
                <a:gd name="T22" fmla="*/ 28 w 99"/>
                <a:gd name="T23" fmla="*/ 7 h 28"/>
                <a:gd name="T24" fmla="*/ 21 w 99"/>
                <a:gd name="T25" fmla="*/ 7 h 28"/>
                <a:gd name="T26" fmla="*/ 14 w 99"/>
                <a:gd name="T27" fmla="*/ 7 h 28"/>
                <a:gd name="T28" fmla="*/ 7 w 99"/>
                <a:gd name="T29" fmla="*/ 0 h 28"/>
                <a:gd name="T30" fmla="*/ 0 w 99"/>
                <a:gd name="T31" fmla="*/ 0 h 28"/>
                <a:gd name="T32" fmla="*/ 0 w 99"/>
                <a:gd name="T33" fmla="*/ 0 h 28"/>
                <a:gd name="T34" fmla="*/ 0 w 99"/>
                <a:gd name="T35" fmla="*/ 7 h 28"/>
                <a:gd name="T36" fmla="*/ 0 w 99"/>
                <a:gd name="T37" fmla="*/ 7 h 28"/>
                <a:gd name="T38" fmla="*/ 0 w 99"/>
                <a:gd name="T39" fmla="*/ 7 h 28"/>
                <a:gd name="T40" fmla="*/ 0 w 99"/>
                <a:gd name="T41" fmla="*/ 14 h 28"/>
                <a:gd name="T42" fmla="*/ 0 w 99"/>
                <a:gd name="T43" fmla="*/ 14 h 28"/>
                <a:gd name="T44" fmla="*/ 0 w 99"/>
                <a:gd name="T45" fmla="*/ 14 h 28"/>
                <a:gd name="T46" fmla="*/ 0 w 99"/>
                <a:gd name="T47" fmla="*/ 21 h 28"/>
                <a:gd name="T48" fmla="*/ 0 w 99"/>
                <a:gd name="T49" fmla="*/ 21 h 28"/>
                <a:gd name="T50" fmla="*/ 0 w 99"/>
                <a:gd name="T51" fmla="*/ 21 h 28"/>
                <a:gd name="T52" fmla="*/ 7 w 99"/>
                <a:gd name="T53" fmla="*/ 21 h 28"/>
                <a:gd name="T54" fmla="*/ 14 w 99"/>
                <a:gd name="T55" fmla="*/ 21 h 28"/>
                <a:gd name="T56" fmla="*/ 21 w 99"/>
                <a:gd name="T57" fmla="*/ 21 h 28"/>
                <a:gd name="T58" fmla="*/ 28 w 99"/>
                <a:gd name="T59" fmla="*/ 21 h 28"/>
                <a:gd name="T60" fmla="*/ 35 w 99"/>
                <a:gd name="T61" fmla="*/ 21 h 28"/>
                <a:gd name="T62" fmla="*/ 42 w 99"/>
                <a:gd name="T63" fmla="*/ 21 h 28"/>
                <a:gd name="T64" fmla="*/ 49 w 99"/>
                <a:gd name="T65" fmla="*/ 21 h 28"/>
                <a:gd name="T66" fmla="*/ 56 w 99"/>
                <a:gd name="T67" fmla="*/ 28 h 28"/>
                <a:gd name="T68" fmla="*/ 56 w 99"/>
                <a:gd name="T69" fmla="*/ 28 h 28"/>
                <a:gd name="T70" fmla="*/ 63 w 99"/>
                <a:gd name="T71" fmla="*/ 28 h 28"/>
                <a:gd name="T72" fmla="*/ 71 w 99"/>
                <a:gd name="T73" fmla="*/ 28 h 28"/>
                <a:gd name="T74" fmla="*/ 78 w 99"/>
                <a:gd name="T75" fmla="*/ 28 h 28"/>
                <a:gd name="T76" fmla="*/ 85 w 99"/>
                <a:gd name="T77" fmla="*/ 28 h 28"/>
                <a:gd name="T78" fmla="*/ 92 w 99"/>
                <a:gd name="T79" fmla="*/ 28 h 28"/>
                <a:gd name="T80" fmla="*/ 99 w 99"/>
                <a:gd name="T81" fmla="*/ 28 h 28"/>
                <a:gd name="T82" fmla="*/ 99 w 99"/>
                <a:gd name="T83" fmla="*/ 28 h 28"/>
                <a:gd name="T84" fmla="*/ 99 w 99"/>
                <a:gd name="T85" fmla="*/ 21 h 28"/>
                <a:gd name="T86" fmla="*/ 99 w 99"/>
                <a:gd name="T87" fmla="*/ 21 h 28"/>
                <a:gd name="T88" fmla="*/ 99 w 99"/>
                <a:gd name="T89" fmla="*/ 21 h 28"/>
                <a:gd name="T90" fmla="*/ 99 w 99"/>
                <a:gd name="T91" fmla="*/ 14 h 28"/>
                <a:gd name="T92" fmla="*/ 99 w 99"/>
                <a:gd name="T93" fmla="*/ 14 h 28"/>
                <a:gd name="T94" fmla="*/ 99 w 99"/>
                <a:gd name="T95" fmla="*/ 14 h 28"/>
                <a:gd name="T96" fmla="*/ 99 w 99"/>
                <a:gd name="T97" fmla="*/ 14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8"/>
                <a:gd name="T149" fmla="*/ 99 w 99"/>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8">
                  <a:moveTo>
                    <a:pt x="99" y="14"/>
                  </a:moveTo>
                  <a:lnTo>
                    <a:pt x="92" y="7"/>
                  </a:lnTo>
                  <a:lnTo>
                    <a:pt x="85" y="7"/>
                  </a:lnTo>
                  <a:lnTo>
                    <a:pt x="78" y="7"/>
                  </a:lnTo>
                  <a:lnTo>
                    <a:pt x="71" y="7"/>
                  </a:lnTo>
                  <a:lnTo>
                    <a:pt x="63" y="7"/>
                  </a:lnTo>
                  <a:lnTo>
                    <a:pt x="56" y="7"/>
                  </a:lnTo>
                  <a:lnTo>
                    <a:pt x="49" y="7"/>
                  </a:lnTo>
                  <a:lnTo>
                    <a:pt x="42" y="7"/>
                  </a:lnTo>
                  <a:lnTo>
                    <a:pt x="35" y="7"/>
                  </a:lnTo>
                  <a:lnTo>
                    <a:pt x="28" y="7"/>
                  </a:lnTo>
                  <a:lnTo>
                    <a:pt x="21" y="7"/>
                  </a:lnTo>
                  <a:lnTo>
                    <a:pt x="14" y="7"/>
                  </a:lnTo>
                  <a:lnTo>
                    <a:pt x="7" y="0"/>
                  </a:lnTo>
                  <a:lnTo>
                    <a:pt x="0" y="0"/>
                  </a:lnTo>
                  <a:lnTo>
                    <a:pt x="0" y="7"/>
                  </a:lnTo>
                  <a:lnTo>
                    <a:pt x="0" y="14"/>
                  </a:lnTo>
                  <a:lnTo>
                    <a:pt x="0" y="21"/>
                  </a:lnTo>
                  <a:lnTo>
                    <a:pt x="7" y="21"/>
                  </a:lnTo>
                  <a:lnTo>
                    <a:pt x="14" y="21"/>
                  </a:lnTo>
                  <a:lnTo>
                    <a:pt x="21" y="21"/>
                  </a:lnTo>
                  <a:lnTo>
                    <a:pt x="28" y="21"/>
                  </a:lnTo>
                  <a:lnTo>
                    <a:pt x="35" y="21"/>
                  </a:lnTo>
                  <a:lnTo>
                    <a:pt x="42" y="21"/>
                  </a:lnTo>
                  <a:lnTo>
                    <a:pt x="49" y="21"/>
                  </a:lnTo>
                  <a:lnTo>
                    <a:pt x="56" y="28"/>
                  </a:lnTo>
                  <a:lnTo>
                    <a:pt x="63" y="28"/>
                  </a:lnTo>
                  <a:lnTo>
                    <a:pt x="71" y="28"/>
                  </a:lnTo>
                  <a:lnTo>
                    <a:pt x="78" y="28"/>
                  </a:lnTo>
                  <a:lnTo>
                    <a:pt x="85" y="28"/>
                  </a:lnTo>
                  <a:lnTo>
                    <a:pt x="92" y="28"/>
                  </a:lnTo>
                  <a:lnTo>
                    <a:pt x="99" y="28"/>
                  </a:lnTo>
                  <a:lnTo>
                    <a:pt x="99" y="21"/>
                  </a:lnTo>
                  <a:lnTo>
                    <a:pt x="99" y="14"/>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94" name="Freeform 120"/>
            <p:cNvSpPr>
              <a:spLocks/>
            </p:cNvSpPr>
            <p:nvPr/>
          </p:nvSpPr>
          <p:spPr bwMode="auto">
            <a:xfrm>
              <a:off x="1221" y="2607"/>
              <a:ext cx="92" cy="21"/>
            </a:xfrm>
            <a:custGeom>
              <a:avLst/>
              <a:gdLst>
                <a:gd name="T0" fmla="*/ 92 w 92"/>
                <a:gd name="T1" fmla="*/ 7 h 21"/>
                <a:gd name="T2" fmla="*/ 85 w 92"/>
                <a:gd name="T3" fmla="*/ 7 h 21"/>
                <a:gd name="T4" fmla="*/ 85 w 92"/>
                <a:gd name="T5" fmla="*/ 7 h 21"/>
                <a:gd name="T6" fmla="*/ 78 w 92"/>
                <a:gd name="T7" fmla="*/ 7 h 21"/>
                <a:gd name="T8" fmla="*/ 71 w 92"/>
                <a:gd name="T9" fmla="*/ 7 h 21"/>
                <a:gd name="T10" fmla="*/ 63 w 92"/>
                <a:gd name="T11" fmla="*/ 7 h 21"/>
                <a:gd name="T12" fmla="*/ 56 w 92"/>
                <a:gd name="T13" fmla="*/ 0 h 21"/>
                <a:gd name="T14" fmla="*/ 49 w 92"/>
                <a:gd name="T15" fmla="*/ 0 h 21"/>
                <a:gd name="T16" fmla="*/ 49 w 92"/>
                <a:gd name="T17" fmla="*/ 0 h 21"/>
                <a:gd name="T18" fmla="*/ 42 w 92"/>
                <a:gd name="T19" fmla="*/ 0 h 21"/>
                <a:gd name="T20" fmla="*/ 35 w 92"/>
                <a:gd name="T21" fmla="*/ 0 h 21"/>
                <a:gd name="T22" fmla="*/ 28 w 92"/>
                <a:gd name="T23" fmla="*/ 0 h 21"/>
                <a:gd name="T24" fmla="*/ 21 w 92"/>
                <a:gd name="T25" fmla="*/ 0 h 21"/>
                <a:gd name="T26" fmla="*/ 21 w 92"/>
                <a:gd name="T27" fmla="*/ 0 h 21"/>
                <a:gd name="T28" fmla="*/ 14 w 92"/>
                <a:gd name="T29" fmla="*/ 0 h 21"/>
                <a:gd name="T30" fmla="*/ 7 w 92"/>
                <a:gd name="T31" fmla="*/ 0 h 21"/>
                <a:gd name="T32" fmla="*/ 0 w 92"/>
                <a:gd name="T33" fmla="*/ 0 h 21"/>
                <a:gd name="T34" fmla="*/ 0 w 92"/>
                <a:gd name="T35" fmla="*/ 0 h 21"/>
                <a:gd name="T36" fmla="*/ 0 w 92"/>
                <a:gd name="T37" fmla="*/ 7 h 21"/>
                <a:gd name="T38" fmla="*/ 0 w 92"/>
                <a:gd name="T39" fmla="*/ 7 h 21"/>
                <a:gd name="T40" fmla="*/ 0 w 92"/>
                <a:gd name="T41" fmla="*/ 14 h 21"/>
                <a:gd name="T42" fmla="*/ 7 w 92"/>
                <a:gd name="T43" fmla="*/ 14 h 21"/>
                <a:gd name="T44" fmla="*/ 14 w 92"/>
                <a:gd name="T45" fmla="*/ 14 h 21"/>
                <a:gd name="T46" fmla="*/ 21 w 92"/>
                <a:gd name="T47" fmla="*/ 14 h 21"/>
                <a:gd name="T48" fmla="*/ 21 w 92"/>
                <a:gd name="T49" fmla="*/ 14 h 21"/>
                <a:gd name="T50" fmla="*/ 28 w 92"/>
                <a:gd name="T51" fmla="*/ 14 h 21"/>
                <a:gd name="T52" fmla="*/ 35 w 92"/>
                <a:gd name="T53" fmla="*/ 14 h 21"/>
                <a:gd name="T54" fmla="*/ 42 w 92"/>
                <a:gd name="T55" fmla="*/ 14 h 21"/>
                <a:gd name="T56" fmla="*/ 49 w 92"/>
                <a:gd name="T57" fmla="*/ 14 h 21"/>
                <a:gd name="T58" fmla="*/ 49 w 92"/>
                <a:gd name="T59" fmla="*/ 14 h 21"/>
                <a:gd name="T60" fmla="*/ 56 w 92"/>
                <a:gd name="T61" fmla="*/ 14 h 21"/>
                <a:gd name="T62" fmla="*/ 63 w 92"/>
                <a:gd name="T63" fmla="*/ 14 h 21"/>
                <a:gd name="T64" fmla="*/ 71 w 92"/>
                <a:gd name="T65" fmla="*/ 14 h 21"/>
                <a:gd name="T66" fmla="*/ 78 w 92"/>
                <a:gd name="T67" fmla="*/ 14 h 21"/>
                <a:gd name="T68" fmla="*/ 85 w 92"/>
                <a:gd name="T69" fmla="*/ 21 h 21"/>
                <a:gd name="T70" fmla="*/ 85 w 92"/>
                <a:gd name="T71" fmla="*/ 21 h 21"/>
                <a:gd name="T72" fmla="*/ 92 w 92"/>
                <a:gd name="T73" fmla="*/ 21 h 21"/>
                <a:gd name="T74" fmla="*/ 92 w 92"/>
                <a:gd name="T75" fmla="*/ 14 h 21"/>
                <a:gd name="T76" fmla="*/ 92 w 92"/>
                <a:gd name="T77" fmla="*/ 14 h 21"/>
                <a:gd name="T78" fmla="*/ 92 w 92"/>
                <a:gd name="T79" fmla="*/ 7 h 21"/>
                <a:gd name="T80" fmla="*/ 92 w 92"/>
                <a:gd name="T81" fmla="*/ 7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21"/>
                <a:gd name="T125" fmla="*/ 92 w 92"/>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21">
                  <a:moveTo>
                    <a:pt x="92" y="7"/>
                  </a:moveTo>
                  <a:lnTo>
                    <a:pt x="85" y="7"/>
                  </a:lnTo>
                  <a:lnTo>
                    <a:pt x="78" y="7"/>
                  </a:lnTo>
                  <a:lnTo>
                    <a:pt x="71" y="7"/>
                  </a:lnTo>
                  <a:lnTo>
                    <a:pt x="63" y="7"/>
                  </a:lnTo>
                  <a:lnTo>
                    <a:pt x="56" y="0"/>
                  </a:lnTo>
                  <a:lnTo>
                    <a:pt x="49" y="0"/>
                  </a:lnTo>
                  <a:lnTo>
                    <a:pt x="42" y="0"/>
                  </a:lnTo>
                  <a:lnTo>
                    <a:pt x="35" y="0"/>
                  </a:lnTo>
                  <a:lnTo>
                    <a:pt x="28" y="0"/>
                  </a:lnTo>
                  <a:lnTo>
                    <a:pt x="21" y="0"/>
                  </a:lnTo>
                  <a:lnTo>
                    <a:pt x="14" y="0"/>
                  </a:lnTo>
                  <a:lnTo>
                    <a:pt x="7" y="0"/>
                  </a:lnTo>
                  <a:lnTo>
                    <a:pt x="0" y="0"/>
                  </a:lnTo>
                  <a:lnTo>
                    <a:pt x="0" y="7"/>
                  </a:lnTo>
                  <a:lnTo>
                    <a:pt x="0" y="14"/>
                  </a:lnTo>
                  <a:lnTo>
                    <a:pt x="7" y="14"/>
                  </a:lnTo>
                  <a:lnTo>
                    <a:pt x="14" y="14"/>
                  </a:lnTo>
                  <a:lnTo>
                    <a:pt x="21" y="14"/>
                  </a:lnTo>
                  <a:lnTo>
                    <a:pt x="28" y="14"/>
                  </a:lnTo>
                  <a:lnTo>
                    <a:pt x="35" y="14"/>
                  </a:lnTo>
                  <a:lnTo>
                    <a:pt x="42" y="14"/>
                  </a:lnTo>
                  <a:lnTo>
                    <a:pt x="49" y="14"/>
                  </a:lnTo>
                  <a:lnTo>
                    <a:pt x="56" y="14"/>
                  </a:lnTo>
                  <a:lnTo>
                    <a:pt x="63" y="14"/>
                  </a:lnTo>
                  <a:lnTo>
                    <a:pt x="71" y="14"/>
                  </a:lnTo>
                  <a:lnTo>
                    <a:pt x="78" y="14"/>
                  </a:lnTo>
                  <a:lnTo>
                    <a:pt x="85" y="21"/>
                  </a:lnTo>
                  <a:lnTo>
                    <a:pt x="92" y="21"/>
                  </a:lnTo>
                  <a:lnTo>
                    <a:pt x="92" y="14"/>
                  </a:lnTo>
                  <a:lnTo>
                    <a:pt x="92" y="7"/>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95" name="Freeform 121"/>
            <p:cNvSpPr>
              <a:spLocks/>
            </p:cNvSpPr>
            <p:nvPr/>
          </p:nvSpPr>
          <p:spPr bwMode="auto">
            <a:xfrm>
              <a:off x="1095" y="2593"/>
              <a:ext cx="98" cy="28"/>
            </a:xfrm>
            <a:custGeom>
              <a:avLst/>
              <a:gdLst>
                <a:gd name="T0" fmla="*/ 0 w 98"/>
                <a:gd name="T1" fmla="*/ 0 h 28"/>
                <a:gd name="T2" fmla="*/ 7 w 98"/>
                <a:gd name="T3" fmla="*/ 0 h 28"/>
                <a:gd name="T4" fmla="*/ 14 w 98"/>
                <a:gd name="T5" fmla="*/ 0 h 28"/>
                <a:gd name="T6" fmla="*/ 21 w 98"/>
                <a:gd name="T7" fmla="*/ 0 h 28"/>
                <a:gd name="T8" fmla="*/ 28 w 98"/>
                <a:gd name="T9" fmla="*/ 0 h 28"/>
                <a:gd name="T10" fmla="*/ 35 w 98"/>
                <a:gd name="T11" fmla="*/ 0 h 28"/>
                <a:gd name="T12" fmla="*/ 42 w 98"/>
                <a:gd name="T13" fmla="*/ 0 h 28"/>
                <a:gd name="T14" fmla="*/ 42 w 98"/>
                <a:gd name="T15" fmla="*/ 0 h 28"/>
                <a:gd name="T16" fmla="*/ 49 w 98"/>
                <a:gd name="T17" fmla="*/ 0 h 28"/>
                <a:gd name="T18" fmla="*/ 56 w 98"/>
                <a:gd name="T19" fmla="*/ 7 h 28"/>
                <a:gd name="T20" fmla="*/ 63 w 98"/>
                <a:gd name="T21" fmla="*/ 7 h 28"/>
                <a:gd name="T22" fmla="*/ 70 w 98"/>
                <a:gd name="T23" fmla="*/ 7 h 28"/>
                <a:gd name="T24" fmla="*/ 77 w 98"/>
                <a:gd name="T25" fmla="*/ 7 h 28"/>
                <a:gd name="T26" fmla="*/ 84 w 98"/>
                <a:gd name="T27" fmla="*/ 7 h 28"/>
                <a:gd name="T28" fmla="*/ 91 w 98"/>
                <a:gd name="T29" fmla="*/ 7 h 28"/>
                <a:gd name="T30" fmla="*/ 98 w 98"/>
                <a:gd name="T31" fmla="*/ 7 h 28"/>
                <a:gd name="T32" fmla="*/ 98 w 98"/>
                <a:gd name="T33" fmla="*/ 7 h 28"/>
                <a:gd name="T34" fmla="*/ 98 w 98"/>
                <a:gd name="T35" fmla="*/ 7 h 28"/>
                <a:gd name="T36" fmla="*/ 98 w 98"/>
                <a:gd name="T37" fmla="*/ 14 h 28"/>
                <a:gd name="T38" fmla="*/ 98 w 98"/>
                <a:gd name="T39" fmla="*/ 14 h 28"/>
                <a:gd name="T40" fmla="*/ 98 w 98"/>
                <a:gd name="T41" fmla="*/ 14 h 28"/>
                <a:gd name="T42" fmla="*/ 98 w 98"/>
                <a:gd name="T43" fmla="*/ 21 h 28"/>
                <a:gd name="T44" fmla="*/ 98 w 98"/>
                <a:gd name="T45" fmla="*/ 21 h 28"/>
                <a:gd name="T46" fmla="*/ 98 w 98"/>
                <a:gd name="T47" fmla="*/ 21 h 28"/>
                <a:gd name="T48" fmla="*/ 98 w 98"/>
                <a:gd name="T49" fmla="*/ 28 h 28"/>
                <a:gd name="T50" fmla="*/ 98 w 98"/>
                <a:gd name="T51" fmla="*/ 28 h 28"/>
                <a:gd name="T52" fmla="*/ 91 w 98"/>
                <a:gd name="T53" fmla="*/ 21 h 28"/>
                <a:gd name="T54" fmla="*/ 84 w 98"/>
                <a:gd name="T55" fmla="*/ 21 h 28"/>
                <a:gd name="T56" fmla="*/ 77 w 98"/>
                <a:gd name="T57" fmla="*/ 21 h 28"/>
                <a:gd name="T58" fmla="*/ 70 w 98"/>
                <a:gd name="T59" fmla="*/ 21 h 28"/>
                <a:gd name="T60" fmla="*/ 63 w 98"/>
                <a:gd name="T61" fmla="*/ 21 h 28"/>
                <a:gd name="T62" fmla="*/ 56 w 98"/>
                <a:gd name="T63" fmla="*/ 21 h 28"/>
                <a:gd name="T64" fmla="*/ 49 w 98"/>
                <a:gd name="T65" fmla="*/ 21 h 28"/>
                <a:gd name="T66" fmla="*/ 42 w 98"/>
                <a:gd name="T67" fmla="*/ 21 h 28"/>
                <a:gd name="T68" fmla="*/ 42 w 98"/>
                <a:gd name="T69" fmla="*/ 21 h 28"/>
                <a:gd name="T70" fmla="*/ 35 w 98"/>
                <a:gd name="T71" fmla="*/ 21 h 28"/>
                <a:gd name="T72" fmla="*/ 28 w 98"/>
                <a:gd name="T73" fmla="*/ 21 h 28"/>
                <a:gd name="T74" fmla="*/ 21 w 98"/>
                <a:gd name="T75" fmla="*/ 21 h 28"/>
                <a:gd name="T76" fmla="*/ 14 w 98"/>
                <a:gd name="T77" fmla="*/ 21 h 28"/>
                <a:gd name="T78" fmla="*/ 7 w 98"/>
                <a:gd name="T79" fmla="*/ 21 h 28"/>
                <a:gd name="T80" fmla="*/ 0 w 98"/>
                <a:gd name="T81" fmla="*/ 14 h 28"/>
                <a:gd name="T82" fmla="*/ 0 w 98"/>
                <a:gd name="T83" fmla="*/ 14 h 28"/>
                <a:gd name="T84" fmla="*/ 0 w 98"/>
                <a:gd name="T85" fmla="*/ 14 h 28"/>
                <a:gd name="T86" fmla="*/ 0 w 98"/>
                <a:gd name="T87" fmla="*/ 7 h 28"/>
                <a:gd name="T88" fmla="*/ 0 w 98"/>
                <a:gd name="T89" fmla="*/ 7 h 28"/>
                <a:gd name="T90" fmla="*/ 0 w 98"/>
                <a:gd name="T91" fmla="*/ 7 h 28"/>
                <a:gd name="T92" fmla="*/ 0 w 98"/>
                <a:gd name="T93" fmla="*/ 0 h 28"/>
                <a:gd name="T94" fmla="*/ 0 w 98"/>
                <a:gd name="T95" fmla="*/ 0 h 28"/>
                <a:gd name="T96" fmla="*/ 0 w 98"/>
                <a:gd name="T97" fmla="*/ 0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
                <a:gd name="T148" fmla="*/ 0 h 28"/>
                <a:gd name="T149" fmla="*/ 98 w 98"/>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 h="28">
                  <a:moveTo>
                    <a:pt x="0" y="0"/>
                  </a:moveTo>
                  <a:lnTo>
                    <a:pt x="7" y="0"/>
                  </a:lnTo>
                  <a:lnTo>
                    <a:pt x="14" y="0"/>
                  </a:lnTo>
                  <a:lnTo>
                    <a:pt x="21" y="0"/>
                  </a:lnTo>
                  <a:lnTo>
                    <a:pt x="28" y="0"/>
                  </a:lnTo>
                  <a:lnTo>
                    <a:pt x="35" y="0"/>
                  </a:lnTo>
                  <a:lnTo>
                    <a:pt x="42" y="0"/>
                  </a:lnTo>
                  <a:lnTo>
                    <a:pt x="49" y="0"/>
                  </a:lnTo>
                  <a:lnTo>
                    <a:pt x="56" y="7"/>
                  </a:lnTo>
                  <a:lnTo>
                    <a:pt x="63" y="7"/>
                  </a:lnTo>
                  <a:lnTo>
                    <a:pt x="70" y="7"/>
                  </a:lnTo>
                  <a:lnTo>
                    <a:pt x="77" y="7"/>
                  </a:lnTo>
                  <a:lnTo>
                    <a:pt x="84" y="7"/>
                  </a:lnTo>
                  <a:lnTo>
                    <a:pt x="91" y="7"/>
                  </a:lnTo>
                  <a:lnTo>
                    <a:pt x="98" y="7"/>
                  </a:lnTo>
                  <a:lnTo>
                    <a:pt x="98" y="14"/>
                  </a:lnTo>
                  <a:lnTo>
                    <a:pt x="98" y="21"/>
                  </a:lnTo>
                  <a:lnTo>
                    <a:pt x="98" y="28"/>
                  </a:lnTo>
                  <a:lnTo>
                    <a:pt x="91" y="21"/>
                  </a:lnTo>
                  <a:lnTo>
                    <a:pt x="84" y="21"/>
                  </a:lnTo>
                  <a:lnTo>
                    <a:pt x="77" y="21"/>
                  </a:lnTo>
                  <a:lnTo>
                    <a:pt x="70" y="21"/>
                  </a:lnTo>
                  <a:lnTo>
                    <a:pt x="63" y="21"/>
                  </a:lnTo>
                  <a:lnTo>
                    <a:pt x="56" y="21"/>
                  </a:lnTo>
                  <a:lnTo>
                    <a:pt x="49" y="21"/>
                  </a:lnTo>
                  <a:lnTo>
                    <a:pt x="42" y="21"/>
                  </a:lnTo>
                  <a:lnTo>
                    <a:pt x="35" y="21"/>
                  </a:lnTo>
                  <a:lnTo>
                    <a:pt x="28" y="21"/>
                  </a:lnTo>
                  <a:lnTo>
                    <a:pt x="21" y="21"/>
                  </a:lnTo>
                  <a:lnTo>
                    <a:pt x="14" y="21"/>
                  </a:lnTo>
                  <a:lnTo>
                    <a:pt x="7" y="21"/>
                  </a:lnTo>
                  <a:lnTo>
                    <a:pt x="0" y="14"/>
                  </a:lnTo>
                  <a:lnTo>
                    <a:pt x="0" y="7"/>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96" name="Freeform 122"/>
            <p:cNvSpPr>
              <a:spLocks/>
            </p:cNvSpPr>
            <p:nvPr/>
          </p:nvSpPr>
          <p:spPr bwMode="auto">
            <a:xfrm>
              <a:off x="1102" y="2593"/>
              <a:ext cx="91" cy="21"/>
            </a:xfrm>
            <a:custGeom>
              <a:avLst/>
              <a:gdLst>
                <a:gd name="T0" fmla="*/ 0 w 91"/>
                <a:gd name="T1" fmla="*/ 0 h 21"/>
                <a:gd name="T2" fmla="*/ 0 w 91"/>
                <a:gd name="T3" fmla="*/ 0 h 21"/>
                <a:gd name="T4" fmla="*/ 7 w 91"/>
                <a:gd name="T5" fmla="*/ 0 h 21"/>
                <a:gd name="T6" fmla="*/ 14 w 91"/>
                <a:gd name="T7" fmla="*/ 0 h 21"/>
                <a:gd name="T8" fmla="*/ 21 w 91"/>
                <a:gd name="T9" fmla="*/ 7 h 21"/>
                <a:gd name="T10" fmla="*/ 28 w 91"/>
                <a:gd name="T11" fmla="*/ 7 h 21"/>
                <a:gd name="T12" fmla="*/ 35 w 91"/>
                <a:gd name="T13" fmla="*/ 7 h 21"/>
                <a:gd name="T14" fmla="*/ 42 w 91"/>
                <a:gd name="T15" fmla="*/ 7 h 21"/>
                <a:gd name="T16" fmla="*/ 42 w 91"/>
                <a:gd name="T17" fmla="*/ 7 h 21"/>
                <a:gd name="T18" fmla="*/ 49 w 91"/>
                <a:gd name="T19" fmla="*/ 7 h 21"/>
                <a:gd name="T20" fmla="*/ 56 w 91"/>
                <a:gd name="T21" fmla="*/ 7 h 21"/>
                <a:gd name="T22" fmla="*/ 63 w 91"/>
                <a:gd name="T23" fmla="*/ 7 h 21"/>
                <a:gd name="T24" fmla="*/ 70 w 91"/>
                <a:gd name="T25" fmla="*/ 7 h 21"/>
                <a:gd name="T26" fmla="*/ 70 w 91"/>
                <a:gd name="T27" fmla="*/ 7 h 21"/>
                <a:gd name="T28" fmla="*/ 77 w 91"/>
                <a:gd name="T29" fmla="*/ 7 h 21"/>
                <a:gd name="T30" fmla="*/ 84 w 91"/>
                <a:gd name="T31" fmla="*/ 7 h 21"/>
                <a:gd name="T32" fmla="*/ 91 w 91"/>
                <a:gd name="T33" fmla="*/ 7 h 21"/>
                <a:gd name="T34" fmla="*/ 91 w 91"/>
                <a:gd name="T35" fmla="*/ 14 h 21"/>
                <a:gd name="T36" fmla="*/ 91 w 91"/>
                <a:gd name="T37" fmla="*/ 14 h 21"/>
                <a:gd name="T38" fmla="*/ 91 w 91"/>
                <a:gd name="T39" fmla="*/ 21 h 21"/>
                <a:gd name="T40" fmla="*/ 91 w 91"/>
                <a:gd name="T41" fmla="*/ 21 h 21"/>
                <a:gd name="T42" fmla="*/ 84 w 91"/>
                <a:gd name="T43" fmla="*/ 21 h 21"/>
                <a:gd name="T44" fmla="*/ 77 w 91"/>
                <a:gd name="T45" fmla="*/ 21 h 21"/>
                <a:gd name="T46" fmla="*/ 70 w 91"/>
                <a:gd name="T47" fmla="*/ 21 h 21"/>
                <a:gd name="T48" fmla="*/ 70 w 91"/>
                <a:gd name="T49" fmla="*/ 21 h 21"/>
                <a:gd name="T50" fmla="*/ 63 w 91"/>
                <a:gd name="T51" fmla="*/ 21 h 21"/>
                <a:gd name="T52" fmla="*/ 56 w 91"/>
                <a:gd name="T53" fmla="*/ 21 h 21"/>
                <a:gd name="T54" fmla="*/ 49 w 91"/>
                <a:gd name="T55" fmla="*/ 21 h 21"/>
                <a:gd name="T56" fmla="*/ 42 w 91"/>
                <a:gd name="T57" fmla="*/ 21 h 21"/>
                <a:gd name="T58" fmla="*/ 42 w 91"/>
                <a:gd name="T59" fmla="*/ 21 h 21"/>
                <a:gd name="T60" fmla="*/ 35 w 91"/>
                <a:gd name="T61" fmla="*/ 21 h 21"/>
                <a:gd name="T62" fmla="*/ 28 w 91"/>
                <a:gd name="T63" fmla="*/ 14 h 21"/>
                <a:gd name="T64" fmla="*/ 21 w 91"/>
                <a:gd name="T65" fmla="*/ 14 h 21"/>
                <a:gd name="T66" fmla="*/ 14 w 91"/>
                <a:gd name="T67" fmla="*/ 14 h 21"/>
                <a:gd name="T68" fmla="*/ 7 w 91"/>
                <a:gd name="T69" fmla="*/ 14 h 21"/>
                <a:gd name="T70" fmla="*/ 0 w 91"/>
                <a:gd name="T71" fmla="*/ 14 h 21"/>
                <a:gd name="T72" fmla="*/ 0 w 91"/>
                <a:gd name="T73" fmla="*/ 14 h 21"/>
                <a:gd name="T74" fmla="*/ 0 w 91"/>
                <a:gd name="T75" fmla="*/ 14 h 21"/>
                <a:gd name="T76" fmla="*/ 0 w 91"/>
                <a:gd name="T77" fmla="*/ 7 h 21"/>
                <a:gd name="T78" fmla="*/ 0 w 91"/>
                <a:gd name="T79" fmla="*/ 7 h 21"/>
                <a:gd name="T80" fmla="*/ 0 w 91"/>
                <a:gd name="T81" fmla="*/ 0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21"/>
                <a:gd name="T125" fmla="*/ 91 w 91"/>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21">
                  <a:moveTo>
                    <a:pt x="0" y="0"/>
                  </a:moveTo>
                  <a:lnTo>
                    <a:pt x="0" y="0"/>
                  </a:lnTo>
                  <a:lnTo>
                    <a:pt x="7" y="0"/>
                  </a:lnTo>
                  <a:lnTo>
                    <a:pt x="14" y="0"/>
                  </a:lnTo>
                  <a:lnTo>
                    <a:pt x="21" y="7"/>
                  </a:lnTo>
                  <a:lnTo>
                    <a:pt x="28" y="7"/>
                  </a:lnTo>
                  <a:lnTo>
                    <a:pt x="35" y="7"/>
                  </a:lnTo>
                  <a:lnTo>
                    <a:pt x="42" y="7"/>
                  </a:lnTo>
                  <a:lnTo>
                    <a:pt x="49" y="7"/>
                  </a:lnTo>
                  <a:lnTo>
                    <a:pt x="56" y="7"/>
                  </a:lnTo>
                  <a:lnTo>
                    <a:pt x="63" y="7"/>
                  </a:lnTo>
                  <a:lnTo>
                    <a:pt x="70" y="7"/>
                  </a:lnTo>
                  <a:lnTo>
                    <a:pt x="77" y="7"/>
                  </a:lnTo>
                  <a:lnTo>
                    <a:pt x="84" y="7"/>
                  </a:lnTo>
                  <a:lnTo>
                    <a:pt x="91" y="7"/>
                  </a:lnTo>
                  <a:lnTo>
                    <a:pt x="91" y="14"/>
                  </a:lnTo>
                  <a:lnTo>
                    <a:pt x="91" y="21"/>
                  </a:lnTo>
                  <a:lnTo>
                    <a:pt x="84" y="21"/>
                  </a:lnTo>
                  <a:lnTo>
                    <a:pt x="77" y="21"/>
                  </a:lnTo>
                  <a:lnTo>
                    <a:pt x="70" y="21"/>
                  </a:lnTo>
                  <a:lnTo>
                    <a:pt x="63" y="21"/>
                  </a:lnTo>
                  <a:lnTo>
                    <a:pt x="56" y="21"/>
                  </a:lnTo>
                  <a:lnTo>
                    <a:pt x="49" y="21"/>
                  </a:lnTo>
                  <a:lnTo>
                    <a:pt x="42" y="21"/>
                  </a:lnTo>
                  <a:lnTo>
                    <a:pt x="35" y="21"/>
                  </a:lnTo>
                  <a:lnTo>
                    <a:pt x="28" y="14"/>
                  </a:lnTo>
                  <a:lnTo>
                    <a:pt x="21" y="14"/>
                  </a:lnTo>
                  <a:lnTo>
                    <a:pt x="14" y="14"/>
                  </a:lnTo>
                  <a:lnTo>
                    <a:pt x="7" y="14"/>
                  </a:lnTo>
                  <a:lnTo>
                    <a:pt x="0" y="14"/>
                  </a:lnTo>
                  <a:lnTo>
                    <a:pt x="0" y="7"/>
                  </a:lnTo>
                  <a:lnTo>
                    <a:pt x="0"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97" name="Freeform 123"/>
            <p:cNvSpPr>
              <a:spLocks/>
            </p:cNvSpPr>
            <p:nvPr/>
          </p:nvSpPr>
          <p:spPr bwMode="auto">
            <a:xfrm>
              <a:off x="1221" y="2635"/>
              <a:ext cx="99" cy="28"/>
            </a:xfrm>
            <a:custGeom>
              <a:avLst/>
              <a:gdLst>
                <a:gd name="T0" fmla="*/ 99 w 99"/>
                <a:gd name="T1" fmla="*/ 7 h 28"/>
                <a:gd name="T2" fmla="*/ 92 w 99"/>
                <a:gd name="T3" fmla="*/ 7 h 28"/>
                <a:gd name="T4" fmla="*/ 85 w 99"/>
                <a:gd name="T5" fmla="*/ 7 h 28"/>
                <a:gd name="T6" fmla="*/ 78 w 99"/>
                <a:gd name="T7" fmla="*/ 7 h 28"/>
                <a:gd name="T8" fmla="*/ 71 w 99"/>
                <a:gd name="T9" fmla="*/ 7 h 28"/>
                <a:gd name="T10" fmla="*/ 63 w 99"/>
                <a:gd name="T11" fmla="*/ 7 h 28"/>
                <a:gd name="T12" fmla="*/ 56 w 99"/>
                <a:gd name="T13" fmla="*/ 7 h 28"/>
                <a:gd name="T14" fmla="*/ 56 w 99"/>
                <a:gd name="T15" fmla="*/ 7 h 28"/>
                <a:gd name="T16" fmla="*/ 49 w 99"/>
                <a:gd name="T17" fmla="*/ 7 h 28"/>
                <a:gd name="T18" fmla="*/ 42 w 99"/>
                <a:gd name="T19" fmla="*/ 7 h 28"/>
                <a:gd name="T20" fmla="*/ 35 w 99"/>
                <a:gd name="T21" fmla="*/ 7 h 28"/>
                <a:gd name="T22" fmla="*/ 28 w 99"/>
                <a:gd name="T23" fmla="*/ 0 h 28"/>
                <a:gd name="T24" fmla="*/ 21 w 99"/>
                <a:gd name="T25" fmla="*/ 0 h 28"/>
                <a:gd name="T26" fmla="*/ 14 w 99"/>
                <a:gd name="T27" fmla="*/ 0 h 28"/>
                <a:gd name="T28" fmla="*/ 7 w 99"/>
                <a:gd name="T29" fmla="*/ 0 h 28"/>
                <a:gd name="T30" fmla="*/ 0 w 99"/>
                <a:gd name="T31" fmla="*/ 0 h 28"/>
                <a:gd name="T32" fmla="*/ 0 w 99"/>
                <a:gd name="T33" fmla="*/ 0 h 28"/>
                <a:gd name="T34" fmla="*/ 0 w 99"/>
                <a:gd name="T35" fmla="*/ 0 h 28"/>
                <a:gd name="T36" fmla="*/ 0 w 99"/>
                <a:gd name="T37" fmla="*/ 7 h 28"/>
                <a:gd name="T38" fmla="*/ 0 w 99"/>
                <a:gd name="T39" fmla="*/ 7 h 28"/>
                <a:gd name="T40" fmla="*/ 0 w 99"/>
                <a:gd name="T41" fmla="*/ 7 h 28"/>
                <a:gd name="T42" fmla="*/ 0 w 99"/>
                <a:gd name="T43" fmla="*/ 14 h 28"/>
                <a:gd name="T44" fmla="*/ 0 w 99"/>
                <a:gd name="T45" fmla="*/ 14 h 28"/>
                <a:gd name="T46" fmla="*/ 0 w 99"/>
                <a:gd name="T47" fmla="*/ 14 h 28"/>
                <a:gd name="T48" fmla="*/ 0 w 99"/>
                <a:gd name="T49" fmla="*/ 21 h 28"/>
                <a:gd name="T50" fmla="*/ 0 w 99"/>
                <a:gd name="T51" fmla="*/ 21 h 28"/>
                <a:gd name="T52" fmla="*/ 7 w 99"/>
                <a:gd name="T53" fmla="*/ 21 h 28"/>
                <a:gd name="T54" fmla="*/ 14 w 99"/>
                <a:gd name="T55" fmla="*/ 21 h 28"/>
                <a:gd name="T56" fmla="*/ 21 w 99"/>
                <a:gd name="T57" fmla="*/ 21 h 28"/>
                <a:gd name="T58" fmla="*/ 28 w 99"/>
                <a:gd name="T59" fmla="*/ 21 h 28"/>
                <a:gd name="T60" fmla="*/ 35 w 99"/>
                <a:gd name="T61" fmla="*/ 21 h 28"/>
                <a:gd name="T62" fmla="*/ 42 w 99"/>
                <a:gd name="T63" fmla="*/ 21 h 28"/>
                <a:gd name="T64" fmla="*/ 49 w 99"/>
                <a:gd name="T65" fmla="*/ 21 h 28"/>
                <a:gd name="T66" fmla="*/ 56 w 99"/>
                <a:gd name="T67" fmla="*/ 21 h 28"/>
                <a:gd name="T68" fmla="*/ 56 w 99"/>
                <a:gd name="T69" fmla="*/ 21 h 28"/>
                <a:gd name="T70" fmla="*/ 63 w 99"/>
                <a:gd name="T71" fmla="*/ 21 h 28"/>
                <a:gd name="T72" fmla="*/ 71 w 99"/>
                <a:gd name="T73" fmla="*/ 21 h 28"/>
                <a:gd name="T74" fmla="*/ 78 w 99"/>
                <a:gd name="T75" fmla="*/ 28 h 28"/>
                <a:gd name="T76" fmla="*/ 85 w 99"/>
                <a:gd name="T77" fmla="*/ 28 h 28"/>
                <a:gd name="T78" fmla="*/ 92 w 99"/>
                <a:gd name="T79" fmla="*/ 28 h 28"/>
                <a:gd name="T80" fmla="*/ 99 w 99"/>
                <a:gd name="T81" fmla="*/ 28 h 28"/>
                <a:gd name="T82" fmla="*/ 99 w 99"/>
                <a:gd name="T83" fmla="*/ 21 h 28"/>
                <a:gd name="T84" fmla="*/ 99 w 99"/>
                <a:gd name="T85" fmla="*/ 21 h 28"/>
                <a:gd name="T86" fmla="*/ 99 w 99"/>
                <a:gd name="T87" fmla="*/ 21 h 28"/>
                <a:gd name="T88" fmla="*/ 99 w 99"/>
                <a:gd name="T89" fmla="*/ 14 h 28"/>
                <a:gd name="T90" fmla="*/ 99 w 99"/>
                <a:gd name="T91" fmla="*/ 14 h 28"/>
                <a:gd name="T92" fmla="*/ 99 w 99"/>
                <a:gd name="T93" fmla="*/ 14 h 28"/>
                <a:gd name="T94" fmla="*/ 99 w 99"/>
                <a:gd name="T95" fmla="*/ 7 h 28"/>
                <a:gd name="T96" fmla="*/ 99 w 99"/>
                <a:gd name="T97" fmla="*/ 7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28"/>
                <a:gd name="T149" fmla="*/ 99 w 99"/>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28">
                  <a:moveTo>
                    <a:pt x="99" y="7"/>
                  </a:moveTo>
                  <a:lnTo>
                    <a:pt x="92" y="7"/>
                  </a:lnTo>
                  <a:lnTo>
                    <a:pt x="85" y="7"/>
                  </a:lnTo>
                  <a:lnTo>
                    <a:pt x="78" y="7"/>
                  </a:lnTo>
                  <a:lnTo>
                    <a:pt x="71" y="7"/>
                  </a:lnTo>
                  <a:lnTo>
                    <a:pt x="63" y="7"/>
                  </a:lnTo>
                  <a:lnTo>
                    <a:pt x="56" y="7"/>
                  </a:lnTo>
                  <a:lnTo>
                    <a:pt x="49" y="7"/>
                  </a:lnTo>
                  <a:lnTo>
                    <a:pt x="42" y="7"/>
                  </a:lnTo>
                  <a:lnTo>
                    <a:pt x="35" y="7"/>
                  </a:lnTo>
                  <a:lnTo>
                    <a:pt x="28" y="0"/>
                  </a:lnTo>
                  <a:lnTo>
                    <a:pt x="21" y="0"/>
                  </a:lnTo>
                  <a:lnTo>
                    <a:pt x="14" y="0"/>
                  </a:lnTo>
                  <a:lnTo>
                    <a:pt x="7" y="0"/>
                  </a:lnTo>
                  <a:lnTo>
                    <a:pt x="0" y="0"/>
                  </a:lnTo>
                  <a:lnTo>
                    <a:pt x="0" y="7"/>
                  </a:lnTo>
                  <a:lnTo>
                    <a:pt x="0" y="14"/>
                  </a:lnTo>
                  <a:lnTo>
                    <a:pt x="0" y="21"/>
                  </a:lnTo>
                  <a:lnTo>
                    <a:pt x="7" y="21"/>
                  </a:lnTo>
                  <a:lnTo>
                    <a:pt x="14" y="21"/>
                  </a:lnTo>
                  <a:lnTo>
                    <a:pt x="21" y="21"/>
                  </a:lnTo>
                  <a:lnTo>
                    <a:pt x="28" y="21"/>
                  </a:lnTo>
                  <a:lnTo>
                    <a:pt x="35" y="21"/>
                  </a:lnTo>
                  <a:lnTo>
                    <a:pt x="42" y="21"/>
                  </a:lnTo>
                  <a:lnTo>
                    <a:pt x="49" y="21"/>
                  </a:lnTo>
                  <a:lnTo>
                    <a:pt x="56" y="21"/>
                  </a:lnTo>
                  <a:lnTo>
                    <a:pt x="63" y="21"/>
                  </a:lnTo>
                  <a:lnTo>
                    <a:pt x="71" y="21"/>
                  </a:lnTo>
                  <a:lnTo>
                    <a:pt x="78" y="28"/>
                  </a:lnTo>
                  <a:lnTo>
                    <a:pt x="85" y="28"/>
                  </a:lnTo>
                  <a:lnTo>
                    <a:pt x="92" y="28"/>
                  </a:lnTo>
                  <a:lnTo>
                    <a:pt x="99" y="28"/>
                  </a:lnTo>
                  <a:lnTo>
                    <a:pt x="99" y="21"/>
                  </a:lnTo>
                  <a:lnTo>
                    <a:pt x="99" y="14"/>
                  </a:lnTo>
                  <a:lnTo>
                    <a:pt x="99" y="7"/>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98" name="Freeform 124"/>
            <p:cNvSpPr>
              <a:spLocks/>
            </p:cNvSpPr>
            <p:nvPr/>
          </p:nvSpPr>
          <p:spPr bwMode="auto">
            <a:xfrm>
              <a:off x="1221" y="2635"/>
              <a:ext cx="92" cy="21"/>
            </a:xfrm>
            <a:custGeom>
              <a:avLst/>
              <a:gdLst>
                <a:gd name="T0" fmla="*/ 92 w 92"/>
                <a:gd name="T1" fmla="*/ 7 h 21"/>
                <a:gd name="T2" fmla="*/ 85 w 92"/>
                <a:gd name="T3" fmla="*/ 7 h 21"/>
                <a:gd name="T4" fmla="*/ 85 w 92"/>
                <a:gd name="T5" fmla="*/ 7 h 21"/>
                <a:gd name="T6" fmla="*/ 78 w 92"/>
                <a:gd name="T7" fmla="*/ 7 h 21"/>
                <a:gd name="T8" fmla="*/ 71 w 92"/>
                <a:gd name="T9" fmla="*/ 7 h 21"/>
                <a:gd name="T10" fmla="*/ 63 w 92"/>
                <a:gd name="T11" fmla="*/ 7 h 21"/>
                <a:gd name="T12" fmla="*/ 56 w 92"/>
                <a:gd name="T13" fmla="*/ 7 h 21"/>
                <a:gd name="T14" fmla="*/ 49 w 92"/>
                <a:gd name="T15" fmla="*/ 7 h 21"/>
                <a:gd name="T16" fmla="*/ 49 w 92"/>
                <a:gd name="T17" fmla="*/ 7 h 21"/>
                <a:gd name="T18" fmla="*/ 42 w 92"/>
                <a:gd name="T19" fmla="*/ 7 h 21"/>
                <a:gd name="T20" fmla="*/ 35 w 92"/>
                <a:gd name="T21" fmla="*/ 7 h 21"/>
                <a:gd name="T22" fmla="*/ 28 w 92"/>
                <a:gd name="T23" fmla="*/ 7 h 21"/>
                <a:gd name="T24" fmla="*/ 21 w 92"/>
                <a:gd name="T25" fmla="*/ 7 h 21"/>
                <a:gd name="T26" fmla="*/ 21 w 92"/>
                <a:gd name="T27" fmla="*/ 7 h 21"/>
                <a:gd name="T28" fmla="*/ 14 w 92"/>
                <a:gd name="T29" fmla="*/ 7 h 21"/>
                <a:gd name="T30" fmla="*/ 7 w 92"/>
                <a:gd name="T31" fmla="*/ 7 h 21"/>
                <a:gd name="T32" fmla="*/ 0 w 92"/>
                <a:gd name="T33" fmla="*/ 0 h 21"/>
                <a:gd name="T34" fmla="*/ 0 w 92"/>
                <a:gd name="T35" fmla="*/ 7 h 21"/>
                <a:gd name="T36" fmla="*/ 0 w 92"/>
                <a:gd name="T37" fmla="*/ 7 h 21"/>
                <a:gd name="T38" fmla="*/ 0 w 92"/>
                <a:gd name="T39" fmla="*/ 14 h 21"/>
                <a:gd name="T40" fmla="*/ 0 w 92"/>
                <a:gd name="T41" fmla="*/ 14 h 21"/>
                <a:gd name="T42" fmla="*/ 7 w 92"/>
                <a:gd name="T43" fmla="*/ 14 h 21"/>
                <a:gd name="T44" fmla="*/ 14 w 92"/>
                <a:gd name="T45" fmla="*/ 14 h 21"/>
                <a:gd name="T46" fmla="*/ 21 w 92"/>
                <a:gd name="T47" fmla="*/ 14 h 21"/>
                <a:gd name="T48" fmla="*/ 21 w 92"/>
                <a:gd name="T49" fmla="*/ 14 h 21"/>
                <a:gd name="T50" fmla="*/ 28 w 92"/>
                <a:gd name="T51" fmla="*/ 21 h 21"/>
                <a:gd name="T52" fmla="*/ 35 w 92"/>
                <a:gd name="T53" fmla="*/ 21 h 21"/>
                <a:gd name="T54" fmla="*/ 42 w 92"/>
                <a:gd name="T55" fmla="*/ 21 h 21"/>
                <a:gd name="T56" fmla="*/ 49 w 92"/>
                <a:gd name="T57" fmla="*/ 21 h 21"/>
                <a:gd name="T58" fmla="*/ 49 w 92"/>
                <a:gd name="T59" fmla="*/ 21 h 21"/>
                <a:gd name="T60" fmla="*/ 56 w 92"/>
                <a:gd name="T61" fmla="*/ 21 h 21"/>
                <a:gd name="T62" fmla="*/ 63 w 92"/>
                <a:gd name="T63" fmla="*/ 21 h 21"/>
                <a:gd name="T64" fmla="*/ 71 w 92"/>
                <a:gd name="T65" fmla="*/ 21 h 21"/>
                <a:gd name="T66" fmla="*/ 78 w 92"/>
                <a:gd name="T67" fmla="*/ 21 h 21"/>
                <a:gd name="T68" fmla="*/ 85 w 92"/>
                <a:gd name="T69" fmla="*/ 21 h 21"/>
                <a:gd name="T70" fmla="*/ 85 w 92"/>
                <a:gd name="T71" fmla="*/ 21 h 21"/>
                <a:gd name="T72" fmla="*/ 92 w 92"/>
                <a:gd name="T73" fmla="*/ 21 h 21"/>
                <a:gd name="T74" fmla="*/ 92 w 92"/>
                <a:gd name="T75" fmla="*/ 21 h 21"/>
                <a:gd name="T76" fmla="*/ 92 w 92"/>
                <a:gd name="T77" fmla="*/ 14 h 21"/>
                <a:gd name="T78" fmla="*/ 92 w 92"/>
                <a:gd name="T79" fmla="*/ 14 h 21"/>
                <a:gd name="T80" fmla="*/ 92 w 92"/>
                <a:gd name="T81" fmla="*/ 7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21"/>
                <a:gd name="T125" fmla="*/ 92 w 92"/>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21">
                  <a:moveTo>
                    <a:pt x="92" y="7"/>
                  </a:moveTo>
                  <a:lnTo>
                    <a:pt x="85" y="7"/>
                  </a:lnTo>
                  <a:lnTo>
                    <a:pt x="78" y="7"/>
                  </a:lnTo>
                  <a:lnTo>
                    <a:pt x="71" y="7"/>
                  </a:lnTo>
                  <a:lnTo>
                    <a:pt x="63" y="7"/>
                  </a:lnTo>
                  <a:lnTo>
                    <a:pt x="56" y="7"/>
                  </a:lnTo>
                  <a:lnTo>
                    <a:pt x="49" y="7"/>
                  </a:lnTo>
                  <a:lnTo>
                    <a:pt x="42" y="7"/>
                  </a:lnTo>
                  <a:lnTo>
                    <a:pt x="35" y="7"/>
                  </a:lnTo>
                  <a:lnTo>
                    <a:pt x="28" y="7"/>
                  </a:lnTo>
                  <a:lnTo>
                    <a:pt x="21" y="7"/>
                  </a:lnTo>
                  <a:lnTo>
                    <a:pt x="14" y="7"/>
                  </a:lnTo>
                  <a:lnTo>
                    <a:pt x="7" y="7"/>
                  </a:lnTo>
                  <a:lnTo>
                    <a:pt x="0" y="0"/>
                  </a:lnTo>
                  <a:lnTo>
                    <a:pt x="0" y="7"/>
                  </a:lnTo>
                  <a:lnTo>
                    <a:pt x="0" y="14"/>
                  </a:lnTo>
                  <a:lnTo>
                    <a:pt x="7" y="14"/>
                  </a:lnTo>
                  <a:lnTo>
                    <a:pt x="14" y="14"/>
                  </a:lnTo>
                  <a:lnTo>
                    <a:pt x="21" y="14"/>
                  </a:lnTo>
                  <a:lnTo>
                    <a:pt x="28" y="21"/>
                  </a:lnTo>
                  <a:lnTo>
                    <a:pt x="35" y="21"/>
                  </a:lnTo>
                  <a:lnTo>
                    <a:pt x="42" y="21"/>
                  </a:lnTo>
                  <a:lnTo>
                    <a:pt x="49" y="21"/>
                  </a:lnTo>
                  <a:lnTo>
                    <a:pt x="56" y="21"/>
                  </a:lnTo>
                  <a:lnTo>
                    <a:pt x="63" y="21"/>
                  </a:lnTo>
                  <a:lnTo>
                    <a:pt x="71" y="21"/>
                  </a:lnTo>
                  <a:lnTo>
                    <a:pt x="78" y="21"/>
                  </a:lnTo>
                  <a:lnTo>
                    <a:pt x="85" y="21"/>
                  </a:lnTo>
                  <a:lnTo>
                    <a:pt x="92" y="21"/>
                  </a:lnTo>
                  <a:lnTo>
                    <a:pt x="92" y="14"/>
                  </a:lnTo>
                  <a:lnTo>
                    <a:pt x="92" y="7"/>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999" name="Freeform 125"/>
            <p:cNvSpPr>
              <a:spLocks/>
            </p:cNvSpPr>
            <p:nvPr/>
          </p:nvSpPr>
          <p:spPr bwMode="auto">
            <a:xfrm>
              <a:off x="1095" y="2628"/>
              <a:ext cx="98" cy="21"/>
            </a:xfrm>
            <a:custGeom>
              <a:avLst/>
              <a:gdLst>
                <a:gd name="T0" fmla="*/ 0 w 98"/>
                <a:gd name="T1" fmla="*/ 0 h 21"/>
                <a:gd name="T2" fmla="*/ 7 w 98"/>
                <a:gd name="T3" fmla="*/ 0 h 21"/>
                <a:gd name="T4" fmla="*/ 14 w 98"/>
                <a:gd name="T5" fmla="*/ 0 h 21"/>
                <a:gd name="T6" fmla="*/ 21 w 98"/>
                <a:gd name="T7" fmla="*/ 0 h 21"/>
                <a:gd name="T8" fmla="*/ 28 w 98"/>
                <a:gd name="T9" fmla="*/ 0 h 21"/>
                <a:gd name="T10" fmla="*/ 35 w 98"/>
                <a:gd name="T11" fmla="*/ 0 h 21"/>
                <a:gd name="T12" fmla="*/ 42 w 98"/>
                <a:gd name="T13" fmla="*/ 0 h 21"/>
                <a:gd name="T14" fmla="*/ 42 w 98"/>
                <a:gd name="T15" fmla="*/ 0 h 21"/>
                <a:gd name="T16" fmla="*/ 49 w 98"/>
                <a:gd name="T17" fmla="*/ 0 h 21"/>
                <a:gd name="T18" fmla="*/ 56 w 98"/>
                <a:gd name="T19" fmla="*/ 0 h 21"/>
                <a:gd name="T20" fmla="*/ 63 w 98"/>
                <a:gd name="T21" fmla="*/ 0 h 21"/>
                <a:gd name="T22" fmla="*/ 70 w 98"/>
                <a:gd name="T23" fmla="*/ 0 h 21"/>
                <a:gd name="T24" fmla="*/ 77 w 98"/>
                <a:gd name="T25" fmla="*/ 0 h 21"/>
                <a:gd name="T26" fmla="*/ 84 w 98"/>
                <a:gd name="T27" fmla="*/ 7 h 21"/>
                <a:gd name="T28" fmla="*/ 91 w 98"/>
                <a:gd name="T29" fmla="*/ 7 h 21"/>
                <a:gd name="T30" fmla="*/ 98 w 98"/>
                <a:gd name="T31" fmla="*/ 7 h 21"/>
                <a:gd name="T32" fmla="*/ 98 w 98"/>
                <a:gd name="T33" fmla="*/ 7 h 21"/>
                <a:gd name="T34" fmla="*/ 98 w 98"/>
                <a:gd name="T35" fmla="*/ 7 h 21"/>
                <a:gd name="T36" fmla="*/ 98 w 98"/>
                <a:gd name="T37" fmla="*/ 7 h 21"/>
                <a:gd name="T38" fmla="*/ 98 w 98"/>
                <a:gd name="T39" fmla="*/ 14 h 21"/>
                <a:gd name="T40" fmla="*/ 98 w 98"/>
                <a:gd name="T41" fmla="*/ 14 h 21"/>
                <a:gd name="T42" fmla="*/ 98 w 98"/>
                <a:gd name="T43" fmla="*/ 14 h 21"/>
                <a:gd name="T44" fmla="*/ 98 w 98"/>
                <a:gd name="T45" fmla="*/ 21 h 21"/>
                <a:gd name="T46" fmla="*/ 98 w 98"/>
                <a:gd name="T47" fmla="*/ 21 h 21"/>
                <a:gd name="T48" fmla="*/ 98 w 98"/>
                <a:gd name="T49" fmla="*/ 21 h 21"/>
                <a:gd name="T50" fmla="*/ 98 w 98"/>
                <a:gd name="T51" fmla="*/ 21 h 21"/>
                <a:gd name="T52" fmla="*/ 91 w 98"/>
                <a:gd name="T53" fmla="*/ 21 h 21"/>
                <a:gd name="T54" fmla="*/ 84 w 98"/>
                <a:gd name="T55" fmla="*/ 21 h 21"/>
                <a:gd name="T56" fmla="*/ 77 w 98"/>
                <a:gd name="T57" fmla="*/ 21 h 21"/>
                <a:gd name="T58" fmla="*/ 70 w 98"/>
                <a:gd name="T59" fmla="*/ 21 h 21"/>
                <a:gd name="T60" fmla="*/ 63 w 98"/>
                <a:gd name="T61" fmla="*/ 21 h 21"/>
                <a:gd name="T62" fmla="*/ 56 w 98"/>
                <a:gd name="T63" fmla="*/ 21 h 21"/>
                <a:gd name="T64" fmla="*/ 49 w 98"/>
                <a:gd name="T65" fmla="*/ 21 h 21"/>
                <a:gd name="T66" fmla="*/ 42 w 98"/>
                <a:gd name="T67" fmla="*/ 21 h 21"/>
                <a:gd name="T68" fmla="*/ 42 w 98"/>
                <a:gd name="T69" fmla="*/ 21 h 21"/>
                <a:gd name="T70" fmla="*/ 35 w 98"/>
                <a:gd name="T71" fmla="*/ 14 h 21"/>
                <a:gd name="T72" fmla="*/ 28 w 98"/>
                <a:gd name="T73" fmla="*/ 14 h 21"/>
                <a:gd name="T74" fmla="*/ 21 w 98"/>
                <a:gd name="T75" fmla="*/ 14 h 21"/>
                <a:gd name="T76" fmla="*/ 14 w 98"/>
                <a:gd name="T77" fmla="*/ 14 h 21"/>
                <a:gd name="T78" fmla="*/ 7 w 98"/>
                <a:gd name="T79" fmla="*/ 14 h 21"/>
                <a:gd name="T80" fmla="*/ 0 w 98"/>
                <a:gd name="T81" fmla="*/ 14 h 21"/>
                <a:gd name="T82" fmla="*/ 0 w 98"/>
                <a:gd name="T83" fmla="*/ 14 h 21"/>
                <a:gd name="T84" fmla="*/ 0 w 98"/>
                <a:gd name="T85" fmla="*/ 7 h 21"/>
                <a:gd name="T86" fmla="*/ 0 w 98"/>
                <a:gd name="T87" fmla="*/ 7 h 21"/>
                <a:gd name="T88" fmla="*/ 0 w 98"/>
                <a:gd name="T89" fmla="*/ 7 h 21"/>
                <a:gd name="T90" fmla="*/ 0 w 98"/>
                <a:gd name="T91" fmla="*/ 7 h 21"/>
                <a:gd name="T92" fmla="*/ 0 w 98"/>
                <a:gd name="T93" fmla="*/ 0 h 21"/>
                <a:gd name="T94" fmla="*/ 0 w 98"/>
                <a:gd name="T95" fmla="*/ 0 h 21"/>
                <a:gd name="T96" fmla="*/ 0 w 98"/>
                <a:gd name="T97" fmla="*/ 0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
                <a:gd name="T148" fmla="*/ 0 h 21"/>
                <a:gd name="T149" fmla="*/ 98 w 98"/>
                <a:gd name="T150" fmla="*/ 21 h 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 h="21">
                  <a:moveTo>
                    <a:pt x="0" y="0"/>
                  </a:moveTo>
                  <a:lnTo>
                    <a:pt x="7" y="0"/>
                  </a:lnTo>
                  <a:lnTo>
                    <a:pt x="14" y="0"/>
                  </a:lnTo>
                  <a:lnTo>
                    <a:pt x="21" y="0"/>
                  </a:lnTo>
                  <a:lnTo>
                    <a:pt x="28" y="0"/>
                  </a:lnTo>
                  <a:lnTo>
                    <a:pt x="35" y="0"/>
                  </a:lnTo>
                  <a:lnTo>
                    <a:pt x="42" y="0"/>
                  </a:lnTo>
                  <a:lnTo>
                    <a:pt x="49" y="0"/>
                  </a:lnTo>
                  <a:lnTo>
                    <a:pt x="56" y="0"/>
                  </a:lnTo>
                  <a:lnTo>
                    <a:pt x="63" y="0"/>
                  </a:lnTo>
                  <a:lnTo>
                    <a:pt x="70" y="0"/>
                  </a:lnTo>
                  <a:lnTo>
                    <a:pt x="77" y="0"/>
                  </a:lnTo>
                  <a:lnTo>
                    <a:pt x="84" y="7"/>
                  </a:lnTo>
                  <a:lnTo>
                    <a:pt x="91" y="7"/>
                  </a:lnTo>
                  <a:lnTo>
                    <a:pt x="98" y="7"/>
                  </a:lnTo>
                  <a:lnTo>
                    <a:pt x="98" y="14"/>
                  </a:lnTo>
                  <a:lnTo>
                    <a:pt x="98" y="21"/>
                  </a:lnTo>
                  <a:lnTo>
                    <a:pt x="91" y="21"/>
                  </a:lnTo>
                  <a:lnTo>
                    <a:pt x="84" y="21"/>
                  </a:lnTo>
                  <a:lnTo>
                    <a:pt x="77" y="21"/>
                  </a:lnTo>
                  <a:lnTo>
                    <a:pt x="70" y="21"/>
                  </a:lnTo>
                  <a:lnTo>
                    <a:pt x="63" y="21"/>
                  </a:lnTo>
                  <a:lnTo>
                    <a:pt x="56" y="21"/>
                  </a:lnTo>
                  <a:lnTo>
                    <a:pt x="49" y="21"/>
                  </a:lnTo>
                  <a:lnTo>
                    <a:pt x="42" y="21"/>
                  </a:lnTo>
                  <a:lnTo>
                    <a:pt x="35" y="14"/>
                  </a:lnTo>
                  <a:lnTo>
                    <a:pt x="28" y="14"/>
                  </a:lnTo>
                  <a:lnTo>
                    <a:pt x="21" y="14"/>
                  </a:lnTo>
                  <a:lnTo>
                    <a:pt x="14" y="14"/>
                  </a:lnTo>
                  <a:lnTo>
                    <a:pt x="7" y="14"/>
                  </a:lnTo>
                  <a:lnTo>
                    <a:pt x="0" y="14"/>
                  </a:lnTo>
                  <a:lnTo>
                    <a:pt x="0" y="7"/>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0" name="Freeform 126"/>
            <p:cNvSpPr>
              <a:spLocks/>
            </p:cNvSpPr>
            <p:nvPr/>
          </p:nvSpPr>
          <p:spPr bwMode="auto">
            <a:xfrm>
              <a:off x="1102" y="2628"/>
              <a:ext cx="91" cy="21"/>
            </a:xfrm>
            <a:custGeom>
              <a:avLst/>
              <a:gdLst>
                <a:gd name="T0" fmla="*/ 0 w 91"/>
                <a:gd name="T1" fmla="*/ 0 h 21"/>
                <a:gd name="T2" fmla="*/ 0 w 91"/>
                <a:gd name="T3" fmla="*/ 0 h 21"/>
                <a:gd name="T4" fmla="*/ 7 w 91"/>
                <a:gd name="T5" fmla="*/ 0 h 21"/>
                <a:gd name="T6" fmla="*/ 14 w 91"/>
                <a:gd name="T7" fmla="*/ 0 h 21"/>
                <a:gd name="T8" fmla="*/ 21 w 91"/>
                <a:gd name="T9" fmla="*/ 0 h 21"/>
                <a:gd name="T10" fmla="*/ 28 w 91"/>
                <a:gd name="T11" fmla="*/ 0 h 21"/>
                <a:gd name="T12" fmla="*/ 35 w 91"/>
                <a:gd name="T13" fmla="*/ 0 h 21"/>
                <a:gd name="T14" fmla="*/ 42 w 91"/>
                <a:gd name="T15" fmla="*/ 7 h 21"/>
                <a:gd name="T16" fmla="*/ 42 w 91"/>
                <a:gd name="T17" fmla="*/ 7 h 21"/>
                <a:gd name="T18" fmla="*/ 49 w 91"/>
                <a:gd name="T19" fmla="*/ 7 h 21"/>
                <a:gd name="T20" fmla="*/ 56 w 91"/>
                <a:gd name="T21" fmla="*/ 7 h 21"/>
                <a:gd name="T22" fmla="*/ 63 w 91"/>
                <a:gd name="T23" fmla="*/ 7 h 21"/>
                <a:gd name="T24" fmla="*/ 70 w 91"/>
                <a:gd name="T25" fmla="*/ 7 h 21"/>
                <a:gd name="T26" fmla="*/ 70 w 91"/>
                <a:gd name="T27" fmla="*/ 7 h 21"/>
                <a:gd name="T28" fmla="*/ 77 w 91"/>
                <a:gd name="T29" fmla="*/ 7 h 21"/>
                <a:gd name="T30" fmla="*/ 84 w 91"/>
                <a:gd name="T31" fmla="*/ 7 h 21"/>
                <a:gd name="T32" fmla="*/ 91 w 91"/>
                <a:gd name="T33" fmla="*/ 7 h 21"/>
                <a:gd name="T34" fmla="*/ 91 w 91"/>
                <a:gd name="T35" fmla="*/ 14 h 21"/>
                <a:gd name="T36" fmla="*/ 91 w 91"/>
                <a:gd name="T37" fmla="*/ 14 h 21"/>
                <a:gd name="T38" fmla="*/ 91 w 91"/>
                <a:gd name="T39" fmla="*/ 14 h 21"/>
                <a:gd name="T40" fmla="*/ 91 w 91"/>
                <a:gd name="T41" fmla="*/ 21 h 21"/>
                <a:gd name="T42" fmla="*/ 84 w 91"/>
                <a:gd name="T43" fmla="*/ 21 h 21"/>
                <a:gd name="T44" fmla="*/ 77 w 91"/>
                <a:gd name="T45" fmla="*/ 21 h 21"/>
                <a:gd name="T46" fmla="*/ 70 w 91"/>
                <a:gd name="T47" fmla="*/ 21 h 21"/>
                <a:gd name="T48" fmla="*/ 70 w 91"/>
                <a:gd name="T49" fmla="*/ 21 h 21"/>
                <a:gd name="T50" fmla="*/ 63 w 91"/>
                <a:gd name="T51" fmla="*/ 14 h 21"/>
                <a:gd name="T52" fmla="*/ 56 w 91"/>
                <a:gd name="T53" fmla="*/ 14 h 21"/>
                <a:gd name="T54" fmla="*/ 49 w 91"/>
                <a:gd name="T55" fmla="*/ 14 h 21"/>
                <a:gd name="T56" fmla="*/ 42 w 91"/>
                <a:gd name="T57" fmla="*/ 14 h 21"/>
                <a:gd name="T58" fmla="*/ 42 w 91"/>
                <a:gd name="T59" fmla="*/ 14 h 21"/>
                <a:gd name="T60" fmla="*/ 35 w 91"/>
                <a:gd name="T61" fmla="*/ 14 h 21"/>
                <a:gd name="T62" fmla="*/ 28 w 91"/>
                <a:gd name="T63" fmla="*/ 14 h 21"/>
                <a:gd name="T64" fmla="*/ 21 w 91"/>
                <a:gd name="T65" fmla="*/ 14 h 21"/>
                <a:gd name="T66" fmla="*/ 14 w 91"/>
                <a:gd name="T67" fmla="*/ 14 h 21"/>
                <a:gd name="T68" fmla="*/ 7 w 91"/>
                <a:gd name="T69" fmla="*/ 14 h 21"/>
                <a:gd name="T70" fmla="*/ 0 w 91"/>
                <a:gd name="T71" fmla="*/ 14 h 21"/>
                <a:gd name="T72" fmla="*/ 0 w 91"/>
                <a:gd name="T73" fmla="*/ 14 h 21"/>
                <a:gd name="T74" fmla="*/ 0 w 91"/>
                <a:gd name="T75" fmla="*/ 7 h 21"/>
                <a:gd name="T76" fmla="*/ 0 w 91"/>
                <a:gd name="T77" fmla="*/ 7 h 21"/>
                <a:gd name="T78" fmla="*/ 0 w 91"/>
                <a:gd name="T79" fmla="*/ 0 h 21"/>
                <a:gd name="T80" fmla="*/ 0 w 91"/>
                <a:gd name="T81" fmla="*/ 0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21"/>
                <a:gd name="T125" fmla="*/ 91 w 91"/>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21">
                  <a:moveTo>
                    <a:pt x="0" y="0"/>
                  </a:moveTo>
                  <a:lnTo>
                    <a:pt x="0" y="0"/>
                  </a:lnTo>
                  <a:lnTo>
                    <a:pt x="7" y="0"/>
                  </a:lnTo>
                  <a:lnTo>
                    <a:pt x="14" y="0"/>
                  </a:lnTo>
                  <a:lnTo>
                    <a:pt x="21" y="0"/>
                  </a:lnTo>
                  <a:lnTo>
                    <a:pt x="28" y="0"/>
                  </a:lnTo>
                  <a:lnTo>
                    <a:pt x="35" y="0"/>
                  </a:lnTo>
                  <a:lnTo>
                    <a:pt x="42" y="7"/>
                  </a:lnTo>
                  <a:lnTo>
                    <a:pt x="49" y="7"/>
                  </a:lnTo>
                  <a:lnTo>
                    <a:pt x="56" y="7"/>
                  </a:lnTo>
                  <a:lnTo>
                    <a:pt x="63" y="7"/>
                  </a:lnTo>
                  <a:lnTo>
                    <a:pt x="70" y="7"/>
                  </a:lnTo>
                  <a:lnTo>
                    <a:pt x="77" y="7"/>
                  </a:lnTo>
                  <a:lnTo>
                    <a:pt x="84" y="7"/>
                  </a:lnTo>
                  <a:lnTo>
                    <a:pt x="91" y="7"/>
                  </a:lnTo>
                  <a:lnTo>
                    <a:pt x="91" y="14"/>
                  </a:lnTo>
                  <a:lnTo>
                    <a:pt x="91" y="21"/>
                  </a:lnTo>
                  <a:lnTo>
                    <a:pt x="84" y="21"/>
                  </a:lnTo>
                  <a:lnTo>
                    <a:pt x="77" y="21"/>
                  </a:lnTo>
                  <a:lnTo>
                    <a:pt x="70" y="21"/>
                  </a:lnTo>
                  <a:lnTo>
                    <a:pt x="63" y="14"/>
                  </a:lnTo>
                  <a:lnTo>
                    <a:pt x="56" y="14"/>
                  </a:lnTo>
                  <a:lnTo>
                    <a:pt x="49" y="14"/>
                  </a:lnTo>
                  <a:lnTo>
                    <a:pt x="42" y="14"/>
                  </a:lnTo>
                  <a:lnTo>
                    <a:pt x="35" y="14"/>
                  </a:lnTo>
                  <a:lnTo>
                    <a:pt x="28" y="14"/>
                  </a:lnTo>
                  <a:lnTo>
                    <a:pt x="21" y="14"/>
                  </a:lnTo>
                  <a:lnTo>
                    <a:pt x="14" y="14"/>
                  </a:lnTo>
                  <a:lnTo>
                    <a:pt x="7" y="14"/>
                  </a:lnTo>
                  <a:lnTo>
                    <a:pt x="0" y="14"/>
                  </a:lnTo>
                  <a:lnTo>
                    <a:pt x="0" y="7"/>
                  </a:lnTo>
                  <a:lnTo>
                    <a:pt x="0"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1" name="Freeform 127"/>
            <p:cNvSpPr>
              <a:spLocks/>
            </p:cNvSpPr>
            <p:nvPr/>
          </p:nvSpPr>
          <p:spPr bwMode="auto">
            <a:xfrm>
              <a:off x="912" y="2698"/>
              <a:ext cx="113" cy="190"/>
            </a:xfrm>
            <a:custGeom>
              <a:avLst/>
              <a:gdLst>
                <a:gd name="T0" fmla="*/ 0 w 113"/>
                <a:gd name="T1" fmla="*/ 0 h 190"/>
                <a:gd name="T2" fmla="*/ 113 w 113"/>
                <a:gd name="T3" fmla="*/ 0 h 190"/>
                <a:gd name="T4" fmla="*/ 113 w 113"/>
                <a:gd name="T5" fmla="*/ 190 h 190"/>
                <a:gd name="T6" fmla="*/ 0 w 113"/>
                <a:gd name="T7" fmla="*/ 183 h 190"/>
                <a:gd name="T8" fmla="*/ 0 w 113"/>
                <a:gd name="T9" fmla="*/ 0 h 190"/>
                <a:gd name="T10" fmla="*/ 0 60000 65536"/>
                <a:gd name="T11" fmla="*/ 0 60000 65536"/>
                <a:gd name="T12" fmla="*/ 0 60000 65536"/>
                <a:gd name="T13" fmla="*/ 0 60000 65536"/>
                <a:gd name="T14" fmla="*/ 0 60000 65536"/>
                <a:gd name="T15" fmla="*/ 0 w 113"/>
                <a:gd name="T16" fmla="*/ 0 h 190"/>
                <a:gd name="T17" fmla="*/ 113 w 113"/>
                <a:gd name="T18" fmla="*/ 190 h 190"/>
              </a:gdLst>
              <a:ahLst/>
              <a:cxnLst>
                <a:cxn ang="T10">
                  <a:pos x="T0" y="T1"/>
                </a:cxn>
                <a:cxn ang="T11">
                  <a:pos x="T2" y="T3"/>
                </a:cxn>
                <a:cxn ang="T12">
                  <a:pos x="T4" y="T5"/>
                </a:cxn>
                <a:cxn ang="T13">
                  <a:pos x="T6" y="T7"/>
                </a:cxn>
                <a:cxn ang="T14">
                  <a:pos x="T8" y="T9"/>
                </a:cxn>
              </a:cxnLst>
              <a:rect l="T15" t="T16" r="T17" b="T18"/>
              <a:pathLst>
                <a:path w="113" h="190">
                  <a:moveTo>
                    <a:pt x="0" y="0"/>
                  </a:moveTo>
                  <a:lnTo>
                    <a:pt x="113" y="0"/>
                  </a:lnTo>
                  <a:lnTo>
                    <a:pt x="113" y="190"/>
                  </a:lnTo>
                  <a:lnTo>
                    <a:pt x="0" y="183"/>
                  </a:lnTo>
                  <a:lnTo>
                    <a:pt x="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2" name="Freeform 128"/>
            <p:cNvSpPr>
              <a:spLocks/>
            </p:cNvSpPr>
            <p:nvPr/>
          </p:nvSpPr>
          <p:spPr bwMode="auto">
            <a:xfrm>
              <a:off x="920" y="2705"/>
              <a:ext cx="98" cy="176"/>
            </a:xfrm>
            <a:custGeom>
              <a:avLst/>
              <a:gdLst>
                <a:gd name="T0" fmla="*/ 0 w 98"/>
                <a:gd name="T1" fmla="*/ 7 h 176"/>
                <a:gd name="T2" fmla="*/ 98 w 98"/>
                <a:gd name="T3" fmla="*/ 0 h 176"/>
                <a:gd name="T4" fmla="*/ 98 w 98"/>
                <a:gd name="T5" fmla="*/ 176 h 176"/>
                <a:gd name="T6" fmla="*/ 0 w 98"/>
                <a:gd name="T7" fmla="*/ 169 h 176"/>
                <a:gd name="T8" fmla="*/ 0 w 98"/>
                <a:gd name="T9" fmla="*/ 7 h 176"/>
                <a:gd name="T10" fmla="*/ 0 60000 65536"/>
                <a:gd name="T11" fmla="*/ 0 60000 65536"/>
                <a:gd name="T12" fmla="*/ 0 60000 65536"/>
                <a:gd name="T13" fmla="*/ 0 60000 65536"/>
                <a:gd name="T14" fmla="*/ 0 60000 65536"/>
                <a:gd name="T15" fmla="*/ 0 w 98"/>
                <a:gd name="T16" fmla="*/ 0 h 176"/>
                <a:gd name="T17" fmla="*/ 98 w 98"/>
                <a:gd name="T18" fmla="*/ 176 h 176"/>
              </a:gdLst>
              <a:ahLst/>
              <a:cxnLst>
                <a:cxn ang="T10">
                  <a:pos x="T0" y="T1"/>
                </a:cxn>
                <a:cxn ang="T11">
                  <a:pos x="T2" y="T3"/>
                </a:cxn>
                <a:cxn ang="T12">
                  <a:pos x="T4" y="T5"/>
                </a:cxn>
                <a:cxn ang="T13">
                  <a:pos x="T6" y="T7"/>
                </a:cxn>
                <a:cxn ang="T14">
                  <a:pos x="T8" y="T9"/>
                </a:cxn>
              </a:cxnLst>
              <a:rect l="T15" t="T16" r="T17" b="T18"/>
              <a:pathLst>
                <a:path w="98" h="176">
                  <a:moveTo>
                    <a:pt x="0" y="7"/>
                  </a:moveTo>
                  <a:lnTo>
                    <a:pt x="98" y="0"/>
                  </a:lnTo>
                  <a:lnTo>
                    <a:pt x="98" y="176"/>
                  </a:lnTo>
                  <a:lnTo>
                    <a:pt x="0" y="169"/>
                  </a:lnTo>
                  <a:lnTo>
                    <a:pt x="0" y="7"/>
                  </a:lnTo>
                  <a:close/>
                </a:path>
              </a:pathLst>
            </a:custGeom>
            <a:solidFill>
              <a:srgbClr val="96A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3" name="Freeform 129"/>
            <p:cNvSpPr>
              <a:spLocks/>
            </p:cNvSpPr>
            <p:nvPr/>
          </p:nvSpPr>
          <p:spPr bwMode="auto">
            <a:xfrm>
              <a:off x="2808" y="2347"/>
              <a:ext cx="252" cy="534"/>
            </a:xfrm>
            <a:custGeom>
              <a:avLst/>
              <a:gdLst>
                <a:gd name="T0" fmla="*/ 0 w 252"/>
                <a:gd name="T1" fmla="*/ 0 h 534"/>
                <a:gd name="T2" fmla="*/ 0 w 252"/>
                <a:gd name="T3" fmla="*/ 534 h 534"/>
                <a:gd name="T4" fmla="*/ 252 w 252"/>
                <a:gd name="T5" fmla="*/ 506 h 534"/>
                <a:gd name="T6" fmla="*/ 238 w 252"/>
                <a:gd name="T7" fmla="*/ 22 h 534"/>
                <a:gd name="T8" fmla="*/ 0 w 252"/>
                <a:gd name="T9" fmla="*/ 0 h 534"/>
                <a:gd name="T10" fmla="*/ 0 60000 65536"/>
                <a:gd name="T11" fmla="*/ 0 60000 65536"/>
                <a:gd name="T12" fmla="*/ 0 60000 65536"/>
                <a:gd name="T13" fmla="*/ 0 60000 65536"/>
                <a:gd name="T14" fmla="*/ 0 60000 65536"/>
                <a:gd name="T15" fmla="*/ 0 w 252"/>
                <a:gd name="T16" fmla="*/ 0 h 534"/>
                <a:gd name="T17" fmla="*/ 252 w 252"/>
                <a:gd name="T18" fmla="*/ 534 h 534"/>
              </a:gdLst>
              <a:ahLst/>
              <a:cxnLst>
                <a:cxn ang="T10">
                  <a:pos x="T0" y="T1"/>
                </a:cxn>
                <a:cxn ang="T11">
                  <a:pos x="T2" y="T3"/>
                </a:cxn>
                <a:cxn ang="T12">
                  <a:pos x="T4" y="T5"/>
                </a:cxn>
                <a:cxn ang="T13">
                  <a:pos x="T6" y="T7"/>
                </a:cxn>
                <a:cxn ang="T14">
                  <a:pos x="T8" y="T9"/>
                </a:cxn>
              </a:cxnLst>
              <a:rect l="T15" t="T16" r="T17" b="T18"/>
              <a:pathLst>
                <a:path w="252" h="534">
                  <a:moveTo>
                    <a:pt x="0" y="0"/>
                  </a:moveTo>
                  <a:lnTo>
                    <a:pt x="0" y="534"/>
                  </a:lnTo>
                  <a:lnTo>
                    <a:pt x="252" y="506"/>
                  </a:lnTo>
                  <a:lnTo>
                    <a:pt x="238" y="22"/>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4" name="Freeform 130"/>
            <p:cNvSpPr>
              <a:spLocks/>
            </p:cNvSpPr>
            <p:nvPr/>
          </p:nvSpPr>
          <p:spPr bwMode="auto">
            <a:xfrm>
              <a:off x="2316" y="2390"/>
              <a:ext cx="71" cy="154"/>
            </a:xfrm>
            <a:custGeom>
              <a:avLst/>
              <a:gdLst>
                <a:gd name="T0" fmla="*/ 0 w 71"/>
                <a:gd name="T1" fmla="*/ 0 h 154"/>
                <a:gd name="T2" fmla="*/ 0 w 71"/>
                <a:gd name="T3" fmla="*/ 147 h 154"/>
                <a:gd name="T4" fmla="*/ 71 w 71"/>
                <a:gd name="T5" fmla="*/ 154 h 154"/>
                <a:gd name="T6" fmla="*/ 71 w 71"/>
                <a:gd name="T7" fmla="*/ 14 h 154"/>
                <a:gd name="T8" fmla="*/ 0 w 71"/>
                <a:gd name="T9" fmla="*/ 0 h 154"/>
                <a:gd name="T10" fmla="*/ 0 60000 65536"/>
                <a:gd name="T11" fmla="*/ 0 60000 65536"/>
                <a:gd name="T12" fmla="*/ 0 60000 65536"/>
                <a:gd name="T13" fmla="*/ 0 60000 65536"/>
                <a:gd name="T14" fmla="*/ 0 60000 65536"/>
                <a:gd name="T15" fmla="*/ 0 w 71"/>
                <a:gd name="T16" fmla="*/ 0 h 154"/>
                <a:gd name="T17" fmla="*/ 71 w 71"/>
                <a:gd name="T18" fmla="*/ 154 h 154"/>
              </a:gdLst>
              <a:ahLst/>
              <a:cxnLst>
                <a:cxn ang="T10">
                  <a:pos x="T0" y="T1"/>
                </a:cxn>
                <a:cxn ang="T11">
                  <a:pos x="T2" y="T3"/>
                </a:cxn>
                <a:cxn ang="T12">
                  <a:pos x="T4" y="T5"/>
                </a:cxn>
                <a:cxn ang="T13">
                  <a:pos x="T6" y="T7"/>
                </a:cxn>
                <a:cxn ang="T14">
                  <a:pos x="T8" y="T9"/>
                </a:cxn>
              </a:cxnLst>
              <a:rect l="T15" t="T16" r="T17" b="T18"/>
              <a:pathLst>
                <a:path w="71" h="154">
                  <a:moveTo>
                    <a:pt x="0" y="0"/>
                  </a:moveTo>
                  <a:lnTo>
                    <a:pt x="0" y="147"/>
                  </a:lnTo>
                  <a:lnTo>
                    <a:pt x="71" y="154"/>
                  </a:lnTo>
                  <a:lnTo>
                    <a:pt x="71" y="14"/>
                  </a:lnTo>
                  <a:lnTo>
                    <a:pt x="0" y="0"/>
                  </a:lnTo>
                  <a:close/>
                </a:path>
              </a:pathLst>
            </a:custGeom>
            <a:solidFill>
              <a:srgbClr val="3D5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5" name="Freeform 131"/>
            <p:cNvSpPr>
              <a:spLocks/>
            </p:cNvSpPr>
            <p:nvPr/>
          </p:nvSpPr>
          <p:spPr bwMode="auto">
            <a:xfrm>
              <a:off x="2295" y="2523"/>
              <a:ext cx="99" cy="119"/>
            </a:xfrm>
            <a:custGeom>
              <a:avLst/>
              <a:gdLst>
                <a:gd name="T0" fmla="*/ 0 w 99"/>
                <a:gd name="T1" fmla="*/ 0 h 119"/>
                <a:gd name="T2" fmla="*/ 0 w 99"/>
                <a:gd name="T3" fmla="*/ 119 h 119"/>
                <a:gd name="T4" fmla="*/ 92 w 99"/>
                <a:gd name="T5" fmla="*/ 119 h 119"/>
                <a:gd name="T6" fmla="*/ 99 w 99"/>
                <a:gd name="T7" fmla="*/ 7 h 119"/>
                <a:gd name="T8" fmla="*/ 0 w 99"/>
                <a:gd name="T9" fmla="*/ 0 h 119"/>
                <a:gd name="T10" fmla="*/ 0 60000 65536"/>
                <a:gd name="T11" fmla="*/ 0 60000 65536"/>
                <a:gd name="T12" fmla="*/ 0 60000 65536"/>
                <a:gd name="T13" fmla="*/ 0 60000 65536"/>
                <a:gd name="T14" fmla="*/ 0 60000 65536"/>
                <a:gd name="T15" fmla="*/ 0 w 99"/>
                <a:gd name="T16" fmla="*/ 0 h 119"/>
                <a:gd name="T17" fmla="*/ 99 w 99"/>
                <a:gd name="T18" fmla="*/ 119 h 119"/>
              </a:gdLst>
              <a:ahLst/>
              <a:cxnLst>
                <a:cxn ang="T10">
                  <a:pos x="T0" y="T1"/>
                </a:cxn>
                <a:cxn ang="T11">
                  <a:pos x="T2" y="T3"/>
                </a:cxn>
                <a:cxn ang="T12">
                  <a:pos x="T4" y="T5"/>
                </a:cxn>
                <a:cxn ang="T13">
                  <a:pos x="T6" y="T7"/>
                </a:cxn>
                <a:cxn ang="T14">
                  <a:pos x="T8" y="T9"/>
                </a:cxn>
              </a:cxnLst>
              <a:rect l="T15" t="T16" r="T17" b="T18"/>
              <a:pathLst>
                <a:path w="99" h="119">
                  <a:moveTo>
                    <a:pt x="0" y="0"/>
                  </a:moveTo>
                  <a:lnTo>
                    <a:pt x="0" y="119"/>
                  </a:lnTo>
                  <a:lnTo>
                    <a:pt x="92" y="119"/>
                  </a:lnTo>
                  <a:lnTo>
                    <a:pt x="99" y="7"/>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6" name="Freeform 132"/>
            <p:cNvSpPr>
              <a:spLocks/>
            </p:cNvSpPr>
            <p:nvPr/>
          </p:nvSpPr>
          <p:spPr bwMode="auto">
            <a:xfrm>
              <a:off x="1734" y="2628"/>
              <a:ext cx="660" cy="267"/>
            </a:xfrm>
            <a:custGeom>
              <a:avLst/>
              <a:gdLst>
                <a:gd name="T0" fmla="*/ 252 w 660"/>
                <a:gd name="T1" fmla="*/ 0 h 267"/>
                <a:gd name="T2" fmla="*/ 653 w 660"/>
                <a:gd name="T3" fmla="*/ 14 h 267"/>
                <a:gd name="T4" fmla="*/ 660 w 660"/>
                <a:gd name="T5" fmla="*/ 211 h 267"/>
                <a:gd name="T6" fmla="*/ 0 w 660"/>
                <a:gd name="T7" fmla="*/ 267 h 267"/>
                <a:gd name="T8" fmla="*/ 0 w 660"/>
                <a:gd name="T9" fmla="*/ 99 h 267"/>
                <a:gd name="T10" fmla="*/ 252 w 660"/>
                <a:gd name="T11" fmla="*/ 113 h 267"/>
                <a:gd name="T12" fmla="*/ 252 w 660"/>
                <a:gd name="T13" fmla="*/ 0 h 267"/>
                <a:gd name="T14" fmla="*/ 0 60000 65536"/>
                <a:gd name="T15" fmla="*/ 0 60000 65536"/>
                <a:gd name="T16" fmla="*/ 0 60000 65536"/>
                <a:gd name="T17" fmla="*/ 0 60000 65536"/>
                <a:gd name="T18" fmla="*/ 0 60000 65536"/>
                <a:gd name="T19" fmla="*/ 0 60000 65536"/>
                <a:gd name="T20" fmla="*/ 0 60000 65536"/>
                <a:gd name="T21" fmla="*/ 0 w 660"/>
                <a:gd name="T22" fmla="*/ 0 h 267"/>
                <a:gd name="T23" fmla="*/ 660 w 660"/>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267">
                  <a:moveTo>
                    <a:pt x="252" y="0"/>
                  </a:moveTo>
                  <a:lnTo>
                    <a:pt x="653" y="14"/>
                  </a:lnTo>
                  <a:lnTo>
                    <a:pt x="660" y="211"/>
                  </a:lnTo>
                  <a:lnTo>
                    <a:pt x="0" y="267"/>
                  </a:lnTo>
                  <a:lnTo>
                    <a:pt x="0" y="99"/>
                  </a:lnTo>
                  <a:lnTo>
                    <a:pt x="252" y="113"/>
                  </a:lnTo>
                  <a:lnTo>
                    <a:pt x="252"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7" name="Freeform 133"/>
            <p:cNvSpPr>
              <a:spLocks/>
            </p:cNvSpPr>
            <p:nvPr/>
          </p:nvSpPr>
          <p:spPr bwMode="auto">
            <a:xfrm>
              <a:off x="1025" y="2698"/>
              <a:ext cx="309" cy="190"/>
            </a:xfrm>
            <a:custGeom>
              <a:avLst/>
              <a:gdLst>
                <a:gd name="T0" fmla="*/ 0 w 309"/>
                <a:gd name="T1" fmla="*/ 190 h 190"/>
                <a:gd name="T2" fmla="*/ 309 w 309"/>
                <a:gd name="T3" fmla="*/ 183 h 190"/>
                <a:gd name="T4" fmla="*/ 309 w 309"/>
                <a:gd name="T5" fmla="*/ 21 h 190"/>
                <a:gd name="T6" fmla="*/ 0 w 309"/>
                <a:gd name="T7" fmla="*/ 0 h 190"/>
                <a:gd name="T8" fmla="*/ 0 w 309"/>
                <a:gd name="T9" fmla="*/ 190 h 190"/>
                <a:gd name="T10" fmla="*/ 0 60000 65536"/>
                <a:gd name="T11" fmla="*/ 0 60000 65536"/>
                <a:gd name="T12" fmla="*/ 0 60000 65536"/>
                <a:gd name="T13" fmla="*/ 0 60000 65536"/>
                <a:gd name="T14" fmla="*/ 0 60000 65536"/>
                <a:gd name="T15" fmla="*/ 0 w 309"/>
                <a:gd name="T16" fmla="*/ 0 h 190"/>
                <a:gd name="T17" fmla="*/ 309 w 309"/>
                <a:gd name="T18" fmla="*/ 190 h 190"/>
              </a:gdLst>
              <a:ahLst/>
              <a:cxnLst>
                <a:cxn ang="T10">
                  <a:pos x="T0" y="T1"/>
                </a:cxn>
                <a:cxn ang="T11">
                  <a:pos x="T2" y="T3"/>
                </a:cxn>
                <a:cxn ang="T12">
                  <a:pos x="T4" y="T5"/>
                </a:cxn>
                <a:cxn ang="T13">
                  <a:pos x="T6" y="T7"/>
                </a:cxn>
                <a:cxn ang="T14">
                  <a:pos x="T8" y="T9"/>
                </a:cxn>
              </a:cxnLst>
              <a:rect l="T15" t="T16" r="T17" b="T18"/>
              <a:pathLst>
                <a:path w="309" h="190">
                  <a:moveTo>
                    <a:pt x="0" y="190"/>
                  </a:moveTo>
                  <a:lnTo>
                    <a:pt x="309" y="183"/>
                  </a:lnTo>
                  <a:lnTo>
                    <a:pt x="309" y="21"/>
                  </a:lnTo>
                  <a:lnTo>
                    <a:pt x="0" y="0"/>
                  </a:lnTo>
                  <a:lnTo>
                    <a:pt x="0" y="190"/>
                  </a:lnTo>
                  <a:close/>
                </a:path>
              </a:pathLst>
            </a:custGeom>
            <a:solidFill>
              <a:srgbClr val="546D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8" name="Freeform 134"/>
            <p:cNvSpPr>
              <a:spLocks/>
            </p:cNvSpPr>
            <p:nvPr/>
          </p:nvSpPr>
          <p:spPr bwMode="auto">
            <a:xfrm>
              <a:off x="2394" y="2509"/>
              <a:ext cx="231" cy="372"/>
            </a:xfrm>
            <a:custGeom>
              <a:avLst/>
              <a:gdLst>
                <a:gd name="T0" fmla="*/ 0 w 231"/>
                <a:gd name="T1" fmla="*/ 358 h 372"/>
                <a:gd name="T2" fmla="*/ 0 w 231"/>
                <a:gd name="T3" fmla="*/ 302 h 372"/>
                <a:gd name="T4" fmla="*/ 0 w 231"/>
                <a:gd name="T5" fmla="*/ 239 h 372"/>
                <a:gd name="T6" fmla="*/ 0 w 231"/>
                <a:gd name="T7" fmla="*/ 182 h 372"/>
                <a:gd name="T8" fmla="*/ 0 w 231"/>
                <a:gd name="T9" fmla="*/ 126 h 372"/>
                <a:gd name="T10" fmla="*/ 0 w 231"/>
                <a:gd name="T11" fmla="*/ 91 h 372"/>
                <a:gd name="T12" fmla="*/ 0 w 231"/>
                <a:gd name="T13" fmla="*/ 63 h 372"/>
                <a:gd name="T14" fmla="*/ 0 w 231"/>
                <a:gd name="T15" fmla="*/ 28 h 372"/>
                <a:gd name="T16" fmla="*/ 0 w 231"/>
                <a:gd name="T17" fmla="*/ 0 h 372"/>
                <a:gd name="T18" fmla="*/ 231 w 231"/>
                <a:gd name="T19" fmla="*/ 7 h 372"/>
                <a:gd name="T20" fmla="*/ 231 w 231"/>
                <a:gd name="T21" fmla="*/ 35 h 372"/>
                <a:gd name="T22" fmla="*/ 231 w 231"/>
                <a:gd name="T23" fmla="*/ 63 h 372"/>
                <a:gd name="T24" fmla="*/ 231 w 231"/>
                <a:gd name="T25" fmla="*/ 98 h 372"/>
                <a:gd name="T26" fmla="*/ 231 w 231"/>
                <a:gd name="T27" fmla="*/ 126 h 372"/>
                <a:gd name="T28" fmla="*/ 231 w 231"/>
                <a:gd name="T29" fmla="*/ 182 h 372"/>
                <a:gd name="T30" fmla="*/ 231 w 231"/>
                <a:gd name="T31" fmla="*/ 246 h 372"/>
                <a:gd name="T32" fmla="*/ 231 w 231"/>
                <a:gd name="T33" fmla="*/ 302 h 372"/>
                <a:gd name="T34" fmla="*/ 231 w 231"/>
                <a:gd name="T35" fmla="*/ 358 h 372"/>
                <a:gd name="T36" fmla="*/ 231 w 231"/>
                <a:gd name="T37" fmla="*/ 358 h 372"/>
                <a:gd name="T38" fmla="*/ 231 w 231"/>
                <a:gd name="T39" fmla="*/ 358 h 372"/>
                <a:gd name="T40" fmla="*/ 231 w 231"/>
                <a:gd name="T41" fmla="*/ 358 h 372"/>
                <a:gd name="T42" fmla="*/ 231 w 231"/>
                <a:gd name="T43" fmla="*/ 358 h 372"/>
                <a:gd name="T44" fmla="*/ 231 w 231"/>
                <a:gd name="T45" fmla="*/ 358 h 372"/>
                <a:gd name="T46" fmla="*/ 224 w 231"/>
                <a:gd name="T47" fmla="*/ 365 h 372"/>
                <a:gd name="T48" fmla="*/ 224 w 231"/>
                <a:gd name="T49" fmla="*/ 365 h 372"/>
                <a:gd name="T50" fmla="*/ 210 w 231"/>
                <a:gd name="T51" fmla="*/ 365 h 372"/>
                <a:gd name="T52" fmla="*/ 196 w 231"/>
                <a:gd name="T53" fmla="*/ 365 h 372"/>
                <a:gd name="T54" fmla="*/ 175 w 231"/>
                <a:gd name="T55" fmla="*/ 372 h 372"/>
                <a:gd name="T56" fmla="*/ 161 w 231"/>
                <a:gd name="T57" fmla="*/ 372 h 372"/>
                <a:gd name="T58" fmla="*/ 140 w 231"/>
                <a:gd name="T59" fmla="*/ 372 h 372"/>
                <a:gd name="T60" fmla="*/ 112 w 231"/>
                <a:gd name="T61" fmla="*/ 372 h 372"/>
                <a:gd name="T62" fmla="*/ 91 w 231"/>
                <a:gd name="T63" fmla="*/ 372 h 372"/>
                <a:gd name="T64" fmla="*/ 70 w 231"/>
                <a:gd name="T65" fmla="*/ 365 h 372"/>
                <a:gd name="T66" fmla="*/ 56 w 231"/>
                <a:gd name="T67" fmla="*/ 365 h 372"/>
                <a:gd name="T68" fmla="*/ 35 w 231"/>
                <a:gd name="T69" fmla="*/ 365 h 372"/>
                <a:gd name="T70" fmla="*/ 21 w 231"/>
                <a:gd name="T71" fmla="*/ 365 h 372"/>
                <a:gd name="T72" fmla="*/ 14 w 231"/>
                <a:gd name="T73" fmla="*/ 365 h 372"/>
                <a:gd name="T74" fmla="*/ 7 w 231"/>
                <a:gd name="T75" fmla="*/ 358 h 372"/>
                <a:gd name="T76" fmla="*/ 0 w 231"/>
                <a:gd name="T77" fmla="*/ 358 h 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1"/>
                <a:gd name="T118" fmla="*/ 0 h 372"/>
                <a:gd name="T119" fmla="*/ 231 w 231"/>
                <a:gd name="T120" fmla="*/ 372 h 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1" h="372">
                  <a:moveTo>
                    <a:pt x="0" y="358"/>
                  </a:moveTo>
                  <a:lnTo>
                    <a:pt x="0" y="302"/>
                  </a:lnTo>
                  <a:lnTo>
                    <a:pt x="0" y="239"/>
                  </a:lnTo>
                  <a:lnTo>
                    <a:pt x="0" y="182"/>
                  </a:lnTo>
                  <a:lnTo>
                    <a:pt x="0" y="126"/>
                  </a:lnTo>
                  <a:lnTo>
                    <a:pt x="0" y="91"/>
                  </a:lnTo>
                  <a:lnTo>
                    <a:pt x="0" y="63"/>
                  </a:lnTo>
                  <a:lnTo>
                    <a:pt x="0" y="28"/>
                  </a:lnTo>
                  <a:lnTo>
                    <a:pt x="0" y="0"/>
                  </a:lnTo>
                  <a:lnTo>
                    <a:pt x="231" y="7"/>
                  </a:lnTo>
                  <a:lnTo>
                    <a:pt x="231" y="35"/>
                  </a:lnTo>
                  <a:lnTo>
                    <a:pt x="231" y="63"/>
                  </a:lnTo>
                  <a:lnTo>
                    <a:pt x="231" y="98"/>
                  </a:lnTo>
                  <a:lnTo>
                    <a:pt x="231" y="126"/>
                  </a:lnTo>
                  <a:lnTo>
                    <a:pt x="231" y="182"/>
                  </a:lnTo>
                  <a:lnTo>
                    <a:pt x="231" y="246"/>
                  </a:lnTo>
                  <a:lnTo>
                    <a:pt x="231" y="302"/>
                  </a:lnTo>
                  <a:lnTo>
                    <a:pt x="231" y="358"/>
                  </a:lnTo>
                  <a:lnTo>
                    <a:pt x="224" y="365"/>
                  </a:lnTo>
                  <a:lnTo>
                    <a:pt x="210" y="365"/>
                  </a:lnTo>
                  <a:lnTo>
                    <a:pt x="196" y="365"/>
                  </a:lnTo>
                  <a:lnTo>
                    <a:pt x="175" y="372"/>
                  </a:lnTo>
                  <a:lnTo>
                    <a:pt x="161" y="372"/>
                  </a:lnTo>
                  <a:lnTo>
                    <a:pt x="140" y="372"/>
                  </a:lnTo>
                  <a:lnTo>
                    <a:pt x="112" y="372"/>
                  </a:lnTo>
                  <a:lnTo>
                    <a:pt x="91" y="372"/>
                  </a:lnTo>
                  <a:lnTo>
                    <a:pt x="70" y="365"/>
                  </a:lnTo>
                  <a:lnTo>
                    <a:pt x="56" y="365"/>
                  </a:lnTo>
                  <a:lnTo>
                    <a:pt x="35" y="365"/>
                  </a:lnTo>
                  <a:lnTo>
                    <a:pt x="21" y="365"/>
                  </a:lnTo>
                  <a:lnTo>
                    <a:pt x="14" y="365"/>
                  </a:lnTo>
                  <a:lnTo>
                    <a:pt x="7" y="358"/>
                  </a:lnTo>
                  <a:lnTo>
                    <a:pt x="0" y="358"/>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09" name="Freeform 135"/>
            <p:cNvSpPr>
              <a:spLocks/>
            </p:cNvSpPr>
            <p:nvPr/>
          </p:nvSpPr>
          <p:spPr bwMode="auto">
            <a:xfrm>
              <a:off x="2394" y="2509"/>
              <a:ext cx="224" cy="372"/>
            </a:xfrm>
            <a:custGeom>
              <a:avLst/>
              <a:gdLst>
                <a:gd name="T0" fmla="*/ 224 w 224"/>
                <a:gd name="T1" fmla="*/ 7 h 372"/>
                <a:gd name="T2" fmla="*/ 224 w 224"/>
                <a:gd name="T3" fmla="*/ 91 h 372"/>
                <a:gd name="T4" fmla="*/ 224 w 224"/>
                <a:gd name="T5" fmla="*/ 182 h 372"/>
                <a:gd name="T6" fmla="*/ 224 w 224"/>
                <a:gd name="T7" fmla="*/ 274 h 372"/>
                <a:gd name="T8" fmla="*/ 224 w 224"/>
                <a:gd name="T9" fmla="*/ 365 h 372"/>
                <a:gd name="T10" fmla="*/ 217 w 224"/>
                <a:gd name="T11" fmla="*/ 365 h 372"/>
                <a:gd name="T12" fmla="*/ 203 w 224"/>
                <a:gd name="T13" fmla="*/ 365 h 372"/>
                <a:gd name="T14" fmla="*/ 196 w 224"/>
                <a:gd name="T15" fmla="*/ 365 h 372"/>
                <a:gd name="T16" fmla="*/ 182 w 224"/>
                <a:gd name="T17" fmla="*/ 365 h 372"/>
                <a:gd name="T18" fmla="*/ 168 w 224"/>
                <a:gd name="T19" fmla="*/ 372 h 372"/>
                <a:gd name="T20" fmla="*/ 147 w 224"/>
                <a:gd name="T21" fmla="*/ 372 h 372"/>
                <a:gd name="T22" fmla="*/ 133 w 224"/>
                <a:gd name="T23" fmla="*/ 372 h 372"/>
                <a:gd name="T24" fmla="*/ 112 w 224"/>
                <a:gd name="T25" fmla="*/ 372 h 372"/>
                <a:gd name="T26" fmla="*/ 91 w 224"/>
                <a:gd name="T27" fmla="*/ 372 h 372"/>
                <a:gd name="T28" fmla="*/ 70 w 224"/>
                <a:gd name="T29" fmla="*/ 365 h 372"/>
                <a:gd name="T30" fmla="*/ 56 w 224"/>
                <a:gd name="T31" fmla="*/ 365 h 372"/>
                <a:gd name="T32" fmla="*/ 35 w 224"/>
                <a:gd name="T33" fmla="*/ 365 h 372"/>
                <a:gd name="T34" fmla="*/ 21 w 224"/>
                <a:gd name="T35" fmla="*/ 365 h 372"/>
                <a:gd name="T36" fmla="*/ 14 w 224"/>
                <a:gd name="T37" fmla="*/ 365 h 372"/>
                <a:gd name="T38" fmla="*/ 7 w 224"/>
                <a:gd name="T39" fmla="*/ 358 h 372"/>
                <a:gd name="T40" fmla="*/ 0 w 224"/>
                <a:gd name="T41" fmla="*/ 358 h 372"/>
                <a:gd name="T42" fmla="*/ 0 w 224"/>
                <a:gd name="T43" fmla="*/ 302 h 372"/>
                <a:gd name="T44" fmla="*/ 0 w 224"/>
                <a:gd name="T45" fmla="*/ 239 h 372"/>
                <a:gd name="T46" fmla="*/ 0 w 224"/>
                <a:gd name="T47" fmla="*/ 182 h 372"/>
                <a:gd name="T48" fmla="*/ 0 w 224"/>
                <a:gd name="T49" fmla="*/ 126 h 372"/>
                <a:gd name="T50" fmla="*/ 0 w 224"/>
                <a:gd name="T51" fmla="*/ 91 h 372"/>
                <a:gd name="T52" fmla="*/ 0 w 224"/>
                <a:gd name="T53" fmla="*/ 63 h 372"/>
                <a:gd name="T54" fmla="*/ 0 w 224"/>
                <a:gd name="T55" fmla="*/ 28 h 372"/>
                <a:gd name="T56" fmla="*/ 0 w 224"/>
                <a:gd name="T57" fmla="*/ 0 h 372"/>
                <a:gd name="T58" fmla="*/ 224 w 224"/>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4"/>
                <a:gd name="T91" fmla="*/ 0 h 372"/>
                <a:gd name="T92" fmla="*/ 224 w 224"/>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4" h="372">
                  <a:moveTo>
                    <a:pt x="224" y="7"/>
                  </a:moveTo>
                  <a:lnTo>
                    <a:pt x="224" y="91"/>
                  </a:lnTo>
                  <a:lnTo>
                    <a:pt x="224" y="182"/>
                  </a:lnTo>
                  <a:lnTo>
                    <a:pt x="224" y="274"/>
                  </a:lnTo>
                  <a:lnTo>
                    <a:pt x="224" y="365"/>
                  </a:lnTo>
                  <a:lnTo>
                    <a:pt x="217" y="365"/>
                  </a:lnTo>
                  <a:lnTo>
                    <a:pt x="203" y="365"/>
                  </a:lnTo>
                  <a:lnTo>
                    <a:pt x="196" y="365"/>
                  </a:lnTo>
                  <a:lnTo>
                    <a:pt x="182" y="365"/>
                  </a:lnTo>
                  <a:lnTo>
                    <a:pt x="168" y="372"/>
                  </a:lnTo>
                  <a:lnTo>
                    <a:pt x="147" y="372"/>
                  </a:lnTo>
                  <a:lnTo>
                    <a:pt x="133"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224" y="7"/>
                  </a:lnTo>
                  <a:close/>
                </a:path>
              </a:pathLst>
            </a:custGeom>
            <a:solidFill>
              <a:srgbClr val="56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0" name="Freeform 136"/>
            <p:cNvSpPr>
              <a:spLocks/>
            </p:cNvSpPr>
            <p:nvPr/>
          </p:nvSpPr>
          <p:spPr bwMode="auto">
            <a:xfrm>
              <a:off x="2394" y="2509"/>
              <a:ext cx="217" cy="372"/>
            </a:xfrm>
            <a:custGeom>
              <a:avLst/>
              <a:gdLst>
                <a:gd name="T0" fmla="*/ 217 w 217"/>
                <a:gd name="T1" fmla="*/ 7 h 372"/>
                <a:gd name="T2" fmla="*/ 217 w 217"/>
                <a:gd name="T3" fmla="*/ 98 h 372"/>
                <a:gd name="T4" fmla="*/ 217 w 217"/>
                <a:gd name="T5" fmla="*/ 182 h 372"/>
                <a:gd name="T6" fmla="*/ 217 w 217"/>
                <a:gd name="T7" fmla="*/ 274 h 372"/>
                <a:gd name="T8" fmla="*/ 217 w 217"/>
                <a:gd name="T9" fmla="*/ 365 h 372"/>
                <a:gd name="T10" fmla="*/ 203 w 217"/>
                <a:gd name="T11" fmla="*/ 365 h 372"/>
                <a:gd name="T12" fmla="*/ 196 w 217"/>
                <a:gd name="T13" fmla="*/ 365 h 372"/>
                <a:gd name="T14" fmla="*/ 189 w 217"/>
                <a:gd name="T15" fmla="*/ 365 h 372"/>
                <a:gd name="T16" fmla="*/ 175 w 217"/>
                <a:gd name="T17" fmla="*/ 365 h 372"/>
                <a:gd name="T18" fmla="*/ 161 w 217"/>
                <a:gd name="T19" fmla="*/ 372 h 372"/>
                <a:gd name="T20" fmla="*/ 147 w 217"/>
                <a:gd name="T21" fmla="*/ 372 h 372"/>
                <a:gd name="T22" fmla="*/ 133 w 217"/>
                <a:gd name="T23" fmla="*/ 372 h 372"/>
                <a:gd name="T24" fmla="*/ 112 w 217"/>
                <a:gd name="T25" fmla="*/ 372 h 372"/>
                <a:gd name="T26" fmla="*/ 91 w 217"/>
                <a:gd name="T27" fmla="*/ 372 h 372"/>
                <a:gd name="T28" fmla="*/ 70 w 217"/>
                <a:gd name="T29" fmla="*/ 365 h 372"/>
                <a:gd name="T30" fmla="*/ 56 w 217"/>
                <a:gd name="T31" fmla="*/ 365 h 372"/>
                <a:gd name="T32" fmla="*/ 35 w 217"/>
                <a:gd name="T33" fmla="*/ 365 h 372"/>
                <a:gd name="T34" fmla="*/ 21 w 217"/>
                <a:gd name="T35" fmla="*/ 365 h 372"/>
                <a:gd name="T36" fmla="*/ 14 w 217"/>
                <a:gd name="T37" fmla="*/ 365 h 372"/>
                <a:gd name="T38" fmla="*/ 7 w 217"/>
                <a:gd name="T39" fmla="*/ 358 h 372"/>
                <a:gd name="T40" fmla="*/ 0 w 217"/>
                <a:gd name="T41" fmla="*/ 358 h 372"/>
                <a:gd name="T42" fmla="*/ 0 w 217"/>
                <a:gd name="T43" fmla="*/ 302 h 372"/>
                <a:gd name="T44" fmla="*/ 0 w 217"/>
                <a:gd name="T45" fmla="*/ 239 h 372"/>
                <a:gd name="T46" fmla="*/ 0 w 217"/>
                <a:gd name="T47" fmla="*/ 182 h 372"/>
                <a:gd name="T48" fmla="*/ 0 w 217"/>
                <a:gd name="T49" fmla="*/ 126 h 372"/>
                <a:gd name="T50" fmla="*/ 0 w 217"/>
                <a:gd name="T51" fmla="*/ 91 h 372"/>
                <a:gd name="T52" fmla="*/ 0 w 217"/>
                <a:gd name="T53" fmla="*/ 63 h 372"/>
                <a:gd name="T54" fmla="*/ 0 w 217"/>
                <a:gd name="T55" fmla="*/ 28 h 372"/>
                <a:gd name="T56" fmla="*/ 0 w 217"/>
                <a:gd name="T57" fmla="*/ 0 h 372"/>
                <a:gd name="T58" fmla="*/ 217 w 217"/>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372"/>
                <a:gd name="T92" fmla="*/ 217 w 217"/>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372">
                  <a:moveTo>
                    <a:pt x="217" y="7"/>
                  </a:moveTo>
                  <a:lnTo>
                    <a:pt x="217" y="98"/>
                  </a:lnTo>
                  <a:lnTo>
                    <a:pt x="217" y="182"/>
                  </a:lnTo>
                  <a:lnTo>
                    <a:pt x="217" y="274"/>
                  </a:lnTo>
                  <a:lnTo>
                    <a:pt x="217" y="365"/>
                  </a:lnTo>
                  <a:lnTo>
                    <a:pt x="203" y="365"/>
                  </a:lnTo>
                  <a:lnTo>
                    <a:pt x="196" y="365"/>
                  </a:lnTo>
                  <a:lnTo>
                    <a:pt x="189" y="365"/>
                  </a:lnTo>
                  <a:lnTo>
                    <a:pt x="175" y="365"/>
                  </a:lnTo>
                  <a:lnTo>
                    <a:pt x="161" y="372"/>
                  </a:lnTo>
                  <a:lnTo>
                    <a:pt x="147" y="372"/>
                  </a:lnTo>
                  <a:lnTo>
                    <a:pt x="133"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217" y="7"/>
                  </a:lnTo>
                  <a:close/>
                </a:path>
              </a:pathLst>
            </a:custGeom>
            <a:solidFill>
              <a:srgbClr val="607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1" name="Freeform 137"/>
            <p:cNvSpPr>
              <a:spLocks/>
            </p:cNvSpPr>
            <p:nvPr/>
          </p:nvSpPr>
          <p:spPr bwMode="auto">
            <a:xfrm>
              <a:off x="2394" y="2509"/>
              <a:ext cx="210" cy="372"/>
            </a:xfrm>
            <a:custGeom>
              <a:avLst/>
              <a:gdLst>
                <a:gd name="T0" fmla="*/ 210 w 210"/>
                <a:gd name="T1" fmla="*/ 7 h 372"/>
                <a:gd name="T2" fmla="*/ 203 w 210"/>
                <a:gd name="T3" fmla="*/ 98 h 372"/>
                <a:gd name="T4" fmla="*/ 203 w 210"/>
                <a:gd name="T5" fmla="*/ 182 h 372"/>
                <a:gd name="T6" fmla="*/ 203 w 210"/>
                <a:gd name="T7" fmla="*/ 274 h 372"/>
                <a:gd name="T8" fmla="*/ 203 w 210"/>
                <a:gd name="T9" fmla="*/ 365 h 372"/>
                <a:gd name="T10" fmla="*/ 196 w 210"/>
                <a:gd name="T11" fmla="*/ 365 h 372"/>
                <a:gd name="T12" fmla="*/ 189 w 210"/>
                <a:gd name="T13" fmla="*/ 365 h 372"/>
                <a:gd name="T14" fmla="*/ 175 w 210"/>
                <a:gd name="T15" fmla="*/ 372 h 372"/>
                <a:gd name="T16" fmla="*/ 168 w 210"/>
                <a:gd name="T17" fmla="*/ 372 h 372"/>
                <a:gd name="T18" fmla="*/ 154 w 210"/>
                <a:gd name="T19" fmla="*/ 372 h 372"/>
                <a:gd name="T20" fmla="*/ 140 w 210"/>
                <a:gd name="T21" fmla="*/ 372 h 372"/>
                <a:gd name="T22" fmla="*/ 126 w 210"/>
                <a:gd name="T23" fmla="*/ 372 h 372"/>
                <a:gd name="T24" fmla="*/ 112 w 210"/>
                <a:gd name="T25" fmla="*/ 372 h 372"/>
                <a:gd name="T26" fmla="*/ 91 w 210"/>
                <a:gd name="T27" fmla="*/ 372 h 372"/>
                <a:gd name="T28" fmla="*/ 70 w 210"/>
                <a:gd name="T29" fmla="*/ 365 h 372"/>
                <a:gd name="T30" fmla="*/ 56 w 210"/>
                <a:gd name="T31" fmla="*/ 365 h 372"/>
                <a:gd name="T32" fmla="*/ 35 w 210"/>
                <a:gd name="T33" fmla="*/ 365 h 372"/>
                <a:gd name="T34" fmla="*/ 21 w 210"/>
                <a:gd name="T35" fmla="*/ 365 h 372"/>
                <a:gd name="T36" fmla="*/ 14 w 210"/>
                <a:gd name="T37" fmla="*/ 365 h 372"/>
                <a:gd name="T38" fmla="*/ 7 w 210"/>
                <a:gd name="T39" fmla="*/ 358 h 372"/>
                <a:gd name="T40" fmla="*/ 0 w 210"/>
                <a:gd name="T41" fmla="*/ 358 h 372"/>
                <a:gd name="T42" fmla="*/ 0 w 210"/>
                <a:gd name="T43" fmla="*/ 302 h 372"/>
                <a:gd name="T44" fmla="*/ 0 w 210"/>
                <a:gd name="T45" fmla="*/ 239 h 372"/>
                <a:gd name="T46" fmla="*/ 0 w 210"/>
                <a:gd name="T47" fmla="*/ 182 h 372"/>
                <a:gd name="T48" fmla="*/ 0 w 210"/>
                <a:gd name="T49" fmla="*/ 126 h 372"/>
                <a:gd name="T50" fmla="*/ 0 w 210"/>
                <a:gd name="T51" fmla="*/ 91 h 372"/>
                <a:gd name="T52" fmla="*/ 0 w 210"/>
                <a:gd name="T53" fmla="*/ 63 h 372"/>
                <a:gd name="T54" fmla="*/ 0 w 210"/>
                <a:gd name="T55" fmla="*/ 28 h 372"/>
                <a:gd name="T56" fmla="*/ 0 w 210"/>
                <a:gd name="T57" fmla="*/ 0 h 372"/>
                <a:gd name="T58" fmla="*/ 210 w 210"/>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0"/>
                <a:gd name="T91" fmla="*/ 0 h 372"/>
                <a:gd name="T92" fmla="*/ 210 w 210"/>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0" h="372">
                  <a:moveTo>
                    <a:pt x="210" y="7"/>
                  </a:moveTo>
                  <a:lnTo>
                    <a:pt x="203" y="98"/>
                  </a:lnTo>
                  <a:lnTo>
                    <a:pt x="203" y="182"/>
                  </a:lnTo>
                  <a:lnTo>
                    <a:pt x="203" y="274"/>
                  </a:lnTo>
                  <a:lnTo>
                    <a:pt x="203" y="365"/>
                  </a:lnTo>
                  <a:lnTo>
                    <a:pt x="196" y="365"/>
                  </a:lnTo>
                  <a:lnTo>
                    <a:pt x="189" y="365"/>
                  </a:lnTo>
                  <a:lnTo>
                    <a:pt x="175" y="372"/>
                  </a:lnTo>
                  <a:lnTo>
                    <a:pt x="168" y="372"/>
                  </a:lnTo>
                  <a:lnTo>
                    <a:pt x="154" y="372"/>
                  </a:lnTo>
                  <a:lnTo>
                    <a:pt x="140" y="372"/>
                  </a:lnTo>
                  <a:lnTo>
                    <a:pt x="126"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210" y="7"/>
                  </a:lnTo>
                  <a:close/>
                </a:path>
              </a:pathLst>
            </a:custGeom>
            <a:solidFill>
              <a:srgbClr val="6B8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2" name="Freeform 138"/>
            <p:cNvSpPr>
              <a:spLocks/>
            </p:cNvSpPr>
            <p:nvPr/>
          </p:nvSpPr>
          <p:spPr bwMode="auto">
            <a:xfrm>
              <a:off x="2394" y="2509"/>
              <a:ext cx="196" cy="372"/>
            </a:xfrm>
            <a:custGeom>
              <a:avLst/>
              <a:gdLst>
                <a:gd name="T0" fmla="*/ 196 w 196"/>
                <a:gd name="T1" fmla="*/ 7 h 372"/>
                <a:gd name="T2" fmla="*/ 196 w 196"/>
                <a:gd name="T3" fmla="*/ 98 h 372"/>
                <a:gd name="T4" fmla="*/ 196 w 196"/>
                <a:gd name="T5" fmla="*/ 182 h 372"/>
                <a:gd name="T6" fmla="*/ 196 w 196"/>
                <a:gd name="T7" fmla="*/ 274 h 372"/>
                <a:gd name="T8" fmla="*/ 196 w 196"/>
                <a:gd name="T9" fmla="*/ 365 h 372"/>
                <a:gd name="T10" fmla="*/ 189 w 196"/>
                <a:gd name="T11" fmla="*/ 365 h 372"/>
                <a:gd name="T12" fmla="*/ 182 w 196"/>
                <a:gd name="T13" fmla="*/ 365 h 372"/>
                <a:gd name="T14" fmla="*/ 168 w 196"/>
                <a:gd name="T15" fmla="*/ 372 h 372"/>
                <a:gd name="T16" fmla="*/ 161 w 196"/>
                <a:gd name="T17" fmla="*/ 372 h 372"/>
                <a:gd name="T18" fmla="*/ 147 w 196"/>
                <a:gd name="T19" fmla="*/ 372 h 372"/>
                <a:gd name="T20" fmla="*/ 140 w 196"/>
                <a:gd name="T21" fmla="*/ 372 h 372"/>
                <a:gd name="T22" fmla="*/ 126 w 196"/>
                <a:gd name="T23" fmla="*/ 372 h 372"/>
                <a:gd name="T24" fmla="*/ 112 w 196"/>
                <a:gd name="T25" fmla="*/ 372 h 372"/>
                <a:gd name="T26" fmla="*/ 91 w 196"/>
                <a:gd name="T27" fmla="*/ 372 h 372"/>
                <a:gd name="T28" fmla="*/ 70 w 196"/>
                <a:gd name="T29" fmla="*/ 365 h 372"/>
                <a:gd name="T30" fmla="*/ 56 w 196"/>
                <a:gd name="T31" fmla="*/ 365 h 372"/>
                <a:gd name="T32" fmla="*/ 35 w 196"/>
                <a:gd name="T33" fmla="*/ 365 h 372"/>
                <a:gd name="T34" fmla="*/ 21 w 196"/>
                <a:gd name="T35" fmla="*/ 365 h 372"/>
                <a:gd name="T36" fmla="*/ 14 w 196"/>
                <a:gd name="T37" fmla="*/ 365 h 372"/>
                <a:gd name="T38" fmla="*/ 7 w 196"/>
                <a:gd name="T39" fmla="*/ 358 h 372"/>
                <a:gd name="T40" fmla="*/ 0 w 196"/>
                <a:gd name="T41" fmla="*/ 358 h 372"/>
                <a:gd name="T42" fmla="*/ 0 w 196"/>
                <a:gd name="T43" fmla="*/ 302 h 372"/>
                <a:gd name="T44" fmla="*/ 0 w 196"/>
                <a:gd name="T45" fmla="*/ 239 h 372"/>
                <a:gd name="T46" fmla="*/ 0 w 196"/>
                <a:gd name="T47" fmla="*/ 182 h 372"/>
                <a:gd name="T48" fmla="*/ 0 w 196"/>
                <a:gd name="T49" fmla="*/ 126 h 372"/>
                <a:gd name="T50" fmla="*/ 0 w 196"/>
                <a:gd name="T51" fmla="*/ 91 h 372"/>
                <a:gd name="T52" fmla="*/ 0 w 196"/>
                <a:gd name="T53" fmla="*/ 63 h 372"/>
                <a:gd name="T54" fmla="*/ 0 w 196"/>
                <a:gd name="T55" fmla="*/ 28 h 372"/>
                <a:gd name="T56" fmla="*/ 0 w 196"/>
                <a:gd name="T57" fmla="*/ 0 h 372"/>
                <a:gd name="T58" fmla="*/ 196 w 196"/>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6"/>
                <a:gd name="T91" fmla="*/ 0 h 372"/>
                <a:gd name="T92" fmla="*/ 196 w 196"/>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6" h="372">
                  <a:moveTo>
                    <a:pt x="196" y="7"/>
                  </a:moveTo>
                  <a:lnTo>
                    <a:pt x="196" y="98"/>
                  </a:lnTo>
                  <a:lnTo>
                    <a:pt x="196" y="182"/>
                  </a:lnTo>
                  <a:lnTo>
                    <a:pt x="196" y="274"/>
                  </a:lnTo>
                  <a:lnTo>
                    <a:pt x="196" y="365"/>
                  </a:lnTo>
                  <a:lnTo>
                    <a:pt x="189" y="365"/>
                  </a:lnTo>
                  <a:lnTo>
                    <a:pt x="182" y="365"/>
                  </a:lnTo>
                  <a:lnTo>
                    <a:pt x="168" y="372"/>
                  </a:lnTo>
                  <a:lnTo>
                    <a:pt x="161" y="372"/>
                  </a:lnTo>
                  <a:lnTo>
                    <a:pt x="147" y="372"/>
                  </a:lnTo>
                  <a:lnTo>
                    <a:pt x="140" y="372"/>
                  </a:lnTo>
                  <a:lnTo>
                    <a:pt x="126"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196" y="7"/>
                  </a:lnTo>
                  <a:close/>
                </a:path>
              </a:pathLst>
            </a:custGeom>
            <a:solidFill>
              <a:srgbClr val="728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3" name="Freeform 139"/>
            <p:cNvSpPr>
              <a:spLocks/>
            </p:cNvSpPr>
            <p:nvPr/>
          </p:nvSpPr>
          <p:spPr bwMode="auto">
            <a:xfrm>
              <a:off x="2394" y="2509"/>
              <a:ext cx="189" cy="372"/>
            </a:xfrm>
            <a:custGeom>
              <a:avLst/>
              <a:gdLst>
                <a:gd name="T0" fmla="*/ 189 w 189"/>
                <a:gd name="T1" fmla="*/ 7 h 372"/>
                <a:gd name="T2" fmla="*/ 189 w 189"/>
                <a:gd name="T3" fmla="*/ 98 h 372"/>
                <a:gd name="T4" fmla="*/ 189 w 189"/>
                <a:gd name="T5" fmla="*/ 189 h 372"/>
                <a:gd name="T6" fmla="*/ 189 w 189"/>
                <a:gd name="T7" fmla="*/ 274 h 372"/>
                <a:gd name="T8" fmla="*/ 189 w 189"/>
                <a:gd name="T9" fmla="*/ 365 h 372"/>
                <a:gd name="T10" fmla="*/ 182 w 189"/>
                <a:gd name="T11" fmla="*/ 365 h 372"/>
                <a:gd name="T12" fmla="*/ 175 w 189"/>
                <a:gd name="T13" fmla="*/ 372 h 372"/>
                <a:gd name="T14" fmla="*/ 161 w 189"/>
                <a:gd name="T15" fmla="*/ 372 h 372"/>
                <a:gd name="T16" fmla="*/ 154 w 189"/>
                <a:gd name="T17" fmla="*/ 372 h 372"/>
                <a:gd name="T18" fmla="*/ 147 w 189"/>
                <a:gd name="T19" fmla="*/ 372 h 372"/>
                <a:gd name="T20" fmla="*/ 133 w 189"/>
                <a:gd name="T21" fmla="*/ 372 h 372"/>
                <a:gd name="T22" fmla="*/ 126 w 189"/>
                <a:gd name="T23" fmla="*/ 372 h 372"/>
                <a:gd name="T24" fmla="*/ 112 w 189"/>
                <a:gd name="T25" fmla="*/ 372 h 372"/>
                <a:gd name="T26" fmla="*/ 91 w 189"/>
                <a:gd name="T27" fmla="*/ 372 h 372"/>
                <a:gd name="T28" fmla="*/ 70 w 189"/>
                <a:gd name="T29" fmla="*/ 365 h 372"/>
                <a:gd name="T30" fmla="*/ 56 w 189"/>
                <a:gd name="T31" fmla="*/ 365 h 372"/>
                <a:gd name="T32" fmla="*/ 35 w 189"/>
                <a:gd name="T33" fmla="*/ 365 h 372"/>
                <a:gd name="T34" fmla="*/ 21 w 189"/>
                <a:gd name="T35" fmla="*/ 365 h 372"/>
                <a:gd name="T36" fmla="*/ 14 w 189"/>
                <a:gd name="T37" fmla="*/ 365 h 372"/>
                <a:gd name="T38" fmla="*/ 7 w 189"/>
                <a:gd name="T39" fmla="*/ 358 h 372"/>
                <a:gd name="T40" fmla="*/ 0 w 189"/>
                <a:gd name="T41" fmla="*/ 358 h 372"/>
                <a:gd name="T42" fmla="*/ 0 w 189"/>
                <a:gd name="T43" fmla="*/ 302 h 372"/>
                <a:gd name="T44" fmla="*/ 0 w 189"/>
                <a:gd name="T45" fmla="*/ 239 h 372"/>
                <a:gd name="T46" fmla="*/ 0 w 189"/>
                <a:gd name="T47" fmla="*/ 182 h 372"/>
                <a:gd name="T48" fmla="*/ 0 w 189"/>
                <a:gd name="T49" fmla="*/ 126 h 372"/>
                <a:gd name="T50" fmla="*/ 0 w 189"/>
                <a:gd name="T51" fmla="*/ 91 h 372"/>
                <a:gd name="T52" fmla="*/ 0 w 189"/>
                <a:gd name="T53" fmla="*/ 63 h 372"/>
                <a:gd name="T54" fmla="*/ 0 w 189"/>
                <a:gd name="T55" fmla="*/ 28 h 372"/>
                <a:gd name="T56" fmla="*/ 0 w 189"/>
                <a:gd name="T57" fmla="*/ 0 h 372"/>
                <a:gd name="T58" fmla="*/ 189 w 189"/>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372"/>
                <a:gd name="T92" fmla="*/ 189 w 189"/>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372">
                  <a:moveTo>
                    <a:pt x="189" y="7"/>
                  </a:moveTo>
                  <a:lnTo>
                    <a:pt x="189" y="98"/>
                  </a:lnTo>
                  <a:lnTo>
                    <a:pt x="189" y="189"/>
                  </a:lnTo>
                  <a:lnTo>
                    <a:pt x="189" y="274"/>
                  </a:lnTo>
                  <a:lnTo>
                    <a:pt x="189" y="365"/>
                  </a:lnTo>
                  <a:lnTo>
                    <a:pt x="182" y="365"/>
                  </a:lnTo>
                  <a:lnTo>
                    <a:pt x="175" y="372"/>
                  </a:lnTo>
                  <a:lnTo>
                    <a:pt x="161" y="372"/>
                  </a:lnTo>
                  <a:lnTo>
                    <a:pt x="154" y="372"/>
                  </a:lnTo>
                  <a:lnTo>
                    <a:pt x="147" y="372"/>
                  </a:lnTo>
                  <a:lnTo>
                    <a:pt x="133" y="372"/>
                  </a:lnTo>
                  <a:lnTo>
                    <a:pt x="126"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189" y="7"/>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4" name="Freeform 140"/>
            <p:cNvSpPr>
              <a:spLocks/>
            </p:cNvSpPr>
            <p:nvPr/>
          </p:nvSpPr>
          <p:spPr bwMode="auto">
            <a:xfrm>
              <a:off x="2394" y="2509"/>
              <a:ext cx="182" cy="372"/>
            </a:xfrm>
            <a:custGeom>
              <a:avLst/>
              <a:gdLst>
                <a:gd name="T0" fmla="*/ 182 w 182"/>
                <a:gd name="T1" fmla="*/ 7 h 372"/>
                <a:gd name="T2" fmla="*/ 182 w 182"/>
                <a:gd name="T3" fmla="*/ 98 h 372"/>
                <a:gd name="T4" fmla="*/ 182 w 182"/>
                <a:gd name="T5" fmla="*/ 189 h 372"/>
                <a:gd name="T6" fmla="*/ 182 w 182"/>
                <a:gd name="T7" fmla="*/ 281 h 372"/>
                <a:gd name="T8" fmla="*/ 182 w 182"/>
                <a:gd name="T9" fmla="*/ 372 h 372"/>
                <a:gd name="T10" fmla="*/ 175 w 182"/>
                <a:gd name="T11" fmla="*/ 372 h 372"/>
                <a:gd name="T12" fmla="*/ 168 w 182"/>
                <a:gd name="T13" fmla="*/ 372 h 372"/>
                <a:gd name="T14" fmla="*/ 154 w 182"/>
                <a:gd name="T15" fmla="*/ 372 h 372"/>
                <a:gd name="T16" fmla="*/ 147 w 182"/>
                <a:gd name="T17" fmla="*/ 372 h 372"/>
                <a:gd name="T18" fmla="*/ 140 w 182"/>
                <a:gd name="T19" fmla="*/ 372 h 372"/>
                <a:gd name="T20" fmla="*/ 133 w 182"/>
                <a:gd name="T21" fmla="*/ 372 h 372"/>
                <a:gd name="T22" fmla="*/ 126 w 182"/>
                <a:gd name="T23" fmla="*/ 372 h 372"/>
                <a:gd name="T24" fmla="*/ 112 w 182"/>
                <a:gd name="T25" fmla="*/ 372 h 372"/>
                <a:gd name="T26" fmla="*/ 91 w 182"/>
                <a:gd name="T27" fmla="*/ 372 h 372"/>
                <a:gd name="T28" fmla="*/ 70 w 182"/>
                <a:gd name="T29" fmla="*/ 365 h 372"/>
                <a:gd name="T30" fmla="*/ 56 w 182"/>
                <a:gd name="T31" fmla="*/ 365 h 372"/>
                <a:gd name="T32" fmla="*/ 35 w 182"/>
                <a:gd name="T33" fmla="*/ 365 h 372"/>
                <a:gd name="T34" fmla="*/ 21 w 182"/>
                <a:gd name="T35" fmla="*/ 365 h 372"/>
                <a:gd name="T36" fmla="*/ 14 w 182"/>
                <a:gd name="T37" fmla="*/ 365 h 372"/>
                <a:gd name="T38" fmla="*/ 7 w 182"/>
                <a:gd name="T39" fmla="*/ 358 h 372"/>
                <a:gd name="T40" fmla="*/ 0 w 182"/>
                <a:gd name="T41" fmla="*/ 358 h 372"/>
                <a:gd name="T42" fmla="*/ 0 w 182"/>
                <a:gd name="T43" fmla="*/ 302 h 372"/>
                <a:gd name="T44" fmla="*/ 0 w 182"/>
                <a:gd name="T45" fmla="*/ 239 h 372"/>
                <a:gd name="T46" fmla="*/ 0 w 182"/>
                <a:gd name="T47" fmla="*/ 182 h 372"/>
                <a:gd name="T48" fmla="*/ 0 w 182"/>
                <a:gd name="T49" fmla="*/ 126 h 372"/>
                <a:gd name="T50" fmla="*/ 0 w 182"/>
                <a:gd name="T51" fmla="*/ 91 h 372"/>
                <a:gd name="T52" fmla="*/ 0 w 182"/>
                <a:gd name="T53" fmla="*/ 63 h 372"/>
                <a:gd name="T54" fmla="*/ 0 w 182"/>
                <a:gd name="T55" fmla="*/ 28 h 372"/>
                <a:gd name="T56" fmla="*/ 0 w 182"/>
                <a:gd name="T57" fmla="*/ 0 h 372"/>
                <a:gd name="T58" fmla="*/ 182 w 182"/>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372"/>
                <a:gd name="T92" fmla="*/ 182 w 182"/>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372">
                  <a:moveTo>
                    <a:pt x="182" y="7"/>
                  </a:moveTo>
                  <a:lnTo>
                    <a:pt x="182" y="98"/>
                  </a:lnTo>
                  <a:lnTo>
                    <a:pt x="182" y="189"/>
                  </a:lnTo>
                  <a:lnTo>
                    <a:pt x="182" y="281"/>
                  </a:lnTo>
                  <a:lnTo>
                    <a:pt x="182" y="372"/>
                  </a:lnTo>
                  <a:lnTo>
                    <a:pt x="175" y="372"/>
                  </a:lnTo>
                  <a:lnTo>
                    <a:pt x="168" y="372"/>
                  </a:lnTo>
                  <a:lnTo>
                    <a:pt x="154" y="372"/>
                  </a:lnTo>
                  <a:lnTo>
                    <a:pt x="147" y="372"/>
                  </a:lnTo>
                  <a:lnTo>
                    <a:pt x="140" y="372"/>
                  </a:lnTo>
                  <a:lnTo>
                    <a:pt x="133" y="372"/>
                  </a:lnTo>
                  <a:lnTo>
                    <a:pt x="126"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182" y="7"/>
                  </a:lnTo>
                  <a:close/>
                </a:path>
              </a:pathLst>
            </a:custGeom>
            <a:solidFill>
              <a:srgbClr val="829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5" name="Freeform 141"/>
            <p:cNvSpPr>
              <a:spLocks/>
            </p:cNvSpPr>
            <p:nvPr/>
          </p:nvSpPr>
          <p:spPr bwMode="auto">
            <a:xfrm>
              <a:off x="2394" y="2509"/>
              <a:ext cx="168" cy="372"/>
            </a:xfrm>
            <a:custGeom>
              <a:avLst/>
              <a:gdLst>
                <a:gd name="T0" fmla="*/ 168 w 168"/>
                <a:gd name="T1" fmla="*/ 7 h 372"/>
                <a:gd name="T2" fmla="*/ 168 w 168"/>
                <a:gd name="T3" fmla="*/ 98 h 372"/>
                <a:gd name="T4" fmla="*/ 168 w 168"/>
                <a:gd name="T5" fmla="*/ 189 h 372"/>
                <a:gd name="T6" fmla="*/ 168 w 168"/>
                <a:gd name="T7" fmla="*/ 281 h 372"/>
                <a:gd name="T8" fmla="*/ 168 w 168"/>
                <a:gd name="T9" fmla="*/ 372 h 372"/>
                <a:gd name="T10" fmla="*/ 161 w 168"/>
                <a:gd name="T11" fmla="*/ 372 h 372"/>
                <a:gd name="T12" fmla="*/ 154 w 168"/>
                <a:gd name="T13" fmla="*/ 372 h 372"/>
                <a:gd name="T14" fmla="*/ 147 w 168"/>
                <a:gd name="T15" fmla="*/ 372 h 372"/>
                <a:gd name="T16" fmla="*/ 140 w 168"/>
                <a:gd name="T17" fmla="*/ 372 h 372"/>
                <a:gd name="T18" fmla="*/ 133 w 168"/>
                <a:gd name="T19" fmla="*/ 372 h 372"/>
                <a:gd name="T20" fmla="*/ 126 w 168"/>
                <a:gd name="T21" fmla="*/ 372 h 372"/>
                <a:gd name="T22" fmla="*/ 119 w 168"/>
                <a:gd name="T23" fmla="*/ 372 h 372"/>
                <a:gd name="T24" fmla="*/ 112 w 168"/>
                <a:gd name="T25" fmla="*/ 372 h 372"/>
                <a:gd name="T26" fmla="*/ 91 w 168"/>
                <a:gd name="T27" fmla="*/ 372 h 372"/>
                <a:gd name="T28" fmla="*/ 70 w 168"/>
                <a:gd name="T29" fmla="*/ 365 h 372"/>
                <a:gd name="T30" fmla="*/ 56 w 168"/>
                <a:gd name="T31" fmla="*/ 365 h 372"/>
                <a:gd name="T32" fmla="*/ 35 w 168"/>
                <a:gd name="T33" fmla="*/ 365 h 372"/>
                <a:gd name="T34" fmla="*/ 21 w 168"/>
                <a:gd name="T35" fmla="*/ 365 h 372"/>
                <a:gd name="T36" fmla="*/ 14 w 168"/>
                <a:gd name="T37" fmla="*/ 365 h 372"/>
                <a:gd name="T38" fmla="*/ 7 w 168"/>
                <a:gd name="T39" fmla="*/ 358 h 372"/>
                <a:gd name="T40" fmla="*/ 0 w 168"/>
                <a:gd name="T41" fmla="*/ 358 h 372"/>
                <a:gd name="T42" fmla="*/ 0 w 168"/>
                <a:gd name="T43" fmla="*/ 302 h 372"/>
                <a:gd name="T44" fmla="*/ 0 w 168"/>
                <a:gd name="T45" fmla="*/ 239 h 372"/>
                <a:gd name="T46" fmla="*/ 0 w 168"/>
                <a:gd name="T47" fmla="*/ 182 h 372"/>
                <a:gd name="T48" fmla="*/ 0 w 168"/>
                <a:gd name="T49" fmla="*/ 126 h 372"/>
                <a:gd name="T50" fmla="*/ 0 w 168"/>
                <a:gd name="T51" fmla="*/ 91 h 372"/>
                <a:gd name="T52" fmla="*/ 0 w 168"/>
                <a:gd name="T53" fmla="*/ 63 h 372"/>
                <a:gd name="T54" fmla="*/ 0 w 168"/>
                <a:gd name="T55" fmla="*/ 28 h 372"/>
                <a:gd name="T56" fmla="*/ 0 w 168"/>
                <a:gd name="T57" fmla="*/ 0 h 372"/>
                <a:gd name="T58" fmla="*/ 168 w 168"/>
                <a:gd name="T59" fmla="*/ 7 h 3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8"/>
                <a:gd name="T91" fmla="*/ 0 h 372"/>
                <a:gd name="T92" fmla="*/ 168 w 168"/>
                <a:gd name="T93" fmla="*/ 372 h 3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8" h="372">
                  <a:moveTo>
                    <a:pt x="168" y="7"/>
                  </a:moveTo>
                  <a:lnTo>
                    <a:pt x="168" y="98"/>
                  </a:lnTo>
                  <a:lnTo>
                    <a:pt x="168" y="189"/>
                  </a:lnTo>
                  <a:lnTo>
                    <a:pt x="168" y="281"/>
                  </a:lnTo>
                  <a:lnTo>
                    <a:pt x="168" y="372"/>
                  </a:lnTo>
                  <a:lnTo>
                    <a:pt x="161" y="372"/>
                  </a:lnTo>
                  <a:lnTo>
                    <a:pt x="154" y="372"/>
                  </a:lnTo>
                  <a:lnTo>
                    <a:pt x="147" y="372"/>
                  </a:lnTo>
                  <a:lnTo>
                    <a:pt x="140" y="372"/>
                  </a:lnTo>
                  <a:lnTo>
                    <a:pt x="133" y="372"/>
                  </a:lnTo>
                  <a:lnTo>
                    <a:pt x="126" y="372"/>
                  </a:lnTo>
                  <a:lnTo>
                    <a:pt x="119" y="372"/>
                  </a:lnTo>
                  <a:lnTo>
                    <a:pt x="112" y="372"/>
                  </a:lnTo>
                  <a:lnTo>
                    <a:pt x="91" y="372"/>
                  </a:lnTo>
                  <a:lnTo>
                    <a:pt x="70" y="365"/>
                  </a:lnTo>
                  <a:lnTo>
                    <a:pt x="56" y="365"/>
                  </a:lnTo>
                  <a:lnTo>
                    <a:pt x="35" y="365"/>
                  </a:lnTo>
                  <a:lnTo>
                    <a:pt x="21" y="365"/>
                  </a:lnTo>
                  <a:lnTo>
                    <a:pt x="14" y="365"/>
                  </a:lnTo>
                  <a:lnTo>
                    <a:pt x="7" y="358"/>
                  </a:lnTo>
                  <a:lnTo>
                    <a:pt x="0" y="358"/>
                  </a:lnTo>
                  <a:lnTo>
                    <a:pt x="0" y="302"/>
                  </a:lnTo>
                  <a:lnTo>
                    <a:pt x="0" y="239"/>
                  </a:lnTo>
                  <a:lnTo>
                    <a:pt x="0" y="182"/>
                  </a:lnTo>
                  <a:lnTo>
                    <a:pt x="0" y="126"/>
                  </a:lnTo>
                  <a:lnTo>
                    <a:pt x="0" y="91"/>
                  </a:lnTo>
                  <a:lnTo>
                    <a:pt x="0" y="63"/>
                  </a:lnTo>
                  <a:lnTo>
                    <a:pt x="0" y="28"/>
                  </a:lnTo>
                  <a:lnTo>
                    <a:pt x="0" y="0"/>
                  </a:lnTo>
                  <a:lnTo>
                    <a:pt x="168" y="7"/>
                  </a:lnTo>
                  <a:close/>
                </a:path>
              </a:pathLst>
            </a:custGeom>
            <a:solidFill>
              <a:srgbClr val="89A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6" name="Freeform 142"/>
            <p:cNvSpPr>
              <a:spLocks/>
            </p:cNvSpPr>
            <p:nvPr/>
          </p:nvSpPr>
          <p:spPr bwMode="auto">
            <a:xfrm>
              <a:off x="2394" y="2509"/>
              <a:ext cx="161" cy="372"/>
            </a:xfrm>
            <a:custGeom>
              <a:avLst/>
              <a:gdLst>
                <a:gd name="T0" fmla="*/ 161 w 161"/>
                <a:gd name="T1" fmla="*/ 7 h 372"/>
                <a:gd name="T2" fmla="*/ 161 w 161"/>
                <a:gd name="T3" fmla="*/ 98 h 372"/>
                <a:gd name="T4" fmla="*/ 161 w 161"/>
                <a:gd name="T5" fmla="*/ 189 h 372"/>
                <a:gd name="T6" fmla="*/ 161 w 161"/>
                <a:gd name="T7" fmla="*/ 281 h 372"/>
                <a:gd name="T8" fmla="*/ 161 w 161"/>
                <a:gd name="T9" fmla="*/ 372 h 372"/>
                <a:gd name="T10" fmla="*/ 154 w 161"/>
                <a:gd name="T11" fmla="*/ 372 h 372"/>
                <a:gd name="T12" fmla="*/ 147 w 161"/>
                <a:gd name="T13" fmla="*/ 372 h 372"/>
                <a:gd name="T14" fmla="*/ 147 w 161"/>
                <a:gd name="T15" fmla="*/ 372 h 372"/>
                <a:gd name="T16" fmla="*/ 140 w 161"/>
                <a:gd name="T17" fmla="*/ 372 h 372"/>
                <a:gd name="T18" fmla="*/ 133 w 161"/>
                <a:gd name="T19" fmla="*/ 372 h 372"/>
                <a:gd name="T20" fmla="*/ 126 w 161"/>
                <a:gd name="T21" fmla="*/ 372 h 372"/>
                <a:gd name="T22" fmla="*/ 119 w 161"/>
                <a:gd name="T23" fmla="*/ 372 h 372"/>
                <a:gd name="T24" fmla="*/ 112 w 161"/>
                <a:gd name="T25" fmla="*/ 372 h 372"/>
                <a:gd name="T26" fmla="*/ 91 w 161"/>
                <a:gd name="T27" fmla="*/ 372 h 372"/>
                <a:gd name="T28" fmla="*/ 70 w 161"/>
                <a:gd name="T29" fmla="*/ 365 h 372"/>
                <a:gd name="T30" fmla="*/ 56 w 161"/>
                <a:gd name="T31" fmla="*/ 365 h 372"/>
                <a:gd name="T32" fmla="*/ 42 w 161"/>
                <a:gd name="T33" fmla="*/ 365 h 372"/>
                <a:gd name="T34" fmla="*/ 28 w 161"/>
                <a:gd name="T35" fmla="*/ 365 h 372"/>
                <a:gd name="T36" fmla="*/ 14 w 161"/>
                <a:gd name="T37" fmla="*/ 365 h 372"/>
                <a:gd name="T38" fmla="*/ 7 w 161"/>
                <a:gd name="T39" fmla="*/ 358 h 372"/>
                <a:gd name="T40" fmla="*/ 0 w 161"/>
                <a:gd name="T41" fmla="*/ 358 h 372"/>
                <a:gd name="T42" fmla="*/ 0 w 161"/>
                <a:gd name="T43" fmla="*/ 267 h 372"/>
                <a:gd name="T44" fmla="*/ 0 w 161"/>
                <a:gd name="T45" fmla="*/ 182 h 372"/>
                <a:gd name="T46" fmla="*/ 0 w 161"/>
                <a:gd name="T47" fmla="*/ 91 h 372"/>
                <a:gd name="T48" fmla="*/ 0 w 161"/>
                <a:gd name="T49" fmla="*/ 0 h 372"/>
                <a:gd name="T50" fmla="*/ 161 w 161"/>
                <a:gd name="T51" fmla="*/ 7 h 3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
                <a:gd name="T79" fmla="*/ 0 h 372"/>
                <a:gd name="T80" fmla="*/ 161 w 161"/>
                <a:gd name="T81" fmla="*/ 372 h 3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 h="372">
                  <a:moveTo>
                    <a:pt x="161" y="7"/>
                  </a:moveTo>
                  <a:lnTo>
                    <a:pt x="161" y="98"/>
                  </a:lnTo>
                  <a:lnTo>
                    <a:pt x="161" y="189"/>
                  </a:lnTo>
                  <a:lnTo>
                    <a:pt x="161" y="281"/>
                  </a:lnTo>
                  <a:lnTo>
                    <a:pt x="161" y="372"/>
                  </a:lnTo>
                  <a:lnTo>
                    <a:pt x="154" y="372"/>
                  </a:lnTo>
                  <a:lnTo>
                    <a:pt x="147" y="372"/>
                  </a:lnTo>
                  <a:lnTo>
                    <a:pt x="140" y="372"/>
                  </a:lnTo>
                  <a:lnTo>
                    <a:pt x="133" y="372"/>
                  </a:lnTo>
                  <a:lnTo>
                    <a:pt x="126" y="372"/>
                  </a:lnTo>
                  <a:lnTo>
                    <a:pt x="119" y="372"/>
                  </a:lnTo>
                  <a:lnTo>
                    <a:pt x="112" y="372"/>
                  </a:lnTo>
                  <a:lnTo>
                    <a:pt x="91" y="372"/>
                  </a:lnTo>
                  <a:lnTo>
                    <a:pt x="70" y="365"/>
                  </a:lnTo>
                  <a:lnTo>
                    <a:pt x="56" y="365"/>
                  </a:lnTo>
                  <a:lnTo>
                    <a:pt x="42" y="365"/>
                  </a:lnTo>
                  <a:lnTo>
                    <a:pt x="28" y="365"/>
                  </a:lnTo>
                  <a:lnTo>
                    <a:pt x="14" y="365"/>
                  </a:lnTo>
                  <a:lnTo>
                    <a:pt x="7" y="358"/>
                  </a:lnTo>
                  <a:lnTo>
                    <a:pt x="0" y="358"/>
                  </a:lnTo>
                  <a:lnTo>
                    <a:pt x="0" y="267"/>
                  </a:lnTo>
                  <a:lnTo>
                    <a:pt x="0" y="182"/>
                  </a:lnTo>
                  <a:lnTo>
                    <a:pt x="0" y="91"/>
                  </a:lnTo>
                  <a:lnTo>
                    <a:pt x="0" y="0"/>
                  </a:lnTo>
                  <a:lnTo>
                    <a:pt x="161" y="7"/>
                  </a:lnTo>
                  <a:close/>
                </a:path>
              </a:pathLst>
            </a:custGeom>
            <a:solidFill>
              <a:srgbClr val="8EA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7" name="Freeform 143"/>
            <p:cNvSpPr>
              <a:spLocks/>
            </p:cNvSpPr>
            <p:nvPr/>
          </p:nvSpPr>
          <p:spPr bwMode="auto">
            <a:xfrm>
              <a:off x="2394" y="2509"/>
              <a:ext cx="154" cy="372"/>
            </a:xfrm>
            <a:custGeom>
              <a:avLst/>
              <a:gdLst>
                <a:gd name="T0" fmla="*/ 154 w 154"/>
                <a:gd name="T1" fmla="*/ 7 h 372"/>
                <a:gd name="T2" fmla="*/ 147 w 154"/>
                <a:gd name="T3" fmla="*/ 98 h 372"/>
                <a:gd name="T4" fmla="*/ 147 w 154"/>
                <a:gd name="T5" fmla="*/ 189 h 372"/>
                <a:gd name="T6" fmla="*/ 147 w 154"/>
                <a:gd name="T7" fmla="*/ 281 h 372"/>
                <a:gd name="T8" fmla="*/ 147 w 154"/>
                <a:gd name="T9" fmla="*/ 372 h 372"/>
                <a:gd name="T10" fmla="*/ 147 w 154"/>
                <a:gd name="T11" fmla="*/ 372 h 372"/>
                <a:gd name="T12" fmla="*/ 140 w 154"/>
                <a:gd name="T13" fmla="*/ 372 h 372"/>
                <a:gd name="T14" fmla="*/ 140 w 154"/>
                <a:gd name="T15" fmla="*/ 372 h 372"/>
                <a:gd name="T16" fmla="*/ 133 w 154"/>
                <a:gd name="T17" fmla="*/ 372 h 372"/>
                <a:gd name="T18" fmla="*/ 126 w 154"/>
                <a:gd name="T19" fmla="*/ 372 h 372"/>
                <a:gd name="T20" fmla="*/ 126 w 154"/>
                <a:gd name="T21" fmla="*/ 372 h 372"/>
                <a:gd name="T22" fmla="*/ 119 w 154"/>
                <a:gd name="T23" fmla="*/ 372 h 372"/>
                <a:gd name="T24" fmla="*/ 112 w 154"/>
                <a:gd name="T25" fmla="*/ 372 h 372"/>
                <a:gd name="T26" fmla="*/ 91 w 154"/>
                <a:gd name="T27" fmla="*/ 372 h 372"/>
                <a:gd name="T28" fmla="*/ 77 w 154"/>
                <a:gd name="T29" fmla="*/ 365 h 372"/>
                <a:gd name="T30" fmla="*/ 56 w 154"/>
                <a:gd name="T31" fmla="*/ 365 h 372"/>
                <a:gd name="T32" fmla="*/ 42 w 154"/>
                <a:gd name="T33" fmla="*/ 365 h 372"/>
                <a:gd name="T34" fmla="*/ 28 w 154"/>
                <a:gd name="T35" fmla="*/ 365 h 372"/>
                <a:gd name="T36" fmla="*/ 14 w 154"/>
                <a:gd name="T37" fmla="*/ 365 h 372"/>
                <a:gd name="T38" fmla="*/ 7 w 154"/>
                <a:gd name="T39" fmla="*/ 358 h 372"/>
                <a:gd name="T40" fmla="*/ 0 w 154"/>
                <a:gd name="T41" fmla="*/ 358 h 372"/>
                <a:gd name="T42" fmla="*/ 0 w 154"/>
                <a:gd name="T43" fmla="*/ 267 h 372"/>
                <a:gd name="T44" fmla="*/ 0 w 154"/>
                <a:gd name="T45" fmla="*/ 182 h 372"/>
                <a:gd name="T46" fmla="*/ 0 w 154"/>
                <a:gd name="T47" fmla="*/ 91 h 372"/>
                <a:gd name="T48" fmla="*/ 0 w 154"/>
                <a:gd name="T49" fmla="*/ 0 h 372"/>
                <a:gd name="T50" fmla="*/ 154 w 154"/>
                <a:gd name="T51" fmla="*/ 7 h 3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372"/>
                <a:gd name="T80" fmla="*/ 154 w 154"/>
                <a:gd name="T81" fmla="*/ 372 h 3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372">
                  <a:moveTo>
                    <a:pt x="154" y="7"/>
                  </a:moveTo>
                  <a:lnTo>
                    <a:pt x="147" y="98"/>
                  </a:lnTo>
                  <a:lnTo>
                    <a:pt x="147" y="189"/>
                  </a:lnTo>
                  <a:lnTo>
                    <a:pt x="147" y="281"/>
                  </a:lnTo>
                  <a:lnTo>
                    <a:pt x="147" y="372"/>
                  </a:lnTo>
                  <a:lnTo>
                    <a:pt x="140" y="372"/>
                  </a:lnTo>
                  <a:lnTo>
                    <a:pt x="133" y="372"/>
                  </a:lnTo>
                  <a:lnTo>
                    <a:pt x="126" y="372"/>
                  </a:lnTo>
                  <a:lnTo>
                    <a:pt x="119" y="372"/>
                  </a:lnTo>
                  <a:lnTo>
                    <a:pt x="112" y="372"/>
                  </a:lnTo>
                  <a:lnTo>
                    <a:pt x="91" y="372"/>
                  </a:lnTo>
                  <a:lnTo>
                    <a:pt x="77" y="365"/>
                  </a:lnTo>
                  <a:lnTo>
                    <a:pt x="56" y="365"/>
                  </a:lnTo>
                  <a:lnTo>
                    <a:pt x="42" y="365"/>
                  </a:lnTo>
                  <a:lnTo>
                    <a:pt x="28" y="365"/>
                  </a:lnTo>
                  <a:lnTo>
                    <a:pt x="14" y="365"/>
                  </a:lnTo>
                  <a:lnTo>
                    <a:pt x="7" y="358"/>
                  </a:lnTo>
                  <a:lnTo>
                    <a:pt x="0" y="358"/>
                  </a:lnTo>
                  <a:lnTo>
                    <a:pt x="0" y="267"/>
                  </a:lnTo>
                  <a:lnTo>
                    <a:pt x="0" y="182"/>
                  </a:lnTo>
                  <a:lnTo>
                    <a:pt x="0" y="91"/>
                  </a:lnTo>
                  <a:lnTo>
                    <a:pt x="0" y="0"/>
                  </a:lnTo>
                  <a:lnTo>
                    <a:pt x="154" y="7"/>
                  </a:lnTo>
                  <a:close/>
                </a:path>
              </a:pathLst>
            </a:custGeom>
            <a:solidFill>
              <a:srgbClr val="93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8" name="Freeform 144"/>
            <p:cNvSpPr>
              <a:spLocks/>
            </p:cNvSpPr>
            <p:nvPr/>
          </p:nvSpPr>
          <p:spPr bwMode="auto">
            <a:xfrm>
              <a:off x="2394" y="2509"/>
              <a:ext cx="140" cy="372"/>
            </a:xfrm>
            <a:custGeom>
              <a:avLst/>
              <a:gdLst>
                <a:gd name="T0" fmla="*/ 140 w 140"/>
                <a:gd name="T1" fmla="*/ 7 h 372"/>
                <a:gd name="T2" fmla="*/ 140 w 140"/>
                <a:gd name="T3" fmla="*/ 98 h 372"/>
                <a:gd name="T4" fmla="*/ 140 w 140"/>
                <a:gd name="T5" fmla="*/ 189 h 372"/>
                <a:gd name="T6" fmla="*/ 140 w 140"/>
                <a:gd name="T7" fmla="*/ 281 h 372"/>
                <a:gd name="T8" fmla="*/ 140 w 140"/>
                <a:gd name="T9" fmla="*/ 372 h 372"/>
                <a:gd name="T10" fmla="*/ 140 w 140"/>
                <a:gd name="T11" fmla="*/ 372 h 372"/>
                <a:gd name="T12" fmla="*/ 133 w 140"/>
                <a:gd name="T13" fmla="*/ 372 h 372"/>
                <a:gd name="T14" fmla="*/ 133 w 140"/>
                <a:gd name="T15" fmla="*/ 372 h 372"/>
                <a:gd name="T16" fmla="*/ 126 w 140"/>
                <a:gd name="T17" fmla="*/ 372 h 372"/>
                <a:gd name="T18" fmla="*/ 126 w 140"/>
                <a:gd name="T19" fmla="*/ 372 h 372"/>
                <a:gd name="T20" fmla="*/ 119 w 140"/>
                <a:gd name="T21" fmla="*/ 372 h 372"/>
                <a:gd name="T22" fmla="*/ 119 w 140"/>
                <a:gd name="T23" fmla="*/ 372 h 372"/>
                <a:gd name="T24" fmla="*/ 112 w 140"/>
                <a:gd name="T25" fmla="*/ 372 h 372"/>
                <a:gd name="T26" fmla="*/ 91 w 140"/>
                <a:gd name="T27" fmla="*/ 372 h 372"/>
                <a:gd name="T28" fmla="*/ 77 w 140"/>
                <a:gd name="T29" fmla="*/ 365 h 372"/>
                <a:gd name="T30" fmla="*/ 56 w 140"/>
                <a:gd name="T31" fmla="*/ 365 h 372"/>
                <a:gd name="T32" fmla="*/ 42 w 140"/>
                <a:gd name="T33" fmla="*/ 365 h 372"/>
                <a:gd name="T34" fmla="*/ 28 w 140"/>
                <a:gd name="T35" fmla="*/ 365 h 372"/>
                <a:gd name="T36" fmla="*/ 21 w 140"/>
                <a:gd name="T37" fmla="*/ 365 h 372"/>
                <a:gd name="T38" fmla="*/ 7 w 140"/>
                <a:gd name="T39" fmla="*/ 358 h 372"/>
                <a:gd name="T40" fmla="*/ 0 w 140"/>
                <a:gd name="T41" fmla="*/ 358 h 372"/>
                <a:gd name="T42" fmla="*/ 0 w 140"/>
                <a:gd name="T43" fmla="*/ 267 h 372"/>
                <a:gd name="T44" fmla="*/ 0 w 140"/>
                <a:gd name="T45" fmla="*/ 182 h 372"/>
                <a:gd name="T46" fmla="*/ 0 w 140"/>
                <a:gd name="T47" fmla="*/ 91 h 372"/>
                <a:gd name="T48" fmla="*/ 0 w 140"/>
                <a:gd name="T49" fmla="*/ 0 h 372"/>
                <a:gd name="T50" fmla="*/ 140 w 140"/>
                <a:gd name="T51" fmla="*/ 7 h 3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372"/>
                <a:gd name="T80" fmla="*/ 140 w 140"/>
                <a:gd name="T81" fmla="*/ 372 h 3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372">
                  <a:moveTo>
                    <a:pt x="140" y="7"/>
                  </a:moveTo>
                  <a:lnTo>
                    <a:pt x="140" y="98"/>
                  </a:lnTo>
                  <a:lnTo>
                    <a:pt x="140" y="189"/>
                  </a:lnTo>
                  <a:lnTo>
                    <a:pt x="140" y="281"/>
                  </a:lnTo>
                  <a:lnTo>
                    <a:pt x="140" y="372"/>
                  </a:lnTo>
                  <a:lnTo>
                    <a:pt x="133" y="372"/>
                  </a:lnTo>
                  <a:lnTo>
                    <a:pt x="126" y="372"/>
                  </a:lnTo>
                  <a:lnTo>
                    <a:pt x="119" y="372"/>
                  </a:lnTo>
                  <a:lnTo>
                    <a:pt x="112" y="372"/>
                  </a:lnTo>
                  <a:lnTo>
                    <a:pt x="91" y="372"/>
                  </a:lnTo>
                  <a:lnTo>
                    <a:pt x="77" y="365"/>
                  </a:lnTo>
                  <a:lnTo>
                    <a:pt x="56" y="365"/>
                  </a:lnTo>
                  <a:lnTo>
                    <a:pt x="42" y="365"/>
                  </a:lnTo>
                  <a:lnTo>
                    <a:pt x="28" y="365"/>
                  </a:lnTo>
                  <a:lnTo>
                    <a:pt x="21" y="365"/>
                  </a:lnTo>
                  <a:lnTo>
                    <a:pt x="7" y="358"/>
                  </a:lnTo>
                  <a:lnTo>
                    <a:pt x="0" y="358"/>
                  </a:lnTo>
                  <a:lnTo>
                    <a:pt x="0" y="267"/>
                  </a:lnTo>
                  <a:lnTo>
                    <a:pt x="0" y="182"/>
                  </a:lnTo>
                  <a:lnTo>
                    <a:pt x="0" y="91"/>
                  </a:lnTo>
                  <a:lnTo>
                    <a:pt x="0" y="0"/>
                  </a:lnTo>
                  <a:lnTo>
                    <a:pt x="140" y="7"/>
                  </a:lnTo>
                  <a:close/>
                </a:path>
              </a:pathLst>
            </a:custGeom>
            <a:solidFill>
              <a:srgbClr val="99B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19" name="Freeform 145"/>
            <p:cNvSpPr>
              <a:spLocks/>
            </p:cNvSpPr>
            <p:nvPr/>
          </p:nvSpPr>
          <p:spPr bwMode="auto">
            <a:xfrm>
              <a:off x="2394" y="2509"/>
              <a:ext cx="133" cy="372"/>
            </a:xfrm>
            <a:custGeom>
              <a:avLst/>
              <a:gdLst>
                <a:gd name="T0" fmla="*/ 133 w 133"/>
                <a:gd name="T1" fmla="*/ 0 h 372"/>
                <a:gd name="T2" fmla="*/ 133 w 133"/>
                <a:gd name="T3" fmla="*/ 91 h 372"/>
                <a:gd name="T4" fmla="*/ 133 w 133"/>
                <a:gd name="T5" fmla="*/ 189 h 372"/>
                <a:gd name="T6" fmla="*/ 133 w 133"/>
                <a:gd name="T7" fmla="*/ 281 h 372"/>
                <a:gd name="T8" fmla="*/ 133 w 133"/>
                <a:gd name="T9" fmla="*/ 372 h 372"/>
                <a:gd name="T10" fmla="*/ 126 w 133"/>
                <a:gd name="T11" fmla="*/ 372 h 372"/>
                <a:gd name="T12" fmla="*/ 119 w 133"/>
                <a:gd name="T13" fmla="*/ 372 h 372"/>
                <a:gd name="T14" fmla="*/ 119 w 133"/>
                <a:gd name="T15" fmla="*/ 372 h 372"/>
                <a:gd name="T16" fmla="*/ 112 w 133"/>
                <a:gd name="T17" fmla="*/ 372 h 372"/>
                <a:gd name="T18" fmla="*/ 98 w 133"/>
                <a:gd name="T19" fmla="*/ 372 h 372"/>
                <a:gd name="T20" fmla="*/ 77 w 133"/>
                <a:gd name="T21" fmla="*/ 365 h 372"/>
                <a:gd name="T22" fmla="*/ 56 w 133"/>
                <a:gd name="T23" fmla="*/ 365 h 372"/>
                <a:gd name="T24" fmla="*/ 42 w 133"/>
                <a:gd name="T25" fmla="*/ 365 h 372"/>
                <a:gd name="T26" fmla="*/ 28 w 133"/>
                <a:gd name="T27" fmla="*/ 365 h 372"/>
                <a:gd name="T28" fmla="*/ 21 w 133"/>
                <a:gd name="T29" fmla="*/ 365 h 372"/>
                <a:gd name="T30" fmla="*/ 7 w 133"/>
                <a:gd name="T31" fmla="*/ 358 h 372"/>
                <a:gd name="T32" fmla="*/ 0 w 133"/>
                <a:gd name="T33" fmla="*/ 358 h 372"/>
                <a:gd name="T34" fmla="*/ 0 w 133"/>
                <a:gd name="T35" fmla="*/ 267 h 372"/>
                <a:gd name="T36" fmla="*/ 0 w 133"/>
                <a:gd name="T37" fmla="*/ 182 h 372"/>
                <a:gd name="T38" fmla="*/ 0 w 133"/>
                <a:gd name="T39" fmla="*/ 91 h 372"/>
                <a:gd name="T40" fmla="*/ 0 w 133"/>
                <a:gd name="T41" fmla="*/ 0 h 372"/>
                <a:gd name="T42" fmla="*/ 133 w 133"/>
                <a:gd name="T43" fmla="*/ 0 h 3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372"/>
                <a:gd name="T68" fmla="*/ 133 w 133"/>
                <a:gd name="T69" fmla="*/ 372 h 3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372">
                  <a:moveTo>
                    <a:pt x="133" y="0"/>
                  </a:moveTo>
                  <a:lnTo>
                    <a:pt x="133" y="91"/>
                  </a:lnTo>
                  <a:lnTo>
                    <a:pt x="133" y="189"/>
                  </a:lnTo>
                  <a:lnTo>
                    <a:pt x="133" y="281"/>
                  </a:lnTo>
                  <a:lnTo>
                    <a:pt x="133" y="372"/>
                  </a:lnTo>
                  <a:lnTo>
                    <a:pt x="126" y="372"/>
                  </a:lnTo>
                  <a:lnTo>
                    <a:pt x="119" y="372"/>
                  </a:lnTo>
                  <a:lnTo>
                    <a:pt x="112" y="372"/>
                  </a:lnTo>
                  <a:lnTo>
                    <a:pt x="98" y="372"/>
                  </a:lnTo>
                  <a:lnTo>
                    <a:pt x="77" y="365"/>
                  </a:lnTo>
                  <a:lnTo>
                    <a:pt x="56" y="365"/>
                  </a:lnTo>
                  <a:lnTo>
                    <a:pt x="42" y="365"/>
                  </a:lnTo>
                  <a:lnTo>
                    <a:pt x="28" y="365"/>
                  </a:lnTo>
                  <a:lnTo>
                    <a:pt x="21" y="365"/>
                  </a:lnTo>
                  <a:lnTo>
                    <a:pt x="7" y="358"/>
                  </a:lnTo>
                  <a:lnTo>
                    <a:pt x="0" y="358"/>
                  </a:lnTo>
                  <a:lnTo>
                    <a:pt x="0" y="267"/>
                  </a:lnTo>
                  <a:lnTo>
                    <a:pt x="0" y="182"/>
                  </a:lnTo>
                  <a:lnTo>
                    <a:pt x="0" y="91"/>
                  </a:lnTo>
                  <a:lnTo>
                    <a:pt x="0" y="0"/>
                  </a:lnTo>
                  <a:lnTo>
                    <a:pt x="133"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0" name="Freeform 146"/>
            <p:cNvSpPr>
              <a:spLocks/>
            </p:cNvSpPr>
            <p:nvPr/>
          </p:nvSpPr>
          <p:spPr bwMode="auto">
            <a:xfrm>
              <a:off x="2394" y="2509"/>
              <a:ext cx="119" cy="372"/>
            </a:xfrm>
            <a:custGeom>
              <a:avLst/>
              <a:gdLst>
                <a:gd name="T0" fmla="*/ 119 w 119"/>
                <a:gd name="T1" fmla="*/ 0 h 372"/>
                <a:gd name="T2" fmla="*/ 119 w 119"/>
                <a:gd name="T3" fmla="*/ 91 h 372"/>
                <a:gd name="T4" fmla="*/ 119 w 119"/>
                <a:gd name="T5" fmla="*/ 189 h 372"/>
                <a:gd name="T6" fmla="*/ 119 w 119"/>
                <a:gd name="T7" fmla="*/ 281 h 372"/>
                <a:gd name="T8" fmla="*/ 119 w 119"/>
                <a:gd name="T9" fmla="*/ 372 h 372"/>
                <a:gd name="T10" fmla="*/ 119 w 119"/>
                <a:gd name="T11" fmla="*/ 372 h 372"/>
                <a:gd name="T12" fmla="*/ 119 w 119"/>
                <a:gd name="T13" fmla="*/ 372 h 372"/>
                <a:gd name="T14" fmla="*/ 112 w 119"/>
                <a:gd name="T15" fmla="*/ 372 h 372"/>
                <a:gd name="T16" fmla="*/ 112 w 119"/>
                <a:gd name="T17" fmla="*/ 372 h 372"/>
                <a:gd name="T18" fmla="*/ 98 w 119"/>
                <a:gd name="T19" fmla="*/ 372 h 372"/>
                <a:gd name="T20" fmla="*/ 77 w 119"/>
                <a:gd name="T21" fmla="*/ 365 h 372"/>
                <a:gd name="T22" fmla="*/ 63 w 119"/>
                <a:gd name="T23" fmla="*/ 365 h 372"/>
                <a:gd name="T24" fmla="*/ 42 w 119"/>
                <a:gd name="T25" fmla="*/ 365 h 372"/>
                <a:gd name="T26" fmla="*/ 28 w 119"/>
                <a:gd name="T27" fmla="*/ 365 h 372"/>
                <a:gd name="T28" fmla="*/ 21 w 119"/>
                <a:gd name="T29" fmla="*/ 365 h 372"/>
                <a:gd name="T30" fmla="*/ 14 w 119"/>
                <a:gd name="T31" fmla="*/ 358 h 372"/>
                <a:gd name="T32" fmla="*/ 0 w 119"/>
                <a:gd name="T33" fmla="*/ 358 h 372"/>
                <a:gd name="T34" fmla="*/ 0 w 119"/>
                <a:gd name="T35" fmla="*/ 267 h 372"/>
                <a:gd name="T36" fmla="*/ 0 w 119"/>
                <a:gd name="T37" fmla="*/ 182 h 372"/>
                <a:gd name="T38" fmla="*/ 0 w 119"/>
                <a:gd name="T39" fmla="*/ 91 h 372"/>
                <a:gd name="T40" fmla="*/ 0 w 119"/>
                <a:gd name="T41" fmla="*/ 0 h 372"/>
                <a:gd name="T42" fmla="*/ 119 w 119"/>
                <a:gd name="T43" fmla="*/ 0 h 3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372"/>
                <a:gd name="T68" fmla="*/ 119 w 119"/>
                <a:gd name="T69" fmla="*/ 372 h 3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372">
                  <a:moveTo>
                    <a:pt x="119" y="0"/>
                  </a:moveTo>
                  <a:lnTo>
                    <a:pt x="119" y="91"/>
                  </a:lnTo>
                  <a:lnTo>
                    <a:pt x="119" y="189"/>
                  </a:lnTo>
                  <a:lnTo>
                    <a:pt x="119" y="281"/>
                  </a:lnTo>
                  <a:lnTo>
                    <a:pt x="119" y="372"/>
                  </a:lnTo>
                  <a:lnTo>
                    <a:pt x="112" y="372"/>
                  </a:lnTo>
                  <a:lnTo>
                    <a:pt x="98" y="372"/>
                  </a:lnTo>
                  <a:lnTo>
                    <a:pt x="77" y="365"/>
                  </a:lnTo>
                  <a:lnTo>
                    <a:pt x="63" y="365"/>
                  </a:lnTo>
                  <a:lnTo>
                    <a:pt x="42" y="365"/>
                  </a:lnTo>
                  <a:lnTo>
                    <a:pt x="28" y="365"/>
                  </a:lnTo>
                  <a:lnTo>
                    <a:pt x="21" y="365"/>
                  </a:lnTo>
                  <a:lnTo>
                    <a:pt x="14" y="358"/>
                  </a:lnTo>
                  <a:lnTo>
                    <a:pt x="0" y="358"/>
                  </a:lnTo>
                  <a:lnTo>
                    <a:pt x="0" y="267"/>
                  </a:lnTo>
                  <a:lnTo>
                    <a:pt x="0" y="182"/>
                  </a:lnTo>
                  <a:lnTo>
                    <a:pt x="0" y="91"/>
                  </a:lnTo>
                  <a:lnTo>
                    <a:pt x="0" y="0"/>
                  </a:lnTo>
                  <a:lnTo>
                    <a:pt x="119" y="0"/>
                  </a:lnTo>
                  <a:close/>
                </a:path>
              </a:pathLst>
            </a:custGeom>
            <a:solidFill>
              <a:srgbClr val="A3B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1" name="Freeform 147"/>
            <p:cNvSpPr>
              <a:spLocks/>
            </p:cNvSpPr>
            <p:nvPr/>
          </p:nvSpPr>
          <p:spPr bwMode="auto">
            <a:xfrm>
              <a:off x="2401" y="2509"/>
              <a:ext cx="105" cy="372"/>
            </a:xfrm>
            <a:custGeom>
              <a:avLst/>
              <a:gdLst>
                <a:gd name="T0" fmla="*/ 105 w 105"/>
                <a:gd name="T1" fmla="*/ 0 h 372"/>
                <a:gd name="T2" fmla="*/ 105 w 105"/>
                <a:gd name="T3" fmla="*/ 91 h 372"/>
                <a:gd name="T4" fmla="*/ 105 w 105"/>
                <a:gd name="T5" fmla="*/ 189 h 372"/>
                <a:gd name="T6" fmla="*/ 105 w 105"/>
                <a:gd name="T7" fmla="*/ 281 h 372"/>
                <a:gd name="T8" fmla="*/ 105 w 105"/>
                <a:gd name="T9" fmla="*/ 372 h 372"/>
                <a:gd name="T10" fmla="*/ 84 w 105"/>
                <a:gd name="T11" fmla="*/ 365 h 372"/>
                <a:gd name="T12" fmla="*/ 70 w 105"/>
                <a:gd name="T13" fmla="*/ 365 h 372"/>
                <a:gd name="T14" fmla="*/ 49 w 105"/>
                <a:gd name="T15" fmla="*/ 365 h 372"/>
                <a:gd name="T16" fmla="*/ 35 w 105"/>
                <a:gd name="T17" fmla="*/ 365 h 372"/>
                <a:gd name="T18" fmla="*/ 21 w 105"/>
                <a:gd name="T19" fmla="*/ 365 h 372"/>
                <a:gd name="T20" fmla="*/ 14 w 105"/>
                <a:gd name="T21" fmla="*/ 365 h 372"/>
                <a:gd name="T22" fmla="*/ 7 w 105"/>
                <a:gd name="T23" fmla="*/ 358 h 372"/>
                <a:gd name="T24" fmla="*/ 0 w 105"/>
                <a:gd name="T25" fmla="*/ 358 h 372"/>
                <a:gd name="T26" fmla="*/ 0 w 105"/>
                <a:gd name="T27" fmla="*/ 267 h 372"/>
                <a:gd name="T28" fmla="*/ 0 w 105"/>
                <a:gd name="T29" fmla="*/ 182 h 372"/>
                <a:gd name="T30" fmla="*/ 0 w 105"/>
                <a:gd name="T31" fmla="*/ 91 h 372"/>
                <a:gd name="T32" fmla="*/ 0 w 105"/>
                <a:gd name="T33" fmla="*/ 0 h 372"/>
                <a:gd name="T34" fmla="*/ 105 w 105"/>
                <a:gd name="T35" fmla="*/ 0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372"/>
                <a:gd name="T56" fmla="*/ 105 w 10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372">
                  <a:moveTo>
                    <a:pt x="105" y="0"/>
                  </a:moveTo>
                  <a:lnTo>
                    <a:pt x="105" y="91"/>
                  </a:lnTo>
                  <a:lnTo>
                    <a:pt x="105" y="189"/>
                  </a:lnTo>
                  <a:lnTo>
                    <a:pt x="105" y="281"/>
                  </a:lnTo>
                  <a:lnTo>
                    <a:pt x="105" y="372"/>
                  </a:lnTo>
                  <a:lnTo>
                    <a:pt x="84" y="365"/>
                  </a:lnTo>
                  <a:lnTo>
                    <a:pt x="70" y="365"/>
                  </a:lnTo>
                  <a:lnTo>
                    <a:pt x="49" y="365"/>
                  </a:lnTo>
                  <a:lnTo>
                    <a:pt x="35" y="365"/>
                  </a:lnTo>
                  <a:lnTo>
                    <a:pt x="21" y="365"/>
                  </a:lnTo>
                  <a:lnTo>
                    <a:pt x="14" y="365"/>
                  </a:lnTo>
                  <a:lnTo>
                    <a:pt x="7" y="358"/>
                  </a:lnTo>
                  <a:lnTo>
                    <a:pt x="0" y="358"/>
                  </a:lnTo>
                  <a:lnTo>
                    <a:pt x="0" y="267"/>
                  </a:lnTo>
                  <a:lnTo>
                    <a:pt x="0" y="182"/>
                  </a:lnTo>
                  <a:lnTo>
                    <a:pt x="0" y="91"/>
                  </a:lnTo>
                  <a:lnTo>
                    <a:pt x="0" y="0"/>
                  </a:lnTo>
                  <a:lnTo>
                    <a:pt x="105" y="0"/>
                  </a:lnTo>
                  <a:close/>
                </a:path>
              </a:pathLst>
            </a:custGeom>
            <a:solidFill>
              <a:srgbClr val="A5B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2" name="Freeform 148"/>
            <p:cNvSpPr>
              <a:spLocks/>
            </p:cNvSpPr>
            <p:nvPr/>
          </p:nvSpPr>
          <p:spPr bwMode="auto">
            <a:xfrm>
              <a:off x="2401" y="2509"/>
              <a:ext cx="98" cy="372"/>
            </a:xfrm>
            <a:custGeom>
              <a:avLst/>
              <a:gdLst>
                <a:gd name="T0" fmla="*/ 98 w 98"/>
                <a:gd name="T1" fmla="*/ 0 h 372"/>
                <a:gd name="T2" fmla="*/ 98 w 98"/>
                <a:gd name="T3" fmla="*/ 91 h 372"/>
                <a:gd name="T4" fmla="*/ 98 w 98"/>
                <a:gd name="T5" fmla="*/ 189 h 372"/>
                <a:gd name="T6" fmla="*/ 98 w 98"/>
                <a:gd name="T7" fmla="*/ 281 h 372"/>
                <a:gd name="T8" fmla="*/ 98 w 98"/>
                <a:gd name="T9" fmla="*/ 372 h 372"/>
                <a:gd name="T10" fmla="*/ 77 w 98"/>
                <a:gd name="T11" fmla="*/ 365 h 372"/>
                <a:gd name="T12" fmla="*/ 63 w 98"/>
                <a:gd name="T13" fmla="*/ 365 h 372"/>
                <a:gd name="T14" fmla="*/ 49 w 98"/>
                <a:gd name="T15" fmla="*/ 365 h 372"/>
                <a:gd name="T16" fmla="*/ 35 w 98"/>
                <a:gd name="T17" fmla="*/ 365 h 372"/>
                <a:gd name="T18" fmla="*/ 21 w 98"/>
                <a:gd name="T19" fmla="*/ 365 h 372"/>
                <a:gd name="T20" fmla="*/ 14 w 98"/>
                <a:gd name="T21" fmla="*/ 365 h 372"/>
                <a:gd name="T22" fmla="*/ 7 w 98"/>
                <a:gd name="T23" fmla="*/ 358 h 372"/>
                <a:gd name="T24" fmla="*/ 0 w 98"/>
                <a:gd name="T25" fmla="*/ 358 h 372"/>
                <a:gd name="T26" fmla="*/ 0 w 98"/>
                <a:gd name="T27" fmla="*/ 267 h 372"/>
                <a:gd name="T28" fmla="*/ 0 w 98"/>
                <a:gd name="T29" fmla="*/ 182 h 372"/>
                <a:gd name="T30" fmla="*/ 0 w 98"/>
                <a:gd name="T31" fmla="*/ 91 h 372"/>
                <a:gd name="T32" fmla="*/ 0 w 98"/>
                <a:gd name="T33" fmla="*/ 0 h 372"/>
                <a:gd name="T34" fmla="*/ 98 w 98"/>
                <a:gd name="T35" fmla="*/ 0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372"/>
                <a:gd name="T56" fmla="*/ 98 w 98"/>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372">
                  <a:moveTo>
                    <a:pt x="98" y="0"/>
                  </a:moveTo>
                  <a:lnTo>
                    <a:pt x="98" y="91"/>
                  </a:lnTo>
                  <a:lnTo>
                    <a:pt x="98" y="189"/>
                  </a:lnTo>
                  <a:lnTo>
                    <a:pt x="98" y="281"/>
                  </a:lnTo>
                  <a:lnTo>
                    <a:pt x="98" y="372"/>
                  </a:lnTo>
                  <a:lnTo>
                    <a:pt x="77" y="365"/>
                  </a:lnTo>
                  <a:lnTo>
                    <a:pt x="63" y="365"/>
                  </a:lnTo>
                  <a:lnTo>
                    <a:pt x="49" y="365"/>
                  </a:lnTo>
                  <a:lnTo>
                    <a:pt x="35" y="365"/>
                  </a:lnTo>
                  <a:lnTo>
                    <a:pt x="21" y="365"/>
                  </a:lnTo>
                  <a:lnTo>
                    <a:pt x="14" y="365"/>
                  </a:lnTo>
                  <a:lnTo>
                    <a:pt x="7" y="358"/>
                  </a:lnTo>
                  <a:lnTo>
                    <a:pt x="0" y="358"/>
                  </a:lnTo>
                  <a:lnTo>
                    <a:pt x="0" y="267"/>
                  </a:lnTo>
                  <a:lnTo>
                    <a:pt x="0" y="182"/>
                  </a:lnTo>
                  <a:lnTo>
                    <a:pt x="0" y="91"/>
                  </a:lnTo>
                  <a:lnTo>
                    <a:pt x="0" y="0"/>
                  </a:lnTo>
                  <a:lnTo>
                    <a:pt x="98" y="0"/>
                  </a:lnTo>
                  <a:close/>
                </a:path>
              </a:pathLst>
            </a:custGeom>
            <a:solidFill>
              <a:srgbClr val="AAC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3" name="Freeform 149"/>
            <p:cNvSpPr>
              <a:spLocks/>
            </p:cNvSpPr>
            <p:nvPr/>
          </p:nvSpPr>
          <p:spPr bwMode="auto">
            <a:xfrm>
              <a:off x="2401" y="2509"/>
              <a:ext cx="84" cy="372"/>
            </a:xfrm>
            <a:custGeom>
              <a:avLst/>
              <a:gdLst>
                <a:gd name="T0" fmla="*/ 84 w 84"/>
                <a:gd name="T1" fmla="*/ 0 h 372"/>
                <a:gd name="T2" fmla="*/ 84 w 84"/>
                <a:gd name="T3" fmla="*/ 91 h 372"/>
                <a:gd name="T4" fmla="*/ 84 w 84"/>
                <a:gd name="T5" fmla="*/ 182 h 372"/>
                <a:gd name="T6" fmla="*/ 84 w 84"/>
                <a:gd name="T7" fmla="*/ 281 h 372"/>
                <a:gd name="T8" fmla="*/ 84 w 84"/>
                <a:gd name="T9" fmla="*/ 372 h 372"/>
                <a:gd name="T10" fmla="*/ 70 w 84"/>
                <a:gd name="T11" fmla="*/ 365 h 372"/>
                <a:gd name="T12" fmla="*/ 56 w 84"/>
                <a:gd name="T13" fmla="*/ 365 h 372"/>
                <a:gd name="T14" fmla="*/ 42 w 84"/>
                <a:gd name="T15" fmla="*/ 365 h 372"/>
                <a:gd name="T16" fmla="*/ 35 w 84"/>
                <a:gd name="T17" fmla="*/ 365 h 372"/>
                <a:gd name="T18" fmla="*/ 21 w 84"/>
                <a:gd name="T19" fmla="*/ 365 h 372"/>
                <a:gd name="T20" fmla="*/ 14 w 84"/>
                <a:gd name="T21" fmla="*/ 365 h 372"/>
                <a:gd name="T22" fmla="*/ 7 w 84"/>
                <a:gd name="T23" fmla="*/ 358 h 372"/>
                <a:gd name="T24" fmla="*/ 0 w 84"/>
                <a:gd name="T25" fmla="*/ 358 h 372"/>
                <a:gd name="T26" fmla="*/ 0 w 84"/>
                <a:gd name="T27" fmla="*/ 267 h 372"/>
                <a:gd name="T28" fmla="*/ 0 w 84"/>
                <a:gd name="T29" fmla="*/ 182 h 372"/>
                <a:gd name="T30" fmla="*/ 0 w 84"/>
                <a:gd name="T31" fmla="*/ 91 h 372"/>
                <a:gd name="T32" fmla="*/ 0 w 84"/>
                <a:gd name="T33" fmla="*/ 0 h 372"/>
                <a:gd name="T34" fmla="*/ 84 w 84"/>
                <a:gd name="T35" fmla="*/ 0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372"/>
                <a:gd name="T56" fmla="*/ 84 w 84"/>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372">
                  <a:moveTo>
                    <a:pt x="84" y="0"/>
                  </a:moveTo>
                  <a:lnTo>
                    <a:pt x="84" y="91"/>
                  </a:lnTo>
                  <a:lnTo>
                    <a:pt x="84" y="182"/>
                  </a:lnTo>
                  <a:lnTo>
                    <a:pt x="84" y="281"/>
                  </a:lnTo>
                  <a:lnTo>
                    <a:pt x="84" y="372"/>
                  </a:lnTo>
                  <a:lnTo>
                    <a:pt x="70" y="365"/>
                  </a:lnTo>
                  <a:lnTo>
                    <a:pt x="56" y="365"/>
                  </a:lnTo>
                  <a:lnTo>
                    <a:pt x="42" y="365"/>
                  </a:lnTo>
                  <a:lnTo>
                    <a:pt x="35" y="365"/>
                  </a:lnTo>
                  <a:lnTo>
                    <a:pt x="21" y="365"/>
                  </a:lnTo>
                  <a:lnTo>
                    <a:pt x="14" y="365"/>
                  </a:lnTo>
                  <a:lnTo>
                    <a:pt x="7" y="358"/>
                  </a:lnTo>
                  <a:lnTo>
                    <a:pt x="0" y="358"/>
                  </a:lnTo>
                  <a:lnTo>
                    <a:pt x="0" y="267"/>
                  </a:lnTo>
                  <a:lnTo>
                    <a:pt x="0" y="182"/>
                  </a:lnTo>
                  <a:lnTo>
                    <a:pt x="0" y="91"/>
                  </a:lnTo>
                  <a:lnTo>
                    <a:pt x="0" y="0"/>
                  </a:lnTo>
                  <a:lnTo>
                    <a:pt x="84" y="0"/>
                  </a:lnTo>
                  <a:close/>
                </a:path>
              </a:pathLst>
            </a:custGeom>
            <a:solidFill>
              <a:srgbClr val="AFC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4" name="Freeform 150"/>
            <p:cNvSpPr>
              <a:spLocks/>
            </p:cNvSpPr>
            <p:nvPr/>
          </p:nvSpPr>
          <p:spPr bwMode="auto">
            <a:xfrm>
              <a:off x="2401" y="2509"/>
              <a:ext cx="77" cy="372"/>
            </a:xfrm>
            <a:custGeom>
              <a:avLst/>
              <a:gdLst>
                <a:gd name="T0" fmla="*/ 77 w 77"/>
                <a:gd name="T1" fmla="*/ 0 h 372"/>
                <a:gd name="T2" fmla="*/ 77 w 77"/>
                <a:gd name="T3" fmla="*/ 91 h 372"/>
                <a:gd name="T4" fmla="*/ 77 w 77"/>
                <a:gd name="T5" fmla="*/ 182 h 372"/>
                <a:gd name="T6" fmla="*/ 77 w 77"/>
                <a:gd name="T7" fmla="*/ 281 h 372"/>
                <a:gd name="T8" fmla="*/ 77 w 77"/>
                <a:gd name="T9" fmla="*/ 372 h 372"/>
                <a:gd name="T10" fmla="*/ 63 w 77"/>
                <a:gd name="T11" fmla="*/ 365 h 372"/>
                <a:gd name="T12" fmla="*/ 49 w 77"/>
                <a:gd name="T13" fmla="*/ 365 h 372"/>
                <a:gd name="T14" fmla="*/ 42 w 77"/>
                <a:gd name="T15" fmla="*/ 365 h 372"/>
                <a:gd name="T16" fmla="*/ 28 w 77"/>
                <a:gd name="T17" fmla="*/ 365 h 372"/>
                <a:gd name="T18" fmla="*/ 21 w 77"/>
                <a:gd name="T19" fmla="*/ 365 h 372"/>
                <a:gd name="T20" fmla="*/ 14 w 77"/>
                <a:gd name="T21" fmla="*/ 365 h 372"/>
                <a:gd name="T22" fmla="*/ 7 w 77"/>
                <a:gd name="T23" fmla="*/ 358 h 372"/>
                <a:gd name="T24" fmla="*/ 0 w 77"/>
                <a:gd name="T25" fmla="*/ 358 h 372"/>
                <a:gd name="T26" fmla="*/ 0 w 77"/>
                <a:gd name="T27" fmla="*/ 274 h 372"/>
                <a:gd name="T28" fmla="*/ 0 w 77"/>
                <a:gd name="T29" fmla="*/ 182 h 372"/>
                <a:gd name="T30" fmla="*/ 0 w 77"/>
                <a:gd name="T31" fmla="*/ 91 h 372"/>
                <a:gd name="T32" fmla="*/ 0 w 77"/>
                <a:gd name="T33" fmla="*/ 0 h 372"/>
                <a:gd name="T34" fmla="*/ 77 w 77"/>
                <a:gd name="T35" fmla="*/ 0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372"/>
                <a:gd name="T56" fmla="*/ 77 w 77"/>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372">
                  <a:moveTo>
                    <a:pt x="77" y="0"/>
                  </a:moveTo>
                  <a:lnTo>
                    <a:pt x="77" y="91"/>
                  </a:lnTo>
                  <a:lnTo>
                    <a:pt x="77" y="182"/>
                  </a:lnTo>
                  <a:lnTo>
                    <a:pt x="77" y="281"/>
                  </a:lnTo>
                  <a:lnTo>
                    <a:pt x="77" y="372"/>
                  </a:lnTo>
                  <a:lnTo>
                    <a:pt x="63" y="365"/>
                  </a:lnTo>
                  <a:lnTo>
                    <a:pt x="49" y="365"/>
                  </a:lnTo>
                  <a:lnTo>
                    <a:pt x="42" y="365"/>
                  </a:lnTo>
                  <a:lnTo>
                    <a:pt x="28" y="365"/>
                  </a:lnTo>
                  <a:lnTo>
                    <a:pt x="21" y="365"/>
                  </a:lnTo>
                  <a:lnTo>
                    <a:pt x="14" y="365"/>
                  </a:lnTo>
                  <a:lnTo>
                    <a:pt x="7" y="358"/>
                  </a:lnTo>
                  <a:lnTo>
                    <a:pt x="0" y="358"/>
                  </a:lnTo>
                  <a:lnTo>
                    <a:pt x="0" y="274"/>
                  </a:lnTo>
                  <a:lnTo>
                    <a:pt x="0" y="182"/>
                  </a:lnTo>
                  <a:lnTo>
                    <a:pt x="0" y="91"/>
                  </a:lnTo>
                  <a:lnTo>
                    <a:pt x="0" y="0"/>
                  </a:lnTo>
                  <a:lnTo>
                    <a:pt x="77" y="0"/>
                  </a:lnTo>
                  <a:close/>
                </a:path>
              </a:pathLst>
            </a:custGeom>
            <a:solidFill>
              <a:srgbClr val="B5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5" name="Freeform 151"/>
            <p:cNvSpPr>
              <a:spLocks/>
            </p:cNvSpPr>
            <p:nvPr/>
          </p:nvSpPr>
          <p:spPr bwMode="auto">
            <a:xfrm>
              <a:off x="2401" y="2509"/>
              <a:ext cx="70" cy="365"/>
            </a:xfrm>
            <a:custGeom>
              <a:avLst/>
              <a:gdLst>
                <a:gd name="T0" fmla="*/ 70 w 70"/>
                <a:gd name="T1" fmla="*/ 0 h 365"/>
                <a:gd name="T2" fmla="*/ 70 w 70"/>
                <a:gd name="T3" fmla="*/ 91 h 365"/>
                <a:gd name="T4" fmla="*/ 70 w 70"/>
                <a:gd name="T5" fmla="*/ 182 h 365"/>
                <a:gd name="T6" fmla="*/ 70 w 70"/>
                <a:gd name="T7" fmla="*/ 274 h 365"/>
                <a:gd name="T8" fmla="*/ 70 w 70"/>
                <a:gd name="T9" fmla="*/ 365 h 365"/>
                <a:gd name="T10" fmla="*/ 56 w 70"/>
                <a:gd name="T11" fmla="*/ 365 h 365"/>
                <a:gd name="T12" fmla="*/ 49 w 70"/>
                <a:gd name="T13" fmla="*/ 365 h 365"/>
                <a:gd name="T14" fmla="*/ 35 w 70"/>
                <a:gd name="T15" fmla="*/ 365 h 365"/>
                <a:gd name="T16" fmla="*/ 28 w 70"/>
                <a:gd name="T17" fmla="*/ 365 h 365"/>
                <a:gd name="T18" fmla="*/ 21 w 70"/>
                <a:gd name="T19" fmla="*/ 365 h 365"/>
                <a:gd name="T20" fmla="*/ 14 w 70"/>
                <a:gd name="T21" fmla="*/ 365 h 365"/>
                <a:gd name="T22" fmla="*/ 7 w 70"/>
                <a:gd name="T23" fmla="*/ 358 h 365"/>
                <a:gd name="T24" fmla="*/ 0 w 70"/>
                <a:gd name="T25" fmla="*/ 358 h 365"/>
                <a:gd name="T26" fmla="*/ 0 w 70"/>
                <a:gd name="T27" fmla="*/ 274 h 365"/>
                <a:gd name="T28" fmla="*/ 0 w 70"/>
                <a:gd name="T29" fmla="*/ 182 h 365"/>
                <a:gd name="T30" fmla="*/ 0 w 70"/>
                <a:gd name="T31" fmla="*/ 91 h 365"/>
                <a:gd name="T32" fmla="*/ 0 w 70"/>
                <a:gd name="T33" fmla="*/ 0 h 365"/>
                <a:gd name="T34" fmla="*/ 70 w 70"/>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365"/>
                <a:gd name="T56" fmla="*/ 70 w 70"/>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365">
                  <a:moveTo>
                    <a:pt x="70" y="0"/>
                  </a:moveTo>
                  <a:lnTo>
                    <a:pt x="70" y="91"/>
                  </a:lnTo>
                  <a:lnTo>
                    <a:pt x="70" y="182"/>
                  </a:lnTo>
                  <a:lnTo>
                    <a:pt x="70" y="274"/>
                  </a:lnTo>
                  <a:lnTo>
                    <a:pt x="70" y="365"/>
                  </a:lnTo>
                  <a:lnTo>
                    <a:pt x="56" y="365"/>
                  </a:lnTo>
                  <a:lnTo>
                    <a:pt x="49" y="365"/>
                  </a:lnTo>
                  <a:lnTo>
                    <a:pt x="35" y="365"/>
                  </a:lnTo>
                  <a:lnTo>
                    <a:pt x="28" y="365"/>
                  </a:lnTo>
                  <a:lnTo>
                    <a:pt x="21" y="365"/>
                  </a:lnTo>
                  <a:lnTo>
                    <a:pt x="14" y="365"/>
                  </a:lnTo>
                  <a:lnTo>
                    <a:pt x="7" y="358"/>
                  </a:lnTo>
                  <a:lnTo>
                    <a:pt x="0" y="358"/>
                  </a:lnTo>
                  <a:lnTo>
                    <a:pt x="0" y="274"/>
                  </a:lnTo>
                  <a:lnTo>
                    <a:pt x="0" y="182"/>
                  </a:lnTo>
                  <a:lnTo>
                    <a:pt x="0" y="91"/>
                  </a:lnTo>
                  <a:lnTo>
                    <a:pt x="0" y="0"/>
                  </a:lnTo>
                  <a:lnTo>
                    <a:pt x="70" y="0"/>
                  </a:lnTo>
                  <a:close/>
                </a:path>
              </a:pathLst>
            </a:custGeom>
            <a:solidFill>
              <a:srgbClr val="BAD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6" name="Freeform 152"/>
            <p:cNvSpPr>
              <a:spLocks/>
            </p:cNvSpPr>
            <p:nvPr/>
          </p:nvSpPr>
          <p:spPr bwMode="auto">
            <a:xfrm>
              <a:off x="2401" y="2509"/>
              <a:ext cx="63" cy="365"/>
            </a:xfrm>
            <a:custGeom>
              <a:avLst/>
              <a:gdLst>
                <a:gd name="T0" fmla="*/ 63 w 63"/>
                <a:gd name="T1" fmla="*/ 0 h 365"/>
                <a:gd name="T2" fmla="*/ 63 w 63"/>
                <a:gd name="T3" fmla="*/ 91 h 365"/>
                <a:gd name="T4" fmla="*/ 63 w 63"/>
                <a:gd name="T5" fmla="*/ 182 h 365"/>
                <a:gd name="T6" fmla="*/ 63 w 63"/>
                <a:gd name="T7" fmla="*/ 274 h 365"/>
                <a:gd name="T8" fmla="*/ 63 w 63"/>
                <a:gd name="T9" fmla="*/ 365 h 365"/>
                <a:gd name="T10" fmla="*/ 49 w 63"/>
                <a:gd name="T11" fmla="*/ 365 h 365"/>
                <a:gd name="T12" fmla="*/ 42 w 63"/>
                <a:gd name="T13" fmla="*/ 365 h 365"/>
                <a:gd name="T14" fmla="*/ 35 w 63"/>
                <a:gd name="T15" fmla="*/ 365 h 365"/>
                <a:gd name="T16" fmla="*/ 28 w 63"/>
                <a:gd name="T17" fmla="*/ 365 h 365"/>
                <a:gd name="T18" fmla="*/ 14 w 63"/>
                <a:gd name="T19" fmla="*/ 365 h 365"/>
                <a:gd name="T20" fmla="*/ 14 w 63"/>
                <a:gd name="T21" fmla="*/ 365 h 365"/>
                <a:gd name="T22" fmla="*/ 7 w 63"/>
                <a:gd name="T23" fmla="*/ 358 h 365"/>
                <a:gd name="T24" fmla="*/ 0 w 63"/>
                <a:gd name="T25" fmla="*/ 358 h 365"/>
                <a:gd name="T26" fmla="*/ 0 w 63"/>
                <a:gd name="T27" fmla="*/ 274 h 365"/>
                <a:gd name="T28" fmla="*/ 0 w 63"/>
                <a:gd name="T29" fmla="*/ 182 h 365"/>
                <a:gd name="T30" fmla="*/ 0 w 63"/>
                <a:gd name="T31" fmla="*/ 91 h 365"/>
                <a:gd name="T32" fmla="*/ 0 w 63"/>
                <a:gd name="T33" fmla="*/ 0 h 365"/>
                <a:gd name="T34" fmla="*/ 63 w 63"/>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365"/>
                <a:gd name="T56" fmla="*/ 63 w 63"/>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365">
                  <a:moveTo>
                    <a:pt x="63" y="0"/>
                  </a:moveTo>
                  <a:lnTo>
                    <a:pt x="63" y="91"/>
                  </a:lnTo>
                  <a:lnTo>
                    <a:pt x="63" y="182"/>
                  </a:lnTo>
                  <a:lnTo>
                    <a:pt x="63" y="274"/>
                  </a:lnTo>
                  <a:lnTo>
                    <a:pt x="63" y="365"/>
                  </a:lnTo>
                  <a:lnTo>
                    <a:pt x="49" y="365"/>
                  </a:lnTo>
                  <a:lnTo>
                    <a:pt x="42" y="365"/>
                  </a:lnTo>
                  <a:lnTo>
                    <a:pt x="35" y="365"/>
                  </a:lnTo>
                  <a:lnTo>
                    <a:pt x="28" y="365"/>
                  </a:lnTo>
                  <a:lnTo>
                    <a:pt x="14" y="365"/>
                  </a:lnTo>
                  <a:lnTo>
                    <a:pt x="7" y="358"/>
                  </a:lnTo>
                  <a:lnTo>
                    <a:pt x="0" y="358"/>
                  </a:lnTo>
                  <a:lnTo>
                    <a:pt x="0" y="274"/>
                  </a:lnTo>
                  <a:lnTo>
                    <a:pt x="0" y="182"/>
                  </a:lnTo>
                  <a:lnTo>
                    <a:pt x="0" y="91"/>
                  </a:lnTo>
                  <a:lnTo>
                    <a:pt x="0" y="0"/>
                  </a:lnTo>
                  <a:lnTo>
                    <a:pt x="63" y="0"/>
                  </a:lnTo>
                  <a:close/>
                </a:path>
              </a:pathLst>
            </a:custGeom>
            <a:solidFill>
              <a:srgbClr val="BCD6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7" name="Freeform 153"/>
            <p:cNvSpPr>
              <a:spLocks/>
            </p:cNvSpPr>
            <p:nvPr/>
          </p:nvSpPr>
          <p:spPr bwMode="auto">
            <a:xfrm>
              <a:off x="2394" y="2502"/>
              <a:ext cx="231" cy="14"/>
            </a:xfrm>
            <a:custGeom>
              <a:avLst/>
              <a:gdLst>
                <a:gd name="T0" fmla="*/ 112 w 231"/>
                <a:gd name="T1" fmla="*/ 0 h 14"/>
                <a:gd name="T2" fmla="*/ 140 w 231"/>
                <a:gd name="T3" fmla="*/ 0 h 14"/>
                <a:gd name="T4" fmla="*/ 161 w 231"/>
                <a:gd name="T5" fmla="*/ 0 h 14"/>
                <a:gd name="T6" fmla="*/ 175 w 231"/>
                <a:gd name="T7" fmla="*/ 7 h 14"/>
                <a:gd name="T8" fmla="*/ 196 w 231"/>
                <a:gd name="T9" fmla="*/ 7 h 14"/>
                <a:gd name="T10" fmla="*/ 210 w 231"/>
                <a:gd name="T11" fmla="*/ 7 h 14"/>
                <a:gd name="T12" fmla="*/ 224 w 231"/>
                <a:gd name="T13" fmla="*/ 7 h 14"/>
                <a:gd name="T14" fmla="*/ 224 w 231"/>
                <a:gd name="T15" fmla="*/ 7 h 14"/>
                <a:gd name="T16" fmla="*/ 231 w 231"/>
                <a:gd name="T17" fmla="*/ 14 h 14"/>
                <a:gd name="T18" fmla="*/ 224 w 231"/>
                <a:gd name="T19" fmla="*/ 14 h 14"/>
                <a:gd name="T20" fmla="*/ 224 w 231"/>
                <a:gd name="T21" fmla="*/ 14 h 14"/>
                <a:gd name="T22" fmla="*/ 210 w 231"/>
                <a:gd name="T23" fmla="*/ 14 h 14"/>
                <a:gd name="T24" fmla="*/ 196 w 231"/>
                <a:gd name="T25" fmla="*/ 14 h 14"/>
                <a:gd name="T26" fmla="*/ 175 w 231"/>
                <a:gd name="T27" fmla="*/ 14 h 14"/>
                <a:gd name="T28" fmla="*/ 161 w 231"/>
                <a:gd name="T29" fmla="*/ 14 h 14"/>
                <a:gd name="T30" fmla="*/ 140 w 231"/>
                <a:gd name="T31" fmla="*/ 14 h 14"/>
                <a:gd name="T32" fmla="*/ 112 w 231"/>
                <a:gd name="T33" fmla="*/ 14 h 14"/>
                <a:gd name="T34" fmla="*/ 91 w 231"/>
                <a:gd name="T35" fmla="*/ 14 h 14"/>
                <a:gd name="T36" fmla="*/ 70 w 231"/>
                <a:gd name="T37" fmla="*/ 14 h 14"/>
                <a:gd name="T38" fmla="*/ 49 w 231"/>
                <a:gd name="T39" fmla="*/ 14 h 14"/>
                <a:gd name="T40" fmla="*/ 35 w 231"/>
                <a:gd name="T41" fmla="*/ 14 h 14"/>
                <a:gd name="T42" fmla="*/ 21 w 231"/>
                <a:gd name="T43" fmla="*/ 14 h 14"/>
                <a:gd name="T44" fmla="*/ 7 w 231"/>
                <a:gd name="T45" fmla="*/ 14 h 14"/>
                <a:gd name="T46" fmla="*/ 0 w 231"/>
                <a:gd name="T47" fmla="*/ 7 h 14"/>
                <a:gd name="T48" fmla="*/ 0 w 231"/>
                <a:gd name="T49" fmla="*/ 7 h 14"/>
                <a:gd name="T50" fmla="*/ 0 w 231"/>
                <a:gd name="T51" fmla="*/ 7 h 14"/>
                <a:gd name="T52" fmla="*/ 7 w 231"/>
                <a:gd name="T53" fmla="*/ 7 h 14"/>
                <a:gd name="T54" fmla="*/ 21 w 231"/>
                <a:gd name="T55" fmla="*/ 7 h 14"/>
                <a:gd name="T56" fmla="*/ 35 w 231"/>
                <a:gd name="T57" fmla="*/ 0 h 14"/>
                <a:gd name="T58" fmla="*/ 49 w 231"/>
                <a:gd name="T59" fmla="*/ 0 h 14"/>
                <a:gd name="T60" fmla="*/ 70 w 231"/>
                <a:gd name="T61" fmla="*/ 0 h 14"/>
                <a:gd name="T62" fmla="*/ 91 w 231"/>
                <a:gd name="T63" fmla="*/ 0 h 14"/>
                <a:gd name="T64" fmla="*/ 112 w 231"/>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14"/>
                <a:gd name="T101" fmla="*/ 231 w 231"/>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14">
                  <a:moveTo>
                    <a:pt x="112" y="0"/>
                  </a:moveTo>
                  <a:lnTo>
                    <a:pt x="140" y="0"/>
                  </a:lnTo>
                  <a:lnTo>
                    <a:pt x="161" y="0"/>
                  </a:lnTo>
                  <a:lnTo>
                    <a:pt x="175" y="7"/>
                  </a:lnTo>
                  <a:lnTo>
                    <a:pt x="196" y="7"/>
                  </a:lnTo>
                  <a:lnTo>
                    <a:pt x="210" y="7"/>
                  </a:lnTo>
                  <a:lnTo>
                    <a:pt x="224" y="7"/>
                  </a:lnTo>
                  <a:lnTo>
                    <a:pt x="231" y="14"/>
                  </a:lnTo>
                  <a:lnTo>
                    <a:pt x="224" y="14"/>
                  </a:lnTo>
                  <a:lnTo>
                    <a:pt x="210" y="14"/>
                  </a:lnTo>
                  <a:lnTo>
                    <a:pt x="196" y="14"/>
                  </a:lnTo>
                  <a:lnTo>
                    <a:pt x="175" y="14"/>
                  </a:lnTo>
                  <a:lnTo>
                    <a:pt x="161" y="14"/>
                  </a:lnTo>
                  <a:lnTo>
                    <a:pt x="140" y="14"/>
                  </a:lnTo>
                  <a:lnTo>
                    <a:pt x="112" y="14"/>
                  </a:lnTo>
                  <a:lnTo>
                    <a:pt x="91" y="14"/>
                  </a:lnTo>
                  <a:lnTo>
                    <a:pt x="70" y="14"/>
                  </a:lnTo>
                  <a:lnTo>
                    <a:pt x="49" y="14"/>
                  </a:lnTo>
                  <a:lnTo>
                    <a:pt x="35" y="14"/>
                  </a:lnTo>
                  <a:lnTo>
                    <a:pt x="21" y="14"/>
                  </a:lnTo>
                  <a:lnTo>
                    <a:pt x="7" y="14"/>
                  </a:lnTo>
                  <a:lnTo>
                    <a:pt x="0" y="7"/>
                  </a:lnTo>
                  <a:lnTo>
                    <a:pt x="7" y="7"/>
                  </a:lnTo>
                  <a:lnTo>
                    <a:pt x="21" y="7"/>
                  </a:lnTo>
                  <a:lnTo>
                    <a:pt x="35" y="0"/>
                  </a:lnTo>
                  <a:lnTo>
                    <a:pt x="49" y="0"/>
                  </a:lnTo>
                  <a:lnTo>
                    <a:pt x="70" y="0"/>
                  </a:lnTo>
                  <a:lnTo>
                    <a:pt x="91" y="0"/>
                  </a:lnTo>
                  <a:lnTo>
                    <a:pt x="112"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8" name="Freeform 154"/>
            <p:cNvSpPr>
              <a:spLocks/>
            </p:cNvSpPr>
            <p:nvPr/>
          </p:nvSpPr>
          <p:spPr bwMode="auto">
            <a:xfrm>
              <a:off x="2618" y="2516"/>
              <a:ext cx="232" cy="365"/>
            </a:xfrm>
            <a:custGeom>
              <a:avLst/>
              <a:gdLst>
                <a:gd name="T0" fmla="*/ 0 w 232"/>
                <a:gd name="T1" fmla="*/ 351 h 365"/>
                <a:gd name="T2" fmla="*/ 0 w 232"/>
                <a:gd name="T3" fmla="*/ 295 h 365"/>
                <a:gd name="T4" fmla="*/ 0 w 232"/>
                <a:gd name="T5" fmla="*/ 239 h 365"/>
                <a:gd name="T6" fmla="*/ 0 w 232"/>
                <a:gd name="T7" fmla="*/ 175 h 365"/>
                <a:gd name="T8" fmla="*/ 0 w 232"/>
                <a:gd name="T9" fmla="*/ 119 h 365"/>
                <a:gd name="T10" fmla="*/ 0 w 232"/>
                <a:gd name="T11" fmla="*/ 91 h 365"/>
                <a:gd name="T12" fmla="*/ 0 w 232"/>
                <a:gd name="T13" fmla="*/ 56 h 365"/>
                <a:gd name="T14" fmla="*/ 0 w 232"/>
                <a:gd name="T15" fmla="*/ 28 h 365"/>
                <a:gd name="T16" fmla="*/ 0 w 232"/>
                <a:gd name="T17" fmla="*/ 0 h 365"/>
                <a:gd name="T18" fmla="*/ 232 w 232"/>
                <a:gd name="T19" fmla="*/ 0 h 365"/>
                <a:gd name="T20" fmla="*/ 232 w 232"/>
                <a:gd name="T21" fmla="*/ 35 h 365"/>
                <a:gd name="T22" fmla="*/ 232 w 232"/>
                <a:gd name="T23" fmla="*/ 63 h 365"/>
                <a:gd name="T24" fmla="*/ 232 w 232"/>
                <a:gd name="T25" fmla="*/ 91 h 365"/>
                <a:gd name="T26" fmla="*/ 232 w 232"/>
                <a:gd name="T27" fmla="*/ 126 h 365"/>
                <a:gd name="T28" fmla="*/ 232 w 232"/>
                <a:gd name="T29" fmla="*/ 182 h 365"/>
                <a:gd name="T30" fmla="*/ 232 w 232"/>
                <a:gd name="T31" fmla="*/ 239 h 365"/>
                <a:gd name="T32" fmla="*/ 232 w 232"/>
                <a:gd name="T33" fmla="*/ 295 h 365"/>
                <a:gd name="T34" fmla="*/ 232 w 232"/>
                <a:gd name="T35" fmla="*/ 358 h 365"/>
                <a:gd name="T36" fmla="*/ 232 w 232"/>
                <a:gd name="T37" fmla="*/ 358 h 365"/>
                <a:gd name="T38" fmla="*/ 232 w 232"/>
                <a:gd name="T39" fmla="*/ 358 h 365"/>
                <a:gd name="T40" fmla="*/ 232 w 232"/>
                <a:gd name="T41" fmla="*/ 358 h 365"/>
                <a:gd name="T42" fmla="*/ 232 w 232"/>
                <a:gd name="T43" fmla="*/ 358 h 365"/>
                <a:gd name="T44" fmla="*/ 232 w 232"/>
                <a:gd name="T45" fmla="*/ 358 h 365"/>
                <a:gd name="T46" fmla="*/ 232 w 232"/>
                <a:gd name="T47" fmla="*/ 358 h 365"/>
                <a:gd name="T48" fmla="*/ 225 w 232"/>
                <a:gd name="T49" fmla="*/ 358 h 365"/>
                <a:gd name="T50" fmla="*/ 211 w 232"/>
                <a:gd name="T51" fmla="*/ 365 h 365"/>
                <a:gd name="T52" fmla="*/ 197 w 232"/>
                <a:gd name="T53" fmla="*/ 365 h 365"/>
                <a:gd name="T54" fmla="*/ 183 w 232"/>
                <a:gd name="T55" fmla="*/ 365 h 365"/>
                <a:gd name="T56" fmla="*/ 162 w 232"/>
                <a:gd name="T57" fmla="*/ 365 h 365"/>
                <a:gd name="T58" fmla="*/ 141 w 232"/>
                <a:gd name="T59" fmla="*/ 365 h 365"/>
                <a:gd name="T60" fmla="*/ 112 w 232"/>
                <a:gd name="T61" fmla="*/ 365 h 365"/>
                <a:gd name="T62" fmla="*/ 91 w 232"/>
                <a:gd name="T63" fmla="*/ 365 h 365"/>
                <a:gd name="T64" fmla="*/ 77 w 232"/>
                <a:gd name="T65" fmla="*/ 365 h 365"/>
                <a:gd name="T66" fmla="*/ 56 w 232"/>
                <a:gd name="T67" fmla="*/ 365 h 365"/>
                <a:gd name="T68" fmla="*/ 42 w 232"/>
                <a:gd name="T69" fmla="*/ 358 h 365"/>
                <a:gd name="T70" fmla="*/ 28 w 232"/>
                <a:gd name="T71" fmla="*/ 358 h 365"/>
                <a:gd name="T72" fmla="*/ 14 w 232"/>
                <a:gd name="T73" fmla="*/ 358 h 365"/>
                <a:gd name="T74" fmla="*/ 7 w 232"/>
                <a:gd name="T75" fmla="*/ 358 h 365"/>
                <a:gd name="T76" fmla="*/ 0 w 232"/>
                <a:gd name="T77" fmla="*/ 351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2"/>
                <a:gd name="T118" fmla="*/ 0 h 365"/>
                <a:gd name="T119" fmla="*/ 232 w 232"/>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2" h="365">
                  <a:moveTo>
                    <a:pt x="0" y="351"/>
                  </a:moveTo>
                  <a:lnTo>
                    <a:pt x="0" y="295"/>
                  </a:lnTo>
                  <a:lnTo>
                    <a:pt x="0" y="239"/>
                  </a:lnTo>
                  <a:lnTo>
                    <a:pt x="0" y="175"/>
                  </a:lnTo>
                  <a:lnTo>
                    <a:pt x="0" y="119"/>
                  </a:lnTo>
                  <a:lnTo>
                    <a:pt x="0" y="91"/>
                  </a:lnTo>
                  <a:lnTo>
                    <a:pt x="0" y="56"/>
                  </a:lnTo>
                  <a:lnTo>
                    <a:pt x="0" y="28"/>
                  </a:lnTo>
                  <a:lnTo>
                    <a:pt x="0" y="0"/>
                  </a:lnTo>
                  <a:lnTo>
                    <a:pt x="232" y="0"/>
                  </a:lnTo>
                  <a:lnTo>
                    <a:pt x="232" y="35"/>
                  </a:lnTo>
                  <a:lnTo>
                    <a:pt x="232" y="63"/>
                  </a:lnTo>
                  <a:lnTo>
                    <a:pt x="232" y="91"/>
                  </a:lnTo>
                  <a:lnTo>
                    <a:pt x="232" y="126"/>
                  </a:lnTo>
                  <a:lnTo>
                    <a:pt x="232" y="182"/>
                  </a:lnTo>
                  <a:lnTo>
                    <a:pt x="232" y="239"/>
                  </a:lnTo>
                  <a:lnTo>
                    <a:pt x="232" y="295"/>
                  </a:lnTo>
                  <a:lnTo>
                    <a:pt x="232" y="358"/>
                  </a:lnTo>
                  <a:lnTo>
                    <a:pt x="225" y="358"/>
                  </a:lnTo>
                  <a:lnTo>
                    <a:pt x="211" y="365"/>
                  </a:lnTo>
                  <a:lnTo>
                    <a:pt x="197" y="365"/>
                  </a:lnTo>
                  <a:lnTo>
                    <a:pt x="183" y="365"/>
                  </a:lnTo>
                  <a:lnTo>
                    <a:pt x="162" y="365"/>
                  </a:lnTo>
                  <a:lnTo>
                    <a:pt x="141" y="365"/>
                  </a:lnTo>
                  <a:lnTo>
                    <a:pt x="112" y="365"/>
                  </a:lnTo>
                  <a:lnTo>
                    <a:pt x="91" y="365"/>
                  </a:lnTo>
                  <a:lnTo>
                    <a:pt x="77" y="365"/>
                  </a:lnTo>
                  <a:lnTo>
                    <a:pt x="56" y="365"/>
                  </a:lnTo>
                  <a:lnTo>
                    <a:pt x="42" y="358"/>
                  </a:lnTo>
                  <a:lnTo>
                    <a:pt x="28" y="358"/>
                  </a:lnTo>
                  <a:lnTo>
                    <a:pt x="14" y="358"/>
                  </a:lnTo>
                  <a:lnTo>
                    <a:pt x="7" y="358"/>
                  </a:lnTo>
                  <a:lnTo>
                    <a:pt x="0" y="351"/>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29" name="Freeform 155"/>
            <p:cNvSpPr>
              <a:spLocks/>
            </p:cNvSpPr>
            <p:nvPr/>
          </p:nvSpPr>
          <p:spPr bwMode="auto">
            <a:xfrm>
              <a:off x="2618" y="2516"/>
              <a:ext cx="225" cy="365"/>
            </a:xfrm>
            <a:custGeom>
              <a:avLst/>
              <a:gdLst>
                <a:gd name="T0" fmla="*/ 225 w 225"/>
                <a:gd name="T1" fmla="*/ 0 h 365"/>
                <a:gd name="T2" fmla="*/ 225 w 225"/>
                <a:gd name="T3" fmla="*/ 91 h 365"/>
                <a:gd name="T4" fmla="*/ 225 w 225"/>
                <a:gd name="T5" fmla="*/ 182 h 365"/>
                <a:gd name="T6" fmla="*/ 225 w 225"/>
                <a:gd name="T7" fmla="*/ 274 h 365"/>
                <a:gd name="T8" fmla="*/ 225 w 225"/>
                <a:gd name="T9" fmla="*/ 358 h 365"/>
                <a:gd name="T10" fmla="*/ 218 w 225"/>
                <a:gd name="T11" fmla="*/ 365 h 365"/>
                <a:gd name="T12" fmla="*/ 211 w 225"/>
                <a:gd name="T13" fmla="*/ 365 h 365"/>
                <a:gd name="T14" fmla="*/ 197 w 225"/>
                <a:gd name="T15" fmla="*/ 365 h 365"/>
                <a:gd name="T16" fmla="*/ 183 w 225"/>
                <a:gd name="T17" fmla="*/ 365 h 365"/>
                <a:gd name="T18" fmla="*/ 169 w 225"/>
                <a:gd name="T19" fmla="*/ 365 h 365"/>
                <a:gd name="T20" fmla="*/ 155 w 225"/>
                <a:gd name="T21" fmla="*/ 365 h 365"/>
                <a:gd name="T22" fmla="*/ 133 w 225"/>
                <a:gd name="T23" fmla="*/ 365 h 365"/>
                <a:gd name="T24" fmla="*/ 112 w 225"/>
                <a:gd name="T25" fmla="*/ 365 h 365"/>
                <a:gd name="T26" fmla="*/ 91 w 225"/>
                <a:gd name="T27" fmla="*/ 365 h 365"/>
                <a:gd name="T28" fmla="*/ 77 w 225"/>
                <a:gd name="T29" fmla="*/ 365 h 365"/>
                <a:gd name="T30" fmla="*/ 56 w 225"/>
                <a:gd name="T31" fmla="*/ 365 h 365"/>
                <a:gd name="T32" fmla="*/ 42 w 225"/>
                <a:gd name="T33" fmla="*/ 358 h 365"/>
                <a:gd name="T34" fmla="*/ 28 w 225"/>
                <a:gd name="T35" fmla="*/ 358 h 365"/>
                <a:gd name="T36" fmla="*/ 14 w 225"/>
                <a:gd name="T37" fmla="*/ 358 h 365"/>
                <a:gd name="T38" fmla="*/ 7 w 225"/>
                <a:gd name="T39" fmla="*/ 358 h 365"/>
                <a:gd name="T40" fmla="*/ 0 w 225"/>
                <a:gd name="T41" fmla="*/ 351 h 365"/>
                <a:gd name="T42" fmla="*/ 0 w 225"/>
                <a:gd name="T43" fmla="*/ 295 h 365"/>
                <a:gd name="T44" fmla="*/ 0 w 225"/>
                <a:gd name="T45" fmla="*/ 239 h 365"/>
                <a:gd name="T46" fmla="*/ 0 w 225"/>
                <a:gd name="T47" fmla="*/ 175 h 365"/>
                <a:gd name="T48" fmla="*/ 0 w 225"/>
                <a:gd name="T49" fmla="*/ 119 h 365"/>
                <a:gd name="T50" fmla="*/ 0 w 225"/>
                <a:gd name="T51" fmla="*/ 91 h 365"/>
                <a:gd name="T52" fmla="*/ 0 w 225"/>
                <a:gd name="T53" fmla="*/ 56 h 365"/>
                <a:gd name="T54" fmla="*/ 0 w 225"/>
                <a:gd name="T55" fmla="*/ 28 h 365"/>
                <a:gd name="T56" fmla="*/ 0 w 225"/>
                <a:gd name="T57" fmla="*/ 0 h 365"/>
                <a:gd name="T58" fmla="*/ 225 w 225"/>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5"/>
                <a:gd name="T91" fmla="*/ 0 h 365"/>
                <a:gd name="T92" fmla="*/ 225 w 225"/>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5" h="365">
                  <a:moveTo>
                    <a:pt x="225" y="0"/>
                  </a:moveTo>
                  <a:lnTo>
                    <a:pt x="225" y="91"/>
                  </a:lnTo>
                  <a:lnTo>
                    <a:pt x="225" y="182"/>
                  </a:lnTo>
                  <a:lnTo>
                    <a:pt x="225" y="274"/>
                  </a:lnTo>
                  <a:lnTo>
                    <a:pt x="225" y="358"/>
                  </a:lnTo>
                  <a:lnTo>
                    <a:pt x="218" y="365"/>
                  </a:lnTo>
                  <a:lnTo>
                    <a:pt x="211" y="365"/>
                  </a:lnTo>
                  <a:lnTo>
                    <a:pt x="197" y="365"/>
                  </a:lnTo>
                  <a:lnTo>
                    <a:pt x="183" y="365"/>
                  </a:lnTo>
                  <a:lnTo>
                    <a:pt x="169" y="365"/>
                  </a:lnTo>
                  <a:lnTo>
                    <a:pt x="155" y="365"/>
                  </a:lnTo>
                  <a:lnTo>
                    <a:pt x="133"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225" y="0"/>
                  </a:lnTo>
                  <a:close/>
                </a:path>
              </a:pathLst>
            </a:custGeom>
            <a:solidFill>
              <a:srgbClr val="56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0" name="Freeform 156"/>
            <p:cNvSpPr>
              <a:spLocks/>
            </p:cNvSpPr>
            <p:nvPr/>
          </p:nvSpPr>
          <p:spPr bwMode="auto">
            <a:xfrm>
              <a:off x="2618" y="2516"/>
              <a:ext cx="218" cy="365"/>
            </a:xfrm>
            <a:custGeom>
              <a:avLst/>
              <a:gdLst>
                <a:gd name="T0" fmla="*/ 218 w 218"/>
                <a:gd name="T1" fmla="*/ 0 h 365"/>
                <a:gd name="T2" fmla="*/ 218 w 218"/>
                <a:gd name="T3" fmla="*/ 91 h 365"/>
                <a:gd name="T4" fmla="*/ 218 w 218"/>
                <a:gd name="T5" fmla="*/ 182 h 365"/>
                <a:gd name="T6" fmla="*/ 218 w 218"/>
                <a:gd name="T7" fmla="*/ 274 h 365"/>
                <a:gd name="T8" fmla="*/ 218 w 218"/>
                <a:gd name="T9" fmla="*/ 365 h 365"/>
                <a:gd name="T10" fmla="*/ 211 w 218"/>
                <a:gd name="T11" fmla="*/ 365 h 365"/>
                <a:gd name="T12" fmla="*/ 197 w 218"/>
                <a:gd name="T13" fmla="*/ 365 h 365"/>
                <a:gd name="T14" fmla="*/ 190 w 218"/>
                <a:gd name="T15" fmla="*/ 365 h 365"/>
                <a:gd name="T16" fmla="*/ 176 w 218"/>
                <a:gd name="T17" fmla="*/ 365 h 365"/>
                <a:gd name="T18" fmla="*/ 162 w 218"/>
                <a:gd name="T19" fmla="*/ 365 h 365"/>
                <a:gd name="T20" fmla="*/ 148 w 218"/>
                <a:gd name="T21" fmla="*/ 365 h 365"/>
                <a:gd name="T22" fmla="*/ 133 w 218"/>
                <a:gd name="T23" fmla="*/ 365 h 365"/>
                <a:gd name="T24" fmla="*/ 112 w 218"/>
                <a:gd name="T25" fmla="*/ 365 h 365"/>
                <a:gd name="T26" fmla="*/ 91 w 218"/>
                <a:gd name="T27" fmla="*/ 365 h 365"/>
                <a:gd name="T28" fmla="*/ 77 w 218"/>
                <a:gd name="T29" fmla="*/ 365 h 365"/>
                <a:gd name="T30" fmla="*/ 56 w 218"/>
                <a:gd name="T31" fmla="*/ 365 h 365"/>
                <a:gd name="T32" fmla="*/ 42 w 218"/>
                <a:gd name="T33" fmla="*/ 358 h 365"/>
                <a:gd name="T34" fmla="*/ 28 w 218"/>
                <a:gd name="T35" fmla="*/ 358 h 365"/>
                <a:gd name="T36" fmla="*/ 14 w 218"/>
                <a:gd name="T37" fmla="*/ 358 h 365"/>
                <a:gd name="T38" fmla="*/ 7 w 218"/>
                <a:gd name="T39" fmla="*/ 358 h 365"/>
                <a:gd name="T40" fmla="*/ 0 w 218"/>
                <a:gd name="T41" fmla="*/ 351 h 365"/>
                <a:gd name="T42" fmla="*/ 0 w 218"/>
                <a:gd name="T43" fmla="*/ 295 h 365"/>
                <a:gd name="T44" fmla="*/ 0 w 218"/>
                <a:gd name="T45" fmla="*/ 239 h 365"/>
                <a:gd name="T46" fmla="*/ 0 w 218"/>
                <a:gd name="T47" fmla="*/ 175 h 365"/>
                <a:gd name="T48" fmla="*/ 0 w 218"/>
                <a:gd name="T49" fmla="*/ 119 h 365"/>
                <a:gd name="T50" fmla="*/ 0 w 218"/>
                <a:gd name="T51" fmla="*/ 91 h 365"/>
                <a:gd name="T52" fmla="*/ 0 w 218"/>
                <a:gd name="T53" fmla="*/ 56 h 365"/>
                <a:gd name="T54" fmla="*/ 0 w 218"/>
                <a:gd name="T55" fmla="*/ 28 h 365"/>
                <a:gd name="T56" fmla="*/ 0 w 218"/>
                <a:gd name="T57" fmla="*/ 0 h 365"/>
                <a:gd name="T58" fmla="*/ 218 w 218"/>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8"/>
                <a:gd name="T91" fmla="*/ 0 h 365"/>
                <a:gd name="T92" fmla="*/ 218 w 218"/>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8" h="365">
                  <a:moveTo>
                    <a:pt x="218" y="0"/>
                  </a:moveTo>
                  <a:lnTo>
                    <a:pt x="218" y="91"/>
                  </a:lnTo>
                  <a:lnTo>
                    <a:pt x="218" y="182"/>
                  </a:lnTo>
                  <a:lnTo>
                    <a:pt x="218" y="274"/>
                  </a:lnTo>
                  <a:lnTo>
                    <a:pt x="218" y="365"/>
                  </a:lnTo>
                  <a:lnTo>
                    <a:pt x="211" y="365"/>
                  </a:lnTo>
                  <a:lnTo>
                    <a:pt x="197" y="365"/>
                  </a:lnTo>
                  <a:lnTo>
                    <a:pt x="190" y="365"/>
                  </a:lnTo>
                  <a:lnTo>
                    <a:pt x="176" y="365"/>
                  </a:lnTo>
                  <a:lnTo>
                    <a:pt x="162" y="365"/>
                  </a:lnTo>
                  <a:lnTo>
                    <a:pt x="148" y="365"/>
                  </a:lnTo>
                  <a:lnTo>
                    <a:pt x="133"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218" y="0"/>
                  </a:lnTo>
                  <a:close/>
                </a:path>
              </a:pathLst>
            </a:custGeom>
            <a:solidFill>
              <a:srgbClr val="607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1" name="Freeform 157"/>
            <p:cNvSpPr>
              <a:spLocks/>
            </p:cNvSpPr>
            <p:nvPr/>
          </p:nvSpPr>
          <p:spPr bwMode="auto">
            <a:xfrm>
              <a:off x="2618" y="2516"/>
              <a:ext cx="211" cy="365"/>
            </a:xfrm>
            <a:custGeom>
              <a:avLst/>
              <a:gdLst>
                <a:gd name="T0" fmla="*/ 211 w 211"/>
                <a:gd name="T1" fmla="*/ 0 h 365"/>
                <a:gd name="T2" fmla="*/ 211 w 211"/>
                <a:gd name="T3" fmla="*/ 91 h 365"/>
                <a:gd name="T4" fmla="*/ 211 w 211"/>
                <a:gd name="T5" fmla="*/ 182 h 365"/>
                <a:gd name="T6" fmla="*/ 211 w 211"/>
                <a:gd name="T7" fmla="*/ 274 h 365"/>
                <a:gd name="T8" fmla="*/ 211 w 211"/>
                <a:gd name="T9" fmla="*/ 365 h 365"/>
                <a:gd name="T10" fmla="*/ 197 w 211"/>
                <a:gd name="T11" fmla="*/ 365 h 365"/>
                <a:gd name="T12" fmla="*/ 190 w 211"/>
                <a:gd name="T13" fmla="*/ 365 h 365"/>
                <a:gd name="T14" fmla="*/ 183 w 211"/>
                <a:gd name="T15" fmla="*/ 365 h 365"/>
                <a:gd name="T16" fmla="*/ 169 w 211"/>
                <a:gd name="T17" fmla="*/ 365 h 365"/>
                <a:gd name="T18" fmla="*/ 155 w 211"/>
                <a:gd name="T19" fmla="*/ 365 h 365"/>
                <a:gd name="T20" fmla="*/ 141 w 211"/>
                <a:gd name="T21" fmla="*/ 365 h 365"/>
                <a:gd name="T22" fmla="*/ 133 w 211"/>
                <a:gd name="T23" fmla="*/ 365 h 365"/>
                <a:gd name="T24" fmla="*/ 112 w 211"/>
                <a:gd name="T25" fmla="*/ 365 h 365"/>
                <a:gd name="T26" fmla="*/ 91 w 211"/>
                <a:gd name="T27" fmla="*/ 365 h 365"/>
                <a:gd name="T28" fmla="*/ 77 w 211"/>
                <a:gd name="T29" fmla="*/ 365 h 365"/>
                <a:gd name="T30" fmla="*/ 56 w 211"/>
                <a:gd name="T31" fmla="*/ 365 h 365"/>
                <a:gd name="T32" fmla="*/ 42 w 211"/>
                <a:gd name="T33" fmla="*/ 358 h 365"/>
                <a:gd name="T34" fmla="*/ 28 w 211"/>
                <a:gd name="T35" fmla="*/ 358 h 365"/>
                <a:gd name="T36" fmla="*/ 14 w 211"/>
                <a:gd name="T37" fmla="*/ 358 h 365"/>
                <a:gd name="T38" fmla="*/ 7 w 211"/>
                <a:gd name="T39" fmla="*/ 358 h 365"/>
                <a:gd name="T40" fmla="*/ 0 w 211"/>
                <a:gd name="T41" fmla="*/ 351 h 365"/>
                <a:gd name="T42" fmla="*/ 0 w 211"/>
                <a:gd name="T43" fmla="*/ 295 h 365"/>
                <a:gd name="T44" fmla="*/ 0 w 211"/>
                <a:gd name="T45" fmla="*/ 239 h 365"/>
                <a:gd name="T46" fmla="*/ 0 w 211"/>
                <a:gd name="T47" fmla="*/ 175 h 365"/>
                <a:gd name="T48" fmla="*/ 0 w 211"/>
                <a:gd name="T49" fmla="*/ 119 h 365"/>
                <a:gd name="T50" fmla="*/ 0 w 211"/>
                <a:gd name="T51" fmla="*/ 91 h 365"/>
                <a:gd name="T52" fmla="*/ 0 w 211"/>
                <a:gd name="T53" fmla="*/ 56 h 365"/>
                <a:gd name="T54" fmla="*/ 0 w 211"/>
                <a:gd name="T55" fmla="*/ 28 h 365"/>
                <a:gd name="T56" fmla="*/ 0 w 211"/>
                <a:gd name="T57" fmla="*/ 0 h 365"/>
                <a:gd name="T58" fmla="*/ 211 w 211"/>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
                <a:gd name="T91" fmla="*/ 0 h 365"/>
                <a:gd name="T92" fmla="*/ 211 w 211"/>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 h="365">
                  <a:moveTo>
                    <a:pt x="211" y="0"/>
                  </a:moveTo>
                  <a:lnTo>
                    <a:pt x="211" y="91"/>
                  </a:lnTo>
                  <a:lnTo>
                    <a:pt x="211" y="182"/>
                  </a:lnTo>
                  <a:lnTo>
                    <a:pt x="211" y="274"/>
                  </a:lnTo>
                  <a:lnTo>
                    <a:pt x="211" y="365"/>
                  </a:lnTo>
                  <a:lnTo>
                    <a:pt x="197" y="365"/>
                  </a:lnTo>
                  <a:lnTo>
                    <a:pt x="190" y="365"/>
                  </a:lnTo>
                  <a:lnTo>
                    <a:pt x="183" y="365"/>
                  </a:lnTo>
                  <a:lnTo>
                    <a:pt x="169" y="365"/>
                  </a:lnTo>
                  <a:lnTo>
                    <a:pt x="155" y="365"/>
                  </a:lnTo>
                  <a:lnTo>
                    <a:pt x="141" y="365"/>
                  </a:lnTo>
                  <a:lnTo>
                    <a:pt x="133"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211" y="0"/>
                  </a:lnTo>
                  <a:close/>
                </a:path>
              </a:pathLst>
            </a:custGeom>
            <a:solidFill>
              <a:srgbClr val="6B8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2" name="Freeform 158"/>
            <p:cNvSpPr>
              <a:spLocks/>
            </p:cNvSpPr>
            <p:nvPr/>
          </p:nvSpPr>
          <p:spPr bwMode="auto">
            <a:xfrm>
              <a:off x="2618" y="2516"/>
              <a:ext cx="204" cy="365"/>
            </a:xfrm>
            <a:custGeom>
              <a:avLst/>
              <a:gdLst>
                <a:gd name="T0" fmla="*/ 204 w 204"/>
                <a:gd name="T1" fmla="*/ 0 h 365"/>
                <a:gd name="T2" fmla="*/ 197 w 204"/>
                <a:gd name="T3" fmla="*/ 91 h 365"/>
                <a:gd name="T4" fmla="*/ 197 w 204"/>
                <a:gd name="T5" fmla="*/ 182 h 365"/>
                <a:gd name="T6" fmla="*/ 197 w 204"/>
                <a:gd name="T7" fmla="*/ 274 h 365"/>
                <a:gd name="T8" fmla="*/ 197 w 204"/>
                <a:gd name="T9" fmla="*/ 365 h 365"/>
                <a:gd name="T10" fmla="*/ 190 w 204"/>
                <a:gd name="T11" fmla="*/ 365 h 365"/>
                <a:gd name="T12" fmla="*/ 183 w 204"/>
                <a:gd name="T13" fmla="*/ 365 h 365"/>
                <a:gd name="T14" fmla="*/ 176 w 204"/>
                <a:gd name="T15" fmla="*/ 365 h 365"/>
                <a:gd name="T16" fmla="*/ 162 w 204"/>
                <a:gd name="T17" fmla="*/ 365 h 365"/>
                <a:gd name="T18" fmla="*/ 148 w 204"/>
                <a:gd name="T19" fmla="*/ 365 h 365"/>
                <a:gd name="T20" fmla="*/ 141 w 204"/>
                <a:gd name="T21" fmla="*/ 365 h 365"/>
                <a:gd name="T22" fmla="*/ 126 w 204"/>
                <a:gd name="T23" fmla="*/ 365 h 365"/>
                <a:gd name="T24" fmla="*/ 112 w 204"/>
                <a:gd name="T25" fmla="*/ 365 h 365"/>
                <a:gd name="T26" fmla="*/ 91 w 204"/>
                <a:gd name="T27" fmla="*/ 365 h 365"/>
                <a:gd name="T28" fmla="*/ 77 w 204"/>
                <a:gd name="T29" fmla="*/ 365 h 365"/>
                <a:gd name="T30" fmla="*/ 56 w 204"/>
                <a:gd name="T31" fmla="*/ 365 h 365"/>
                <a:gd name="T32" fmla="*/ 42 w 204"/>
                <a:gd name="T33" fmla="*/ 358 h 365"/>
                <a:gd name="T34" fmla="*/ 28 w 204"/>
                <a:gd name="T35" fmla="*/ 358 h 365"/>
                <a:gd name="T36" fmla="*/ 14 w 204"/>
                <a:gd name="T37" fmla="*/ 358 h 365"/>
                <a:gd name="T38" fmla="*/ 7 w 204"/>
                <a:gd name="T39" fmla="*/ 358 h 365"/>
                <a:gd name="T40" fmla="*/ 0 w 204"/>
                <a:gd name="T41" fmla="*/ 351 h 365"/>
                <a:gd name="T42" fmla="*/ 0 w 204"/>
                <a:gd name="T43" fmla="*/ 295 h 365"/>
                <a:gd name="T44" fmla="*/ 0 w 204"/>
                <a:gd name="T45" fmla="*/ 239 h 365"/>
                <a:gd name="T46" fmla="*/ 0 w 204"/>
                <a:gd name="T47" fmla="*/ 175 h 365"/>
                <a:gd name="T48" fmla="*/ 0 w 204"/>
                <a:gd name="T49" fmla="*/ 119 h 365"/>
                <a:gd name="T50" fmla="*/ 0 w 204"/>
                <a:gd name="T51" fmla="*/ 91 h 365"/>
                <a:gd name="T52" fmla="*/ 0 w 204"/>
                <a:gd name="T53" fmla="*/ 56 h 365"/>
                <a:gd name="T54" fmla="*/ 0 w 204"/>
                <a:gd name="T55" fmla="*/ 28 h 365"/>
                <a:gd name="T56" fmla="*/ 0 w 204"/>
                <a:gd name="T57" fmla="*/ 0 h 365"/>
                <a:gd name="T58" fmla="*/ 204 w 204"/>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4"/>
                <a:gd name="T91" fmla="*/ 0 h 365"/>
                <a:gd name="T92" fmla="*/ 204 w 204"/>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4" h="365">
                  <a:moveTo>
                    <a:pt x="204" y="0"/>
                  </a:moveTo>
                  <a:lnTo>
                    <a:pt x="197" y="91"/>
                  </a:lnTo>
                  <a:lnTo>
                    <a:pt x="197" y="182"/>
                  </a:lnTo>
                  <a:lnTo>
                    <a:pt x="197" y="274"/>
                  </a:lnTo>
                  <a:lnTo>
                    <a:pt x="197" y="365"/>
                  </a:lnTo>
                  <a:lnTo>
                    <a:pt x="190" y="365"/>
                  </a:lnTo>
                  <a:lnTo>
                    <a:pt x="183" y="365"/>
                  </a:lnTo>
                  <a:lnTo>
                    <a:pt x="176" y="365"/>
                  </a:lnTo>
                  <a:lnTo>
                    <a:pt x="162" y="365"/>
                  </a:lnTo>
                  <a:lnTo>
                    <a:pt x="148" y="365"/>
                  </a:lnTo>
                  <a:lnTo>
                    <a:pt x="141" y="365"/>
                  </a:lnTo>
                  <a:lnTo>
                    <a:pt x="126"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204" y="0"/>
                  </a:lnTo>
                  <a:close/>
                </a:path>
              </a:pathLst>
            </a:custGeom>
            <a:solidFill>
              <a:srgbClr val="728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3" name="Freeform 159"/>
            <p:cNvSpPr>
              <a:spLocks/>
            </p:cNvSpPr>
            <p:nvPr/>
          </p:nvSpPr>
          <p:spPr bwMode="auto">
            <a:xfrm>
              <a:off x="2618" y="2516"/>
              <a:ext cx="190" cy="365"/>
            </a:xfrm>
            <a:custGeom>
              <a:avLst/>
              <a:gdLst>
                <a:gd name="T0" fmla="*/ 190 w 190"/>
                <a:gd name="T1" fmla="*/ 0 h 365"/>
                <a:gd name="T2" fmla="*/ 190 w 190"/>
                <a:gd name="T3" fmla="*/ 91 h 365"/>
                <a:gd name="T4" fmla="*/ 190 w 190"/>
                <a:gd name="T5" fmla="*/ 182 h 365"/>
                <a:gd name="T6" fmla="*/ 190 w 190"/>
                <a:gd name="T7" fmla="*/ 274 h 365"/>
                <a:gd name="T8" fmla="*/ 190 w 190"/>
                <a:gd name="T9" fmla="*/ 365 h 365"/>
                <a:gd name="T10" fmla="*/ 183 w 190"/>
                <a:gd name="T11" fmla="*/ 365 h 365"/>
                <a:gd name="T12" fmla="*/ 176 w 190"/>
                <a:gd name="T13" fmla="*/ 365 h 365"/>
                <a:gd name="T14" fmla="*/ 169 w 190"/>
                <a:gd name="T15" fmla="*/ 365 h 365"/>
                <a:gd name="T16" fmla="*/ 155 w 190"/>
                <a:gd name="T17" fmla="*/ 365 h 365"/>
                <a:gd name="T18" fmla="*/ 148 w 190"/>
                <a:gd name="T19" fmla="*/ 365 h 365"/>
                <a:gd name="T20" fmla="*/ 133 w 190"/>
                <a:gd name="T21" fmla="*/ 365 h 365"/>
                <a:gd name="T22" fmla="*/ 126 w 190"/>
                <a:gd name="T23" fmla="*/ 365 h 365"/>
                <a:gd name="T24" fmla="*/ 112 w 190"/>
                <a:gd name="T25" fmla="*/ 365 h 365"/>
                <a:gd name="T26" fmla="*/ 91 w 190"/>
                <a:gd name="T27" fmla="*/ 365 h 365"/>
                <a:gd name="T28" fmla="*/ 77 w 190"/>
                <a:gd name="T29" fmla="*/ 365 h 365"/>
                <a:gd name="T30" fmla="*/ 56 w 190"/>
                <a:gd name="T31" fmla="*/ 365 h 365"/>
                <a:gd name="T32" fmla="*/ 42 w 190"/>
                <a:gd name="T33" fmla="*/ 358 h 365"/>
                <a:gd name="T34" fmla="*/ 28 w 190"/>
                <a:gd name="T35" fmla="*/ 358 h 365"/>
                <a:gd name="T36" fmla="*/ 14 w 190"/>
                <a:gd name="T37" fmla="*/ 358 h 365"/>
                <a:gd name="T38" fmla="*/ 7 w 190"/>
                <a:gd name="T39" fmla="*/ 358 h 365"/>
                <a:gd name="T40" fmla="*/ 0 w 190"/>
                <a:gd name="T41" fmla="*/ 351 h 365"/>
                <a:gd name="T42" fmla="*/ 0 w 190"/>
                <a:gd name="T43" fmla="*/ 295 h 365"/>
                <a:gd name="T44" fmla="*/ 0 w 190"/>
                <a:gd name="T45" fmla="*/ 239 h 365"/>
                <a:gd name="T46" fmla="*/ 0 w 190"/>
                <a:gd name="T47" fmla="*/ 175 h 365"/>
                <a:gd name="T48" fmla="*/ 0 w 190"/>
                <a:gd name="T49" fmla="*/ 119 h 365"/>
                <a:gd name="T50" fmla="*/ 0 w 190"/>
                <a:gd name="T51" fmla="*/ 91 h 365"/>
                <a:gd name="T52" fmla="*/ 0 w 190"/>
                <a:gd name="T53" fmla="*/ 56 h 365"/>
                <a:gd name="T54" fmla="*/ 0 w 190"/>
                <a:gd name="T55" fmla="*/ 28 h 365"/>
                <a:gd name="T56" fmla="*/ 0 w 190"/>
                <a:gd name="T57" fmla="*/ 0 h 365"/>
                <a:gd name="T58" fmla="*/ 190 w 190"/>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0"/>
                <a:gd name="T91" fmla="*/ 0 h 365"/>
                <a:gd name="T92" fmla="*/ 190 w 190"/>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0" h="365">
                  <a:moveTo>
                    <a:pt x="190" y="0"/>
                  </a:moveTo>
                  <a:lnTo>
                    <a:pt x="190" y="91"/>
                  </a:lnTo>
                  <a:lnTo>
                    <a:pt x="190" y="182"/>
                  </a:lnTo>
                  <a:lnTo>
                    <a:pt x="190" y="274"/>
                  </a:lnTo>
                  <a:lnTo>
                    <a:pt x="190" y="365"/>
                  </a:lnTo>
                  <a:lnTo>
                    <a:pt x="183" y="365"/>
                  </a:lnTo>
                  <a:lnTo>
                    <a:pt x="176" y="365"/>
                  </a:lnTo>
                  <a:lnTo>
                    <a:pt x="169" y="365"/>
                  </a:lnTo>
                  <a:lnTo>
                    <a:pt x="155" y="365"/>
                  </a:lnTo>
                  <a:lnTo>
                    <a:pt x="148" y="365"/>
                  </a:lnTo>
                  <a:lnTo>
                    <a:pt x="133" y="365"/>
                  </a:lnTo>
                  <a:lnTo>
                    <a:pt x="126"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19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4" name="Freeform 160"/>
            <p:cNvSpPr>
              <a:spLocks/>
            </p:cNvSpPr>
            <p:nvPr/>
          </p:nvSpPr>
          <p:spPr bwMode="auto">
            <a:xfrm>
              <a:off x="2618" y="2516"/>
              <a:ext cx="183" cy="365"/>
            </a:xfrm>
            <a:custGeom>
              <a:avLst/>
              <a:gdLst>
                <a:gd name="T0" fmla="*/ 183 w 183"/>
                <a:gd name="T1" fmla="*/ 0 h 365"/>
                <a:gd name="T2" fmla="*/ 183 w 183"/>
                <a:gd name="T3" fmla="*/ 91 h 365"/>
                <a:gd name="T4" fmla="*/ 183 w 183"/>
                <a:gd name="T5" fmla="*/ 182 h 365"/>
                <a:gd name="T6" fmla="*/ 183 w 183"/>
                <a:gd name="T7" fmla="*/ 274 h 365"/>
                <a:gd name="T8" fmla="*/ 183 w 183"/>
                <a:gd name="T9" fmla="*/ 365 h 365"/>
                <a:gd name="T10" fmla="*/ 176 w 183"/>
                <a:gd name="T11" fmla="*/ 365 h 365"/>
                <a:gd name="T12" fmla="*/ 169 w 183"/>
                <a:gd name="T13" fmla="*/ 365 h 365"/>
                <a:gd name="T14" fmla="*/ 162 w 183"/>
                <a:gd name="T15" fmla="*/ 365 h 365"/>
                <a:gd name="T16" fmla="*/ 148 w 183"/>
                <a:gd name="T17" fmla="*/ 365 h 365"/>
                <a:gd name="T18" fmla="*/ 141 w 183"/>
                <a:gd name="T19" fmla="*/ 365 h 365"/>
                <a:gd name="T20" fmla="*/ 133 w 183"/>
                <a:gd name="T21" fmla="*/ 365 h 365"/>
                <a:gd name="T22" fmla="*/ 126 w 183"/>
                <a:gd name="T23" fmla="*/ 365 h 365"/>
                <a:gd name="T24" fmla="*/ 112 w 183"/>
                <a:gd name="T25" fmla="*/ 365 h 365"/>
                <a:gd name="T26" fmla="*/ 91 w 183"/>
                <a:gd name="T27" fmla="*/ 365 h 365"/>
                <a:gd name="T28" fmla="*/ 77 w 183"/>
                <a:gd name="T29" fmla="*/ 365 h 365"/>
                <a:gd name="T30" fmla="*/ 56 w 183"/>
                <a:gd name="T31" fmla="*/ 365 h 365"/>
                <a:gd name="T32" fmla="*/ 42 w 183"/>
                <a:gd name="T33" fmla="*/ 358 h 365"/>
                <a:gd name="T34" fmla="*/ 28 w 183"/>
                <a:gd name="T35" fmla="*/ 358 h 365"/>
                <a:gd name="T36" fmla="*/ 14 w 183"/>
                <a:gd name="T37" fmla="*/ 358 h 365"/>
                <a:gd name="T38" fmla="*/ 7 w 183"/>
                <a:gd name="T39" fmla="*/ 358 h 365"/>
                <a:gd name="T40" fmla="*/ 0 w 183"/>
                <a:gd name="T41" fmla="*/ 351 h 365"/>
                <a:gd name="T42" fmla="*/ 0 w 183"/>
                <a:gd name="T43" fmla="*/ 295 h 365"/>
                <a:gd name="T44" fmla="*/ 0 w 183"/>
                <a:gd name="T45" fmla="*/ 239 h 365"/>
                <a:gd name="T46" fmla="*/ 0 w 183"/>
                <a:gd name="T47" fmla="*/ 175 h 365"/>
                <a:gd name="T48" fmla="*/ 0 w 183"/>
                <a:gd name="T49" fmla="*/ 119 h 365"/>
                <a:gd name="T50" fmla="*/ 0 w 183"/>
                <a:gd name="T51" fmla="*/ 91 h 365"/>
                <a:gd name="T52" fmla="*/ 0 w 183"/>
                <a:gd name="T53" fmla="*/ 56 h 365"/>
                <a:gd name="T54" fmla="*/ 0 w 183"/>
                <a:gd name="T55" fmla="*/ 28 h 365"/>
                <a:gd name="T56" fmla="*/ 0 w 183"/>
                <a:gd name="T57" fmla="*/ 0 h 365"/>
                <a:gd name="T58" fmla="*/ 183 w 183"/>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365"/>
                <a:gd name="T92" fmla="*/ 183 w 183"/>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365">
                  <a:moveTo>
                    <a:pt x="183" y="0"/>
                  </a:moveTo>
                  <a:lnTo>
                    <a:pt x="183" y="91"/>
                  </a:lnTo>
                  <a:lnTo>
                    <a:pt x="183" y="182"/>
                  </a:lnTo>
                  <a:lnTo>
                    <a:pt x="183" y="274"/>
                  </a:lnTo>
                  <a:lnTo>
                    <a:pt x="183" y="365"/>
                  </a:lnTo>
                  <a:lnTo>
                    <a:pt x="176" y="365"/>
                  </a:lnTo>
                  <a:lnTo>
                    <a:pt x="169" y="365"/>
                  </a:lnTo>
                  <a:lnTo>
                    <a:pt x="162" y="365"/>
                  </a:lnTo>
                  <a:lnTo>
                    <a:pt x="148" y="365"/>
                  </a:lnTo>
                  <a:lnTo>
                    <a:pt x="141" y="365"/>
                  </a:lnTo>
                  <a:lnTo>
                    <a:pt x="133" y="365"/>
                  </a:lnTo>
                  <a:lnTo>
                    <a:pt x="126"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183" y="0"/>
                  </a:lnTo>
                  <a:close/>
                </a:path>
              </a:pathLst>
            </a:custGeom>
            <a:solidFill>
              <a:srgbClr val="829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5" name="Freeform 161"/>
            <p:cNvSpPr>
              <a:spLocks/>
            </p:cNvSpPr>
            <p:nvPr/>
          </p:nvSpPr>
          <p:spPr bwMode="auto">
            <a:xfrm>
              <a:off x="2618" y="2516"/>
              <a:ext cx="176" cy="365"/>
            </a:xfrm>
            <a:custGeom>
              <a:avLst/>
              <a:gdLst>
                <a:gd name="T0" fmla="*/ 176 w 176"/>
                <a:gd name="T1" fmla="*/ 0 h 365"/>
                <a:gd name="T2" fmla="*/ 176 w 176"/>
                <a:gd name="T3" fmla="*/ 91 h 365"/>
                <a:gd name="T4" fmla="*/ 176 w 176"/>
                <a:gd name="T5" fmla="*/ 182 h 365"/>
                <a:gd name="T6" fmla="*/ 169 w 176"/>
                <a:gd name="T7" fmla="*/ 274 h 365"/>
                <a:gd name="T8" fmla="*/ 169 w 176"/>
                <a:gd name="T9" fmla="*/ 365 h 365"/>
                <a:gd name="T10" fmla="*/ 162 w 176"/>
                <a:gd name="T11" fmla="*/ 365 h 365"/>
                <a:gd name="T12" fmla="*/ 162 w 176"/>
                <a:gd name="T13" fmla="*/ 365 h 365"/>
                <a:gd name="T14" fmla="*/ 155 w 176"/>
                <a:gd name="T15" fmla="*/ 365 h 365"/>
                <a:gd name="T16" fmla="*/ 148 w 176"/>
                <a:gd name="T17" fmla="*/ 365 h 365"/>
                <a:gd name="T18" fmla="*/ 141 w 176"/>
                <a:gd name="T19" fmla="*/ 365 h 365"/>
                <a:gd name="T20" fmla="*/ 133 w 176"/>
                <a:gd name="T21" fmla="*/ 365 h 365"/>
                <a:gd name="T22" fmla="*/ 126 w 176"/>
                <a:gd name="T23" fmla="*/ 365 h 365"/>
                <a:gd name="T24" fmla="*/ 112 w 176"/>
                <a:gd name="T25" fmla="*/ 365 h 365"/>
                <a:gd name="T26" fmla="*/ 91 w 176"/>
                <a:gd name="T27" fmla="*/ 365 h 365"/>
                <a:gd name="T28" fmla="*/ 77 w 176"/>
                <a:gd name="T29" fmla="*/ 365 h 365"/>
                <a:gd name="T30" fmla="*/ 56 w 176"/>
                <a:gd name="T31" fmla="*/ 365 h 365"/>
                <a:gd name="T32" fmla="*/ 42 w 176"/>
                <a:gd name="T33" fmla="*/ 358 h 365"/>
                <a:gd name="T34" fmla="*/ 28 w 176"/>
                <a:gd name="T35" fmla="*/ 358 h 365"/>
                <a:gd name="T36" fmla="*/ 14 w 176"/>
                <a:gd name="T37" fmla="*/ 358 h 365"/>
                <a:gd name="T38" fmla="*/ 7 w 176"/>
                <a:gd name="T39" fmla="*/ 358 h 365"/>
                <a:gd name="T40" fmla="*/ 0 w 176"/>
                <a:gd name="T41" fmla="*/ 351 h 365"/>
                <a:gd name="T42" fmla="*/ 0 w 176"/>
                <a:gd name="T43" fmla="*/ 295 h 365"/>
                <a:gd name="T44" fmla="*/ 0 w 176"/>
                <a:gd name="T45" fmla="*/ 239 h 365"/>
                <a:gd name="T46" fmla="*/ 0 w 176"/>
                <a:gd name="T47" fmla="*/ 175 h 365"/>
                <a:gd name="T48" fmla="*/ 0 w 176"/>
                <a:gd name="T49" fmla="*/ 119 h 365"/>
                <a:gd name="T50" fmla="*/ 0 w 176"/>
                <a:gd name="T51" fmla="*/ 91 h 365"/>
                <a:gd name="T52" fmla="*/ 0 w 176"/>
                <a:gd name="T53" fmla="*/ 56 h 365"/>
                <a:gd name="T54" fmla="*/ 0 w 176"/>
                <a:gd name="T55" fmla="*/ 28 h 365"/>
                <a:gd name="T56" fmla="*/ 0 w 176"/>
                <a:gd name="T57" fmla="*/ 0 h 365"/>
                <a:gd name="T58" fmla="*/ 176 w 176"/>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6"/>
                <a:gd name="T91" fmla="*/ 0 h 365"/>
                <a:gd name="T92" fmla="*/ 176 w 176"/>
                <a:gd name="T93" fmla="*/ 365 h 3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6" h="365">
                  <a:moveTo>
                    <a:pt x="176" y="0"/>
                  </a:moveTo>
                  <a:lnTo>
                    <a:pt x="176" y="91"/>
                  </a:lnTo>
                  <a:lnTo>
                    <a:pt x="176" y="182"/>
                  </a:lnTo>
                  <a:lnTo>
                    <a:pt x="169" y="274"/>
                  </a:lnTo>
                  <a:lnTo>
                    <a:pt x="169" y="365"/>
                  </a:lnTo>
                  <a:lnTo>
                    <a:pt x="162" y="365"/>
                  </a:lnTo>
                  <a:lnTo>
                    <a:pt x="155" y="365"/>
                  </a:lnTo>
                  <a:lnTo>
                    <a:pt x="148" y="365"/>
                  </a:lnTo>
                  <a:lnTo>
                    <a:pt x="141" y="365"/>
                  </a:lnTo>
                  <a:lnTo>
                    <a:pt x="133" y="365"/>
                  </a:lnTo>
                  <a:lnTo>
                    <a:pt x="126" y="365"/>
                  </a:lnTo>
                  <a:lnTo>
                    <a:pt x="112" y="365"/>
                  </a:lnTo>
                  <a:lnTo>
                    <a:pt x="91" y="365"/>
                  </a:lnTo>
                  <a:lnTo>
                    <a:pt x="77" y="365"/>
                  </a:lnTo>
                  <a:lnTo>
                    <a:pt x="56" y="365"/>
                  </a:lnTo>
                  <a:lnTo>
                    <a:pt x="42" y="358"/>
                  </a:lnTo>
                  <a:lnTo>
                    <a:pt x="28" y="358"/>
                  </a:lnTo>
                  <a:lnTo>
                    <a:pt x="14" y="358"/>
                  </a:lnTo>
                  <a:lnTo>
                    <a:pt x="7" y="358"/>
                  </a:lnTo>
                  <a:lnTo>
                    <a:pt x="0" y="351"/>
                  </a:lnTo>
                  <a:lnTo>
                    <a:pt x="0" y="295"/>
                  </a:lnTo>
                  <a:lnTo>
                    <a:pt x="0" y="239"/>
                  </a:lnTo>
                  <a:lnTo>
                    <a:pt x="0" y="175"/>
                  </a:lnTo>
                  <a:lnTo>
                    <a:pt x="0" y="119"/>
                  </a:lnTo>
                  <a:lnTo>
                    <a:pt x="0" y="91"/>
                  </a:lnTo>
                  <a:lnTo>
                    <a:pt x="0" y="56"/>
                  </a:lnTo>
                  <a:lnTo>
                    <a:pt x="0" y="28"/>
                  </a:lnTo>
                  <a:lnTo>
                    <a:pt x="0" y="0"/>
                  </a:lnTo>
                  <a:lnTo>
                    <a:pt x="176" y="0"/>
                  </a:lnTo>
                  <a:close/>
                </a:path>
              </a:pathLst>
            </a:custGeom>
            <a:solidFill>
              <a:srgbClr val="89A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6" name="Freeform 162"/>
            <p:cNvSpPr>
              <a:spLocks/>
            </p:cNvSpPr>
            <p:nvPr/>
          </p:nvSpPr>
          <p:spPr bwMode="auto">
            <a:xfrm>
              <a:off x="2618" y="2516"/>
              <a:ext cx="162" cy="365"/>
            </a:xfrm>
            <a:custGeom>
              <a:avLst/>
              <a:gdLst>
                <a:gd name="T0" fmla="*/ 162 w 162"/>
                <a:gd name="T1" fmla="*/ 0 h 365"/>
                <a:gd name="T2" fmla="*/ 162 w 162"/>
                <a:gd name="T3" fmla="*/ 91 h 365"/>
                <a:gd name="T4" fmla="*/ 162 w 162"/>
                <a:gd name="T5" fmla="*/ 182 h 365"/>
                <a:gd name="T6" fmla="*/ 162 w 162"/>
                <a:gd name="T7" fmla="*/ 274 h 365"/>
                <a:gd name="T8" fmla="*/ 162 w 162"/>
                <a:gd name="T9" fmla="*/ 365 h 365"/>
                <a:gd name="T10" fmla="*/ 155 w 162"/>
                <a:gd name="T11" fmla="*/ 365 h 365"/>
                <a:gd name="T12" fmla="*/ 148 w 162"/>
                <a:gd name="T13" fmla="*/ 365 h 365"/>
                <a:gd name="T14" fmla="*/ 148 w 162"/>
                <a:gd name="T15" fmla="*/ 365 h 365"/>
                <a:gd name="T16" fmla="*/ 141 w 162"/>
                <a:gd name="T17" fmla="*/ 365 h 365"/>
                <a:gd name="T18" fmla="*/ 133 w 162"/>
                <a:gd name="T19" fmla="*/ 365 h 365"/>
                <a:gd name="T20" fmla="*/ 126 w 162"/>
                <a:gd name="T21" fmla="*/ 365 h 365"/>
                <a:gd name="T22" fmla="*/ 119 w 162"/>
                <a:gd name="T23" fmla="*/ 365 h 365"/>
                <a:gd name="T24" fmla="*/ 112 w 162"/>
                <a:gd name="T25" fmla="*/ 365 h 365"/>
                <a:gd name="T26" fmla="*/ 91 w 162"/>
                <a:gd name="T27" fmla="*/ 365 h 365"/>
                <a:gd name="T28" fmla="*/ 77 w 162"/>
                <a:gd name="T29" fmla="*/ 365 h 365"/>
                <a:gd name="T30" fmla="*/ 56 w 162"/>
                <a:gd name="T31" fmla="*/ 365 h 365"/>
                <a:gd name="T32" fmla="*/ 42 w 162"/>
                <a:gd name="T33" fmla="*/ 365 h 365"/>
                <a:gd name="T34" fmla="*/ 28 w 162"/>
                <a:gd name="T35" fmla="*/ 358 h 365"/>
                <a:gd name="T36" fmla="*/ 14 w 162"/>
                <a:gd name="T37" fmla="*/ 358 h 365"/>
                <a:gd name="T38" fmla="*/ 7 w 162"/>
                <a:gd name="T39" fmla="*/ 358 h 365"/>
                <a:gd name="T40" fmla="*/ 0 w 162"/>
                <a:gd name="T41" fmla="*/ 358 h 365"/>
                <a:gd name="T42" fmla="*/ 0 w 162"/>
                <a:gd name="T43" fmla="*/ 267 h 365"/>
                <a:gd name="T44" fmla="*/ 0 w 162"/>
                <a:gd name="T45" fmla="*/ 175 h 365"/>
                <a:gd name="T46" fmla="*/ 0 w 162"/>
                <a:gd name="T47" fmla="*/ 84 h 365"/>
                <a:gd name="T48" fmla="*/ 0 w 162"/>
                <a:gd name="T49" fmla="*/ 0 h 365"/>
                <a:gd name="T50" fmla="*/ 162 w 162"/>
                <a:gd name="T51" fmla="*/ 0 h 3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365"/>
                <a:gd name="T80" fmla="*/ 162 w 162"/>
                <a:gd name="T81" fmla="*/ 365 h 3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365">
                  <a:moveTo>
                    <a:pt x="162" y="0"/>
                  </a:moveTo>
                  <a:lnTo>
                    <a:pt x="162" y="91"/>
                  </a:lnTo>
                  <a:lnTo>
                    <a:pt x="162" y="182"/>
                  </a:lnTo>
                  <a:lnTo>
                    <a:pt x="162" y="274"/>
                  </a:lnTo>
                  <a:lnTo>
                    <a:pt x="162" y="365"/>
                  </a:lnTo>
                  <a:lnTo>
                    <a:pt x="155" y="365"/>
                  </a:lnTo>
                  <a:lnTo>
                    <a:pt x="148" y="365"/>
                  </a:lnTo>
                  <a:lnTo>
                    <a:pt x="141" y="365"/>
                  </a:lnTo>
                  <a:lnTo>
                    <a:pt x="133" y="365"/>
                  </a:lnTo>
                  <a:lnTo>
                    <a:pt x="126" y="365"/>
                  </a:lnTo>
                  <a:lnTo>
                    <a:pt x="119" y="365"/>
                  </a:lnTo>
                  <a:lnTo>
                    <a:pt x="112" y="365"/>
                  </a:lnTo>
                  <a:lnTo>
                    <a:pt x="91" y="365"/>
                  </a:lnTo>
                  <a:lnTo>
                    <a:pt x="77" y="365"/>
                  </a:lnTo>
                  <a:lnTo>
                    <a:pt x="56" y="365"/>
                  </a:lnTo>
                  <a:lnTo>
                    <a:pt x="42" y="365"/>
                  </a:lnTo>
                  <a:lnTo>
                    <a:pt x="28" y="358"/>
                  </a:lnTo>
                  <a:lnTo>
                    <a:pt x="14" y="358"/>
                  </a:lnTo>
                  <a:lnTo>
                    <a:pt x="7" y="358"/>
                  </a:lnTo>
                  <a:lnTo>
                    <a:pt x="0" y="358"/>
                  </a:lnTo>
                  <a:lnTo>
                    <a:pt x="0" y="267"/>
                  </a:lnTo>
                  <a:lnTo>
                    <a:pt x="0" y="175"/>
                  </a:lnTo>
                  <a:lnTo>
                    <a:pt x="0" y="84"/>
                  </a:lnTo>
                  <a:lnTo>
                    <a:pt x="0" y="0"/>
                  </a:lnTo>
                  <a:lnTo>
                    <a:pt x="162" y="0"/>
                  </a:lnTo>
                  <a:close/>
                </a:path>
              </a:pathLst>
            </a:custGeom>
            <a:solidFill>
              <a:srgbClr val="8EA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7" name="Freeform 163"/>
            <p:cNvSpPr>
              <a:spLocks/>
            </p:cNvSpPr>
            <p:nvPr/>
          </p:nvSpPr>
          <p:spPr bwMode="auto">
            <a:xfrm>
              <a:off x="2618" y="2516"/>
              <a:ext cx="155" cy="365"/>
            </a:xfrm>
            <a:custGeom>
              <a:avLst/>
              <a:gdLst>
                <a:gd name="T0" fmla="*/ 155 w 155"/>
                <a:gd name="T1" fmla="*/ 0 h 365"/>
                <a:gd name="T2" fmla="*/ 155 w 155"/>
                <a:gd name="T3" fmla="*/ 91 h 365"/>
                <a:gd name="T4" fmla="*/ 155 w 155"/>
                <a:gd name="T5" fmla="*/ 182 h 365"/>
                <a:gd name="T6" fmla="*/ 155 w 155"/>
                <a:gd name="T7" fmla="*/ 274 h 365"/>
                <a:gd name="T8" fmla="*/ 148 w 155"/>
                <a:gd name="T9" fmla="*/ 365 h 365"/>
                <a:gd name="T10" fmla="*/ 148 w 155"/>
                <a:gd name="T11" fmla="*/ 365 h 365"/>
                <a:gd name="T12" fmla="*/ 141 w 155"/>
                <a:gd name="T13" fmla="*/ 365 h 365"/>
                <a:gd name="T14" fmla="*/ 141 w 155"/>
                <a:gd name="T15" fmla="*/ 365 h 365"/>
                <a:gd name="T16" fmla="*/ 133 w 155"/>
                <a:gd name="T17" fmla="*/ 365 h 365"/>
                <a:gd name="T18" fmla="*/ 133 w 155"/>
                <a:gd name="T19" fmla="*/ 365 h 365"/>
                <a:gd name="T20" fmla="*/ 126 w 155"/>
                <a:gd name="T21" fmla="*/ 365 h 365"/>
                <a:gd name="T22" fmla="*/ 119 w 155"/>
                <a:gd name="T23" fmla="*/ 365 h 365"/>
                <a:gd name="T24" fmla="*/ 112 w 155"/>
                <a:gd name="T25" fmla="*/ 365 h 365"/>
                <a:gd name="T26" fmla="*/ 98 w 155"/>
                <a:gd name="T27" fmla="*/ 365 h 365"/>
                <a:gd name="T28" fmla="*/ 77 w 155"/>
                <a:gd name="T29" fmla="*/ 365 h 365"/>
                <a:gd name="T30" fmla="*/ 56 w 155"/>
                <a:gd name="T31" fmla="*/ 365 h 365"/>
                <a:gd name="T32" fmla="*/ 42 w 155"/>
                <a:gd name="T33" fmla="*/ 365 h 365"/>
                <a:gd name="T34" fmla="*/ 28 w 155"/>
                <a:gd name="T35" fmla="*/ 358 h 365"/>
                <a:gd name="T36" fmla="*/ 14 w 155"/>
                <a:gd name="T37" fmla="*/ 358 h 365"/>
                <a:gd name="T38" fmla="*/ 7 w 155"/>
                <a:gd name="T39" fmla="*/ 358 h 365"/>
                <a:gd name="T40" fmla="*/ 0 w 155"/>
                <a:gd name="T41" fmla="*/ 358 h 365"/>
                <a:gd name="T42" fmla="*/ 0 w 155"/>
                <a:gd name="T43" fmla="*/ 267 h 365"/>
                <a:gd name="T44" fmla="*/ 0 w 155"/>
                <a:gd name="T45" fmla="*/ 175 h 365"/>
                <a:gd name="T46" fmla="*/ 0 w 155"/>
                <a:gd name="T47" fmla="*/ 84 h 365"/>
                <a:gd name="T48" fmla="*/ 0 w 155"/>
                <a:gd name="T49" fmla="*/ 0 h 365"/>
                <a:gd name="T50" fmla="*/ 155 w 155"/>
                <a:gd name="T51" fmla="*/ 0 h 3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65"/>
                <a:gd name="T80" fmla="*/ 155 w 155"/>
                <a:gd name="T81" fmla="*/ 365 h 3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65">
                  <a:moveTo>
                    <a:pt x="155" y="0"/>
                  </a:moveTo>
                  <a:lnTo>
                    <a:pt x="155" y="91"/>
                  </a:lnTo>
                  <a:lnTo>
                    <a:pt x="155" y="182"/>
                  </a:lnTo>
                  <a:lnTo>
                    <a:pt x="155" y="274"/>
                  </a:lnTo>
                  <a:lnTo>
                    <a:pt x="148" y="365"/>
                  </a:lnTo>
                  <a:lnTo>
                    <a:pt x="141" y="365"/>
                  </a:lnTo>
                  <a:lnTo>
                    <a:pt x="133" y="365"/>
                  </a:lnTo>
                  <a:lnTo>
                    <a:pt x="126" y="365"/>
                  </a:lnTo>
                  <a:lnTo>
                    <a:pt x="119" y="365"/>
                  </a:lnTo>
                  <a:lnTo>
                    <a:pt x="112" y="365"/>
                  </a:lnTo>
                  <a:lnTo>
                    <a:pt x="98" y="365"/>
                  </a:lnTo>
                  <a:lnTo>
                    <a:pt x="77" y="365"/>
                  </a:lnTo>
                  <a:lnTo>
                    <a:pt x="56" y="365"/>
                  </a:lnTo>
                  <a:lnTo>
                    <a:pt x="42" y="365"/>
                  </a:lnTo>
                  <a:lnTo>
                    <a:pt x="28" y="358"/>
                  </a:lnTo>
                  <a:lnTo>
                    <a:pt x="14" y="358"/>
                  </a:lnTo>
                  <a:lnTo>
                    <a:pt x="7" y="358"/>
                  </a:lnTo>
                  <a:lnTo>
                    <a:pt x="0" y="358"/>
                  </a:lnTo>
                  <a:lnTo>
                    <a:pt x="0" y="267"/>
                  </a:lnTo>
                  <a:lnTo>
                    <a:pt x="0" y="175"/>
                  </a:lnTo>
                  <a:lnTo>
                    <a:pt x="0" y="84"/>
                  </a:lnTo>
                  <a:lnTo>
                    <a:pt x="0" y="0"/>
                  </a:lnTo>
                  <a:lnTo>
                    <a:pt x="155" y="0"/>
                  </a:lnTo>
                  <a:close/>
                </a:path>
              </a:pathLst>
            </a:custGeom>
            <a:solidFill>
              <a:srgbClr val="93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8" name="Freeform 164"/>
            <p:cNvSpPr>
              <a:spLocks/>
            </p:cNvSpPr>
            <p:nvPr/>
          </p:nvSpPr>
          <p:spPr bwMode="auto">
            <a:xfrm>
              <a:off x="2618" y="2516"/>
              <a:ext cx="141" cy="365"/>
            </a:xfrm>
            <a:custGeom>
              <a:avLst/>
              <a:gdLst>
                <a:gd name="T0" fmla="*/ 141 w 141"/>
                <a:gd name="T1" fmla="*/ 0 h 365"/>
                <a:gd name="T2" fmla="*/ 141 w 141"/>
                <a:gd name="T3" fmla="*/ 91 h 365"/>
                <a:gd name="T4" fmla="*/ 141 w 141"/>
                <a:gd name="T5" fmla="*/ 182 h 365"/>
                <a:gd name="T6" fmla="*/ 141 w 141"/>
                <a:gd name="T7" fmla="*/ 274 h 365"/>
                <a:gd name="T8" fmla="*/ 141 w 141"/>
                <a:gd name="T9" fmla="*/ 365 h 365"/>
                <a:gd name="T10" fmla="*/ 141 w 141"/>
                <a:gd name="T11" fmla="*/ 365 h 365"/>
                <a:gd name="T12" fmla="*/ 133 w 141"/>
                <a:gd name="T13" fmla="*/ 365 h 365"/>
                <a:gd name="T14" fmla="*/ 133 w 141"/>
                <a:gd name="T15" fmla="*/ 365 h 365"/>
                <a:gd name="T16" fmla="*/ 126 w 141"/>
                <a:gd name="T17" fmla="*/ 365 h 365"/>
                <a:gd name="T18" fmla="*/ 126 w 141"/>
                <a:gd name="T19" fmla="*/ 365 h 365"/>
                <a:gd name="T20" fmla="*/ 119 w 141"/>
                <a:gd name="T21" fmla="*/ 365 h 365"/>
                <a:gd name="T22" fmla="*/ 119 w 141"/>
                <a:gd name="T23" fmla="*/ 365 h 365"/>
                <a:gd name="T24" fmla="*/ 112 w 141"/>
                <a:gd name="T25" fmla="*/ 365 h 365"/>
                <a:gd name="T26" fmla="*/ 98 w 141"/>
                <a:gd name="T27" fmla="*/ 365 h 365"/>
                <a:gd name="T28" fmla="*/ 77 w 141"/>
                <a:gd name="T29" fmla="*/ 365 h 365"/>
                <a:gd name="T30" fmla="*/ 56 w 141"/>
                <a:gd name="T31" fmla="*/ 365 h 365"/>
                <a:gd name="T32" fmla="*/ 42 w 141"/>
                <a:gd name="T33" fmla="*/ 365 h 365"/>
                <a:gd name="T34" fmla="*/ 28 w 141"/>
                <a:gd name="T35" fmla="*/ 358 h 365"/>
                <a:gd name="T36" fmla="*/ 21 w 141"/>
                <a:gd name="T37" fmla="*/ 358 h 365"/>
                <a:gd name="T38" fmla="*/ 7 w 141"/>
                <a:gd name="T39" fmla="*/ 358 h 365"/>
                <a:gd name="T40" fmla="*/ 0 w 141"/>
                <a:gd name="T41" fmla="*/ 358 h 365"/>
                <a:gd name="T42" fmla="*/ 0 w 141"/>
                <a:gd name="T43" fmla="*/ 267 h 365"/>
                <a:gd name="T44" fmla="*/ 0 w 141"/>
                <a:gd name="T45" fmla="*/ 175 h 365"/>
                <a:gd name="T46" fmla="*/ 0 w 141"/>
                <a:gd name="T47" fmla="*/ 84 h 365"/>
                <a:gd name="T48" fmla="*/ 0 w 141"/>
                <a:gd name="T49" fmla="*/ 0 h 365"/>
                <a:gd name="T50" fmla="*/ 141 w 141"/>
                <a:gd name="T51" fmla="*/ 0 h 3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365"/>
                <a:gd name="T80" fmla="*/ 141 w 141"/>
                <a:gd name="T81" fmla="*/ 365 h 3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365">
                  <a:moveTo>
                    <a:pt x="141" y="0"/>
                  </a:moveTo>
                  <a:lnTo>
                    <a:pt x="141" y="91"/>
                  </a:lnTo>
                  <a:lnTo>
                    <a:pt x="141" y="182"/>
                  </a:lnTo>
                  <a:lnTo>
                    <a:pt x="141" y="274"/>
                  </a:lnTo>
                  <a:lnTo>
                    <a:pt x="141" y="365"/>
                  </a:lnTo>
                  <a:lnTo>
                    <a:pt x="133" y="365"/>
                  </a:lnTo>
                  <a:lnTo>
                    <a:pt x="126" y="365"/>
                  </a:lnTo>
                  <a:lnTo>
                    <a:pt x="119" y="365"/>
                  </a:lnTo>
                  <a:lnTo>
                    <a:pt x="112" y="365"/>
                  </a:lnTo>
                  <a:lnTo>
                    <a:pt x="98" y="365"/>
                  </a:lnTo>
                  <a:lnTo>
                    <a:pt x="77" y="365"/>
                  </a:lnTo>
                  <a:lnTo>
                    <a:pt x="56" y="365"/>
                  </a:lnTo>
                  <a:lnTo>
                    <a:pt x="42" y="365"/>
                  </a:lnTo>
                  <a:lnTo>
                    <a:pt x="28" y="358"/>
                  </a:lnTo>
                  <a:lnTo>
                    <a:pt x="21" y="358"/>
                  </a:lnTo>
                  <a:lnTo>
                    <a:pt x="7" y="358"/>
                  </a:lnTo>
                  <a:lnTo>
                    <a:pt x="0" y="358"/>
                  </a:lnTo>
                  <a:lnTo>
                    <a:pt x="0" y="267"/>
                  </a:lnTo>
                  <a:lnTo>
                    <a:pt x="0" y="175"/>
                  </a:lnTo>
                  <a:lnTo>
                    <a:pt x="0" y="84"/>
                  </a:lnTo>
                  <a:lnTo>
                    <a:pt x="0" y="0"/>
                  </a:lnTo>
                  <a:lnTo>
                    <a:pt x="141" y="0"/>
                  </a:lnTo>
                  <a:close/>
                </a:path>
              </a:pathLst>
            </a:custGeom>
            <a:solidFill>
              <a:srgbClr val="99B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39" name="Freeform 165"/>
            <p:cNvSpPr>
              <a:spLocks/>
            </p:cNvSpPr>
            <p:nvPr/>
          </p:nvSpPr>
          <p:spPr bwMode="auto">
            <a:xfrm>
              <a:off x="2618" y="2516"/>
              <a:ext cx="133" cy="365"/>
            </a:xfrm>
            <a:custGeom>
              <a:avLst/>
              <a:gdLst>
                <a:gd name="T0" fmla="*/ 133 w 133"/>
                <a:gd name="T1" fmla="*/ 0 h 365"/>
                <a:gd name="T2" fmla="*/ 133 w 133"/>
                <a:gd name="T3" fmla="*/ 91 h 365"/>
                <a:gd name="T4" fmla="*/ 133 w 133"/>
                <a:gd name="T5" fmla="*/ 182 h 365"/>
                <a:gd name="T6" fmla="*/ 133 w 133"/>
                <a:gd name="T7" fmla="*/ 274 h 365"/>
                <a:gd name="T8" fmla="*/ 133 w 133"/>
                <a:gd name="T9" fmla="*/ 365 h 365"/>
                <a:gd name="T10" fmla="*/ 126 w 133"/>
                <a:gd name="T11" fmla="*/ 365 h 365"/>
                <a:gd name="T12" fmla="*/ 126 w 133"/>
                <a:gd name="T13" fmla="*/ 365 h 365"/>
                <a:gd name="T14" fmla="*/ 119 w 133"/>
                <a:gd name="T15" fmla="*/ 365 h 365"/>
                <a:gd name="T16" fmla="*/ 112 w 133"/>
                <a:gd name="T17" fmla="*/ 365 h 365"/>
                <a:gd name="T18" fmla="*/ 98 w 133"/>
                <a:gd name="T19" fmla="*/ 365 h 365"/>
                <a:gd name="T20" fmla="*/ 77 w 133"/>
                <a:gd name="T21" fmla="*/ 365 h 365"/>
                <a:gd name="T22" fmla="*/ 63 w 133"/>
                <a:gd name="T23" fmla="*/ 365 h 365"/>
                <a:gd name="T24" fmla="*/ 42 w 133"/>
                <a:gd name="T25" fmla="*/ 365 h 365"/>
                <a:gd name="T26" fmla="*/ 28 w 133"/>
                <a:gd name="T27" fmla="*/ 358 h 365"/>
                <a:gd name="T28" fmla="*/ 21 w 133"/>
                <a:gd name="T29" fmla="*/ 358 h 365"/>
                <a:gd name="T30" fmla="*/ 7 w 133"/>
                <a:gd name="T31" fmla="*/ 358 h 365"/>
                <a:gd name="T32" fmla="*/ 7 w 133"/>
                <a:gd name="T33" fmla="*/ 358 h 365"/>
                <a:gd name="T34" fmla="*/ 0 w 133"/>
                <a:gd name="T35" fmla="*/ 267 h 365"/>
                <a:gd name="T36" fmla="*/ 0 w 133"/>
                <a:gd name="T37" fmla="*/ 175 h 365"/>
                <a:gd name="T38" fmla="*/ 0 w 133"/>
                <a:gd name="T39" fmla="*/ 84 h 365"/>
                <a:gd name="T40" fmla="*/ 0 w 133"/>
                <a:gd name="T41" fmla="*/ 0 h 365"/>
                <a:gd name="T42" fmla="*/ 133 w 133"/>
                <a:gd name="T43" fmla="*/ 0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365"/>
                <a:gd name="T68" fmla="*/ 133 w 133"/>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365">
                  <a:moveTo>
                    <a:pt x="133" y="0"/>
                  </a:moveTo>
                  <a:lnTo>
                    <a:pt x="133" y="91"/>
                  </a:lnTo>
                  <a:lnTo>
                    <a:pt x="133" y="182"/>
                  </a:lnTo>
                  <a:lnTo>
                    <a:pt x="133" y="274"/>
                  </a:lnTo>
                  <a:lnTo>
                    <a:pt x="133" y="365"/>
                  </a:lnTo>
                  <a:lnTo>
                    <a:pt x="126" y="365"/>
                  </a:lnTo>
                  <a:lnTo>
                    <a:pt x="119" y="365"/>
                  </a:lnTo>
                  <a:lnTo>
                    <a:pt x="112" y="365"/>
                  </a:lnTo>
                  <a:lnTo>
                    <a:pt x="98" y="365"/>
                  </a:lnTo>
                  <a:lnTo>
                    <a:pt x="77" y="365"/>
                  </a:lnTo>
                  <a:lnTo>
                    <a:pt x="63" y="365"/>
                  </a:lnTo>
                  <a:lnTo>
                    <a:pt x="42" y="365"/>
                  </a:lnTo>
                  <a:lnTo>
                    <a:pt x="28" y="358"/>
                  </a:lnTo>
                  <a:lnTo>
                    <a:pt x="21" y="358"/>
                  </a:lnTo>
                  <a:lnTo>
                    <a:pt x="7" y="358"/>
                  </a:lnTo>
                  <a:lnTo>
                    <a:pt x="0" y="267"/>
                  </a:lnTo>
                  <a:lnTo>
                    <a:pt x="0" y="175"/>
                  </a:lnTo>
                  <a:lnTo>
                    <a:pt x="0" y="84"/>
                  </a:lnTo>
                  <a:lnTo>
                    <a:pt x="0" y="0"/>
                  </a:lnTo>
                  <a:lnTo>
                    <a:pt x="133"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0" name="Freeform 166"/>
            <p:cNvSpPr>
              <a:spLocks/>
            </p:cNvSpPr>
            <p:nvPr/>
          </p:nvSpPr>
          <p:spPr bwMode="auto">
            <a:xfrm>
              <a:off x="2625" y="2516"/>
              <a:ext cx="119" cy="365"/>
            </a:xfrm>
            <a:custGeom>
              <a:avLst/>
              <a:gdLst>
                <a:gd name="T0" fmla="*/ 119 w 119"/>
                <a:gd name="T1" fmla="*/ 0 h 365"/>
                <a:gd name="T2" fmla="*/ 112 w 119"/>
                <a:gd name="T3" fmla="*/ 91 h 365"/>
                <a:gd name="T4" fmla="*/ 112 w 119"/>
                <a:gd name="T5" fmla="*/ 182 h 365"/>
                <a:gd name="T6" fmla="*/ 112 w 119"/>
                <a:gd name="T7" fmla="*/ 274 h 365"/>
                <a:gd name="T8" fmla="*/ 112 w 119"/>
                <a:gd name="T9" fmla="*/ 365 h 365"/>
                <a:gd name="T10" fmla="*/ 112 w 119"/>
                <a:gd name="T11" fmla="*/ 365 h 365"/>
                <a:gd name="T12" fmla="*/ 112 w 119"/>
                <a:gd name="T13" fmla="*/ 365 h 365"/>
                <a:gd name="T14" fmla="*/ 112 w 119"/>
                <a:gd name="T15" fmla="*/ 365 h 365"/>
                <a:gd name="T16" fmla="*/ 105 w 119"/>
                <a:gd name="T17" fmla="*/ 365 h 365"/>
                <a:gd name="T18" fmla="*/ 91 w 119"/>
                <a:gd name="T19" fmla="*/ 365 h 365"/>
                <a:gd name="T20" fmla="*/ 70 w 119"/>
                <a:gd name="T21" fmla="*/ 365 h 365"/>
                <a:gd name="T22" fmla="*/ 56 w 119"/>
                <a:gd name="T23" fmla="*/ 365 h 365"/>
                <a:gd name="T24" fmla="*/ 42 w 119"/>
                <a:gd name="T25" fmla="*/ 365 h 365"/>
                <a:gd name="T26" fmla="*/ 28 w 119"/>
                <a:gd name="T27" fmla="*/ 358 h 365"/>
                <a:gd name="T28" fmla="*/ 14 w 119"/>
                <a:gd name="T29" fmla="*/ 358 h 365"/>
                <a:gd name="T30" fmla="*/ 7 w 119"/>
                <a:gd name="T31" fmla="*/ 358 h 365"/>
                <a:gd name="T32" fmla="*/ 0 w 119"/>
                <a:gd name="T33" fmla="*/ 358 h 365"/>
                <a:gd name="T34" fmla="*/ 0 w 119"/>
                <a:gd name="T35" fmla="*/ 267 h 365"/>
                <a:gd name="T36" fmla="*/ 0 w 119"/>
                <a:gd name="T37" fmla="*/ 175 h 365"/>
                <a:gd name="T38" fmla="*/ 0 w 119"/>
                <a:gd name="T39" fmla="*/ 91 h 365"/>
                <a:gd name="T40" fmla="*/ 0 w 119"/>
                <a:gd name="T41" fmla="*/ 0 h 365"/>
                <a:gd name="T42" fmla="*/ 119 w 119"/>
                <a:gd name="T43" fmla="*/ 0 h 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365"/>
                <a:gd name="T68" fmla="*/ 119 w 119"/>
                <a:gd name="T69" fmla="*/ 365 h 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365">
                  <a:moveTo>
                    <a:pt x="119" y="0"/>
                  </a:moveTo>
                  <a:lnTo>
                    <a:pt x="112" y="91"/>
                  </a:lnTo>
                  <a:lnTo>
                    <a:pt x="112" y="182"/>
                  </a:lnTo>
                  <a:lnTo>
                    <a:pt x="112" y="274"/>
                  </a:lnTo>
                  <a:lnTo>
                    <a:pt x="112" y="365"/>
                  </a:lnTo>
                  <a:lnTo>
                    <a:pt x="105" y="365"/>
                  </a:lnTo>
                  <a:lnTo>
                    <a:pt x="91" y="365"/>
                  </a:lnTo>
                  <a:lnTo>
                    <a:pt x="70" y="365"/>
                  </a:lnTo>
                  <a:lnTo>
                    <a:pt x="56" y="365"/>
                  </a:lnTo>
                  <a:lnTo>
                    <a:pt x="42" y="365"/>
                  </a:lnTo>
                  <a:lnTo>
                    <a:pt x="28" y="358"/>
                  </a:lnTo>
                  <a:lnTo>
                    <a:pt x="14" y="358"/>
                  </a:lnTo>
                  <a:lnTo>
                    <a:pt x="7" y="358"/>
                  </a:lnTo>
                  <a:lnTo>
                    <a:pt x="0" y="358"/>
                  </a:lnTo>
                  <a:lnTo>
                    <a:pt x="0" y="267"/>
                  </a:lnTo>
                  <a:lnTo>
                    <a:pt x="0" y="175"/>
                  </a:lnTo>
                  <a:lnTo>
                    <a:pt x="0" y="91"/>
                  </a:lnTo>
                  <a:lnTo>
                    <a:pt x="0" y="0"/>
                  </a:lnTo>
                  <a:lnTo>
                    <a:pt x="119" y="0"/>
                  </a:lnTo>
                  <a:close/>
                </a:path>
              </a:pathLst>
            </a:custGeom>
            <a:solidFill>
              <a:srgbClr val="A3B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1" name="Freeform 167"/>
            <p:cNvSpPr>
              <a:spLocks/>
            </p:cNvSpPr>
            <p:nvPr/>
          </p:nvSpPr>
          <p:spPr bwMode="auto">
            <a:xfrm>
              <a:off x="2625" y="2516"/>
              <a:ext cx="105" cy="365"/>
            </a:xfrm>
            <a:custGeom>
              <a:avLst/>
              <a:gdLst>
                <a:gd name="T0" fmla="*/ 105 w 105"/>
                <a:gd name="T1" fmla="*/ 0 h 365"/>
                <a:gd name="T2" fmla="*/ 105 w 105"/>
                <a:gd name="T3" fmla="*/ 91 h 365"/>
                <a:gd name="T4" fmla="*/ 105 w 105"/>
                <a:gd name="T5" fmla="*/ 182 h 365"/>
                <a:gd name="T6" fmla="*/ 105 w 105"/>
                <a:gd name="T7" fmla="*/ 274 h 365"/>
                <a:gd name="T8" fmla="*/ 105 w 105"/>
                <a:gd name="T9" fmla="*/ 365 h 365"/>
                <a:gd name="T10" fmla="*/ 84 w 105"/>
                <a:gd name="T11" fmla="*/ 365 h 365"/>
                <a:gd name="T12" fmla="*/ 70 w 105"/>
                <a:gd name="T13" fmla="*/ 365 h 365"/>
                <a:gd name="T14" fmla="*/ 56 w 105"/>
                <a:gd name="T15" fmla="*/ 365 h 365"/>
                <a:gd name="T16" fmla="*/ 42 w 105"/>
                <a:gd name="T17" fmla="*/ 365 h 365"/>
                <a:gd name="T18" fmla="*/ 28 w 105"/>
                <a:gd name="T19" fmla="*/ 358 h 365"/>
                <a:gd name="T20" fmla="*/ 14 w 105"/>
                <a:gd name="T21" fmla="*/ 358 h 365"/>
                <a:gd name="T22" fmla="*/ 7 w 105"/>
                <a:gd name="T23" fmla="*/ 358 h 365"/>
                <a:gd name="T24" fmla="*/ 0 w 105"/>
                <a:gd name="T25" fmla="*/ 358 h 365"/>
                <a:gd name="T26" fmla="*/ 0 w 105"/>
                <a:gd name="T27" fmla="*/ 267 h 365"/>
                <a:gd name="T28" fmla="*/ 0 w 105"/>
                <a:gd name="T29" fmla="*/ 175 h 365"/>
                <a:gd name="T30" fmla="*/ 0 w 105"/>
                <a:gd name="T31" fmla="*/ 91 h 365"/>
                <a:gd name="T32" fmla="*/ 0 w 105"/>
                <a:gd name="T33" fmla="*/ 0 h 365"/>
                <a:gd name="T34" fmla="*/ 105 w 105"/>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365"/>
                <a:gd name="T56" fmla="*/ 105 w 105"/>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365">
                  <a:moveTo>
                    <a:pt x="105" y="0"/>
                  </a:moveTo>
                  <a:lnTo>
                    <a:pt x="105" y="91"/>
                  </a:lnTo>
                  <a:lnTo>
                    <a:pt x="105" y="182"/>
                  </a:lnTo>
                  <a:lnTo>
                    <a:pt x="105" y="274"/>
                  </a:lnTo>
                  <a:lnTo>
                    <a:pt x="105" y="365"/>
                  </a:lnTo>
                  <a:lnTo>
                    <a:pt x="84" y="365"/>
                  </a:lnTo>
                  <a:lnTo>
                    <a:pt x="70" y="365"/>
                  </a:lnTo>
                  <a:lnTo>
                    <a:pt x="56" y="365"/>
                  </a:lnTo>
                  <a:lnTo>
                    <a:pt x="42" y="365"/>
                  </a:lnTo>
                  <a:lnTo>
                    <a:pt x="28" y="358"/>
                  </a:lnTo>
                  <a:lnTo>
                    <a:pt x="14" y="358"/>
                  </a:lnTo>
                  <a:lnTo>
                    <a:pt x="7" y="358"/>
                  </a:lnTo>
                  <a:lnTo>
                    <a:pt x="0" y="358"/>
                  </a:lnTo>
                  <a:lnTo>
                    <a:pt x="0" y="267"/>
                  </a:lnTo>
                  <a:lnTo>
                    <a:pt x="0" y="175"/>
                  </a:lnTo>
                  <a:lnTo>
                    <a:pt x="0" y="91"/>
                  </a:lnTo>
                  <a:lnTo>
                    <a:pt x="0" y="0"/>
                  </a:lnTo>
                  <a:lnTo>
                    <a:pt x="105" y="0"/>
                  </a:lnTo>
                  <a:close/>
                </a:path>
              </a:pathLst>
            </a:custGeom>
            <a:solidFill>
              <a:srgbClr val="A5B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2" name="Freeform 168"/>
            <p:cNvSpPr>
              <a:spLocks/>
            </p:cNvSpPr>
            <p:nvPr/>
          </p:nvSpPr>
          <p:spPr bwMode="auto">
            <a:xfrm>
              <a:off x="2625" y="2516"/>
              <a:ext cx="98" cy="365"/>
            </a:xfrm>
            <a:custGeom>
              <a:avLst/>
              <a:gdLst>
                <a:gd name="T0" fmla="*/ 98 w 98"/>
                <a:gd name="T1" fmla="*/ 0 h 365"/>
                <a:gd name="T2" fmla="*/ 98 w 98"/>
                <a:gd name="T3" fmla="*/ 91 h 365"/>
                <a:gd name="T4" fmla="*/ 98 w 98"/>
                <a:gd name="T5" fmla="*/ 182 h 365"/>
                <a:gd name="T6" fmla="*/ 98 w 98"/>
                <a:gd name="T7" fmla="*/ 274 h 365"/>
                <a:gd name="T8" fmla="*/ 98 w 98"/>
                <a:gd name="T9" fmla="*/ 365 h 365"/>
                <a:gd name="T10" fmla="*/ 77 w 98"/>
                <a:gd name="T11" fmla="*/ 365 h 365"/>
                <a:gd name="T12" fmla="*/ 63 w 98"/>
                <a:gd name="T13" fmla="*/ 365 h 365"/>
                <a:gd name="T14" fmla="*/ 49 w 98"/>
                <a:gd name="T15" fmla="*/ 365 h 365"/>
                <a:gd name="T16" fmla="*/ 35 w 98"/>
                <a:gd name="T17" fmla="*/ 365 h 365"/>
                <a:gd name="T18" fmla="*/ 21 w 98"/>
                <a:gd name="T19" fmla="*/ 358 h 365"/>
                <a:gd name="T20" fmla="*/ 14 w 98"/>
                <a:gd name="T21" fmla="*/ 358 h 365"/>
                <a:gd name="T22" fmla="*/ 7 w 98"/>
                <a:gd name="T23" fmla="*/ 358 h 365"/>
                <a:gd name="T24" fmla="*/ 0 w 98"/>
                <a:gd name="T25" fmla="*/ 358 h 365"/>
                <a:gd name="T26" fmla="*/ 0 w 98"/>
                <a:gd name="T27" fmla="*/ 267 h 365"/>
                <a:gd name="T28" fmla="*/ 0 w 98"/>
                <a:gd name="T29" fmla="*/ 175 h 365"/>
                <a:gd name="T30" fmla="*/ 0 w 98"/>
                <a:gd name="T31" fmla="*/ 91 h 365"/>
                <a:gd name="T32" fmla="*/ 0 w 98"/>
                <a:gd name="T33" fmla="*/ 0 h 365"/>
                <a:gd name="T34" fmla="*/ 98 w 98"/>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365"/>
                <a:gd name="T56" fmla="*/ 98 w 98"/>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365">
                  <a:moveTo>
                    <a:pt x="98" y="0"/>
                  </a:moveTo>
                  <a:lnTo>
                    <a:pt x="98" y="91"/>
                  </a:lnTo>
                  <a:lnTo>
                    <a:pt x="98" y="182"/>
                  </a:lnTo>
                  <a:lnTo>
                    <a:pt x="98" y="274"/>
                  </a:lnTo>
                  <a:lnTo>
                    <a:pt x="98" y="365"/>
                  </a:lnTo>
                  <a:lnTo>
                    <a:pt x="77" y="365"/>
                  </a:lnTo>
                  <a:lnTo>
                    <a:pt x="63" y="365"/>
                  </a:lnTo>
                  <a:lnTo>
                    <a:pt x="49" y="365"/>
                  </a:lnTo>
                  <a:lnTo>
                    <a:pt x="35" y="365"/>
                  </a:lnTo>
                  <a:lnTo>
                    <a:pt x="21" y="358"/>
                  </a:lnTo>
                  <a:lnTo>
                    <a:pt x="14" y="358"/>
                  </a:lnTo>
                  <a:lnTo>
                    <a:pt x="7" y="358"/>
                  </a:lnTo>
                  <a:lnTo>
                    <a:pt x="0" y="358"/>
                  </a:lnTo>
                  <a:lnTo>
                    <a:pt x="0" y="267"/>
                  </a:lnTo>
                  <a:lnTo>
                    <a:pt x="0" y="175"/>
                  </a:lnTo>
                  <a:lnTo>
                    <a:pt x="0" y="91"/>
                  </a:lnTo>
                  <a:lnTo>
                    <a:pt x="0" y="0"/>
                  </a:lnTo>
                  <a:lnTo>
                    <a:pt x="98" y="0"/>
                  </a:lnTo>
                  <a:close/>
                </a:path>
              </a:pathLst>
            </a:custGeom>
            <a:solidFill>
              <a:srgbClr val="AAC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3" name="Freeform 169"/>
            <p:cNvSpPr>
              <a:spLocks/>
            </p:cNvSpPr>
            <p:nvPr/>
          </p:nvSpPr>
          <p:spPr bwMode="auto">
            <a:xfrm>
              <a:off x="2625" y="2516"/>
              <a:ext cx="84" cy="365"/>
            </a:xfrm>
            <a:custGeom>
              <a:avLst/>
              <a:gdLst>
                <a:gd name="T0" fmla="*/ 84 w 84"/>
                <a:gd name="T1" fmla="*/ 0 h 365"/>
                <a:gd name="T2" fmla="*/ 84 w 84"/>
                <a:gd name="T3" fmla="*/ 91 h 365"/>
                <a:gd name="T4" fmla="*/ 84 w 84"/>
                <a:gd name="T5" fmla="*/ 182 h 365"/>
                <a:gd name="T6" fmla="*/ 84 w 84"/>
                <a:gd name="T7" fmla="*/ 274 h 365"/>
                <a:gd name="T8" fmla="*/ 84 w 84"/>
                <a:gd name="T9" fmla="*/ 365 h 365"/>
                <a:gd name="T10" fmla="*/ 70 w 84"/>
                <a:gd name="T11" fmla="*/ 365 h 365"/>
                <a:gd name="T12" fmla="*/ 56 w 84"/>
                <a:gd name="T13" fmla="*/ 365 h 365"/>
                <a:gd name="T14" fmla="*/ 42 w 84"/>
                <a:gd name="T15" fmla="*/ 365 h 365"/>
                <a:gd name="T16" fmla="*/ 35 w 84"/>
                <a:gd name="T17" fmla="*/ 365 h 365"/>
                <a:gd name="T18" fmla="*/ 21 w 84"/>
                <a:gd name="T19" fmla="*/ 358 h 365"/>
                <a:gd name="T20" fmla="*/ 14 w 84"/>
                <a:gd name="T21" fmla="*/ 358 h 365"/>
                <a:gd name="T22" fmla="*/ 7 w 84"/>
                <a:gd name="T23" fmla="*/ 358 h 365"/>
                <a:gd name="T24" fmla="*/ 0 w 84"/>
                <a:gd name="T25" fmla="*/ 358 h 365"/>
                <a:gd name="T26" fmla="*/ 0 w 84"/>
                <a:gd name="T27" fmla="*/ 267 h 365"/>
                <a:gd name="T28" fmla="*/ 0 w 84"/>
                <a:gd name="T29" fmla="*/ 175 h 365"/>
                <a:gd name="T30" fmla="*/ 0 w 84"/>
                <a:gd name="T31" fmla="*/ 91 h 365"/>
                <a:gd name="T32" fmla="*/ 0 w 84"/>
                <a:gd name="T33" fmla="*/ 0 h 365"/>
                <a:gd name="T34" fmla="*/ 84 w 84"/>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365"/>
                <a:gd name="T56" fmla="*/ 84 w 84"/>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365">
                  <a:moveTo>
                    <a:pt x="84" y="0"/>
                  </a:moveTo>
                  <a:lnTo>
                    <a:pt x="84" y="91"/>
                  </a:lnTo>
                  <a:lnTo>
                    <a:pt x="84" y="182"/>
                  </a:lnTo>
                  <a:lnTo>
                    <a:pt x="84" y="274"/>
                  </a:lnTo>
                  <a:lnTo>
                    <a:pt x="84" y="365"/>
                  </a:lnTo>
                  <a:lnTo>
                    <a:pt x="70" y="365"/>
                  </a:lnTo>
                  <a:lnTo>
                    <a:pt x="56" y="365"/>
                  </a:lnTo>
                  <a:lnTo>
                    <a:pt x="42" y="365"/>
                  </a:lnTo>
                  <a:lnTo>
                    <a:pt x="35" y="365"/>
                  </a:lnTo>
                  <a:lnTo>
                    <a:pt x="21" y="358"/>
                  </a:lnTo>
                  <a:lnTo>
                    <a:pt x="14" y="358"/>
                  </a:lnTo>
                  <a:lnTo>
                    <a:pt x="7" y="358"/>
                  </a:lnTo>
                  <a:lnTo>
                    <a:pt x="0" y="358"/>
                  </a:lnTo>
                  <a:lnTo>
                    <a:pt x="0" y="267"/>
                  </a:lnTo>
                  <a:lnTo>
                    <a:pt x="0" y="175"/>
                  </a:lnTo>
                  <a:lnTo>
                    <a:pt x="0" y="91"/>
                  </a:lnTo>
                  <a:lnTo>
                    <a:pt x="0" y="0"/>
                  </a:lnTo>
                  <a:lnTo>
                    <a:pt x="84" y="0"/>
                  </a:lnTo>
                  <a:close/>
                </a:path>
              </a:pathLst>
            </a:custGeom>
            <a:solidFill>
              <a:srgbClr val="AFC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4" name="Freeform 170"/>
            <p:cNvSpPr>
              <a:spLocks/>
            </p:cNvSpPr>
            <p:nvPr/>
          </p:nvSpPr>
          <p:spPr bwMode="auto">
            <a:xfrm>
              <a:off x="2625" y="2516"/>
              <a:ext cx="77" cy="365"/>
            </a:xfrm>
            <a:custGeom>
              <a:avLst/>
              <a:gdLst>
                <a:gd name="T0" fmla="*/ 77 w 77"/>
                <a:gd name="T1" fmla="*/ 0 h 365"/>
                <a:gd name="T2" fmla="*/ 77 w 77"/>
                <a:gd name="T3" fmla="*/ 91 h 365"/>
                <a:gd name="T4" fmla="*/ 77 w 77"/>
                <a:gd name="T5" fmla="*/ 182 h 365"/>
                <a:gd name="T6" fmla="*/ 77 w 77"/>
                <a:gd name="T7" fmla="*/ 274 h 365"/>
                <a:gd name="T8" fmla="*/ 77 w 77"/>
                <a:gd name="T9" fmla="*/ 365 h 365"/>
                <a:gd name="T10" fmla="*/ 63 w 77"/>
                <a:gd name="T11" fmla="*/ 365 h 365"/>
                <a:gd name="T12" fmla="*/ 56 w 77"/>
                <a:gd name="T13" fmla="*/ 365 h 365"/>
                <a:gd name="T14" fmla="*/ 42 w 77"/>
                <a:gd name="T15" fmla="*/ 365 h 365"/>
                <a:gd name="T16" fmla="*/ 28 w 77"/>
                <a:gd name="T17" fmla="*/ 365 h 365"/>
                <a:gd name="T18" fmla="*/ 21 w 77"/>
                <a:gd name="T19" fmla="*/ 358 h 365"/>
                <a:gd name="T20" fmla="*/ 14 w 77"/>
                <a:gd name="T21" fmla="*/ 358 h 365"/>
                <a:gd name="T22" fmla="*/ 7 w 77"/>
                <a:gd name="T23" fmla="*/ 358 h 365"/>
                <a:gd name="T24" fmla="*/ 0 w 77"/>
                <a:gd name="T25" fmla="*/ 358 h 365"/>
                <a:gd name="T26" fmla="*/ 0 w 77"/>
                <a:gd name="T27" fmla="*/ 267 h 365"/>
                <a:gd name="T28" fmla="*/ 0 w 77"/>
                <a:gd name="T29" fmla="*/ 175 h 365"/>
                <a:gd name="T30" fmla="*/ 0 w 77"/>
                <a:gd name="T31" fmla="*/ 91 h 365"/>
                <a:gd name="T32" fmla="*/ 0 w 77"/>
                <a:gd name="T33" fmla="*/ 0 h 365"/>
                <a:gd name="T34" fmla="*/ 77 w 77"/>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365"/>
                <a:gd name="T56" fmla="*/ 77 w 77"/>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365">
                  <a:moveTo>
                    <a:pt x="77" y="0"/>
                  </a:moveTo>
                  <a:lnTo>
                    <a:pt x="77" y="91"/>
                  </a:lnTo>
                  <a:lnTo>
                    <a:pt x="77" y="182"/>
                  </a:lnTo>
                  <a:lnTo>
                    <a:pt x="77" y="274"/>
                  </a:lnTo>
                  <a:lnTo>
                    <a:pt x="77" y="365"/>
                  </a:lnTo>
                  <a:lnTo>
                    <a:pt x="63" y="365"/>
                  </a:lnTo>
                  <a:lnTo>
                    <a:pt x="56" y="365"/>
                  </a:lnTo>
                  <a:lnTo>
                    <a:pt x="42" y="365"/>
                  </a:lnTo>
                  <a:lnTo>
                    <a:pt x="28" y="365"/>
                  </a:lnTo>
                  <a:lnTo>
                    <a:pt x="21" y="358"/>
                  </a:lnTo>
                  <a:lnTo>
                    <a:pt x="14" y="358"/>
                  </a:lnTo>
                  <a:lnTo>
                    <a:pt x="7" y="358"/>
                  </a:lnTo>
                  <a:lnTo>
                    <a:pt x="0" y="358"/>
                  </a:lnTo>
                  <a:lnTo>
                    <a:pt x="0" y="267"/>
                  </a:lnTo>
                  <a:lnTo>
                    <a:pt x="0" y="175"/>
                  </a:lnTo>
                  <a:lnTo>
                    <a:pt x="0" y="91"/>
                  </a:lnTo>
                  <a:lnTo>
                    <a:pt x="0" y="0"/>
                  </a:lnTo>
                  <a:lnTo>
                    <a:pt x="77" y="0"/>
                  </a:lnTo>
                  <a:close/>
                </a:path>
              </a:pathLst>
            </a:custGeom>
            <a:solidFill>
              <a:srgbClr val="B5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5" name="Freeform 171"/>
            <p:cNvSpPr>
              <a:spLocks/>
            </p:cNvSpPr>
            <p:nvPr/>
          </p:nvSpPr>
          <p:spPr bwMode="auto">
            <a:xfrm>
              <a:off x="2625" y="2516"/>
              <a:ext cx="70" cy="365"/>
            </a:xfrm>
            <a:custGeom>
              <a:avLst/>
              <a:gdLst>
                <a:gd name="T0" fmla="*/ 70 w 70"/>
                <a:gd name="T1" fmla="*/ 0 h 365"/>
                <a:gd name="T2" fmla="*/ 70 w 70"/>
                <a:gd name="T3" fmla="*/ 91 h 365"/>
                <a:gd name="T4" fmla="*/ 70 w 70"/>
                <a:gd name="T5" fmla="*/ 182 h 365"/>
                <a:gd name="T6" fmla="*/ 70 w 70"/>
                <a:gd name="T7" fmla="*/ 274 h 365"/>
                <a:gd name="T8" fmla="*/ 70 w 70"/>
                <a:gd name="T9" fmla="*/ 365 h 365"/>
                <a:gd name="T10" fmla="*/ 56 w 70"/>
                <a:gd name="T11" fmla="*/ 365 h 365"/>
                <a:gd name="T12" fmla="*/ 49 w 70"/>
                <a:gd name="T13" fmla="*/ 365 h 365"/>
                <a:gd name="T14" fmla="*/ 35 w 70"/>
                <a:gd name="T15" fmla="*/ 365 h 365"/>
                <a:gd name="T16" fmla="*/ 28 w 70"/>
                <a:gd name="T17" fmla="*/ 358 h 365"/>
                <a:gd name="T18" fmla="*/ 21 w 70"/>
                <a:gd name="T19" fmla="*/ 358 h 365"/>
                <a:gd name="T20" fmla="*/ 14 w 70"/>
                <a:gd name="T21" fmla="*/ 358 h 365"/>
                <a:gd name="T22" fmla="*/ 7 w 70"/>
                <a:gd name="T23" fmla="*/ 358 h 365"/>
                <a:gd name="T24" fmla="*/ 0 w 70"/>
                <a:gd name="T25" fmla="*/ 358 h 365"/>
                <a:gd name="T26" fmla="*/ 0 w 70"/>
                <a:gd name="T27" fmla="*/ 267 h 365"/>
                <a:gd name="T28" fmla="*/ 0 w 70"/>
                <a:gd name="T29" fmla="*/ 175 h 365"/>
                <a:gd name="T30" fmla="*/ 0 w 70"/>
                <a:gd name="T31" fmla="*/ 91 h 365"/>
                <a:gd name="T32" fmla="*/ 0 w 70"/>
                <a:gd name="T33" fmla="*/ 0 h 365"/>
                <a:gd name="T34" fmla="*/ 70 w 70"/>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365"/>
                <a:gd name="T56" fmla="*/ 70 w 70"/>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365">
                  <a:moveTo>
                    <a:pt x="70" y="0"/>
                  </a:moveTo>
                  <a:lnTo>
                    <a:pt x="70" y="91"/>
                  </a:lnTo>
                  <a:lnTo>
                    <a:pt x="70" y="182"/>
                  </a:lnTo>
                  <a:lnTo>
                    <a:pt x="70" y="274"/>
                  </a:lnTo>
                  <a:lnTo>
                    <a:pt x="70" y="365"/>
                  </a:lnTo>
                  <a:lnTo>
                    <a:pt x="56" y="365"/>
                  </a:lnTo>
                  <a:lnTo>
                    <a:pt x="49" y="365"/>
                  </a:lnTo>
                  <a:lnTo>
                    <a:pt x="35" y="365"/>
                  </a:lnTo>
                  <a:lnTo>
                    <a:pt x="28" y="358"/>
                  </a:lnTo>
                  <a:lnTo>
                    <a:pt x="21" y="358"/>
                  </a:lnTo>
                  <a:lnTo>
                    <a:pt x="14" y="358"/>
                  </a:lnTo>
                  <a:lnTo>
                    <a:pt x="7" y="358"/>
                  </a:lnTo>
                  <a:lnTo>
                    <a:pt x="0" y="358"/>
                  </a:lnTo>
                  <a:lnTo>
                    <a:pt x="0" y="267"/>
                  </a:lnTo>
                  <a:lnTo>
                    <a:pt x="0" y="175"/>
                  </a:lnTo>
                  <a:lnTo>
                    <a:pt x="0" y="91"/>
                  </a:lnTo>
                  <a:lnTo>
                    <a:pt x="0" y="0"/>
                  </a:lnTo>
                  <a:lnTo>
                    <a:pt x="70" y="0"/>
                  </a:lnTo>
                  <a:close/>
                </a:path>
              </a:pathLst>
            </a:custGeom>
            <a:solidFill>
              <a:srgbClr val="BAD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6" name="Freeform 172"/>
            <p:cNvSpPr>
              <a:spLocks/>
            </p:cNvSpPr>
            <p:nvPr/>
          </p:nvSpPr>
          <p:spPr bwMode="auto">
            <a:xfrm>
              <a:off x="2625" y="2516"/>
              <a:ext cx="63" cy="365"/>
            </a:xfrm>
            <a:custGeom>
              <a:avLst/>
              <a:gdLst>
                <a:gd name="T0" fmla="*/ 63 w 63"/>
                <a:gd name="T1" fmla="*/ 0 h 365"/>
                <a:gd name="T2" fmla="*/ 63 w 63"/>
                <a:gd name="T3" fmla="*/ 91 h 365"/>
                <a:gd name="T4" fmla="*/ 63 w 63"/>
                <a:gd name="T5" fmla="*/ 182 h 365"/>
                <a:gd name="T6" fmla="*/ 63 w 63"/>
                <a:gd name="T7" fmla="*/ 274 h 365"/>
                <a:gd name="T8" fmla="*/ 63 w 63"/>
                <a:gd name="T9" fmla="*/ 365 h 365"/>
                <a:gd name="T10" fmla="*/ 56 w 63"/>
                <a:gd name="T11" fmla="*/ 365 h 365"/>
                <a:gd name="T12" fmla="*/ 42 w 63"/>
                <a:gd name="T13" fmla="*/ 365 h 365"/>
                <a:gd name="T14" fmla="*/ 35 w 63"/>
                <a:gd name="T15" fmla="*/ 365 h 365"/>
                <a:gd name="T16" fmla="*/ 28 w 63"/>
                <a:gd name="T17" fmla="*/ 358 h 365"/>
                <a:gd name="T18" fmla="*/ 21 w 63"/>
                <a:gd name="T19" fmla="*/ 358 h 365"/>
                <a:gd name="T20" fmla="*/ 14 w 63"/>
                <a:gd name="T21" fmla="*/ 358 h 365"/>
                <a:gd name="T22" fmla="*/ 7 w 63"/>
                <a:gd name="T23" fmla="*/ 358 h 365"/>
                <a:gd name="T24" fmla="*/ 0 w 63"/>
                <a:gd name="T25" fmla="*/ 358 h 365"/>
                <a:gd name="T26" fmla="*/ 0 w 63"/>
                <a:gd name="T27" fmla="*/ 267 h 365"/>
                <a:gd name="T28" fmla="*/ 0 w 63"/>
                <a:gd name="T29" fmla="*/ 175 h 365"/>
                <a:gd name="T30" fmla="*/ 0 w 63"/>
                <a:gd name="T31" fmla="*/ 91 h 365"/>
                <a:gd name="T32" fmla="*/ 0 w 63"/>
                <a:gd name="T33" fmla="*/ 0 h 365"/>
                <a:gd name="T34" fmla="*/ 63 w 63"/>
                <a:gd name="T35" fmla="*/ 0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365"/>
                <a:gd name="T56" fmla="*/ 63 w 63"/>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365">
                  <a:moveTo>
                    <a:pt x="63" y="0"/>
                  </a:moveTo>
                  <a:lnTo>
                    <a:pt x="63" y="91"/>
                  </a:lnTo>
                  <a:lnTo>
                    <a:pt x="63" y="182"/>
                  </a:lnTo>
                  <a:lnTo>
                    <a:pt x="63" y="274"/>
                  </a:lnTo>
                  <a:lnTo>
                    <a:pt x="63" y="365"/>
                  </a:lnTo>
                  <a:lnTo>
                    <a:pt x="56" y="365"/>
                  </a:lnTo>
                  <a:lnTo>
                    <a:pt x="42" y="365"/>
                  </a:lnTo>
                  <a:lnTo>
                    <a:pt x="35" y="365"/>
                  </a:lnTo>
                  <a:lnTo>
                    <a:pt x="28" y="358"/>
                  </a:lnTo>
                  <a:lnTo>
                    <a:pt x="21" y="358"/>
                  </a:lnTo>
                  <a:lnTo>
                    <a:pt x="14" y="358"/>
                  </a:lnTo>
                  <a:lnTo>
                    <a:pt x="7" y="358"/>
                  </a:lnTo>
                  <a:lnTo>
                    <a:pt x="0" y="358"/>
                  </a:lnTo>
                  <a:lnTo>
                    <a:pt x="0" y="267"/>
                  </a:lnTo>
                  <a:lnTo>
                    <a:pt x="0" y="175"/>
                  </a:lnTo>
                  <a:lnTo>
                    <a:pt x="0" y="91"/>
                  </a:lnTo>
                  <a:lnTo>
                    <a:pt x="0" y="0"/>
                  </a:lnTo>
                  <a:lnTo>
                    <a:pt x="63" y="0"/>
                  </a:lnTo>
                  <a:close/>
                </a:path>
              </a:pathLst>
            </a:custGeom>
            <a:solidFill>
              <a:srgbClr val="BCD6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7" name="Freeform 173"/>
            <p:cNvSpPr>
              <a:spLocks/>
            </p:cNvSpPr>
            <p:nvPr/>
          </p:nvSpPr>
          <p:spPr bwMode="auto">
            <a:xfrm>
              <a:off x="2618" y="2509"/>
              <a:ext cx="232" cy="14"/>
            </a:xfrm>
            <a:custGeom>
              <a:avLst/>
              <a:gdLst>
                <a:gd name="T0" fmla="*/ 112 w 232"/>
                <a:gd name="T1" fmla="*/ 0 h 14"/>
                <a:gd name="T2" fmla="*/ 141 w 232"/>
                <a:gd name="T3" fmla="*/ 0 h 14"/>
                <a:gd name="T4" fmla="*/ 162 w 232"/>
                <a:gd name="T5" fmla="*/ 0 h 14"/>
                <a:gd name="T6" fmla="*/ 183 w 232"/>
                <a:gd name="T7" fmla="*/ 0 h 14"/>
                <a:gd name="T8" fmla="*/ 197 w 232"/>
                <a:gd name="T9" fmla="*/ 0 h 14"/>
                <a:gd name="T10" fmla="*/ 211 w 232"/>
                <a:gd name="T11" fmla="*/ 7 h 14"/>
                <a:gd name="T12" fmla="*/ 225 w 232"/>
                <a:gd name="T13" fmla="*/ 7 h 14"/>
                <a:gd name="T14" fmla="*/ 232 w 232"/>
                <a:gd name="T15" fmla="*/ 7 h 14"/>
                <a:gd name="T16" fmla="*/ 232 w 232"/>
                <a:gd name="T17" fmla="*/ 7 h 14"/>
                <a:gd name="T18" fmla="*/ 232 w 232"/>
                <a:gd name="T19" fmla="*/ 7 h 14"/>
                <a:gd name="T20" fmla="*/ 225 w 232"/>
                <a:gd name="T21" fmla="*/ 7 h 14"/>
                <a:gd name="T22" fmla="*/ 211 w 232"/>
                <a:gd name="T23" fmla="*/ 14 h 14"/>
                <a:gd name="T24" fmla="*/ 197 w 232"/>
                <a:gd name="T25" fmla="*/ 14 h 14"/>
                <a:gd name="T26" fmla="*/ 183 w 232"/>
                <a:gd name="T27" fmla="*/ 14 h 14"/>
                <a:gd name="T28" fmla="*/ 162 w 232"/>
                <a:gd name="T29" fmla="*/ 14 h 14"/>
                <a:gd name="T30" fmla="*/ 141 w 232"/>
                <a:gd name="T31" fmla="*/ 14 h 14"/>
                <a:gd name="T32" fmla="*/ 112 w 232"/>
                <a:gd name="T33" fmla="*/ 14 h 14"/>
                <a:gd name="T34" fmla="*/ 91 w 232"/>
                <a:gd name="T35" fmla="*/ 14 h 14"/>
                <a:gd name="T36" fmla="*/ 70 w 232"/>
                <a:gd name="T37" fmla="*/ 14 h 14"/>
                <a:gd name="T38" fmla="*/ 49 w 232"/>
                <a:gd name="T39" fmla="*/ 14 h 14"/>
                <a:gd name="T40" fmla="*/ 35 w 232"/>
                <a:gd name="T41" fmla="*/ 7 h 14"/>
                <a:gd name="T42" fmla="*/ 21 w 232"/>
                <a:gd name="T43" fmla="*/ 7 h 14"/>
                <a:gd name="T44" fmla="*/ 7 w 232"/>
                <a:gd name="T45" fmla="*/ 7 h 14"/>
                <a:gd name="T46" fmla="*/ 0 w 232"/>
                <a:gd name="T47" fmla="*/ 7 h 14"/>
                <a:gd name="T48" fmla="*/ 0 w 232"/>
                <a:gd name="T49" fmla="*/ 7 h 14"/>
                <a:gd name="T50" fmla="*/ 0 w 232"/>
                <a:gd name="T51" fmla="*/ 0 h 14"/>
                <a:gd name="T52" fmla="*/ 7 w 232"/>
                <a:gd name="T53" fmla="*/ 0 h 14"/>
                <a:gd name="T54" fmla="*/ 21 w 232"/>
                <a:gd name="T55" fmla="*/ 0 h 14"/>
                <a:gd name="T56" fmla="*/ 35 w 232"/>
                <a:gd name="T57" fmla="*/ 0 h 14"/>
                <a:gd name="T58" fmla="*/ 49 w 232"/>
                <a:gd name="T59" fmla="*/ 0 h 14"/>
                <a:gd name="T60" fmla="*/ 70 w 232"/>
                <a:gd name="T61" fmla="*/ 0 h 14"/>
                <a:gd name="T62" fmla="*/ 91 w 232"/>
                <a:gd name="T63" fmla="*/ 0 h 14"/>
                <a:gd name="T64" fmla="*/ 112 w 232"/>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4"/>
                <a:gd name="T101" fmla="*/ 232 w 232"/>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4">
                  <a:moveTo>
                    <a:pt x="112" y="0"/>
                  </a:moveTo>
                  <a:lnTo>
                    <a:pt x="141" y="0"/>
                  </a:lnTo>
                  <a:lnTo>
                    <a:pt x="162" y="0"/>
                  </a:lnTo>
                  <a:lnTo>
                    <a:pt x="183" y="0"/>
                  </a:lnTo>
                  <a:lnTo>
                    <a:pt x="197" y="0"/>
                  </a:lnTo>
                  <a:lnTo>
                    <a:pt x="211" y="7"/>
                  </a:lnTo>
                  <a:lnTo>
                    <a:pt x="225" y="7"/>
                  </a:lnTo>
                  <a:lnTo>
                    <a:pt x="232" y="7"/>
                  </a:lnTo>
                  <a:lnTo>
                    <a:pt x="225" y="7"/>
                  </a:lnTo>
                  <a:lnTo>
                    <a:pt x="211" y="14"/>
                  </a:lnTo>
                  <a:lnTo>
                    <a:pt x="197" y="14"/>
                  </a:lnTo>
                  <a:lnTo>
                    <a:pt x="183" y="14"/>
                  </a:lnTo>
                  <a:lnTo>
                    <a:pt x="162" y="14"/>
                  </a:lnTo>
                  <a:lnTo>
                    <a:pt x="141" y="14"/>
                  </a:lnTo>
                  <a:lnTo>
                    <a:pt x="112" y="14"/>
                  </a:lnTo>
                  <a:lnTo>
                    <a:pt x="91" y="14"/>
                  </a:lnTo>
                  <a:lnTo>
                    <a:pt x="70" y="14"/>
                  </a:lnTo>
                  <a:lnTo>
                    <a:pt x="49" y="14"/>
                  </a:lnTo>
                  <a:lnTo>
                    <a:pt x="35" y="7"/>
                  </a:lnTo>
                  <a:lnTo>
                    <a:pt x="21" y="7"/>
                  </a:lnTo>
                  <a:lnTo>
                    <a:pt x="7" y="7"/>
                  </a:lnTo>
                  <a:lnTo>
                    <a:pt x="0" y="7"/>
                  </a:lnTo>
                  <a:lnTo>
                    <a:pt x="0" y="0"/>
                  </a:lnTo>
                  <a:lnTo>
                    <a:pt x="7" y="0"/>
                  </a:lnTo>
                  <a:lnTo>
                    <a:pt x="21" y="0"/>
                  </a:lnTo>
                  <a:lnTo>
                    <a:pt x="35" y="0"/>
                  </a:lnTo>
                  <a:lnTo>
                    <a:pt x="49" y="0"/>
                  </a:lnTo>
                  <a:lnTo>
                    <a:pt x="70" y="0"/>
                  </a:lnTo>
                  <a:lnTo>
                    <a:pt x="91" y="0"/>
                  </a:lnTo>
                  <a:lnTo>
                    <a:pt x="112"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8" name="Freeform 174"/>
            <p:cNvSpPr>
              <a:spLocks/>
            </p:cNvSpPr>
            <p:nvPr/>
          </p:nvSpPr>
          <p:spPr bwMode="auto">
            <a:xfrm>
              <a:off x="2281" y="2663"/>
              <a:ext cx="141" cy="225"/>
            </a:xfrm>
            <a:custGeom>
              <a:avLst/>
              <a:gdLst>
                <a:gd name="T0" fmla="*/ 0 w 141"/>
                <a:gd name="T1" fmla="*/ 218 h 225"/>
                <a:gd name="T2" fmla="*/ 0 w 141"/>
                <a:gd name="T3" fmla="*/ 183 h 225"/>
                <a:gd name="T4" fmla="*/ 0 w 141"/>
                <a:gd name="T5" fmla="*/ 148 h 225"/>
                <a:gd name="T6" fmla="*/ 0 w 141"/>
                <a:gd name="T7" fmla="*/ 113 h 225"/>
                <a:gd name="T8" fmla="*/ 0 w 141"/>
                <a:gd name="T9" fmla="*/ 78 h 225"/>
                <a:gd name="T10" fmla="*/ 0 w 141"/>
                <a:gd name="T11" fmla="*/ 56 h 225"/>
                <a:gd name="T12" fmla="*/ 0 w 141"/>
                <a:gd name="T13" fmla="*/ 35 h 225"/>
                <a:gd name="T14" fmla="*/ 0 w 141"/>
                <a:gd name="T15" fmla="*/ 14 h 225"/>
                <a:gd name="T16" fmla="*/ 0 w 141"/>
                <a:gd name="T17" fmla="*/ 0 h 225"/>
                <a:gd name="T18" fmla="*/ 141 w 141"/>
                <a:gd name="T19" fmla="*/ 0 h 225"/>
                <a:gd name="T20" fmla="*/ 141 w 141"/>
                <a:gd name="T21" fmla="*/ 21 h 225"/>
                <a:gd name="T22" fmla="*/ 141 w 141"/>
                <a:gd name="T23" fmla="*/ 35 h 225"/>
                <a:gd name="T24" fmla="*/ 141 w 141"/>
                <a:gd name="T25" fmla="*/ 56 h 225"/>
                <a:gd name="T26" fmla="*/ 141 w 141"/>
                <a:gd name="T27" fmla="*/ 78 h 225"/>
                <a:gd name="T28" fmla="*/ 141 w 141"/>
                <a:gd name="T29" fmla="*/ 113 h 225"/>
                <a:gd name="T30" fmla="*/ 141 w 141"/>
                <a:gd name="T31" fmla="*/ 148 h 225"/>
                <a:gd name="T32" fmla="*/ 141 w 141"/>
                <a:gd name="T33" fmla="*/ 183 h 225"/>
                <a:gd name="T34" fmla="*/ 141 w 141"/>
                <a:gd name="T35" fmla="*/ 225 h 225"/>
                <a:gd name="T36" fmla="*/ 141 w 141"/>
                <a:gd name="T37" fmla="*/ 225 h 225"/>
                <a:gd name="T38" fmla="*/ 141 w 141"/>
                <a:gd name="T39" fmla="*/ 225 h 225"/>
                <a:gd name="T40" fmla="*/ 141 w 141"/>
                <a:gd name="T41" fmla="*/ 225 h 225"/>
                <a:gd name="T42" fmla="*/ 141 w 141"/>
                <a:gd name="T43" fmla="*/ 225 h 225"/>
                <a:gd name="T44" fmla="*/ 141 w 141"/>
                <a:gd name="T45" fmla="*/ 225 h 225"/>
                <a:gd name="T46" fmla="*/ 141 w 141"/>
                <a:gd name="T47" fmla="*/ 225 h 225"/>
                <a:gd name="T48" fmla="*/ 134 w 141"/>
                <a:gd name="T49" fmla="*/ 225 h 225"/>
                <a:gd name="T50" fmla="*/ 134 w 141"/>
                <a:gd name="T51" fmla="*/ 225 h 225"/>
                <a:gd name="T52" fmla="*/ 120 w 141"/>
                <a:gd name="T53" fmla="*/ 225 h 225"/>
                <a:gd name="T54" fmla="*/ 113 w 141"/>
                <a:gd name="T55" fmla="*/ 225 h 225"/>
                <a:gd name="T56" fmla="*/ 98 w 141"/>
                <a:gd name="T57" fmla="*/ 225 h 225"/>
                <a:gd name="T58" fmla="*/ 84 w 141"/>
                <a:gd name="T59" fmla="*/ 225 h 225"/>
                <a:gd name="T60" fmla="*/ 70 w 141"/>
                <a:gd name="T61" fmla="*/ 225 h 225"/>
                <a:gd name="T62" fmla="*/ 56 w 141"/>
                <a:gd name="T63" fmla="*/ 225 h 225"/>
                <a:gd name="T64" fmla="*/ 42 w 141"/>
                <a:gd name="T65" fmla="*/ 225 h 225"/>
                <a:gd name="T66" fmla="*/ 35 w 141"/>
                <a:gd name="T67" fmla="*/ 225 h 225"/>
                <a:gd name="T68" fmla="*/ 21 w 141"/>
                <a:gd name="T69" fmla="*/ 225 h 225"/>
                <a:gd name="T70" fmla="*/ 14 w 141"/>
                <a:gd name="T71" fmla="*/ 225 h 225"/>
                <a:gd name="T72" fmla="*/ 7 w 141"/>
                <a:gd name="T73" fmla="*/ 225 h 225"/>
                <a:gd name="T74" fmla="*/ 0 w 141"/>
                <a:gd name="T75" fmla="*/ 225 h 225"/>
                <a:gd name="T76" fmla="*/ 0 w 141"/>
                <a:gd name="T77" fmla="*/ 218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
                <a:gd name="T118" fmla="*/ 0 h 225"/>
                <a:gd name="T119" fmla="*/ 141 w 141"/>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 h="225">
                  <a:moveTo>
                    <a:pt x="0" y="218"/>
                  </a:moveTo>
                  <a:lnTo>
                    <a:pt x="0" y="183"/>
                  </a:lnTo>
                  <a:lnTo>
                    <a:pt x="0" y="148"/>
                  </a:lnTo>
                  <a:lnTo>
                    <a:pt x="0" y="113"/>
                  </a:lnTo>
                  <a:lnTo>
                    <a:pt x="0" y="78"/>
                  </a:lnTo>
                  <a:lnTo>
                    <a:pt x="0" y="56"/>
                  </a:lnTo>
                  <a:lnTo>
                    <a:pt x="0" y="35"/>
                  </a:lnTo>
                  <a:lnTo>
                    <a:pt x="0" y="14"/>
                  </a:lnTo>
                  <a:lnTo>
                    <a:pt x="0" y="0"/>
                  </a:lnTo>
                  <a:lnTo>
                    <a:pt x="141" y="0"/>
                  </a:lnTo>
                  <a:lnTo>
                    <a:pt x="141" y="21"/>
                  </a:lnTo>
                  <a:lnTo>
                    <a:pt x="141" y="35"/>
                  </a:lnTo>
                  <a:lnTo>
                    <a:pt x="141" y="56"/>
                  </a:lnTo>
                  <a:lnTo>
                    <a:pt x="141" y="78"/>
                  </a:lnTo>
                  <a:lnTo>
                    <a:pt x="141" y="113"/>
                  </a:lnTo>
                  <a:lnTo>
                    <a:pt x="141" y="148"/>
                  </a:lnTo>
                  <a:lnTo>
                    <a:pt x="141" y="183"/>
                  </a:lnTo>
                  <a:lnTo>
                    <a:pt x="141" y="225"/>
                  </a:lnTo>
                  <a:lnTo>
                    <a:pt x="134" y="225"/>
                  </a:lnTo>
                  <a:lnTo>
                    <a:pt x="120" y="225"/>
                  </a:lnTo>
                  <a:lnTo>
                    <a:pt x="113" y="225"/>
                  </a:lnTo>
                  <a:lnTo>
                    <a:pt x="98" y="225"/>
                  </a:lnTo>
                  <a:lnTo>
                    <a:pt x="84" y="225"/>
                  </a:lnTo>
                  <a:lnTo>
                    <a:pt x="70" y="225"/>
                  </a:lnTo>
                  <a:lnTo>
                    <a:pt x="56" y="225"/>
                  </a:lnTo>
                  <a:lnTo>
                    <a:pt x="42" y="225"/>
                  </a:lnTo>
                  <a:lnTo>
                    <a:pt x="35" y="225"/>
                  </a:lnTo>
                  <a:lnTo>
                    <a:pt x="21" y="225"/>
                  </a:lnTo>
                  <a:lnTo>
                    <a:pt x="14" y="225"/>
                  </a:lnTo>
                  <a:lnTo>
                    <a:pt x="7" y="225"/>
                  </a:lnTo>
                  <a:lnTo>
                    <a:pt x="0" y="225"/>
                  </a:lnTo>
                  <a:lnTo>
                    <a:pt x="0" y="218"/>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49" name="Freeform 175"/>
            <p:cNvSpPr>
              <a:spLocks/>
            </p:cNvSpPr>
            <p:nvPr/>
          </p:nvSpPr>
          <p:spPr bwMode="auto">
            <a:xfrm>
              <a:off x="2281" y="2663"/>
              <a:ext cx="141" cy="225"/>
            </a:xfrm>
            <a:custGeom>
              <a:avLst/>
              <a:gdLst>
                <a:gd name="T0" fmla="*/ 141 w 141"/>
                <a:gd name="T1" fmla="*/ 0 h 225"/>
                <a:gd name="T2" fmla="*/ 141 w 141"/>
                <a:gd name="T3" fmla="*/ 56 h 225"/>
                <a:gd name="T4" fmla="*/ 141 w 141"/>
                <a:gd name="T5" fmla="*/ 113 h 225"/>
                <a:gd name="T6" fmla="*/ 141 w 141"/>
                <a:gd name="T7" fmla="*/ 169 h 225"/>
                <a:gd name="T8" fmla="*/ 141 w 141"/>
                <a:gd name="T9" fmla="*/ 225 h 225"/>
                <a:gd name="T10" fmla="*/ 134 w 141"/>
                <a:gd name="T11" fmla="*/ 225 h 225"/>
                <a:gd name="T12" fmla="*/ 127 w 141"/>
                <a:gd name="T13" fmla="*/ 225 h 225"/>
                <a:gd name="T14" fmla="*/ 120 w 141"/>
                <a:gd name="T15" fmla="*/ 225 h 225"/>
                <a:gd name="T16" fmla="*/ 113 w 141"/>
                <a:gd name="T17" fmla="*/ 225 h 225"/>
                <a:gd name="T18" fmla="*/ 106 w 141"/>
                <a:gd name="T19" fmla="*/ 225 h 225"/>
                <a:gd name="T20" fmla="*/ 91 w 141"/>
                <a:gd name="T21" fmla="*/ 225 h 225"/>
                <a:gd name="T22" fmla="*/ 84 w 141"/>
                <a:gd name="T23" fmla="*/ 225 h 225"/>
                <a:gd name="T24" fmla="*/ 70 w 141"/>
                <a:gd name="T25" fmla="*/ 225 h 225"/>
                <a:gd name="T26" fmla="*/ 56 w 141"/>
                <a:gd name="T27" fmla="*/ 225 h 225"/>
                <a:gd name="T28" fmla="*/ 42 w 141"/>
                <a:gd name="T29" fmla="*/ 225 h 225"/>
                <a:gd name="T30" fmla="*/ 35 w 141"/>
                <a:gd name="T31" fmla="*/ 225 h 225"/>
                <a:gd name="T32" fmla="*/ 21 w 141"/>
                <a:gd name="T33" fmla="*/ 225 h 225"/>
                <a:gd name="T34" fmla="*/ 14 w 141"/>
                <a:gd name="T35" fmla="*/ 225 h 225"/>
                <a:gd name="T36" fmla="*/ 7 w 141"/>
                <a:gd name="T37" fmla="*/ 225 h 225"/>
                <a:gd name="T38" fmla="*/ 0 w 141"/>
                <a:gd name="T39" fmla="*/ 225 h 225"/>
                <a:gd name="T40" fmla="*/ 0 w 141"/>
                <a:gd name="T41" fmla="*/ 218 h 225"/>
                <a:gd name="T42" fmla="*/ 0 w 141"/>
                <a:gd name="T43" fmla="*/ 183 h 225"/>
                <a:gd name="T44" fmla="*/ 0 w 141"/>
                <a:gd name="T45" fmla="*/ 148 h 225"/>
                <a:gd name="T46" fmla="*/ 0 w 141"/>
                <a:gd name="T47" fmla="*/ 113 h 225"/>
                <a:gd name="T48" fmla="*/ 0 w 141"/>
                <a:gd name="T49" fmla="*/ 78 h 225"/>
                <a:gd name="T50" fmla="*/ 0 w 141"/>
                <a:gd name="T51" fmla="*/ 56 h 225"/>
                <a:gd name="T52" fmla="*/ 0 w 141"/>
                <a:gd name="T53" fmla="*/ 35 h 225"/>
                <a:gd name="T54" fmla="*/ 0 w 141"/>
                <a:gd name="T55" fmla="*/ 14 h 225"/>
                <a:gd name="T56" fmla="*/ 0 w 141"/>
                <a:gd name="T57" fmla="*/ 0 h 225"/>
                <a:gd name="T58" fmla="*/ 141 w 141"/>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225"/>
                <a:gd name="T92" fmla="*/ 141 w 141"/>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225">
                  <a:moveTo>
                    <a:pt x="141" y="0"/>
                  </a:moveTo>
                  <a:lnTo>
                    <a:pt x="141" y="56"/>
                  </a:lnTo>
                  <a:lnTo>
                    <a:pt x="141" y="113"/>
                  </a:lnTo>
                  <a:lnTo>
                    <a:pt x="141" y="169"/>
                  </a:lnTo>
                  <a:lnTo>
                    <a:pt x="141" y="225"/>
                  </a:lnTo>
                  <a:lnTo>
                    <a:pt x="134" y="225"/>
                  </a:lnTo>
                  <a:lnTo>
                    <a:pt x="127" y="225"/>
                  </a:lnTo>
                  <a:lnTo>
                    <a:pt x="120" y="225"/>
                  </a:lnTo>
                  <a:lnTo>
                    <a:pt x="113" y="225"/>
                  </a:lnTo>
                  <a:lnTo>
                    <a:pt x="106" y="225"/>
                  </a:lnTo>
                  <a:lnTo>
                    <a:pt x="91" y="225"/>
                  </a:lnTo>
                  <a:lnTo>
                    <a:pt x="84"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41" y="0"/>
                  </a:lnTo>
                  <a:close/>
                </a:path>
              </a:pathLst>
            </a:custGeom>
            <a:solidFill>
              <a:srgbClr val="56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0" name="Freeform 176"/>
            <p:cNvSpPr>
              <a:spLocks/>
            </p:cNvSpPr>
            <p:nvPr/>
          </p:nvSpPr>
          <p:spPr bwMode="auto">
            <a:xfrm>
              <a:off x="2281" y="2663"/>
              <a:ext cx="134" cy="225"/>
            </a:xfrm>
            <a:custGeom>
              <a:avLst/>
              <a:gdLst>
                <a:gd name="T0" fmla="*/ 134 w 134"/>
                <a:gd name="T1" fmla="*/ 0 h 225"/>
                <a:gd name="T2" fmla="*/ 134 w 134"/>
                <a:gd name="T3" fmla="*/ 56 h 225"/>
                <a:gd name="T4" fmla="*/ 134 w 134"/>
                <a:gd name="T5" fmla="*/ 113 h 225"/>
                <a:gd name="T6" fmla="*/ 134 w 134"/>
                <a:gd name="T7" fmla="*/ 169 h 225"/>
                <a:gd name="T8" fmla="*/ 134 w 134"/>
                <a:gd name="T9" fmla="*/ 225 h 225"/>
                <a:gd name="T10" fmla="*/ 127 w 134"/>
                <a:gd name="T11" fmla="*/ 225 h 225"/>
                <a:gd name="T12" fmla="*/ 120 w 134"/>
                <a:gd name="T13" fmla="*/ 225 h 225"/>
                <a:gd name="T14" fmla="*/ 113 w 134"/>
                <a:gd name="T15" fmla="*/ 225 h 225"/>
                <a:gd name="T16" fmla="*/ 106 w 134"/>
                <a:gd name="T17" fmla="*/ 225 h 225"/>
                <a:gd name="T18" fmla="*/ 98 w 134"/>
                <a:gd name="T19" fmla="*/ 225 h 225"/>
                <a:gd name="T20" fmla="*/ 91 w 134"/>
                <a:gd name="T21" fmla="*/ 225 h 225"/>
                <a:gd name="T22" fmla="*/ 77 w 134"/>
                <a:gd name="T23" fmla="*/ 225 h 225"/>
                <a:gd name="T24" fmla="*/ 70 w 134"/>
                <a:gd name="T25" fmla="*/ 225 h 225"/>
                <a:gd name="T26" fmla="*/ 56 w 134"/>
                <a:gd name="T27" fmla="*/ 225 h 225"/>
                <a:gd name="T28" fmla="*/ 42 w 134"/>
                <a:gd name="T29" fmla="*/ 225 h 225"/>
                <a:gd name="T30" fmla="*/ 35 w 134"/>
                <a:gd name="T31" fmla="*/ 225 h 225"/>
                <a:gd name="T32" fmla="*/ 21 w 134"/>
                <a:gd name="T33" fmla="*/ 225 h 225"/>
                <a:gd name="T34" fmla="*/ 14 w 134"/>
                <a:gd name="T35" fmla="*/ 225 h 225"/>
                <a:gd name="T36" fmla="*/ 7 w 134"/>
                <a:gd name="T37" fmla="*/ 225 h 225"/>
                <a:gd name="T38" fmla="*/ 0 w 134"/>
                <a:gd name="T39" fmla="*/ 225 h 225"/>
                <a:gd name="T40" fmla="*/ 0 w 134"/>
                <a:gd name="T41" fmla="*/ 218 h 225"/>
                <a:gd name="T42" fmla="*/ 0 w 134"/>
                <a:gd name="T43" fmla="*/ 183 h 225"/>
                <a:gd name="T44" fmla="*/ 0 w 134"/>
                <a:gd name="T45" fmla="*/ 148 h 225"/>
                <a:gd name="T46" fmla="*/ 0 w 134"/>
                <a:gd name="T47" fmla="*/ 113 h 225"/>
                <a:gd name="T48" fmla="*/ 0 w 134"/>
                <a:gd name="T49" fmla="*/ 78 h 225"/>
                <a:gd name="T50" fmla="*/ 0 w 134"/>
                <a:gd name="T51" fmla="*/ 56 h 225"/>
                <a:gd name="T52" fmla="*/ 0 w 134"/>
                <a:gd name="T53" fmla="*/ 35 h 225"/>
                <a:gd name="T54" fmla="*/ 0 w 134"/>
                <a:gd name="T55" fmla="*/ 14 h 225"/>
                <a:gd name="T56" fmla="*/ 0 w 134"/>
                <a:gd name="T57" fmla="*/ 0 h 225"/>
                <a:gd name="T58" fmla="*/ 134 w 134"/>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225"/>
                <a:gd name="T92" fmla="*/ 134 w 134"/>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225">
                  <a:moveTo>
                    <a:pt x="134" y="0"/>
                  </a:moveTo>
                  <a:lnTo>
                    <a:pt x="134" y="56"/>
                  </a:lnTo>
                  <a:lnTo>
                    <a:pt x="134" y="113"/>
                  </a:lnTo>
                  <a:lnTo>
                    <a:pt x="134" y="169"/>
                  </a:lnTo>
                  <a:lnTo>
                    <a:pt x="134" y="225"/>
                  </a:lnTo>
                  <a:lnTo>
                    <a:pt x="127" y="225"/>
                  </a:lnTo>
                  <a:lnTo>
                    <a:pt x="120" y="225"/>
                  </a:lnTo>
                  <a:lnTo>
                    <a:pt x="113" y="225"/>
                  </a:lnTo>
                  <a:lnTo>
                    <a:pt x="106" y="225"/>
                  </a:lnTo>
                  <a:lnTo>
                    <a:pt x="98" y="225"/>
                  </a:lnTo>
                  <a:lnTo>
                    <a:pt x="91" y="225"/>
                  </a:lnTo>
                  <a:lnTo>
                    <a:pt x="77"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34" y="0"/>
                  </a:lnTo>
                  <a:close/>
                </a:path>
              </a:pathLst>
            </a:custGeom>
            <a:solidFill>
              <a:srgbClr val="607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1" name="Freeform 177"/>
            <p:cNvSpPr>
              <a:spLocks/>
            </p:cNvSpPr>
            <p:nvPr/>
          </p:nvSpPr>
          <p:spPr bwMode="auto">
            <a:xfrm>
              <a:off x="2281" y="2663"/>
              <a:ext cx="127" cy="225"/>
            </a:xfrm>
            <a:custGeom>
              <a:avLst/>
              <a:gdLst>
                <a:gd name="T0" fmla="*/ 127 w 127"/>
                <a:gd name="T1" fmla="*/ 0 h 225"/>
                <a:gd name="T2" fmla="*/ 127 w 127"/>
                <a:gd name="T3" fmla="*/ 56 h 225"/>
                <a:gd name="T4" fmla="*/ 127 w 127"/>
                <a:gd name="T5" fmla="*/ 113 h 225"/>
                <a:gd name="T6" fmla="*/ 127 w 127"/>
                <a:gd name="T7" fmla="*/ 169 h 225"/>
                <a:gd name="T8" fmla="*/ 127 w 127"/>
                <a:gd name="T9" fmla="*/ 225 h 225"/>
                <a:gd name="T10" fmla="*/ 127 w 127"/>
                <a:gd name="T11" fmla="*/ 225 h 225"/>
                <a:gd name="T12" fmla="*/ 120 w 127"/>
                <a:gd name="T13" fmla="*/ 225 h 225"/>
                <a:gd name="T14" fmla="*/ 113 w 127"/>
                <a:gd name="T15" fmla="*/ 225 h 225"/>
                <a:gd name="T16" fmla="*/ 106 w 127"/>
                <a:gd name="T17" fmla="*/ 225 h 225"/>
                <a:gd name="T18" fmla="*/ 98 w 127"/>
                <a:gd name="T19" fmla="*/ 225 h 225"/>
                <a:gd name="T20" fmla="*/ 84 w 127"/>
                <a:gd name="T21" fmla="*/ 225 h 225"/>
                <a:gd name="T22" fmla="*/ 77 w 127"/>
                <a:gd name="T23" fmla="*/ 225 h 225"/>
                <a:gd name="T24" fmla="*/ 70 w 127"/>
                <a:gd name="T25" fmla="*/ 225 h 225"/>
                <a:gd name="T26" fmla="*/ 56 w 127"/>
                <a:gd name="T27" fmla="*/ 225 h 225"/>
                <a:gd name="T28" fmla="*/ 42 w 127"/>
                <a:gd name="T29" fmla="*/ 225 h 225"/>
                <a:gd name="T30" fmla="*/ 35 w 127"/>
                <a:gd name="T31" fmla="*/ 225 h 225"/>
                <a:gd name="T32" fmla="*/ 21 w 127"/>
                <a:gd name="T33" fmla="*/ 225 h 225"/>
                <a:gd name="T34" fmla="*/ 14 w 127"/>
                <a:gd name="T35" fmla="*/ 225 h 225"/>
                <a:gd name="T36" fmla="*/ 7 w 127"/>
                <a:gd name="T37" fmla="*/ 225 h 225"/>
                <a:gd name="T38" fmla="*/ 0 w 127"/>
                <a:gd name="T39" fmla="*/ 225 h 225"/>
                <a:gd name="T40" fmla="*/ 0 w 127"/>
                <a:gd name="T41" fmla="*/ 218 h 225"/>
                <a:gd name="T42" fmla="*/ 0 w 127"/>
                <a:gd name="T43" fmla="*/ 183 h 225"/>
                <a:gd name="T44" fmla="*/ 0 w 127"/>
                <a:gd name="T45" fmla="*/ 148 h 225"/>
                <a:gd name="T46" fmla="*/ 0 w 127"/>
                <a:gd name="T47" fmla="*/ 113 h 225"/>
                <a:gd name="T48" fmla="*/ 0 w 127"/>
                <a:gd name="T49" fmla="*/ 78 h 225"/>
                <a:gd name="T50" fmla="*/ 0 w 127"/>
                <a:gd name="T51" fmla="*/ 56 h 225"/>
                <a:gd name="T52" fmla="*/ 0 w 127"/>
                <a:gd name="T53" fmla="*/ 35 h 225"/>
                <a:gd name="T54" fmla="*/ 0 w 127"/>
                <a:gd name="T55" fmla="*/ 14 h 225"/>
                <a:gd name="T56" fmla="*/ 0 w 127"/>
                <a:gd name="T57" fmla="*/ 0 h 225"/>
                <a:gd name="T58" fmla="*/ 127 w 127"/>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225"/>
                <a:gd name="T92" fmla="*/ 127 w 127"/>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225">
                  <a:moveTo>
                    <a:pt x="127" y="0"/>
                  </a:moveTo>
                  <a:lnTo>
                    <a:pt x="127" y="56"/>
                  </a:lnTo>
                  <a:lnTo>
                    <a:pt x="127" y="113"/>
                  </a:lnTo>
                  <a:lnTo>
                    <a:pt x="127" y="169"/>
                  </a:lnTo>
                  <a:lnTo>
                    <a:pt x="127" y="225"/>
                  </a:lnTo>
                  <a:lnTo>
                    <a:pt x="120" y="225"/>
                  </a:lnTo>
                  <a:lnTo>
                    <a:pt x="113" y="225"/>
                  </a:lnTo>
                  <a:lnTo>
                    <a:pt x="106" y="225"/>
                  </a:lnTo>
                  <a:lnTo>
                    <a:pt x="98"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27" y="0"/>
                  </a:lnTo>
                  <a:close/>
                </a:path>
              </a:pathLst>
            </a:custGeom>
            <a:solidFill>
              <a:srgbClr val="6B8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2" name="Freeform 178"/>
            <p:cNvSpPr>
              <a:spLocks/>
            </p:cNvSpPr>
            <p:nvPr/>
          </p:nvSpPr>
          <p:spPr bwMode="auto">
            <a:xfrm>
              <a:off x="2281" y="2663"/>
              <a:ext cx="127" cy="225"/>
            </a:xfrm>
            <a:custGeom>
              <a:avLst/>
              <a:gdLst>
                <a:gd name="T0" fmla="*/ 127 w 127"/>
                <a:gd name="T1" fmla="*/ 0 h 225"/>
                <a:gd name="T2" fmla="*/ 127 w 127"/>
                <a:gd name="T3" fmla="*/ 56 h 225"/>
                <a:gd name="T4" fmla="*/ 127 w 127"/>
                <a:gd name="T5" fmla="*/ 113 h 225"/>
                <a:gd name="T6" fmla="*/ 127 w 127"/>
                <a:gd name="T7" fmla="*/ 169 h 225"/>
                <a:gd name="T8" fmla="*/ 127 w 127"/>
                <a:gd name="T9" fmla="*/ 225 h 225"/>
                <a:gd name="T10" fmla="*/ 120 w 127"/>
                <a:gd name="T11" fmla="*/ 225 h 225"/>
                <a:gd name="T12" fmla="*/ 113 w 127"/>
                <a:gd name="T13" fmla="*/ 225 h 225"/>
                <a:gd name="T14" fmla="*/ 106 w 127"/>
                <a:gd name="T15" fmla="*/ 225 h 225"/>
                <a:gd name="T16" fmla="*/ 98 w 127"/>
                <a:gd name="T17" fmla="*/ 225 h 225"/>
                <a:gd name="T18" fmla="*/ 91 w 127"/>
                <a:gd name="T19" fmla="*/ 225 h 225"/>
                <a:gd name="T20" fmla="*/ 84 w 127"/>
                <a:gd name="T21" fmla="*/ 225 h 225"/>
                <a:gd name="T22" fmla="*/ 77 w 127"/>
                <a:gd name="T23" fmla="*/ 225 h 225"/>
                <a:gd name="T24" fmla="*/ 70 w 127"/>
                <a:gd name="T25" fmla="*/ 225 h 225"/>
                <a:gd name="T26" fmla="*/ 56 w 127"/>
                <a:gd name="T27" fmla="*/ 225 h 225"/>
                <a:gd name="T28" fmla="*/ 42 w 127"/>
                <a:gd name="T29" fmla="*/ 225 h 225"/>
                <a:gd name="T30" fmla="*/ 35 w 127"/>
                <a:gd name="T31" fmla="*/ 225 h 225"/>
                <a:gd name="T32" fmla="*/ 21 w 127"/>
                <a:gd name="T33" fmla="*/ 225 h 225"/>
                <a:gd name="T34" fmla="*/ 14 w 127"/>
                <a:gd name="T35" fmla="*/ 225 h 225"/>
                <a:gd name="T36" fmla="*/ 7 w 127"/>
                <a:gd name="T37" fmla="*/ 225 h 225"/>
                <a:gd name="T38" fmla="*/ 0 w 127"/>
                <a:gd name="T39" fmla="*/ 225 h 225"/>
                <a:gd name="T40" fmla="*/ 0 w 127"/>
                <a:gd name="T41" fmla="*/ 218 h 225"/>
                <a:gd name="T42" fmla="*/ 0 w 127"/>
                <a:gd name="T43" fmla="*/ 183 h 225"/>
                <a:gd name="T44" fmla="*/ 0 w 127"/>
                <a:gd name="T45" fmla="*/ 148 h 225"/>
                <a:gd name="T46" fmla="*/ 0 w 127"/>
                <a:gd name="T47" fmla="*/ 113 h 225"/>
                <a:gd name="T48" fmla="*/ 0 w 127"/>
                <a:gd name="T49" fmla="*/ 78 h 225"/>
                <a:gd name="T50" fmla="*/ 0 w 127"/>
                <a:gd name="T51" fmla="*/ 56 h 225"/>
                <a:gd name="T52" fmla="*/ 0 w 127"/>
                <a:gd name="T53" fmla="*/ 35 h 225"/>
                <a:gd name="T54" fmla="*/ 0 w 127"/>
                <a:gd name="T55" fmla="*/ 14 h 225"/>
                <a:gd name="T56" fmla="*/ 0 w 127"/>
                <a:gd name="T57" fmla="*/ 0 h 225"/>
                <a:gd name="T58" fmla="*/ 127 w 127"/>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225"/>
                <a:gd name="T92" fmla="*/ 127 w 127"/>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225">
                  <a:moveTo>
                    <a:pt x="127" y="0"/>
                  </a:moveTo>
                  <a:lnTo>
                    <a:pt x="127" y="56"/>
                  </a:lnTo>
                  <a:lnTo>
                    <a:pt x="127" y="113"/>
                  </a:lnTo>
                  <a:lnTo>
                    <a:pt x="127" y="169"/>
                  </a:lnTo>
                  <a:lnTo>
                    <a:pt x="127" y="225"/>
                  </a:lnTo>
                  <a:lnTo>
                    <a:pt x="120" y="225"/>
                  </a:lnTo>
                  <a:lnTo>
                    <a:pt x="113" y="225"/>
                  </a:lnTo>
                  <a:lnTo>
                    <a:pt x="106" y="225"/>
                  </a:lnTo>
                  <a:lnTo>
                    <a:pt x="98" y="225"/>
                  </a:lnTo>
                  <a:lnTo>
                    <a:pt x="91"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27" y="0"/>
                  </a:lnTo>
                  <a:close/>
                </a:path>
              </a:pathLst>
            </a:custGeom>
            <a:solidFill>
              <a:srgbClr val="728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3" name="Freeform 179"/>
            <p:cNvSpPr>
              <a:spLocks/>
            </p:cNvSpPr>
            <p:nvPr/>
          </p:nvSpPr>
          <p:spPr bwMode="auto">
            <a:xfrm>
              <a:off x="2281" y="2663"/>
              <a:ext cx="120" cy="225"/>
            </a:xfrm>
            <a:custGeom>
              <a:avLst/>
              <a:gdLst>
                <a:gd name="T0" fmla="*/ 120 w 120"/>
                <a:gd name="T1" fmla="*/ 0 h 225"/>
                <a:gd name="T2" fmla="*/ 120 w 120"/>
                <a:gd name="T3" fmla="*/ 56 h 225"/>
                <a:gd name="T4" fmla="*/ 120 w 120"/>
                <a:gd name="T5" fmla="*/ 113 h 225"/>
                <a:gd name="T6" fmla="*/ 120 w 120"/>
                <a:gd name="T7" fmla="*/ 169 h 225"/>
                <a:gd name="T8" fmla="*/ 120 w 120"/>
                <a:gd name="T9" fmla="*/ 225 h 225"/>
                <a:gd name="T10" fmla="*/ 113 w 120"/>
                <a:gd name="T11" fmla="*/ 225 h 225"/>
                <a:gd name="T12" fmla="*/ 106 w 120"/>
                <a:gd name="T13" fmla="*/ 225 h 225"/>
                <a:gd name="T14" fmla="*/ 98 w 120"/>
                <a:gd name="T15" fmla="*/ 225 h 225"/>
                <a:gd name="T16" fmla="*/ 98 w 120"/>
                <a:gd name="T17" fmla="*/ 225 h 225"/>
                <a:gd name="T18" fmla="*/ 91 w 120"/>
                <a:gd name="T19" fmla="*/ 225 h 225"/>
                <a:gd name="T20" fmla="*/ 84 w 120"/>
                <a:gd name="T21" fmla="*/ 225 h 225"/>
                <a:gd name="T22" fmla="*/ 77 w 120"/>
                <a:gd name="T23" fmla="*/ 225 h 225"/>
                <a:gd name="T24" fmla="*/ 70 w 120"/>
                <a:gd name="T25" fmla="*/ 225 h 225"/>
                <a:gd name="T26" fmla="*/ 56 w 120"/>
                <a:gd name="T27" fmla="*/ 225 h 225"/>
                <a:gd name="T28" fmla="*/ 42 w 120"/>
                <a:gd name="T29" fmla="*/ 225 h 225"/>
                <a:gd name="T30" fmla="*/ 35 w 120"/>
                <a:gd name="T31" fmla="*/ 225 h 225"/>
                <a:gd name="T32" fmla="*/ 21 w 120"/>
                <a:gd name="T33" fmla="*/ 225 h 225"/>
                <a:gd name="T34" fmla="*/ 14 w 120"/>
                <a:gd name="T35" fmla="*/ 225 h 225"/>
                <a:gd name="T36" fmla="*/ 7 w 120"/>
                <a:gd name="T37" fmla="*/ 225 h 225"/>
                <a:gd name="T38" fmla="*/ 0 w 120"/>
                <a:gd name="T39" fmla="*/ 225 h 225"/>
                <a:gd name="T40" fmla="*/ 0 w 120"/>
                <a:gd name="T41" fmla="*/ 218 h 225"/>
                <a:gd name="T42" fmla="*/ 0 w 120"/>
                <a:gd name="T43" fmla="*/ 183 h 225"/>
                <a:gd name="T44" fmla="*/ 0 w 120"/>
                <a:gd name="T45" fmla="*/ 148 h 225"/>
                <a:gd name="T46" fmla="*/ 0 w 120"/>
                <a:gd name="T47" fmla="*/ 113 h 225"/>
                <a:gd name="T48" fmla="*/ 0 w 120"/>
                <a:gd name="T49" fmla="*/ 78 h 225"/>
                <a:gd name="T50" fmla="*/ 0 w 120"/>
                <a:gd name="T51" fmla="*/ 56 h 225"/>
                <a:gd name="T52" fmla="*/ 0 w 120"/>
                <a:gd name="T53" fmla="*/ 35 h 225"/>
                <a:gd name="T54" fmla="*/ 0 w 120"/>
                <a:gd name="T55" fmla="*/ 14 h 225"/>
                <a:gd name="T56" fmla="*/ 0 w 120"/>
                <a:gd name="T57" fmla="*/ 0 h 225"/>
                <a:gd name="T58" fmla="*/ 120 w 120"/>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225"/>
                <a:gd name="T92" fmla="*/ 120 w 120"/>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225">
                  <a:moveTo>
                    <a:pt x="120" y="0"/>
                  </a:moveTo>
                  <a:lnTo>
                    <a:pt x="120" y="56"/>
                  </a:lnTo>
                  <a:lnTo>
                    <a:pt x="120" y="113"/>
                  </a:lnTo>
                  <a:lnTo>
                    <a:pt x="120" y="169"/>
                  </a:lnTo>
                  <a:lnTo>
                    <a:pt x="120" y="225"/>
                  </a:lnTo>
                  <a:lnTo>
                    <a:pt x="113" y="225"/>
                  </a:lnTo>
                  <a:lnTo>
                    <a:pt x="106" y="225"/>
                  </a:lnTo>
                  <a:lnTo>
                    <a:pt x="98" y="225"/>
                  </a:lnTo>
                  <a:lnTo>
                    <a:pt x="91"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20" y="0"/>
                  </a:lnTo>
                  <a:close/>
                </a:path>
              </a:pathLst>
            </a:custGeom>
            <a:solidFill>
              <a:srgbClr val="7791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4" name="Freeform 180"/>
            <p:cNvSpPr>
              <a:spLocks/>
            </p:cNvSpPr>
            <p:nvPr/>
          </p:nvSpPr>
          <p:spPr bwMode="auto">
            <a:xfrm>
              <a:off x="2281" y="2663"/>
              <a:ext cx="113" cy="225"/>
            </a:xfrm>
            <a:custGeom>
              <a:avLst/>
              <a:gdLst>
                <a:gd name="T0" fmla="*/ 113 w 113"/>
                <a:gd name="T1" fmla="*/ 0 h 225"/>
                <a:gd name="T2" fmla="*/ 113 w 113"/>
                <a:gd name="T3" fmla="*/ 56 h 225"/>
                <a:gd name="T4" fmla="*/ 113 w 113"/>
                <a:gd name="T5" fmla="*/ 113 h 225"/>
                <a:gd name="T6" fmla="*/ 113 w 113"/>
                <a:gd name="T7" fmla="*/ 169 h 225"/>
                <a:gd name="T8" fmla="*/ 113 w 113"/>
                <a:gd name="T9" fmla="*/ 225 h 225"/>
                <a:gd name="T10" fmla="*/ 106 w 113"/>
                <a:gd name="T11" fmla="*/ 225 h 225"/>
                <a:gd name="T12" fmla="*/ 106 w 113"/>
                <a:gd name="T13" fmla="*/ 225 h 225"/>
                <a:gd name="T14" fmla="*/ 98 w 113"/>
                <a:gd name="T15" fmla="*/ 225 h 225"/>
                <a:gd name="T16" fmla="*/ 91 w 113"/>
                <a:gd name="T17" fmla="*/ 225 h 225"/>
                <a:gd name="T18" fmla="*/ 84 w 113"/>
                <a:gd name="T19" fmla="*/ 225 h 225"/>
                <a:gd name="T20" fmla="*/ 84 w 113"/>
                <a:gd name="T21" fmla="*/ 225 h 225"/>
                <a:gd name="T22" fmla="*/ 77 w 113"/>
                <a:gd name="T23" fmla="*/ 225 h 225"/>
                <a:gd name="T24" fmla="*/ 70 w 113"/>
                <a:gd name="T25" fmla="*/ 225 h 225"/>
                <a:gd name="T26" fmla="*/ 56 w 113"/>
                <a:gd name="T27" fmla="*/ 225 h 225"/>
                <a:gd name="T28" fmla="*/ 42 w 113"/>
                <a:gd name="T29" fmla="*/ 225 h 225"/>
                <a:gd name="T30" fmla="*/ 35 w 113"/>
                <a:gd name="T31" fmla="*/ 225 h 225"/>
                <a:gd name="T32" fmla="*/ 21 w 113"/>
                <a:gd name="T33" fmla="*/ 225 h 225"/>
                <a:gd name="T34" fmla="*/ 14 w 113"/>
                <a:gd name="T35" fmla="*/ 225 h 225"/>
                <a:gd name="T36" fmla="*/ 7 w 113"/>
                <a:gd name="T37" fmla="*/ 225 h 225"/>
                <a:gd name="T38" fmla="*/ 0 w 113"/>
                <a:gd name="T39" fmla="*/ 225 h 225"/>
                <a:gd name="T40" fmla="*/ 0 w 113"/>
                <a:gd name="T41" fmla="*/ 218 h 225"/>
                <a:gd name="T42" fmla="*/ 0 w 113"/>
                <a:gd name="T43" fmla="*/ 183 h 225"/>
                <a:gd name="T44" fmla="*/ 0 w 113"/>
                <a:gd name="T45" fmla="*/ 148 h 225"/>
                <a:gd name="T46" fmla="*/ 0 w 113"/>
                <a:gd name="T47" fmla="*/ 113 h 225"/>
                <a:gd name="T48" fmla="*/ 0 w 113"/>
                <a:gd name="T49" fmla="*/ 78 h 225"/>
                <a:gd name="T50" fmla="*/ 0 w 113"/>
                <a:gd name="T51" fmla="*/ 56 h 225"/>
                <a:gd name="T52" fmla="*/ 0 w 113"/>
                <a:gd name="T53" fmla="*/ 35 h 225"/>
                <a:gd name="T54" fmla="*/ 0 w 113"/>
                <a:gd name="T55" fmla="*/ 14 h 225"/>
                <a:gd name="T56" fmla="*/ 0 w 113"/>
                <a:gd name="T57" fmla="*/ 0 h 225"/>
                <a:gd name="T58" fmla="*/ 113 w 113"/>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3"/>
                <a:gd name="T91" fmla="*/ 0 h 225"/>
                <a:gd name="T92" fmla="*/ 113 w 113"/>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3" h="225">
                  <a:moveTo>
                    <a:pt x="113" y="0"/>
                  </a:moveTo>
                  <a:lnTo>
                    <a:pt x="113" y="56"/>
                  </a:lnTo>
                  <a:lnTo>
                    <a:pt x="113" y="113"/>
                  </a:lnTo>
                  <a:lnTo>
                    <a:pt x="113" y="169"/>
                  </a:lnTo>
                  <a:lnTo>
                    <a:pt x="113" y="225"/>
                  </a:lnTo>
                  <a:lnTo>
                    <a:pt x="106" y="225"/>
                  </a:lnTo>
                  <a:lnTo>
                    <a:pt x="98" y="225"/>
                  </a:lnTo>
                  <a:lnTo>
                    <a:pt x="91"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13" y="0"/>
                  </a:lnTo>
                  <a:close/>
                </a:path>
              </a:pathLst>
            </a:custGeom>
            <a:solidFill>
              <a:srgbClr val="829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5" name="Freeform 181"/>
            <p:cNvSpPr>
              <a:spLocks/>
            </p:cNvSpPr>
            <p:nvPr/>
          </p:nvSpPr>
          <p:spPr bwMode="auto">
            <a:xfrm>
              <a:off x="2281" y="2663"/>
              <a:ext cx="106" cy="225"/>
            </a:xfrm>
            <a:custGeom>
              <a:avLst/>
              <a:gdLst>
                <a:gd name="T0" fmla="*/ 106 w 106"/>
                <a:gd name="T1" fmla="*/ 0 h 225"/>
                <a:gd name="T2" fmla="*/ 106 w 106"/>
                <a:gd name="T3" fmla="*/ 56 h 225"/>
                <a:gd name="T4" fmla="*/ 106 w 106"/>
                <a:gd name="T5" fmla="*/ 113 h 225"/>
                <a:gd name="T6" fmla="*/ 106 w 106"/>
                <a:gd name="T7" fmla="*/ 169 h 225"/>
                <a:gd name="T8" fmla="*/ 106 w 106"/>
                <a:gd name="T9" fmla="*/ 225 h 225"/>
                <a:gd name="T10" fmla="*/ 98 w 106"/>
                <a:gd name="T11" fmla="*/ 225 h 225"/>
                <a:gd name="T12" fmla="*/ 98 w 106"/>
                <a:gd name="T13" fmla="*/ 225 h 225"/>
                <a:gd name="T14" fmla="*/ 91 w 106"/>
                <a:gd name="T15" fmla="*/ 225 h 225"/>
                <a:gd name="T16" fmla="*/ 91 w 106"/>
                <a:gd name="T17" fmla="*/ 225 h 225"/>
                <a:gd name="T18" fmla="*/ 84 w 106"/>
                <a:gd name="T19" fmla="*/ 225 h 225"/>
                <a:gd name="T20" fmla="*/ 77 w 106"/>
                <a:gd name="T21" fmla="*/ 225 h 225"/>
                <a:gd name="T22" fmla="*/ 77 w 106"/>
                <a:gd name="T23" fmla="*/ 225 h 225"/>
                <a:gd name="T24" fmla="*/ 70 w 106"/>
                <a:gd name="T25" fmla="*/ 225 h 225"/>
                <a:gd name="T26" fmla="*/ 56 w 106"/>
                <a:gd name="T27" fmla="*/ 225 h 225"/>
                <a:gd name="T28" fmla="*/ 42 w 106"/>
                <a:gd name="T29" fmla="*/ 225 h 225"/>
                <a:gd name="T30" fmla="*/ 35 w 106"/>
                <a:gd name="T31" fmla="*/ 225 h 225"/>
                <a:gd name="T32" fmla="*/ 21 w 106"/>
                <a:gd name="T33" fmla="*/ 225 h 225"/>
                <a:gd name="T34" fmla="*/ 14 w 106"/>
                <a:gd name="T35" fmla="*/ 225 h 225"/>
                <a:gd name="T36" fmla="*/ 7 w 106"/>
                <a:gd name="T37" fmla="*/ 225 h 225"/>
                <a:gd name="T38" fmla="*/ 0 w 106"/>
                <a:gd name="T39" fmla="*/ 225 h 225"/>
                <a:gd name="T40" fmla="*/ 0 w 106"/>
                <a:gd name="T41" fmla="*/ 218 h 225"/>
                <a:gd name="T42" fmla="*/ 0 w 106"/>
                <a:gd name="T43" fmla="*/ 183 h 225"/>
                <a:gd name="T44" fmla="*/ 0 w 106"/>
                <a:gd name="T45" fmla="*/ 148 h 225"/>
                <a:gd name="T46" fmla="*/ 0 w 106"/>
                <a:gd name="T47" fmla="*/ 113 h 225"/>
                <a:gd name="T48" fmla="*/ 0 w 106"/>
                <a:gd name="T49" fmla="*/ 78 h 225"/>
                <a:gd name="T50" fmla="*/ 0 w 106"/>
                <a:gd name="T51" fmla="*/ 56 h 225"/>
                <a:gd name="T52" fmla="*/ 0 w 106"/>
                <a:gd name="T53" fmla="*/ 35 h 225"/>
                <a:gd name="T54" fmla="*/ 0 w 106"/>
                <a:gd name="T55" fmla="*/ 14 h 225"/>
                <a:gd name="T56" fmla="*/ 0 w 106"/>
                <a:gd name="T57" fmla="*/ 0 h 225"/>
                <a:gd name="T58" fmla="*/ 106 w 106"/>
                <a:gd name="T59" fmla="*/ 0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
                <a:gd name="T91" fmla="*/ 0 h 225"/>
                <a:gd name="T92" fmla="*/ 106 w 106"/>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 h="225">
                  <a:moveTo>
                    <a:pt x="106" y="0"/>
                  </a:moveTo>
                  <a:lnTo>
                    <a:pt x="106" y="56"/>
                  </a:lnTo>
                  <a:lnTo>
                    <a:pt x="106" y="113"/>
                  </a:lnTo>
                  <a:lnTo>
                    <a:pt x="106" y="169"/>
                  </a:lnTo>
                  <a:lnTo>
                    <a:pt x="106" y="225"/>
                  </a:lnTo>
                  <a:lnTo>
                    <a:pt x="98" y="225"/>
                  </a:lnTo>
                  <a:lnTo>
                    <a:pt x="91"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83"/>
                  </a:lnTo>
                  <a:lnTo>
                    <a:pt x="0" y="148"/>
                  </a:lnTo>
                  <a:lnTo>
                    <a:pt x="0" y="113"/>
                  </a:lnTo>
                  <a:lnTo>
                    <a:pt x="0" y="78"/>
                  </a:lnTo>
                  <a:lnTo>
                    <a:pt x="0" y="56"/>
                  </a:lnTo>
                  <a:lnTo>
                    <a:pt x="0" y="35"/>
                  </a:lnTo>
                  <a:lnTo>
                    <a:pt x="0" y="14"/>
                  </a:lnTo>
                  <a:lnTo>
                    <a:pt x="0" y="0"/>
                  </a:lnTo>
                  <a:lnTo>
                    <a:pt x="106" y="0"/>
                  </a:lnTo>
                  <a:close/>
                </a:path>
              </a:pathLst>
            </a:custGeom>
            <a:solidFill>
              <a:srgbClr val="89A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6" name="Freeform 182"/>
            <p:cNvSpPr>
              <a:spLocks/>
            </p:cNvSpPr>
            <p:nvPr/>
          </p:nvSpPr>
          <p:spPr bwMode="auto">
            <a:xfrm>
              <a:off x="2281" y="2663"/>
              <a:ext cx="98" cy="225"/>
            </a:xfrm>
            <a:custGeom>
              <a:avLst/>
              <a:gdLst>
                <a:gd name="T0" fmla="*/ 98 w 98"/>
                <a:gd name="T1" fmla="*/ 0 h 225"/>
                <a:gd name="T2" fmla="*/ 98 w 98"/>
                <a:gd name="T3" fmla="*/ 56 h 225"/>
                <a:gd name="T4" fmla="*/ 98 w 98"/>
                <a:gd name="T5" fmla="*/ 113 h 225"/>
                <a:gd name="T6" fmla="*/ 98 w 98"/>
                <a:gd name="T7" fmla="*/ 169 h 225"/>
                <a:gd name="T8" fmla="*/ 98 w 98"/>
                <a:gd name="T9" fmla="*/ 225 h 225"/>
                <a:gd name="T10" fmla="*/ 98 w 98"/>
                <a:gd name="T11" fmla="*/ 225 h 225"/>
                <a:gd name="T12" fmla="*/ 91 w 98"/>
                <a:gd name="T13" fmla="*/ 225 h 225"/>
                <a:gd name="T14" fmla="*/ 91 w 98"/>
                <a:gd name="T15" fmla="*/ 225 h 225"/>
                <a:gd name="T16" fmla="*/ 84 w 98"/>
                <a:gd name="T17" fmla="*/ 225 h 225"/>
                <a:gd name="T18" fmla="*/ 84 w 98"/>
                <a:gd name="T19" fmla="*/ 225 h 225"/>
                <a:gd name="T20" fmla="*/ 77 w 98"/>
                <a:gd name="T21" fmla="*/ 225 h 225"/>
                <a:gd name="T22" fmla="*/ 70 w 98"/>
                <a:gd name="T23" fmla="*/ 225 h 225"/>
                <a:gd name="T24" fmla="*/ 70 w 98"/>
                <a:gd name="T25" fmla="*/ 225 h 225"/>
                <a:gd name="T26" fmla="*/ 56 w 98"/>
                <a:gd name="T27" fmla="*/ 225 h 225"/>
                <a:gd name="T28" fmla="*/ 42 w 98"/>
                <a:gd name="T29" fmla="*/ 225 h 225"/>
                <a:gd name="T30" fmla="*/ 35 w 98"/>
                <a:gd name="T31" fmla="*/ 225 h 225"/>
                <a:gd name="T32" fmla="*/ 21 w 98"/>
                <a:gd name="T33" fmla="*/ 225 h 225"/>
                <a:gd name="T34" fmla="*/ 14 w 98"/>
                <a:gd name="T35" fmla="*/ 225 h 225"/>
                <a:gd name="T36" fmla="*/ 7 w 98"/>
                <a:gd name="T37" fmla="*/ 225 h 225"/>
                <a:gd name="T38" fmla="*/ 0 w 98"/>
                <a:gd name="T39" fmla="*/ 225 h 225"/>
                <a:gd name="T40" fmla="*/ 0 w 98"/>
                <a:gd name="T41" fmla="*/ 218 h 225"/>
                <a:gd name="T42" fmla="*/ 0 w 98"/>
                <a:gd name="T43" fmla="*/ 162 h 225"/>
                <a:gd name="T44" fmla="*/ 0 w 98"/>
                <a:gd name="T45" fmla="*/ 113 h 225"/>
                <a:gd name="T46" fmla="*/ 0 w 98"/>
                <a:gd name="T47" fmla="*/ 56 h 225"/>
                <a:gd name="T48" fmla="*/ 0 w 98"/>
                <a:gd name="T49" fmla="*/ 0 h 225"/>
                <a:gd name="T50" fmla="*/ 98 w 98"/>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225"/>
                <a:gd name="T80" fmla="*/ 98 w 98"/>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225">
                  <a:moveTo>
                    <a:pt x="98" y="0"/>
                  </a:moveTo>
                  <a:lnTo>
                    <a:pt x="98" y="56"/>
                  </a:lnTo>
                  <a:lnTo>
                    <a:pt x="98" y="113"/>
                  </a:lnTo>
                  <a:lnTo>
                    <a:pt x="98" y="169"/>
                  </a:lnTo>
                  <a:lnTo>
                    <a:pt x="98" y="225"/>
                  </a:lnTo>
                  <a:lnTo>
                    <a:pt x="91"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62"/>
                  </a:lnTo>
                  <a:lnTo>
                    <a:pt x="0" y="113"/>
                  </a:lnTo>
                  <a:lnTo>
                    <a:pt x="0" y="56"/>
                  </a:lnTo>
                  <a:lnTo>
                    <a:pt x="0" y="0"/>
                  </a:lnTo>
                  <a:lnTo>
                    <a:pt x="98" y="0"/>
                  </a:lnTo>
                  <a:close/>
                </a:path>
              </a:pathLst>
            </a:custGeom>
            <a:solidFill>
              <a:srgbClr val="8EA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7" name="Freeform 183"/>
            <p:cNvSpPr>
              <a:spLocks/>
            </p:cNvSpPr>
            <p:nvPr/>
          </p:nvSpPr>
          <p:spPr bwMode="auto">
            <a:xfrm>
              <a:off x="2281" y="2663"/>
              <a:ext cx="91" cy="225"/>
            </a:xfrm>
            <a:custGeom>
              <a:avLst/>
              <a:gdLst>
                <a:gd name="T0" fmla="*/ 91 w 91"/>
                <a:gd name="T1" fmla="*/ 0 h 225"/>
                <a:gd name="T2" fmla="*/ 91 w 91"/>
                <a:gd name="T3" fmla="*/ 56 h 225"/>
                <a:gd name="T4" fmla="*/ 91 w 91"/>
                <a:gd name="T5" fmla="*/ 113 h 225"/>
                <a:gd name="T6" fmla="*/ 91 w 91"/>
                <a:gd name="T7" fmla="*/ 169 h 225"/>
                <a:gd name="T8" fmla="*/ 91 w 91"/>
                <a:gd name="T9" fmla="*/ 225 h 225"/>
                <a:gd name="T10" fmla="*/ 91 w 91"/>
                <a:gd name="T11" fmla="*/ 225 h 225"/>
                <a:gd name="T12" fmla="*/ 84 w 91"/>
                <a:gd name="T13" fmla="*/ 225 h 225"/>
                <a:gd name="T14" fmla="*/ 84 w 91"/>
                <a:gd name="T15" fmla="*/ 225 h 225"/>
                <a:gd name="T16" fmla="*/ 84 w 91"/>
                <a:gd name="T17" fmla="*/ 225 h 225"/>
                <a:gd name="T18" fmla="*/ 77 w 91"/>
                <a:gd name="T19" fmla="*/ 225 h 225"/>
                <a:gd name="T20" fmla="*/ 77 w 91"/>
                <a:gd name="T21" fmla="*/ 225 h 225"/>
                <a:gd name="T22" fmla="*/ 70 w 91"/>
                <a:gd name="T23" fmla="*/ 225 h 225"/>
                <a:gd name="T24" fmla="*/ 70 w 91"/>
                <a:gd name="T25" fmla="*/ 225 h 225"/>
                <a:gd name="T26" fmla="*/ 56 w 91"/>
                <a:gd name="T27" fmla="*/ 225 h 225"/>
                <a:gd name="T28" fmla="*/ 42 w 91"/>
                <a:gd name="T29" fmla="*/ 225 h 225"/>
                <a:gd name="T30" fmla="*/ 35 w 91"/>
                <a:gd name="T31" fmla="*/ 225 h 225"/>
                <a:gd name="T32" fmla="*/ 21 w 91"/>
                <a:gd name="T33" fmla="*/ 225 h 225"/>
                <a:gd name="T34" fmla="*/ 14 w 91"/>
                <a:gd name="T35" fmla="*/ 225 h 225"/>
                <a:gd name="T36" fmla="*/ 7 w 91"/>
                <a:gd name="T37" fmla="*/ 225 h 225"/>
                <a:gd name="T38" fmla="*/ 0 w 91"/>
                <a:gd name="T39" fmla="*/ 225 h 225"/>
                <a:gd name="T40" fmla="*/ 0 w 91"/>
                <a:gd name="T41" fmla="*/ 218 h 225"/>
                <a:gd name="T42" fmla="*/ 0 w 91"/>
                <a:gd name="T43" fmla="*/ 162 h 225"/>
                <a:gd name="T44" fmla="*/ 0 w 91"/>
                <a:gd name="T45" fmla="*/ 113 h 225"/>
                <a:gd name="T46" fmla="*/ 0 w 91"/>
                <a:gd name="T47" fmla="*/ 56 h 225"/>
                <a:gd name="T48" fmla="*/ 0 w 91"/>
                <a:gd name="T49" fmla="*/ 0 h 225"/>
                <a:gd name="T50" fmla="*/ 91 w 91"/>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225"/>
                <a:gd name="T80" fmla="*/ 91 w 91"/>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225">
                  <a:moveTo>
                    <a:pt x="91" y="0"/>
                  </a:moveTo>
                  <a:lnTo>
                    <a:pt x="91" y="56"/>
                  </a:lnTo>
                  <a:lnTo>
                    <a:pt x="91" y="113"/>
                  </a:lnTo>
                  <a:lnTo>
                    <a:pt x="91" y="169"/>
                  </a:lnTo>
                  <a:lnTo>
                    <a:pt x="91" y="225"/>
                  </a:lnTo>
                  <a:lnTo>
                    <a:pt x="84" y="225"/>
                  </a:lnTo>
                  <a:lnTo>
                    <a:pt x="77" y="225"/>
                  </a:lnTo>
                  <a:lnTo>
                    <a:pt x="70" y="225"/>
                  </a:lnTo>
                  <a:lnTo>
                    <a:pt x="56" y="225"/>
                  </a:lnTo>
                  <a:lnTo>
                    <a:pt x="42" y="225"/>
                  </a:lnTo>
                  <a:lnTo>
                    <a:pt x="35" y="225"/>
                  </a:lnTo>
                  <a:lnTo>
                    <a:pt x="21" y="225"/>
                  </a:lnTo>
                  <a:lnTo>
                    <a:pt x="14" y="225"/>
                  </a:lnTo>
                  <a:lnTo>
                    <a:pt x="7" y="225"/>
                  </a:lnTo>
                  <a:lnTo>
                    <a:pt x="0" y="225"/>
                  </a:lnTo>
                  <a:lnTo>
                    <a:pt x="0" y="218"/>
                  </a:lnTo>
                  <a:lnTo>
                    <a:pt x="0" y="162"/>
                  </a:lnTo>
                  <a:lnTo>
                    <a:pt x="0" y="113"/>
                  </a:lnTo>
                  <a:lnTo>
                    <a:pt x="0" y="56"/>
                  </a:lnTo>
                  <a:lnTo>
                    <a:pt x="0" y="0"/>
                  </a:lnTo>
                  <a:lnTo>
                    <a:pt x="91" y="0"/>
                  </a:lnTo>
                  <a:close/>
                </a:path>
              </a:pathLst>
            </a:custGeom>
            <a:solidFill>
              <a:srgbClr val="93AD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8" name="Freeform 184"/>
            <p:cNvSpPr>
              <a:spLocks/>
            </p:cNvSpPr>
            <p:nvPr/>
          </p:nvSpPr>
          <p:spPr bwMode="auto">
            <a:xfrm>
              <a:off x="2281" y="2663"/>
              <a:ext cx="84" cy="225"/>
            </a:xfrm>
            <a:custGeom>
              <a:avLst/>
              <a:gdLst>
                <a:gd name="T0" fmla="*/ 84 w 84"/>
                <a:gd name="T1" fmla="*/ 0 h 225"/>
                <a:gd name="T2" fmla="*/ 84 w 84"/>
                <a:gd name="T3" fmla="*/ 56 h 225"/>
                <a:gd name="T4" fmla="*/ 84 w 84"/>
                <a:gd name="T5" fmla="*/ 113 h 225"/>
                <a:gd name="T6" fmla="*/ 84 w 84"/>
                <a:gd name="T7" fmla="*/ 169 h 225"/>
                <a:gd name="T8" fmla="*/ 84 w 84"/>
                <a:gd name="T9" fmla="*/ 225 h 225"/>
                <a:gd name="T10" fmla="*/ 84 w 84"/>
                <a:gd name="T11" fmla="*/ 225 h 225"/>
                <a:gd name="T12" fmla="*/ 77 w 84"/>
                <a:gd name="T13" fmla="*/ 225 h 225"/>
                <a:gd name="T14" fmla="*/ 77 w 84"/>
                <a:gd name="T15" fmla="*/ 225 h 225"/>
                <a:gd name="T16" fmla="*/ 70 w 84"/>
                <a:gd name="T17" fmla="*/ 225 h 225"/>
                <a:gd name="T18" fmla="*/ 56 w 84"/>
                <a:gd name="T19" fmla="*/ 225 h 225"/>
                <a:gd name="T20" fmla="*/ 49 w 84"/>
                <a:gd name="T21" fmla="*/ 225 h 225"/>
                <a:gd name="T22" fmla="*/ 35 w 84"/>
                <a:gd name="T23" fmla="*/ 225 h 225"/>
                <a:gd name="T24" fmla="*/ 28 w 84"/>
                <a:gd name="T25" fmla="*/ 225 h 225"/>
                <a:gd name="T26" fmla="*/ 14 w 84"/>
                <a:gd name="T27" fmla="*/ 225 h 225"/>
                <a:gd name="T28" fmla="*/ 7 w 84"/>
                <a:gd name="T29" fmla="*/ 225 h 225"/>
                <a:gd name="T30" fmla="*/ 0 w 84"/>
                <a:gd name="T31" fmla="*/ 225 h 225"/>
                <a:gd name="T32" fmla="*/ 0 w 84"/>
                <a:gd name="T33" fmla="*/ 225 h 225"/>
                <a:gd name="T34" fmla="*/ 0 w 84"/>
                <a:gd name="T35" fmla="*/ 169 h 225"/>
                <a:gd name="T36" fmla="*/ 0 w 84"/>
                <a:gd name="T37" fmla="*/ 113 h 225"/>
                <a:gd name="T38" fmla="*/ 0 w 84"/>
                <a:gd name="T39" fmla="*/ 56 h 225"/>
                <a:gd name="T40" fmla="*/ 0 w 84"/>
                <a:gd name="T41" fmla="*/ 0 h 225"/>
                <a:gd name="T42" fmla="*/ 84 w 84"/>
                <a:gd name="T43" fmla="*/ 0 h 2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225"/>
                <a:gd name="T68" fmla="*/ 84 w 84"/>
                <a:gd name="T69" fmla="*/ 225 h 2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225">
                  <a:moveTo>
                    <a:pt x="84" y="0"/>
                  </a:moveTo>
                  <a:lnTo>
                    <a:pt x="84" y="56"/>
                  </a:lnTo>
                  <a:lnTo>
                    <a:pt x="84" y="113"/>
                  </a:lnTo>
                  <a:lnTo>
                    <a:pt x="84" y="169"/>
                  </a:lnTo>
                  <a:lnTo>
                    <a:pt x="84" y="225"/>
                  </a:lnTo>
                  <a:lnTo>
                    <a:pt x="77" y="225"/>
                  </a:lnTo>
                  <a:lnTo>
                    <a:pt x="70" y="225"/>
                  </a:lnTo>
                  <a:lnTo>
                    <a:pt x="56" y="225"/>
                  </a:lnTo>
                  <a:lnTo>
                    <a:pt x="49" y="225"/>
                  </a:lnTo>
                  <a:lnTo>
                    <a:pt x="35" y="225"/>
                  </a:lnTo>
                  <a:lnTo>
                    <a:pt x="28" y="225"/>
                  </a:lnTo>
                  <a:lnTo>
                    <a:pt x="14" y="225"/>
                  </a:lnTo>
                  <a:lnTo>
                    <a:pt x="7" y="225"/>
                  </a:lnTo>
                  <a:lnTo>
                    <a:pt x="0" y="225"/>
                  </a:lnTo>
                  <a:lnTo>
                    <a:pt x="0" y="169"/>
                  </a:lnTo>
                  <a:lnTo>
                    <a:pt x="0" y="113"/>
                  </a:lnTo>
                  <a:lnTo>
                    <a:pt x="0" y="56"/>
                  </a:lnTo>
                  <a:lnTo>
                    <a:pt x="0" y="0"/>
                  </a:lnTo>
                  <a:lnTo>
                    <a:pt x="84" y="0"/>
                  </a:lnTo>
                  <a:close/>
                </a:path>
              </a:pathLst>
            </a:custGeom>
            <a:solidFill>
              <a:srgbClr val="99B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59" name="Freeform 185"/>
            <p:cNvSpPr>
              <a:spLocks/>
            </p:cNvSpPr>
            <p:nvPr/>
          </p:nvSpPr>
          <p:spPr bwMode="auto">
            <a:xfrm>
              <a:off x="2281" y="2663"/>
              <a:ext cx="84" cy="225"/>
            </a:xfrm>
            <a:custGeom>
              <a:avLst/>
              <a:gdLst>
                <a:gd name="T0" fmla="*/ 84 w 84"/>
                <a:gd name="T1" fmla="*/ 0 h 225"/>
                <a:gd name="T2" fmla="*/ 77 w 84"/>
                <a:gd name="T3" fmla="*/ 56 h 225"/>
                <a:gd name="T4" fmla="*/ 77 w 84"/>
                <a:gd name="T5" fmla="*/ 113 h 225"/>
                <a:gd name="T6" fmla="*/ 77 w 84"/>
                <a:gd name="T7" fmla="*/ 169 h 225"/>
                <a:gd name="T8" fmla="*/ 77 w 84"/>
                <a:gd name="T9" fmla="*/ 225 h 225"/>
                <a:gd name="T10" fmla="*/ 77 w 84"/>
                <a:gd name="T11" fmla="*/ 225 h 225"/>
                <a:gd name="T12" fmla="*/ 77 w 84"/>
                <a:gd name="T13" fmla="*/ 225 h 225"/>
                <a:gd name="T14" fmla="*/ 70 w 84"/>
                <a:gd name="T15" fmla="*/ 225 h 225"/>
                <a:gd name="T16" fmla="*/ 70 w 84"/>
                <a:gd name="T17" fmla="*/ 225 h 225"/>
                <a:gd name="T18" fmla="*/ 56 w 84"/>
                <a:gd name="T19" fmla="*/ 225 h 225"/>
                <a:gd name="T20" fmla="*/ 49 w 84"/>
                <a:gd name="T21" fmla="*/ 225 h 225"/>
                <a:gd name="T22" fmla="*/ 35 w 84"/>
                <a:gd name="T23" fmla="*/ 225 h 225"/>
                <a:gd name="T24" fmla="*/ 28 w 84"/>
                <a:gd name="T25" fmla="*/ 225 h 225"/>
                <a:gd name="T26" fmla="*/ 21 w 84"/>
                <a:gd name="T27" fmla="*/ 225 h 225"/>
                <a:gd name="T28" fmla="*/ 14 w 84"/>
                <a:gd name="T29" fmla="*/ 225 h 225"/>
                <a:gd name="T30" fmla="*/ 7 w 84"/>
                <a:gd name="T31" fmla="*/ 225 h 225"/>
                <a:gd name="T32" fmla="*/ 0 w 84"/>
                <a:gd name="T33" fmla="*/ 225 h 225"/>
                <a:gd name="T34" fmla="*/ 0 w 84"/>
                <a:gd name="T35" fmla="*/ 169 h 225"/>
                <a:gd name="T36" fmla="*/ 0 w 84"/>
                <a:gd name="T37" fmla="*/ 113 h 225"/>
                <a:gd name="T38" fmla="*/ 0 w 84"/>
                <a:gd name="T39" fmla="*/ 56 h 225"/>
                <a:gd name="T40" fmla="*/ 0 w 84"/>
                <a:gd name="T41" fmla="*/ 0 h 225"/>
                <a:gd name="T42" fmla="*/ 84 w 84"/>
                <a:gd name="T43" fmla="*/ 0 h 2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225"/>
                <a:gd name="T68" fmla="*/ 84 w 84"/>
                <a:gd name="T69" fmla="*/ 225 h 2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225">
                  <a:moveTo>
                    <a:pt x="84" y="0"/>
                  </a:moveTo>
                  <a:lnTo>
                    <a:pt x="77" y="56"/>
                  </a:lnTo>
                  <a:lnTo>
                    <a:pt x="77" y="113"/>
                  </a:lnTo>
                  <a:lnTo>
                    <a:pt x="77" y="169"/>
                  </a:lnTo>
                  <a:lnTo>
                    <a:pt x="77" y="225"/>
                  </a:lnTo>
                  <a:lnTo>
                    <a:pt x="70" y="225"/>
                  </a:lnTo>
                  <a:lnTo>
                    <a:pt x="56" y="225"/>
                  </a:lnTo>
                  <a:lnTo>
                    <a:pt x="49" y="225"/>
                  </a:lnTo>
                  <a:lnTo>
                    <a:pt x="35" y="225"/>
                  </a:lnTo>
                  <a:lnTo>
                    <a:pt x="28" y="225"/>
                  </a:lnTo>
                  <a:lnTo>
                    <a:pt x="21" y="225"/>
                  </a:lnTo>
                  <a:lnTo>
                    <a:pt x="14" y="225"/>
                  </a:lnTo>
                  <a:lnTo>
                    <a:pt x="7" y="225"/>
                  </a:lnTo>
                  <a:lnTo>
                    <a:pt x="0" y="225"/>
                  </a:lnTo>
                  <a:lnTo>
                    <a:pt x="0" y="169"/>
                  </a:lnTo>
                  <a:lnTo>
                    <a:pt x="0" y="113"/>
                  </a:lnTo>
                  <a:lnTo>
                    <a:pt x="0" y="56"/>
                  </a:lnTo>
                  <a:lnTo>
                    <a:pt x="0" y="0"/>
                  </a:lnTo>
                  <a:lnTo>
                    <a:pt x="84"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0" name="Freeform 186"/>
            <p:cNvSpPr>
              <a:spLocks/>
            </p:cNvSpPr>
            <p:nvPr/>
          </p:nvSpPr>
          <p:spPr bwMode="auto">
            <a:xfrm>
              <a:off x="2281" y="2663"/>
              <a:ext cx="77" cy="225"/>
            </a:xfrm>
            <a:custGeom>
              <a:avLst/>
              <a:gdLst>
                <a:gd name="T0" fmla="*/ 77 w 77"/>
                <a:gd name="T1" fmla="*/ 0 h 225"/>
                <a:gd name="T2" fmla="*/ 77 w 77"/>
                <a:gd name="T3" fmla="*/ 56 h 225"/>
                <a:gd name="T4" fmla="*/ 77 w 77"/>
                <a:gd name="T5" fmla="*/ 113 h 225"/>
                <a:gd name="T6" fmla="*/ 77 w 77"/>
                <a:gd name="T7" fmla="*/ 169 h 225"/>
                <a:gd name="T8" fmla="*/ 70 w 77"/>
                <a:gd name="T9" fmla="*/ 225 h 225"/>
                <a:gd name="T10" fmla="*/ 70 w 77"/>
                <a:gd name="T11" fmla="*/ 225 h 225"/>
                <a:gd name="T12" fmla="*/ 70 w 77"/>
                <a:gd name="T13" fmla="*/ 225 h 225"/>
                <a:gd name="T14" fmla="*/ 70 w 77"/>
                <a:gd name="T15" fmla="*/ 225 h 225"/>
                <a:gd name="T16" fmla="*/ 70 w 77"/>
                <a:gd name="T17" fmla="*/ 225 h 225"/>
                <a:gd name="T18" fmla="*/ 56 w 77"/>
                <a:gd name="T19" fmla="*/ 225 h 225"/>
                <a:gd name="T20" fmla="*/ 49 w 77"/>
                <a:gd name="T21" fmla="*/ 225 h 225"/>
                <a:gd name="T22" fmla="*/ 35 w 77"/>
                <a:gd name="T23" fmla="*/ 225 h 225"/>
                <a:gd name="T24" fmla="*/ 28 w 77"/>
                <a:gd name="T25" fmla="*/ 225 h 225"/>
                <a:gd name="T26" fmla="*/ 21 w 77"/>
                <a:gd name="T27" fmla="*/ 225 h 225"/>
                <a:gd name="T28" fmla="*/ 14 w 77"/>
                <a:gd name="T29" fmla="*/ 225 h 225"/>
                <a:gd name="T30" fmla="*/ 7 w 77"/>
                <a:gd name="T31" fmla="*/ 225 h 225"/>
                <a:gd name="T32" fmla="*/ 0 w 77"/>
                <a:gd name="T33" fmla="*/ 225 h 225"/>
                <a:gd name="T34" fmla="*/ 0 w 77"/>
                <a:gd name="T35" fmla="*/ 169 h 225"/>
                <a:gd name="T36" fmla="*/ 0 w 77"/>
                <a:gd name="T37" fmla="*/ 113 h 225"/>
                <a:gd name="T38" fmla="*/ 0 w 77"/>
                <a:gd name="T39" fmla="*/ 56 h 225"/>
                <a:gd name="T40" fmla="*/ 0 w 77"/>
                <a:gd name="T41" fmla="*/ 0 h 225"/>
                <a:gd name="T42" fmla="*/ 77 w 77"/>
                <a:gd name="T43" fmla="*/ 0 h 2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
                <a:gd name="T67" fmla="*/ 0 h 225"/>
                <a:gd name="T68" fmla="*/ 77 w 77"/>
                <a:gd name="T69" fmla="*/ 225 h 2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 h="225">
                  <a:moveTo>
                    <a:pt x="77" y="0"/>
                  </a:moveTo>
                  <a:lnTo>
                    <a:pt x="77" y="56"/>
                  </a:lnTo>
                  <a:lnTo>
                    <a:pt x="77" y="113"/>
                  </a:lnTo>
                  <a:lnTo>
                    <a:pt x="77" y="169"/>
                  </a:lnTo>
                  <a:lnTo>
                    <a:pt x="70" y="225"/>
                  </a:lnTo>
                  <a:lnTo>
                    <a:pt x="56" y="225"/>
                  </a:lnTo>
                  <a:lnTo>
                    <a:pt x="49" y="225"/>
                  </a:lnTo>
                  <a:lnTo>
                    <a:pt x="35" y="225"/>
                  </a:lnTo>
                  <a:lnTo>
                    <a:pt x="28" y="225"/>
                  </a:lnTo>
                  <a:lnTo>
                    <a:pt x="21" y="225"/>
                  </a:lnTo>
                  <a:lnTo>
                    <a:pt x="14" y="225"/>
                  </a:lnTo>
                  <a:lnTo>
                    <a:pt x="7" y="225"/>
                  </a:lnTo>
                  <a:lnTo>
                    <a:pt x="0" y="225"/>
                  </a:lnTo>
                  <a:lnTo>
                    <a:pt x="0" y="169"/>
                  </a:lnTo>
                  <a:lnTo>
                    <a:pt x="0" y="113"/>
                  </a:lnTo>
                  <a:lnTo>
                    <a:pt x="0" y="56"/>
                  </a:lnTo>
                  <a:lnTo>
                    <a:pt x="0" y="0"/>
                  </a:lnTo>
                  <a:lnTo>
                    <a:pt x="77" y="0"/>
                  </a:lnTo>
                  <a:close/>
                </a:path>
              </a:pathLst>
            </a:custGeom>
            <a:solidFill>
              <a:srgbClr val="A3B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1" name="Freeform 187"/>
            <p:cNvSpPr>
              <a:spLocks/>
            </p:cNvSpPr>
            <p:nvPr/>
          </p:nvSpPr>
          <p:spPr bwMode="auto">
            <a:xfrm>
              <a:off x="2281" y="2663"/>
              <a:ext cx="70" cy="225"/>
            </a:xfrm>
            <a:custGeom>
              <a:avLst/>
              <a:gdLst>
                <a:gd name="T0" fmla="*/ 70 w 70"/>
                <a:gd name="T1" fmla="*/ 0 h 225"/>
                <a:gd name="T2" fmla="*/ 70 w 70"/>
                <a:gd name="T3" fmla="*/ 56 h 225"/>
                <a:gd name="T4" fmla="*/ 70 w 70"/>
                <a:gd name="T5" fmla="*/ 113 h 225"/>
                <a:gd name="T6" fmla="*/ 70 w 70"/>
                <a:gd name="T7" fmla="*/ 169 h 225"/>
                <a:gd name="T8" fmla="*/ 70 w 70"/>
                <a:gd name="T9" fmla="*/ 225 h 225"/>
                <a:gd name="T10" fmla="*/ 56 w 70"/>
                <a:gd name="T11" fmla="*/ 225 h 225"/>
                <a:gd name="T12" fmla="*/ 49 w 70"/>
                <a:gd name="T13" fmla="*/ 225 h 225"/>
                <a:gd name="T14" fmla="*/ 35 w 70"/>
                <a:gd name="T15" fmla="*/ 225 h 225"/>
                <a:gd name="T16" fmla="*/ 28 w 70"/>
                <a:gd name="T17" fmla="*/ 225 h 225"/>
                <a:gd name="T18" fmla="*/ 21 w 70"/>
                <a:gd name="T19" fmla="*/ 225 h 225"/>
                <a:gd name="T20" fmla="*/ 14 w 70"/>
                <a:gd name="T21" fmla="*/ 225 h 225"/>
                <a:gd name="T22" fmla="*/ 7 w 70"/>
                <a:gd name="T23" fmla="*/ 225 h 225"/>
                <a:gd name="T24" fmla="*/ 0 w 70"/>
                <a:gd name="T25" fmla="*/ 225 h 225"/>
                <a:gd name="T26" fmla="*/ 0 w 70"/>
                <a:gd name="T27" fmla="*/ 169 h 225"/>
                <a:gd name="T28" fmla="*/ 0 w 70"/>
                <a:gd name="T29" fmla="*/ 113 h 225"/>
                <a:gd name="T30" fmla="*/ 0 w 70"/>
                <a:gd name="T31" fmla="*/ 56 h 225"/>
                <a:gd name="T32" fmla="*/ 0 w 70"/>
                <a:gd name="T33" fmla="*/ 0 h 225"/>
                <a:gd name="T34" fmla="*/ 70 w 70"/>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225"/>
                <a:gd name="T56" fmla="*/ 70 w 70"/>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225">
                  <a:moveTo>
                    <a:pt x="70" y="0"/>
                  </a:moveTo>
                  <a:lnTo>
                    <a:pt x="70" y="56"/>
                  </a:lnTo>
                  <a:lnTo>
                    <a:pt x="70" y="113"/>
                  </a:lnTo>
                  <a:lnTo>
                    <a:pt x="70" y="169"/>
                  </a:lnTo>
                  <a:lnTo>
                    <a:pt x="70" y="225"/>
                  </a:lnTo>
                  <a:lnTo>
                    <a:pt x="56" y="225"/>
                  </a:lnTo>
                  <a:lnTo>
                    <a:pt x="49" y="225"/>
                  </a:lnTo>
                  <a:lnTo>
                    <a:pt x="35" y="225"/>
                  </a:lnTo>
                  <a:lnTo>
                    <a:pt x="28" y="225"/>
                  </a:lnTo>
                  <a:lnTo>
                    <a:pt x="21" y="225"/>
                  </a:lnTo>
                  <a:lnTo>
                    <a:pt x="14" y="225"/>
                  </a:lnTo>
                  <a:lnTo>
                    <a:pt x="7" y="225"/>
                  </a:lnTo>
                  <a:lnTo>
                    <a:pt x="0" y="225"/>
                  </a:lnTo>
                  <a:lnTo>
                    <a:pt x="0" y="169"/>
                  </a:lnTo>
                  <a:lnTo>
                    <a:pt x="0" y="113"/>
                  </a:lnTo>
                  <a:lnTo>
                    <a:pt x="0" y="56"/>
                  </a:lnTo>
                  <a:lnTo>
                    <a:pt x="0" y="0"/>
                  </a:lnTo>
                  <a:lnTo>
                    <a:pt x="70" y="0"/>
                  </a:lnTo>
                  <a:close/>
                </a:path>
              </a:pathLst>
            </a:custGeom>
            <a:solidFill>
              <a:srgbClr val="A5B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2" name="Freeform 188"/>
            <p:cNvSpPr>
              <a:spLocks/>
            </p:cNvSpPr>
            <p:nvPr/>
          </p:nvSpPr>
          <p:spPr bwMode="auto">
            <a:xfrm>
              <a:off x="2281" y="2663"/>
              <a:ext cx="63" cy="225"/>
            </a:xfrm>
            <a:custGeom>
              <a:avLst/>
              <a:gdLst>
                <a:gd name="T0" fmla="*/ 63 w 63"/>
                <a:gd name="T1" fmla="*/ 0 h 225"/>
                <a:gd name="T2" fmla="*/ 63 w 63"/>
                <a:gd name="T3" fmla="*/ 56 h 225"/>
                <a:gd name="T4" fmla="*/ 63 w 63"/>
                <a:gd name="T5" fmla="*/ 113 h 225"/>
                <a:gd name="T6" fmla="*/ 63 w 63"/>
                <a:gd name="T7" fmla="*/ 169 h 225"/>
                <a:gd name="T8" fmla="*/ 63 w 63"/>
                <a:gd name="T9" fmla="*/ 225 h 225"/>
                <a:gd name="T10" fmla="*/ 49 w 63"/>
                <a:gd name="T11" fmla="*/ 225 h 225"/>
                <a:gd name="T12" fmla="*/ 42 w 63"/>
                <a:gd name="T13" fmla="*/ 225 h 225"/>
                <a:gd name="T14" fmla="*/ 35 w 63"/>
                <a:gd name="T15" fmla="*/ 225 h 225"/>
                <a:gd name="T16" fmla="*/ 21 w 63"/>
                <a:gd name="T17" fmla="*/ 225 h 225"/>
                <a:gd name="T18" fmla="*/ 14 w 63"/>
                <a:gd name="T19" fmla="*/ 225 h 225"/>
                <a:gd name="T20" fmla="*/ 14 w 63"/>
                <a:gd name="T21" fmla="*/ 225 h 225"/>
                <a:gd name="T22" fmla="*/ 7 w 63"/>
                <a:gd name="T23" fmla="*/ 225 h 225"/>
                <a:gd name="T24" fmla="*/ 0 w 63"/>
                <a:gd name="T25" fmla="*/ 225 h 225"/>
                <a:gd name="T26" fmla="*/ 0 w 63"/>
                <a:gd name="T27" fmla="*/ 169 h 225"/>
                <a:gd name="T28" fmla="*/ 0 w 63"/>
                <a:gd name="T29" fmla="*/ 113 h 225"/>
                <a:gd name="T30" fmla="*/ 0 w 63"/>
                <a:gd name="T31" fmla="*/ 56 h 225"/>
                <a:gd name="T32" fmla="*/ 0 w 63"/>
                <a:gd name="T33" fmla="*/ 0 h 225"/>
                <a:gd name="T34" fmla="*/ 63 w 63"/>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225"/>
                <a:gd name="T56" fmla="*/ 63 w 63"/>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225">
                  <a:moveTo>
                    <a:pt x="63" y="0"/>
                  </a:moveTo>
                  <a:lnTo>
                    <a:pt x="63" y="56"/>
                  </a:lnTo>
                  <a:lnTo>
                    <a:pt x="63" y="113"/>
                  </a:lnTo>
                  <a:lnTo>
                    <a:pt x="63" y="169"/>
                  </a:lnTo>
                  <a:lnTo>
                    <a:pt x="63" y="225"/>
                  </a:lnTo>
                  <a:lnTo>
                    <a:pt x="49" y="225"/>
                  </a:lnTo>
                  <a:lnTo>
                    <a:pt x="42" y="225"/>
                  </a:lnTo>
                  <a:lnTo>
                    <a:pt x="35" y="225"/>
                  </a:lnTo>
                  <a:lnTo>
                    <a:pt x="21" y="225"/>
                  </a:lnTo>
                  <a:lnTo>
                    <a:pt x="14" y="225"/>
                  </a:lnTo>
                  <a:lnTo>
                    <a:pt x="7" y="225"/>
                  </a:lnTo>
                  <a:lnTo>
                    <a:pt x="0" y="225"/>
                  </a:lnTo>
                  <a:lnTo>
                    <a:pt x="0" y="169"/>
                  </a:lnTo>
                  <a:lnTo>
                    <a:pt x="0" y="113"/>
                  </a:lnTo>
                  <a:lnTo>
                    <a:pt x="0" y="56"/>
                  </a:lnTo>
                  <a:lnTo>
                    <a:pt x="0" y="0"/>
                  </a:lnTo>
                  <a:lnTo>
                    <a:pt x="63" y="0"/>
                  </a:lnTo>
                  <a:close/>
                </a:path>
              </a:pathLst>
            </a:custGeom>
            <a:solidFill>
              <a:srgbClr val="AAC4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3" name="Freeform 189"/>
            <p:cNvSpPr>
              <a:spLocks/>
            </p:cNvSpPr>
            <p:nvPr/>
          </p:nvSpPr>
          <p:spPr bwMode="auto">
            <a:xfrm>
              <a:off x="2281" y="2663"/>
              <a:ext cx="56" cy="225"/>
            </a:xfrm>
            <a:custGeom>
              <a:avLst/>
              <a:gdLst>
                <a:gd name="T0" fmla="*/ 56 w 56"/>
                <a:gd name="T1" fmla="*/ 0 h 225"/>
                <a:gd name="T2" fmla="*/ 56 w 56"/>
                <a:gd name="T3" fmla="*/ 56 h 225"/>
                <a:gd name="T4" fmla="*/ 56 w 56"/>
                <a:gd name="T5" fmla="*/ 113 h 225"/>
                <a:gd name="T6" fmla="*/ 56 w 56"/>
                <a:gd name="T7" fmla="*/ 169 h 225"/>
                <a:gd name="T8" fmla="*/ 56 w 56"/>
                <a:gd name="T9" fmla="*/ 225 h 225"/>
                <a:gd name="T10" fmla="*/ 49 w 56"/>
                <a:gd name="T11" fmla="*/ 225 h 225"/>
                <a:gd name="T12" fmla="*/ 42 w 56"/>
                <a:gd name="T13" fmla="*/ 225 h 225"/>
                <a:gd name="T14" fmla="*/ 28 w 56"/>
                <a:gd name="T15" fmla="*/ 225 h 225"/>
                <a:gd name="T16" fmla="*/ 21 w 56"/>
                <a:gd name="T17" fmla="*/ 225 h 225"/>
                <a:gd name="T18" fmla="*/ 14 w 56"/>
                <a:gd name="T19" fmla="*/ 225 h 225"/>
                <a:gd name="T20" fmla="*/ 14 w 56"/>
                <a:gd name="T21" fmla="*/ 225 h 225"/>
                <a:gd name="T22" fmla="*/ 7 w 56"/>
                <a:gd name="T23" fmla="*/ 225 h 225"/>
                <a:gd name="T24" fmla="*/ 0 w 56"/>
                <a:gd name="T25" fmla="*/ 225 h 225"/>
                <a:gd name="T26" fmla="*/ 0 w 56"/>
                <a:gd name="T27" fmla="*/ 169 h 225"/>
                <a:gd name="T28" fmla="*/ 0 w 56"/>
                <a:gd name="T29" fmla="*/ 113 h 225"/>
                <a:gd name="T30" fmla="*/ 0 w 56"/>
                <a:gd name="T31" fmla="*/ 56 h 225"/>
                <a:gd name="T32" fmla="*/ 0 w 56"/>
                <a:gd name="T33" fmla="*/ 0 h 225"/>
                <a:gd name="T34" fmla="*/ 56 w 56"/>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25"/>
                <a:gd name="T56" fmla="*/ 56 w 56"/>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25">
                  <a:moveTo>
                    <a:pt x="56" y="0"/>
                  </a:moveTo>
                  <a:lnTo>
                    <a:pt x="56" y="56"/>
                  </a:lnTo>
                  <a:lnTo>
                    <a:pt x="56" y="113"/>
                  </a:lnTo>
                  <a:lnTo>
                    <a:pt x="56" y="169"/>
                  </a:lnTo>
                  <a:lnTo>
                    <a:pt x="56" y="225"/>
                  </a:lnTo>
                  <a:lnTo>
                    <a:pt x="49" y="225"/>
                  </a:lnTo>
                  <a:lnTo>
                    <a:pt x="42" y="225"/>
                  </a:lnTo>
                  <a:lnTo>
                    <a:pt x="28" y="225"/>
                  </a:lnTo>
                  <a:lnTo>
                    <a:pt x="21" y="225"/>
                  </a:lnTo>
                  <a:lnTo>
                    <a:pt x="14" y="225"/>
                  </a:lnTo>
                  <a:lnTo>
                    <a:pt x="7" y="225"/>
                  </a:lnTo>
                  <a:lnTo>
                    <a:pt x="0" y="225"/>
                  </a:lnTo>
                  <a:lnTo>
                    <a:pt x="0" y="169"/>
                  </a:lnTo>
                  <a:lnTo>
                    <a:pt x="0" y="113"/>
                  </a:lnTo>
                  <a:lnTo>
                    <a:pt x="0" y="56"/>
                  </a:lnTo>
                  <a:lnTo>
                    <a:pt x="0" y="0"/>
                  </a:lnTo>
                  <a:lnTo>
                    <a:pt x="56" y="0"/>
                  </a:lnTo>
                  <a:close/>
                </a:path>
              </a:pathLst>
            </a:custGeom>
            <a:solidFill>
              <a:srgbClr val="AFC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4" name="Freeform 190"/>
            <p:cNvSpPr>
              <a:spLocks/>
            </p:cNvSpPr>
            <p:nvPr/>
          </p:nvSpPr>
          <p:spPr bwMode="auto">
            <a:xfrm>
              <a:off x="2281" y="2663"/>
              <a:ext cx="49" cy="225"/>
            </a:xfrm>
            <a:custGeom>
              <a:avLst/>
              <a:gdLst>
                <a:gd name="T0" fmla="*/ 49 w 49"/>
                <a:gd name="T1" fmla="*/ 0 h 225"/>
                <a:gd name="T2" fmla="*/ 49 w 49"/>
                <a:gd name="T3" fmla="*/ 56 h 225"/>
                <a:gd name="T4" fmla="*/ 49 w 49"/>
                <a:gd name="T5" fmla="*/ 113 h 225"/>
                <a:gd name="T6" fmla="*/ 49 w 49"/>
                <a:gd name="T7" fmla="*/ 169 h 225"/>
                <a:gd name="T8" fmla="*/ 49 w 49"/>
                <a:gd name="T9" fmla="*/ 225 h 225"/>
                <a:gd name="T10" fmla="*/ 42 w 49"/>
                <a:gd name="T11" fmla="*/ 225 h 225"/>
                <a:gd name="T12" fmla="*/ 35 w 49"/>
                <a:gd name="T13" fmla="*/ 225 h 225"/>
                <a:gd name="T14" fmla="*/ 28 w 49"/>
                <a:gd name="T15" fmla="*/ 225 h 225"/>
                <a:gd name="T16" fmla="*/ 21 w 49"/>
                <a:gd name="T17" fmla="*/ 225 h 225"/>
                <a:gd name="T18" fmla="*/ 14 w 49"/>
                <a:gd name="T19" fmla="*/ 225 h 225"/>
                <a:gd name="T20" fmla="*/ 14 w 49"/>
                <a:gd name="T21" fmla="*/ 225 h 225"/>
                <a:gd name="T22" fmla="*/ 7 w 49"/>
                <a:gd name="T23" fmla="*/ 225 h 225"/>
                <a:gd name="T24" fmla="*/ 0 w 49"/>
                <a:gd name="T25" fmla="*/ 225 h 225"/>
                <a:gd name="T26" fmla="*/ 0 w 49"/>
                <a:gd name="T27" fmla="*/ 169 h 225"/>
                <a:gd name="T28" fmla="*/ 0 w 49"/>
                <a:gd name="T29" fmla="*/ 113 h 225"/>
                <a:gd name="T30" fmla="*/ 0 w 49"/>
                <a:gd name="T31" fmla="*/ 56 h 225"/>
                <a:gd name="T32" fmla="*/ 0 w 49"/>
                <a:gd name="T33" fmla="*/ 0 h 225"/>
                <a:gd name="T34" fmla="*/ 49 w 49"/>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25"/>
                <a:gd name="T56" fmla="*/ 49 w 49"/>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25">
                  <a:moveTo>
                    <a:pt x="49" y="0"/>
                  </a:moveTo>
                  <a:lnTo>
                    <a:pt x="49" y="56"/>
                  </a:lnTo>
                  <a:lnTo>
                    <a:pt x="49" y="113"/>
                  </a:lnTo>
                  <a:lnTo>
                    <a:pt x="49" y="169"/>
                  </a:lnTo>
                  <a:lnTo>
                    <a:pt x="49" y="225"/>
                  </a:lnTo>
                  <a:lnTo>
                    <a:pt x="42" y="225"/>
                  </a:lnTo>
                  <a:lnTo>
                    <a:pt x="35" y="225"/>
                  </a:lnTo>
                  <a:lnTo>
                    <a:pt x="28" y="225"/>
                  </a:lnTo>
                  <a:lnTo>
                    <a:pt x="21" y="225"/>
                  </a:lnTo>
                  <a:lnTo>
                    <a:pt x="14" y="225"/>
                  </a:lnTo>
                  <a:lnTo>
                    <a:pt x="7" y="225"/>
                  </a:lnTo>
                  <a:lnTo>
                    <a:pt x="0" y="225"/>
                  </a:lnTo>
                  <a:lnTo>
                    <a:pt x="0" y="169"/>
                  </a:lnTo>
                  <a:lnTo>
                    <a:pt x="0" y="113"/>
                  </a:lnTo>
                  <a:lnTo>
                    <a:pt x="0" y="56"/>
                  </a:lnTo>
                  <a:lnTo>
                    <a:pt x="0" y="0"/>
                  </a:lnTo>
                  <a:lnTo>
                    <a:pt x="49" y="0"/>
                  </a:lnTo>
                  <a:close/>
                </a:path>
              </a:pathLst>
            </a:custGeom>
            <a:solidFill>
              <a:srgbClr val="B5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5" name="Freeform 191"/>
            <p:cNvSpPr>
              <a:spLocks/>
            </p:cNvSpPr>
            <p:nvPr/>
          </p:nvSpPr>
          <p:spPr bwMode="auto">
            <a:xfrm>
              <a:off x="2281" y="2663"/>
              <a:ext cx="49" cy="225"/>
            </a:xfrm>
            <a:custGeom>
              <a:avLst/>
              <a:gdLst>
                <a:gd name="T0" fmla="*/ 49 w 49"/>
                <a:gd name="T1" fmla="*/ 0 h 225"/>
                <a:gd name="T2" fmla="*/ 49 w 49"/>
                <a:gd name="T3" fmla="*/ 56 h 225"/>
                <a:gd name="T4" fmla="*/ 49 w 49"/>
                <a:gd name="T5" fmla="*/ 113 h 225"/>
                <a:gd name="T6" fmla="*/ 49 w 49"/>
                <a:gd name="T7" fmla="*/ 169 h 225"/>
                <a:gd name="T8" fmla="*/ 49 w 49"/>
                <a:gd name="T9" fmla="*/ 225 h 225"/>
                <a:gd name="T10" fmla="*/ 42 w 49"/>
                <a:gd name="T11" fmla="*/ 225 h 225"/>
                <a:gd name="T12" fmla="*/ 35 w 49"/>
                <a:gd name="T13" fmla="*/ 225 h 225"/>
                <a:gd name="T14" fmla="*/ 28 w 49"/>
                <a:gd name="T15" fmla="*/ 225 h 225"/>
                <a:gd name="T16" fmla="*/ 21 w 49"/>
                <a:gd name="T17" fmla="*/ 225 h 225"/>
                <a:gd name="T18" fmla="*/ 14 w 49"/>
                <a:gd name="T19" fmla="*/ 225 h 225"/>
                <a:gd name="T20" fmla="*/ 14 w 49"/>
                <a:gd name="T21" fmla="*/ 225 h 225"/>
                <a:gd name="T22" fmla="*/ 7 w 49"/>
                <a:gd name="T23" fmla="*/ 225 h 225"/>
                <a:gd name="T24" fmla="*/ 0 w 49"/>
                <a:gd name="T25" fmla="*/ 225 h 225"/>
                <a:gd name="T26" fmla="*/ 0 w 49"/>
                <a:gd name="T27" fmla="*/ 169 h 225"/>
                <a:gd name="T28" fmla="*/ 0 w 49"/>
                <a:gd name="T29" fmla="*/ 113 h 225"/>
                <a:gd name="T30" fmla="*/ 0 w 49"/>
                <a:gd name="T31" fmla="*/ 56 h 225"/>
                <a:gd name="T32" fmla="*/ 0 w 49"/>
                <a:gd name="T33" fmla="*/ 0 h 225"/>
                <a:gd name="T34" fmla="*/ 49 w 49"/>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25"/>
                <a:gd name="T56" fmla="*/ 49 w 49"/>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25">
                  <a:moveTo>
                    <a:pt x="49" y="0"/>
                  </a:moveTo>
                  <a:lnTo>
                    <a:pt x="49" y="56"/>
                  </a:lnTo>
                  <a:lnTo>
                    <a:pt x="49" y="113"/>
                  </a:lnTo>
                  <a:lnTo>
                    <a:pt x="49" y="169"/>
                  </a:lnTo>
                  <a:lnTo>
                    <a:pt x="49" y="225"/>
                  </a:lnTo>
                  <a:lnTo>
                    <a:pt x="42" y="225"/>
                  </a:lnTo>
                  <a:lnTo>
                    <a:pt x="35" y="225"/>
                  </a:lnTo>
                  <a:lnTo>
                    <a:pt x="28" y="225"/>
                  </a:lnTo>
                  <a:lnTo>
                    <a:pt x="21" y="225"/>
                  </a:lnTo>
                  <a:lnTo>
                    <a:pt x="14" y="225"/>
                  </a:lnTo>
                  <a:lnTo>
                    <a:pt x="7" y="225"/>
                  </a:lnTo>
                  <a:lnTo>
                    <a:pt x="0" y="225"/>
                  </a:lnTo>
                  <a:lnTo>
                    <a:pt x="0" y="169"/>
                  </a:lnTo>
                  <a:lnTo>
                    <a:pt x="0" y="113"/>
                  </a:lnTo>
                  <a:lnTo>
                    <a:pt x="0" y="56"/>
                  </a:lnTo>
                  <a:lnTo>
                    <a:pt x="0" y="0"/>
                  </a:lnTo>
                  <a:lnTo>
                    <a:pt x="49" y="0"/>
                  </a:lnTo>
                  <a:close/>
                </a:path>
              </a:pathLst>
            </a:custGeom>
            <a:solidFill>
              <a:srgbClr val="BAD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6" name="Freeform 192"/>
            <p:cNvSpPr>
              <a:spLocks/>
            </p:cNvSpPr>
            <p:nvPr/>
          </p:nvSpPr>
          <p:spPr bwMode="auto">
            <a:xfrm>
              <a:off x="2281" y="2663"/>
              <a:ext cx="42" cy="225"/>
            </a:xfrm>
            <a:custGeom>
              <a:avLst/>
              <a:gdLst>
                <a:gd name="T0" fmla="*/ 42 w 42"/>
                <a:gd name="T1" fmla="*/ 0 h 225"/>
                <a:gd name="T2" fmla="*/ 42 w 42"/>
                <a:gd name="T3" fmla="*/ 56 h 225"/>
                <a:gd name="T4" fmla="*/ 42 w 42"/>
                <a:gd name="T5" fmla="*/ 113 h 225"/>
                <a:gd name="T6" fmla="*/ 42 w 42"/>
                <a:gd name="T7" fmla="*/ 169 h 225"/>
                <a:gd name="T8" fmla="*/ 42 w 42"/>
                <a:gd name="T9" fmla="*/ 225 h 225"/>
                <a:gd name="T10" fmla="*/ 35 w 42"/>
                <a:gd name="T11" fmla="*/ 225 h 225"/>
                <a:gd name="T12" fmla="*/ 28 w 42"/>
                <a:gd name="T13" fmla="*/ 225 h 225"/>
                <a:gd name="T14" fmla="*/ 21 w 42"/>
                <a:gd name="T15" fmla="*/ 225 h 225"/>
                <a:gd name="T16" fmla="*/ 21 w 42"/>
                <a:gd name="T17" fmla="*/ 225 h 225"/>
                <a:gd name="T18" fmla="*/ 14 w 42"/>
                <a:gd name="T19" fmla="*/ 225 h 225"/>
                <a:gd name="T20" fmla="*/ 7 w 42"/>
                <a:gd name="T21" fmla="*/ 225 h 225"/>
                <a:gd name="T22" fmla="*/ 7 w 42"/>
                <a:gd name="T23" fmla="*/ 225 h 225"/>
                <a:gd name="T24" fmla="*/ 0 w 42"/>
                <a:gd name="T25" fmla="*/ 225 h 225"/>
                <a:gd name="T26" fmla="*/ 0 w 42"/>
                <a:gd name="T27" fmla="*/ 169 h 225"/>
                <a:gd name="T28" fmla="*/ 0 w 42"/>
                <a:gd name="T29" fmla="*/ 113 h 225"/>
                <a:gd name="T30" fmla="*/ 0 w 42"/>
                <a:gd name="T31" fmla="*/ 56 h 225"/>
                <a:gd name="T32" fmla="*/ 0 w 42"/>
                <a:gd name="T33" fmla="*/ 0 h 225"/>
                <a:gd name="T34" fmla="*/ 42 w 42"/>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5"/>
                <a:gd name="T56" fmla="*/ 42 w 42"/>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5">
                  <a:moveTo>
                    <a:pt x="42" y="0"/>
                  </a:moveTo>
                  <a:lnTo>
                    <a:pt x="42" y="56"/>
                  </a:lnTo>
                  <a:lnTo>
                    <a:pt x="42" y="113"/>
                  </a:lnTo>
                  <a:lnTo>
                    <a:pt x="42" y="169"/>
                  </a:lnTo>
                  <a:lnTo>
                    <a:pt x="42" y="225"/>
                  </a:lnTo>
                  <a:lnTo>
                    <a:pt x="35" y="225"/>
                  </a:lnTo>
                  <a:lnTo>
                    <a:pt x="28" y="225"/>
                  </a:lnTo>
                  <a:lnTo>
                    <a:pt x="21" y="225"/>
                  </a:lnTo>
                  <a:lnTo>
                    <a:pt x="14" y="225"/>
                  </a:lnTo>
                  <a:lnTo>
                    <a:pt x="7" y="225"/>
                  </a:lnTo>
                  <a:lnTo>
                    <a:pt x="0" y="225"/>
                  </a:lnTo>
                  <a:lnTo>
                    <a:pt x="0" y="169"/>
                  </a:lnTo>
                  <a:lnTo>
                    <a:pt x="0" y="113"/>
                  </a:lnTo>
                  <a:lnTo>
                    <a:pt x="0" y="56"/>
                  </a:lnTo>
                  <a:lnTo>
                    <a:pt x="0" y="0"/>
                  </a:lnTo>
                  <a:lnTo>
                    <a:pt x="42" y="0"/>
                  </a:lnTo>
                  <a:close/>
                </a:path>
              </a:pathLst>
            </a:custGeom>
            <a:solidFill>
              <a:srgbClr val="BCD6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7" name="Freeform 193"/>
            <p:cNvSpPr>
              <a:spLocks/>
            </p:cNvSpPr>
            <p:nvPr/>
          </p:nvSpPr>
          <p:spPr bwMode="auto">
            <a:xfrm>
              <a:off x="2281" y="2656"/>
              <a:ext cx="141" cy="7"/>
            </a:xfrm>
            <a:custGeom>
              <a:avLst/>
              <a:gdLst>
                <a:gd name="T0" fmla="*/ 70 w 141"/>
                <a:gd name="T1" fmla="*/ 0 h 7"/>
                <a:gd name="T2" fmla="*/ 84 w 141"/>
                <a:gd name="T3" fmla="*/ 0 h 7"/>
                <a:gd name="T4" fmla="*/ 98 w 141"/>
                <a:gd name="T5" fmla="*/ 0 h 7"/>
                <a:gd name="T6" fmla="*/ 113 w 141"/>
                <a:gd name="T7" fmla="*/ 0 h 7"/>
                <a:gd name="T8" fmla="*/ 120 w 141"/>
                <a:gd name="T9" fmla="*/ 0 h 7"/>
                <a:gd name="T10" fmla="*/ 134 w 141"/>
                <a:gd name="T11" fmla="*/ 7 h 7"/>
                <a:gd name="T12" fmla="*/ 134 w 141"/>
                <a:gd name="T13" fmla="*/ 7 h 7"/>
                <a:gd name="T14" fmla="*/ 141 w 141"/>
                <a:gd name="T15" fmla="*/ 7 h 7"/>
                <a:gd name="T16" fmla="*/ 141 w 141"/>
                <a:gd name="T17" fmla="*/ 7 h 7"/>
                <a:gd name="T18" fmla="*/ 141 w 141"/>
                <a:gd name="T19" fmla="*/ 7 h 7"/>
                <a:gd name="T20" fmla="*/ 134 w 141"/>
                <a:gd name="T21" fmla="*/ 7 h 7"/>
                <a:gd name="T22" fmla="*/ 134 w 141"/>
                <a:gd name="T23" fmla="*/ 7 h 7"/>
                <a:gd name="T24" fmla="*/ 120 w 141"/>
                <a:gd name="T25" fmla="*/ 7 h 7"/>
                <a:gd name="T26" fmla="*/ 113 w 141"/>
                <a:gd name="T27" fmla="*/ 7 h 7"/>
                <a:gd name="T28" fmla="*/ 98 w 141"/>
                <a:gd name="T29" fmla="*/ 7 h 7"/>
                <a:gd name="T30" fmla="*/ 84 w 141"/>
                <a:gd name="T31" fmla="*/ 7 h 7"/>
                <a:gd name="T32" fmla="*/ 70 w 141"/>
                <a:gd name="T33" fmla="*/ 7 h 7"/>
                <a:gd name="T34" fmla="*/ 56 w 141"/>
                <a:gd name="T35" fmla="*/ 7 h 7"/>
                <a:gd name="T36" fmla="*/ 42 w 141"/>
                <a:gd name="T37" fmla="*/ 7 h 7"/>
                <a:gd name="T38" fmla="*/ 28 w 141"/>
                <a:gd name="T39" fmla="*/ 7 h 7"/>
                <a:gd name="T40" fmla="*/ 21 w 141"/>
                <a:gd name="T41" fmla="*/ 7 h 7"/>
                <a:gd name="T42" fmla="*/ 14 w 141"/>
                <a:gd name="T43" fmla="*/ 7 h 7"/>
                <a:gd name="T44" fmla="*/ 7 w 141"/>
                <a:gd name="T45" fmla="*/ 7 h 7"/>
                <a:gd name="T46" fmla="*/ 0 w 141"/>
                <a:gd name="T47" fmla="*/ 7 h 7"/>
                <a:gd name="T48" fmla="*/ 0 w 141"/>
                <a:gd name="T49" fmla="*/ 7 h 7"/>
                <a:gd name="T50" fmla="*/ 0 w 141"/>
                <a:gd name="T51" fmla="*/ 0 h 7"/>
                <a:gd name="T52" fmla="*/ 7 w 141"/>
                <a:gd name="T53" fmla="*/ 0 h 7"/>
                <a:gd name="T54" fmla="*/ 14 w 141"/>
                <a:gd name="T55" fmla="*/ 0 h 7"/>
                <a:gd name="T56" fmla="*/ 21 w 141"/>
                <a:gd name="T57" fmla="*/ 0 h 7"/>
                <a:gd name="T58" fmla="*/ 28 w 141"/>
                <a:gd name="T59" fmla="*/ 0 h 7"/>
                <a:gd name="T60" fmla="*/ 42 w 141"/>
                <a:gd name="T61" fmla="*/ 0 h 7"/>
                <a:gd name="T62" fmla="*/ 56 w 141"/>
                <a:gd name="T63" fmla="*/ 0 h 7"/>
                <a:gd name="T64" fmla="*/ 70 w 141"/>
                <a:gd name="T65" fmla="*/ 0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7"/>
                <a:gd name="T101" fmla="*/ 141 w 141"/>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7">
                  <a:moveTo>
                    <a:pt x="70" y="0"/>
                  </a:moveTo>
                  <a:lnTo>
                    <a:pt x="84" y="0"/>
                  </a:lnTo>
                  <a:lnTo>
                    <a:pt x="98" y="0"/>
                  </a:lnTo>
                  <a:lnTo>
                    <a:pt x="113" y="0"/>
                  </a:lnTo>
                  <a:lnTo>
                    <a:pt x="120" y="0"/>
                  </a:lnTo>
                  <a:lnTo>
                    <a:pt x="134" y="7"/>
                  </a:lnTo>
                  <a:lnTo>
                    <a:pt x="141" y="7"/>
                  </a:lnTo>
                  <a:lnTo>
                    <a:pt x="134" y="7"/>
                  </a:lnTo>
                  <a:lnTo>
                    <a:pt x="120" y="7"/>
                  </a:lnTo>
                  <a:lnTo>
                    <a:pt x="113" y="7"/>
                  </a:lnTo>
                  <a:lnTo>
                    <a:pt x="98" y="7"/>
                  </a:lnTo>
                  <a:lnTo>
                    <a:pt x="84" y="7"/>
                  </a:lnTo>
                  <a:lnTo>
                    <a:pt x="70" y="7"/>
                  </a:lnTo>
                  <a:lnTo>
                    <a:pt x="56" y="7"/>
                  </a:lnTo>
                  <a:lnTo>
                    <a:pt x="42" y="7"/>
                  </a:lnTo>
                  <a:lnTo>
                    <a:pt x="28" y="7"/>
                  </a:lnTo>
                  <a:lnTo>
                    <a:pt x="21" y="7"/>
                  </a:lnTo>
                  <a:lnTo>
                    <a:pt x="14" y="7"/>
                  </a:lnTo>
                  <a:lnTo>
                    <a:pt x="7" y="7"/>
                  </a:lnTo>
                  <a:lnTo>
                    <a:pt x="0" y="7"/>
                  </a:lnTo>
                  <a:lnTo>
                    <a:pt x="0" y="0"/>
                  </a:lnTo>
                  <a:lnTo>
                    <a:pt x="7" y="0"/>
                  </a:lnTo>
                  <a:lnTo>
                    <a:pt x="14" y="0"/>
                  </a:lnTo>
                  <a:lnTo>
                    <a:pt x="21" y="0"/>
                  </a:lnTo>
                  <a:lnTo>
                    <a:pt x="28" y="0"/>
                  </a:lnTo>
                  <a:lnTo>
                    <a:pt x="42" y="0"/>
                  </a:lnTo>
                  <a:lnTo>
                    <a:pt x="56" y="0"/>
                  </a:lnTo>
                  <a:lnTo>
                    <a:pt x="70" y="0"/>
                  </a:lnTo>
                  <a:close/>
                </a:path>
              </a:pathLst>
            </a:custGeom>
            <a:solidFill>
              <a:srgbClr val="9EB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8" name="Freeform 194"/>
            <p:cNvSpPr>
              <a:spLocks/>
            </p:cNvSpPr>
            <p:nvPr/>
          </p:nvSpPr>
          <p:spPr bwMode="auto">
            <a:xfrm>
              <a:off x="1348" y="2748"/>
              <a:ext cx="154" cy="35"/>
            </a:xfrm>
            <a:custGeom>
              <a:avLst/>
              <a:gdLst>
                <a:gd name="T0" fmla="*/ 0 w 154"/>
                <a:gd name="T1" fmla="*/ 0 h 35"/>
                <a:gd name="T2" fmla="*/ 154 w 154"/>
                <a:gd name="T3" fmla="*/ 7 h 35"/>
                <a:gd name="T4" fmla="*/ 154 w 154"/>
                <a:gd name="T5" fmla="*/ 35 h 35"/>
                <a:gd name="T6" fmla="*/ 0 w 154"/>
                <a:gd name="T7" fmla="*/ 35 h 35"/>
                <a:gd name="T8" fmla="*/ 0 w 154"/>
                <a:gd name="T9" fmla="*/ 0 h 35"/>
                <a:gd name="T10" fmla="*/ 0 60000 65536"/>
                <a:gd name="T11" fmla="*/ 0 60000 65536"/>
                <a:gd name="T12" fmla="*/ 0 60000 65536"/>
                <a:gd name="T13" fmla="*/ 0 60000 65536"/>
                <a:gd name="T14" fmla="*/ 0 60000 65536"/>
                <a:gd name="T15" fmla="*/ 0 w 154"/>
                <a:gd name="T16" fmla="*/ 0 h 35"/>
                <a:gd name="T17" fmla="*/ 154 w 154"/>
                <a:gd name="T18" fmla="*/ 35 h 35"/>
              </a:gdLst>
              <a:ahLst/>
              <a:cxnLst>
                <a:cxn ang="T10">
                  <a:pos x="T0" y="T1"/>
                </a:cxn>
                <a:cxn ang="T11">
                  <a:pos x="T2" y="T3"/>
                </a:cxn>
                <a:cxn ang="T12">
                  <a:pos x="T4" y="T5"/>
                </a:cxn>
                <a:cxn ang="T13">
                  <a:pos x="T6" y="T7"/>
                </a:cxn>
                <a:cxn ang="T14">
                  <a:pos x="T8" y="T9"/>
                </a:cxn>
              </a:cxnLst>
              <a:rect l="T15" t="T16" r="T17" b="T18"/>
              <a:pathLst>
                <a:path w="154" h="35">
                  <a:moveTo>
                    <a:pt x="0" y="0"/>
                  </a:moveTo>
                  <a:lnTo>
                    <a:pt x="154" y="7"/>
                  </a:lnTo>
                  <a:lnTo>
                    <a:pt x="154" y="35"/>
                  </a:lnTo>
                  <a:lnTo>
                    <a:pt x="0" y="35"/>
                  </a:lnTo>
                  <a:lnTo>
                    <a:pt x="0"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69" name="Freeform 195"/>
            <p:cNvSpPr>
              <a:spLocks/>
            </p:cNvSpPr>
            <p:nvPr/>
          </p:nvSpPr>
          <p:spPr bwMode="auto">
            <a:xfrm>
              <a:off x="1355" y="2755"/>
              <a:ext cx="140" cy="28"/>
            </a:xfrm>
            <a:custGeom>
              <a:avLst/>
              <a:gdLst>
                <a:gd name="T0" fmla="*/ 0 w 140"/>
                <a:gd name="T1" fmla="*/ 0 h 28"/>
                <a:gd name="T2" fmla="*/ 140 w 140"/>
                <a:gd name="T3" fmla="*/ 0 h 28"/>
                <a:gd name="T4" fmla="*/ 140 w 140"/>
                <a:gd name="T5" fmla="*/ 28 h 28"/>
                <a:gd name="T6" fmla="*/ 0 w 140"/>
                <a:gd name="T7" fmla="*/ 21 h 28"/>
                <a:gd name="T8" fmla="*/ 0 w 140"/>
                <a:gd name="T9" fmla="*/ 0 h 28"/>
                <a:gd name="T10" fmla="*/ 0 60000 65536"/>
                <a:gd name="T11" fmla="*/ 0 60000 65536"/>
                <a:gd name="T12" fmla="*/ 0 60000 65536"/>
                <a:gd name="T13" fmla="*/ 0 60000 65536"/>
                <a:gd name="T14" fmla="*/ 0 60000 65536"/>
                <a:gd name="T15" fmla="*/ 0 w 140"/>
                <a:gd name="T16" fmla="*/ 0 h 28"/>
                <a:gd name="T17" fmla="*/ 140 w 140"/>
                <a:gd name="T18" fmla="*/ 28 h 28"/>
              </a:gdLst>
              <a:ahLst/>
              <a:cxnLst>
                <a:cxn ang="T10">
                  <a:pos x="T0" y="T1"/>
                </a:cxn>
                <a:cxn ang="T11">
                  <a:pos x="T2" y="T3"/>
                </a:cxn>
                <a:cxn ang="T12">
                  <a:pos x="T4" y="T5"/>
                </a:cxn>
                <a:cxn ang="T13">
                  <a:pos x="T6" y="T7"/>
                </a:cxn>
                <a:cxn ang="T14">
                  <a:pos x="T8" y="T9"/>
                </a:cxn>
              </a:cxnLst>
              <a:rect l="T15" t="T16" r="T17" b="T18"/>
              <a:pathLst>
                <a:path w="140" h="28">
                  <a:moveTo>
                    <a:pt x="0" y="0"/>
                  </a:moveTo>
                  <a:lnTo>
                    <a:pt x="140" y="0"/>
                  </a:lnTo>
                  <a:lnTo>
                    <a:pt x="140" y="28"/>
                  </a:lnTo>
                  <a:lnTo>
                    <a:pt x="0" y="21"/>
                  </a:lnTo>
                  <a:lnTo>
                    <a:pt x="0"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70" name="Freeform 196"/>
            <p:cNvSpPr>
              <a:spLocks/>
            </p:cNvSpPr>
            <p:nvPr/>
          </p:nvSpPr>
          <p:spPr bwMode="auto">
            <a:xfrm>
              <a:off x="1537" y="2755"/>
              <a:ext cx="155" cy="35"/>
            </a:xfrm>
            <a:custGeom>
              <a:avLst/>
              <a:gdLst>
                <a:gd name="T0" fmla="*/ 155 w 155"/>
                <a:gd name="T1" fmla="*/ 0 h 35"/>
                <a:gd name="T2" fmla="*/ 0 w 155"/>
                <a:gd name="T3" fmla="*/ 0 h 35"/>
                <a:gd name="T4" fmla="*/ 0 w 155"/>
                <a:gd name="T5" fmla="*/ 28 h 35"/>
                <a:gd name="T6" fmla="*/ 155 w 155"/>
                <a:gd name="T7" fmla="*/ 35 h 35"/>
                <a:gd name="T8" fmla="*/ 155 w 155"/>
                <a:gd name="T9" fmla="*/ 0 h 35"/>
                <a:gd name="T10" fmla="*/ 0 60000 65536"/>
                <a:gd name="T11" fmla="*/ 0 60000 65536"/>
                <a:gd name="T12" fmla="*/ 0 60000 65536"/>
                <a:gd name="T13" fmla="*/ 0 60000 65536"/>
                <a:gd name="T14" fmla="*/ 0 60000 65536"/>
                <a:gd name="T15" fmla="*/ 0 w 155"/>
                <a:gd name="T16" fmla="*/ 0 h 35"/>
                <a:gd name="T17" fmla="*/ 155 w 155"/>
                <a:gd name="T18" fmla="*/ 35 h 35"/>
              </a:gdLst>
              <a:ahLst/>
              <a:cxnLst>
                <a:cxn ang="T10">
                  <a:pos x="T0" y="T1"/>
                </a:cxn>
                <a:cxn ang="T11">
                  <a:pos x="T2" y="T3"/>
                </a:cxn>
                <a:cxn ang="T12">
                  <a:pos x="T4" y="T5"/>
                </a:cxn>
                <a:cxn ang="T13">
                  <a:pos x="T6" y="T7"/>
                </a:cxn>
                <a:cxn ang="T14">
                  <a:pos x="T8" y="T9"/>
                </a:cxn>
              </a:cxnLst>
              <a:rect l="T15" t="T16" r="T17" b="T18"/>
              <a:pathLst>
                <a:path w="155" h="35">
                  <a:moveTo>
                    <a:pt x="155" y="0"/>
                  </a:moveTo>
                  <a:lnTo>
                    <a:pt x="0" y="0"/>
                  </a:lnTo>
                  <a:lnTo>
                    <a:pt x="0" y="28"/>
                  </a:lnTo>
                  <a:lnTo>
                    <a:pt x="155" y="35"/>
                  </a:lnTo>
                  <a:lnTo>
                    <a:pt x="155" y="0"/>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71" name="Rectangle 197"/>
            <p:cNvSpPr>
              <a:spLocks noChangeArrowheads="1"/>
            </p:cNvSpPr>
            <p:nvPr/>
          </p:nvSpPr>
          <p:spPr bwMode="auto">
            <a:xfrm>
              <a:off x="1544" y="2762"/>
              <a:ext cx="141" cy="21"/>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72" name="Freeform 198"/>
            <p:cNvSpPr>
              <a:spLocks/>
            </p:cNvSpPr>
            <p:nvPr/>
          </p:nvSpPr>
          <p:spPr bwMode="auto">
            <a:xfrm>
              <a:off x="2408" y="2390"/>
              <a:ext cx="168" cy="49"/>
            </a:xfrm>
            <a:custGeom>
              <a:avLst/>
              <a:gdLst>
                <a:gd name="T0" fmla="*/ 0 w 168"/>
                <a:gd name="T1" fmla="*/ 7 h 49"/>
                <a:gd name="T2" fmla="*/ 168 w 168"/>
                <a:gd name="T3" fmla="*/ 0 h 49"/>
                <a:gd name="T4" fmla="*/ 168 w 168"/>
                <a:gd name="T5" fmla="*/ 42 h 49"/>
                <a:gd name="T6" fmla="*/ 0 w 168"/>
                <a:gd name="T7" fmla="*/ 49 h 49"/>
                <a:gd name="T8" fmla="*/ 0 w 168"/>
                <a:gd name="T9" fmla="*/ 7 h 49"/>
                <a:gd name="T10" fmla="*/ 0 60000 65536"/>
                <a:gd name="T11" fmla="*/ 0 60000 65536"/>
                <a:gd name="T12" fmla="*/ 0 60000 65536"/>
                <a:gd name="T13" fmla="*/ 0 60000 65536"/>
                <a:gd name="T14" fmla="*/ 0 60000 65536"/>
                <a:gd name="T15" fmla="*/ 0 w 168"/>
                <a:gd name="T16" fmla="*/ 0 h 49"/>
                <a:gd name="T17" fmla="*/ 168 w 168"/>
                <a:gd name="T18" fmla="*/ 49 h 49"/>
              </a:gdLst>
              <a:ahLst/>
              <a:cxnLst>
                <a:cxn ang="T10">
                  <a:pos x="T0" y="T1"/>
                </a:cxn>
                <a:cxn ang="T11">
                  <a:pos x="T2" y="T3"/>
                </a:cxn>
                <a:cxn ang="T12">
                  <a:pos x="T4" y="T5"/>
                </a:cxn>
                <a:cxn ang="T13">
                  <a:pos x="T6" y="T7"/>
                </a:cxn>
                <a:cxn ang="T14">
                  <a:pos x="T8" y="T9"/>
                </a:cxn>
              </a:cxnLst>
              <a:rect l="T15" t="T16" r="T17" b="T18"/>
              <a:pathLst>
                <a:path w="168" h="49">
                  <a:moveTo>
                    <a:pt x="0" y="7"/>
                  </a:moveTo>
                  <a:lnTo>
                    <a:pt x="168" y="0"/>
                  </a:lnTo>
                  <a:lnTo>
                    <a:pt x="168" y="42"/>
                  </a:lnTo>
                  <a:lnTo>
                    <a:pt x="0" y="49"/>
                  </a:lnTo>
                  <a:lnTo>
                    <a:pt x="0" y="7"/>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73" name="Freeform 199"/>
            <p:cNvSpPr>
              <a:spLocks/>
            </p:cNvSpPr>
            <p:nvPr/>
          </p:nvSpPr>
          <p:spPr bwMode="auto">
            <a:xfrm>
              <a:off x="2415" y="2397"/>
              <a:ext cx="154" cy="35"/>
            </a:xfrm>
            <a:custGeom>
              <a:avLst/>
              <a:gdLst>
                <a:gd name="T0" fmla="*/ 0 w 154"/>
                <a:gd name="T1" fmla="*/ 7 h 35"/>
                <a:gd name="T2" fmla="*/ 154 w 154"/>
                <a:gd name="T3" fmla="*/ 0 h 35"/>
                <a:gd name="T4" fmla="*/ 154 w 154"/>
                <a:gd name="T5" fmla="*/ 28 h 35"/>
                <a:gd name="T6" fmla="*/ 0 w 154"/>
                <a:gd name="T7" fmla="*/ 35 h 35"/>
                <a:gd name="T8" fmla="*/ 0 w 154"/>
                <a:gd name="T9" fmla="*/ 7 h 35"/>
                <a:gd name="T10" fmla="*/ 0 60000 65536"/>
                <a:gd name="T11" fmla="*/ 0 60000 65536"/>
                <a:gd name="T12" fmla="*/ 0 60000 65536"/>
                <a:gd name="T13" fmla="*/ 0 60000 65536"/>
                <a:gd name="T14" fmla="*/ 0 60000 65536"/>
                <a:gd name="T15" fmla="*/ 0 w 154"/>
                <a:gd name="T16" fmla="*/ 0 h 35"/>
                <a:gd name="T17" fmla="*/ 154 w 154"/>
                <a:gd name="T18" fmla="*/ 35 h 35"/>
              </a:gdLst>
              <a:ahLst/>
              <a:cxnLst>
                <a:cxn ang="T10">
                  <a:pos x="T0" y="T1"/>
                </a:cxn>
                <a:cxn ang="T11">
                  <a:pos x="T2" y="T3"/>
                </a:cxn>
                <a:cxn ang="T12">
                  <a:pos x="T4" y="T5"/>
                </a:cxn>
                <a:cxn ang="T13">
                  <a:pos x="T6" y="T7"/>
                </a:cxn>
                <a:cxn ang="T14">
                  <a:pos x="T8" y="T9"/>
                </a:cxn>
              </a:cxnLst>
              <a:rect l="T15" t="T16" r="T17" b="T18"/>
              <a:pathLst>
                <a:path w="154" h="35">
                  <a:moveTo>
                    <a:pt x="0" y="7"/>
                  </a:moveTo>
                  <a:lnTo>
                    <a:pt x="154" y="0"/>
                  </a:lnTo>
                  <a:lnTo>
                    <a:pt x="154" y="28"/>
                  </a:lnTo>
                  <a:lnTo>
                    <a:pt x="0" y="35"/>
                  </a:lnTo>
                  <a:lnTo>
                    <a:pt x="0" y="7"/>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74" name="Rectangle 200"/>
            <p:cNvSpPr>
              <a:spLocks noChangeArrowheads="1"/>
            </p:cNvSpPr>
            <p:nvPr/>
          </p:nvSpPr>
          <p:spPr bwMode="auto">
            <a:xfrm>
              <a:off x="2611" y="2390"/>
              <a:ext cx="169" cy="42"/>
            </a:xfrm>
            <a:prstGeom prst="rect">
              <a:avLst/>
            </a:prstGeom>
            <a:solidFill>
              <a:srgbClr val="4C66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5075" name="Freeform 201"/>
            <p:cNvSpPr>
              <a:spLocks/>
            </p:cNvSpPr>
            <p:nvPr/>
          </p:nvSpPr>
          <p:spPr bwMode="auto">
            <a:xfrm>
              <a:off x="2618" y="2390"/>
              <a:ext cx="155" cy="35"/>
            </a:xfrm>
            <a:custGeom>
              <a:avLst/>
              <a:gdLst>
                <a:gd name="T0" fmla="*/ 155 w 155"/>
                <a:gd name="T1" fmla="*/ 0 h 35"/>
                <a:gd name="T2" fmla="*/ 0 w 155"/>
                <a:gd name="T3" fmla="*/ 7 h 35"/>
                <a:gd name="T4" fmla="*/ 0 w 155"/>
                <a:gd name="T5" fmla="*/ 35 h 35"/>
                <a:gd name="T6" fmla="*/ 155 w 155"/>
                <a:gd name="T7" fmla="*/ 35 h 35"/>
                <a:gd name="T8" fmla="*/ 155 w 155"/>
                <a:gd name="T9" fmla="*/ 0 h 35"/>
                <a:gd name="T10" fmla="*/ 0 60000 65536"/>
                <a:gd name="T11" fmla="*/ 0 60000 65536"/>
                <a:gd name="T12" fmla="*/ 0 60000 65536"/>
                <a:gd name="T13" fmla="*/ 0 60000 65536"/>
                <a:gd name="T14" fmla="*/ 0 60000 65536"/>
                <a:gd name="T15" fmla="*/ 0 w 155"/>
                <a:gd name="T16" fmla="*/ 0 h 35"/>
                <a:gd name="T17" fmla="*/ 155 w 155"/>
                <a:gd name="T18" fmla="*/ 35 h 35"/>
              </a:gdLst>
              <a:ahLst/>
              <a:cxnLst>
                <a:cxn ang="T10">
                  <a:pos x="T0" y="T1"/>
                </a:cxn>
                <a:cxn ang="T11">
                  <a:pos x="T2" y="T3"/>
                </a:cxn>
                <a:cxn ang="T12">
                  <a:pos x="T4" y="T5"/>
                </a:cxn>
                <a:cxn ang="T13">
                  <a:pos x="T6" y="T7"/>
                </a:cxn>
                <a:cxn ang="T14">
                  <a:pos x="T8" y="T9"/>
                </a:cxn>
              </a:cxnLst>
              <a:rect l="T15" t="T16" r="T17" b="T18"/>
              <a:pathLst>
                <a:path w="155" h="35">
                  <a:moveTo>
                    <a:pt x="155" y="0"/>
                  </a:moveTo>
                  <a:lnTo>
                    <a:pt x="0" y="7"/>
                  </a:lnTo>
                  <a:lnTo>
                    <a:pt x="0" y="35"/>
                  </a:lnTo>
                  <a:lnTo>
                    <a:pt x="155" y="35"/>
                  </a:lnTo>
                  <a:lnTo>
                    <a:pt x="155" y="0"/>
                  </a:lnTo>
                  <a:close/>
                </a:path>
              </a:pathLst>
            </a:custGeom>
            <a:solidFill>
              <a:srgbClr val="0007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76" name="Freeform 202"/>
            <p:cNvSpPr>
              <a:spLocks/>
            </p:cNvSpPr>
            <p:nvPr/>
          </p:nvSpPr>
          <p:spPr bwMode="auto">
            <a:xfrm>
              <a:off x="934" y="2727"/>
              <a:ext cx="70" cy="21"/>
            </a:xfrm>
            <a:custGeom>
              <a:avLst/>
              <a:gdLst>
                <a:gd name="T0" fmla="*/ 70 w 70"/>
                <a:gd name="T1" fmla="*/ 7 h 21"/>
                <a:gd name="T2" fmla="*/ 0 w 70"/>
                <a:gd name="T3" fmla="*/ 0 h 21"/>
                <a:gd name="T4" fmla="*/ 0 w 70"/>
                <a:gd name="T5" fmla="*/ 21 h 21"/>
                <a:gd name="T6" fmla="*/ 70 w 70"/>
                <a:gd name="T7" fmla="*/ 21 h 21"/>
                <a:gd name="T8" fmla="*/ 70 w 70"/>
                <a:gd name="T9" fmla="*/ 7 h 21"/>
                <a:gd name="T10" fmla="*/ 0 60000 65536"/>
                <a:gd name="T11" fmla="*/ 0 60000 65536"/>
                <a:gd name="T12" fmla="*/ 0 60000 65536"/>
                <a:gd name="T13" fmla="*/ 0 60000 65536"/>
                <a:gd name="T14" fmla="*/ 0 60000 65536"/>
                <a:gd name="T15" fmla="*/ 0 w 70"/>
                <a:gd name="T16" fmla="*/ 0 h 21"/>
                <a:gd name="T17" fmla="*/ 70 w 70"/>
                <a:gd name="T18" fmla="*/ 21 h 21"/>
              </a:gdLst>
              <a:ahLst/>
              <a:cxnLst>
                <a:cxn ang="T10">
                  <a:pos x="T0" y="T1"/>
                </a:cxn>
                <a:cxn ang="T11">
                  <a:pos x="T2" y="T3"/>
                </a:cxn>
                <a:cxn ang="T12">
                  <a:pos x="T4" y="T5"/>
                </a:cxn>
                <a:cxn ang="T13">
                  <a:pos x="T6" y="T7"/>
                </a:cxn>
                <a:cxn ang="T14">
                  <a:pos x="T8" y="T9"/>
                </a:cxn>
              </a:cxnLst>
              <a:rect l="T15" t="T16" r="T17" b="T18"/>
              <a:pathLst>
                <a:path w="70" h="21">
                  <a:moveTo>
                    <a:pt x="70" y="7"/>
                  </a:moveTo>
                  <a:lnTo>
                    <a:pt x="0" y="0"/>
                  </a:lnTo>
                  <a:lnTo>
                    <a:pt x="0" y="21"/>
                  </a:lnTo>
                  <a:lnTo>
                    <a:pt x="70" y="21"/>
                  </a:lnTo>
                  <a:lnTo>
                    <a:pt x="70" y="7"/>
                  </a:lnTo>
                  <a:close/>
                </a:path>
              </a:pathLst>
            </a:custGeom>
            <a:solidFill>
              <a:srgbClr val="4C66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5077" name="Rectangle 203"/>
            <p:cNvSpPr>
              <a:spLocks noChangeArrowheads="1"/>
            </p:cNvSpPr>
            <p:nvPr/>
          </p:nvSpPr>
          <p:spPr bwMode="auto">
            <a:xfrm>
              <a:off x="934" y="2734"/>
              <a:ext cx="70" cy="14"/>
            </a:xfrm>
            <a:prstGeom prst="rect">
              <a:avLst/>
            </a:prstGeom>
            <a:solidFill>
              <a:srgbClr val="0007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pic>
        <p:nvPicPr>
          <p:cNvPr id="64521" name="Picture 2" descr="C:\Documents and Settings\yasushi\My Documents\file\炉設計\機構実習まとめ\CAD\本体_180度_プラズマあり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09" y="1721375"/>
            <a:ext cx="11477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1" name="直線矢印コネクタ 330"/>
          <p:cNvCxnSpPr/>
          <p:nvPr/>
        </p:nvCxnSpPr>
        <p:spPr bwMode="auto">
          <a:xfrm flipH="1">
            <a:off x="4021139" y="2578100"/>
            <a:ext cx="1587" cy="4127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23" name="正方形/長方形 2"/>
          <p:cNvSpPr>
            <a:spLocks noChangeArrowheads="1"/>
          </p:cNvSpPr>
          <p:nvPr/>
        </p:nvSpPr>
        <p:spPr bwMode="auto">
          <a:xfrm>
            <a:off x="3242132" y="875767"/>
            <a:ext cx="1268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Arial Narrow" panose="020B0606020202030204" pitchFamily="34" charset="0"/>
              </a:rPr>
              <a:t>Fire</a:t>
            </a:r>
          </a:p>
          <a:p>
            <a:pPr algn="ctr" eaLnBrk="1" hangingPunct="1">
              <a:spcBef>
                <a:spcPct val="0"/>
              </a:spcBef>
              <a:buFontTx/>
              <a:buNone/>
            </a:pPr>
            <a:r>
              <a:rPr lang="en-US" altLang="ja-JP" sz="2400" dirty="0">
                <a:solidFill>
                  <a:srgbClr val="000000"/>
                </a:solidFill>
                <a:latin typeface="Arial Narrow" panose="020B0606020202030204" pitchFamily="34" charset="0"/>
              </a:rPr>
              <a:t>(fade out)</a:t>
            </a:r>
          </a:p>
        </p:txBody>
      </p:sp>
      <p:sp>
        <p:nvSpPr>
          <p:cNvPr id="64524" name="正方形/長方形 2"/>
          <p:cNvSpPr>
            <a:spLocks noChangeArrowheads="1"/>
          </p:cNvSpPr>
          <p:nvPr/>
        </p:nvSpPr>
        <p:spPr bwMode="auto">
          <a:xfrm>
            <a:off x="725077" y="872912"/>
            <a:ext cx="12522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Arial Narrow" panose="020B0606020202030204" pitchFamily="34" charset="0"/>
              </a:rPr>
              <a:t>Fusion</a:t>
            </a:r>
          </a:p>
          <a:p>
            <a:pPr algn="ctr" eaLnBrk="1" hangingPunct="1">
              <a:spcBef>
                <a:spcPct val="0"/>
              </a:spcBef>
              <a:buFontTx/>
              <a:buNone/>
            </a:pPr>
            <a:r>
              <a:rPr lang="en-US" altLang="ja-JP" sz="2400" dirty="0">
                <a:solidFill>
                  <a:srgbClr val="000000"/>
                </a:solidFill>
                <a:latin typeface="Arial Narrow" panose="020B0606020202030204" pitchFamily="34" charset="0"/>
              </a:rPr>
              <a:t>(to come)</a:t>
            </a:r>
          </a:p>
        </p:txBody>
      </p:sp>
      <p:cxnSp>
        <p:nvCxnSpPr>
          <p:cNvPr id="334" name="直線矢印コネクタ 333"/>
          <p:cNvCxnSpPr/>
          <p:nvPr/>
        </p:nvCxnSpPr>
        <p:spPr bwMode="auto">
          <a:xfrm rot="16200000">
            <a:off x="3595688" y="3503613"/>
            <a:ext cx="234950" cy="3175"/>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64526" name="Picture 4" descr="C:\Documents and Settings\Eriko\Local Settings\Temporary Internet Files\Content.IE5\B3ELIL7G\MC9003542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1" y="6224588"/>
            <a:ext cx="1019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正方形/長方形 2"/>
          <p:cNvSpPr>
            <a:spLocks noChangeArrowheads="1"/>
          </p:cNvSpPr>
          <p:nvPr/>
        </p:nvSpPr>
        <p:spPr bwMode="auto">
          <a:xfrm>
            <a:off x="4224030" y="6313488"/>
            <a:ext cx="1088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Arial Narrow" panose="020B0606020202030204" pitchFamily="34" charset="0"/>
              </a:rPr>
              <a:t>PHV,EV</a:t>
            </a:r>
          </a:p>
        </p:txBody>
      </p:sp>
      <p:sp>
        <p:nvSpPr>
          <p:cNvPr id="64528" name="Rectangle 154"/>
          <p:cNvSpPr>
            <a:spLocks noChangeArrowheads="1"/>
          </p:cNvSpPr>
          <p:nvPr/>
        </p:nvSpPr>
        <p:spPr bwMode="auto">
          <a:xfrm>
            <a:off x="9433421" y="1762126"/>
            <a:ext cx="25664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Arial Narrow" panose="020B0606020202030204" pitchFamily="34" charset="0"/>
              </a:rPr>
              <a:t>Local generators and </a:t>
            </a:r>
          </a:p>
          <a:p>
            <a:pPr eaLnBrk="1" hangingPunct="1">
              <a:spcBef>
                <a:spcPct val="0"/>
              </a:spcBef>
              <a:buFontTx/>
              <a:buNone/>
            </a:pPr>
            <a:r>
              <a:rPr lang="en-US" altLang="ja-JP" sz="2400" dirty="0">
                <a:solidFill>
                  <a:srgbClr val="000000"/>
                </a:solidFill>
                <a:latin typeface="Arial Narrow" panose="020B0606020202030204" pitchFamily="34" charset="0"/>
              </a:rPr>
              <a:t>fuel cells Stabilizes fluctuation by  renewables.</a:t>
            </a:r>
            <a:endParaRPr lang="ja-JP" altLang="ja-JP" sz="2400" dirty="0">
              <a:solidFill>
                <a:srgbClr val="000000"/>
              </a:solidFill>
              <a:latin typeface="Arial Narrow" panose="020B0606020202030204" pitchFamily="34" charset="0"/>
            </a:endParaRPr>
          </a:p>
        </p:txBody>
      </p:sp>
      <p:sp>
        <p:nvSpPr>
          <p:cNvPr id="64529" name="Rectangle 154"/>
          <p:cNvSpPr>
            <a:spLocks noChangeArrowheads="1"/>
          </p:cNvSpPr>
          <p:nvPr/>
        </p:nvSpPr>
        <p:spPr bwMode="auto">
          <a:xfrm>
            <a:off x="6824647" y="1238982"/>
            <a:ext cx="19477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smtClean="0">
                <a:solidFill>
                  <a:srgbClr val="000000"/>
                </a:solidFill>
                <a:latin typeface="Arial Narrow" panose="020B0606020202030204" pitchFamily="34" charset="0"/>
              </a:rPr>
              <a:t>Grids are smaller</a:t>
            </a:r>
          </a:p>
          <a:p>
            <a:pPr eaLnBrk="1" hangingPunct="1">
              <a:spcBef>
                <a:spcPct val="0"/>
              </a:spcBef>
              <a:buFontTx/>
              <a:buNone/>
            </a:pPr>
            <a:r>
              <a:rPr lang="en-US" altLang="ja-JP" sz="2400" dirty="0" smtClean="0">
                <a:solidFill>
                  <a:srgbClr val="000000"/>
                </a:solidFill>
                <a:latin typeface="Arial Narrow" panose="020B0606020202030204" pitchFamily="34" charset="0"/>
              </a:rPr>
              <a:t>unstable</a:t>
            </a:r>
            <a:endParaRPr lang="en-US" altLang="ja-JP" sz="2400" dirty="0">
              <a:solidFill>
                <a:srgbClr val="000000"/>
              </a:solidFill>
              <a:latin typeface="Arial Narrow" panose="020B0606020202030204" pitchFamily="34" charset="0"/>
            </a:endParaRPr>
          </a:p>
          <a:p>
            <a:pPr eaLnBrk="1" hangingPunct="1">
              <a:spcBef>
                <a:spcPct val="0"/>
              </a:spcBef>
              <a:buFontTx/>
              <a:buNone/>
            </a:pPr>
            <a:r>
              <a:rPr lang="en-US" altLang="ja-JP" sz="2400" dirty="0" smtClean="0">
                <a:solidFill>
                  <a:srgbClr val="000000"/>
                </a:solidFill>
                <a:latin typeface="Arial Narrow" panose="020B0606020202030204" pitchFamily="34" charset="0"/>
              </a:rPr>
              <a:t>not responding demands</a:t>
            </a:r>
            <a:endParaRPr lang="ja-JP" altLang="ja-JP" sz="2400" dirty="0">
              <a:solidFill>
                <a:srgbClr val="000000"/>
              </a:solidFill>
              <a:latin typeface="Arial Narrow" panose="020B0606020202030204" pitchFamily="34" charset="0"/>
            </a:endParaRPr>
          </a:p>
        </p:txBody>
      </p:sp>
      <p:sp>
        <p:nvSpPr>
          <p:cNvPr id="64530" name="テキスト ボックス 19"/>
          <p:cNvSpPr txBox="1">
            <a:spLocks noChangeAspect="1" noChangeArrowheads="1"/>
          </p:cNvSpPr>
          <p:nvPr/>
        </p:nvSpPr>
        <p:spPr bwMode="auto">
          <a:xfrm>
            <a:off x="4813301" y="4157663"/>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rPr>
              <a:t>Solar cell</a:t>
            </a:r>
          </a:p>
        </p:txBody>
      </p:sp>
      <p:cxnSp>
        <p:nvCxnSpPr>
          <p:cNvPr id="8" name="直線矢印コネクタ 7"/>
          <p:cNvCxnSpPr/>
          <p:nvPr/>
        </p:nvCxnSpPr>
        <p:spPr>
          <a:xfrm flipH="1">
            <a:off x="2611439" y="5881688"/>
            <a:ext cx="179387" cy="2016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5" name="直線矢印コネクタ 314"/>
          <p:cNvCxnSpPr/>
          <p:nvPr/>
        </p:nvCxnSpPr>
        <p:spPr>
          <a:xfrm flipH="1">
            <a:off x="2381250" y="6213476"/>
            <a:ext cx="179388" cy="200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4534" name="Group 216"/>
          <p:cNvGrpSpPr>
            <a:grpSpLocks/>
          </p:cNvGrpSpPr>
          <p:nvPr/>
        </p:nvGrpSpPr>
        <p:grpSpPr bwMode="auto">
          <a:xfrm>
            <a:off x="6241796" y="3913841"/>
            <a:ext cx="4111879" cy="3044044"/>
            <a:chOff x="2777" y="2015"/>
            <a:chExt cx="2785" cy="2213"/>
          </a:xfrm>
        </p:grpSpPr>
        <p:grpSp>
          <p:nvGrpSpPr>
            <p:cNvPr id="64538" name="Group 217"/>
            <p:cNvGrpSpPr>
              <a:grpSpLocks/>
            </p:cNvGrpSpPr>
            <p:nvPr/>
          </p:nvGrpSpPr>
          <p:grpSpPr bwMode="auto">
            <a:xfrm>
              <a:off x="3319" y="2122"/>
              <a:ext cx="2243" cy="1565"/>
              <a:chOff x="3246" y="2209"/>
              <a:chExt cx="2098" cy="1499"/>
            </a:xfrm>
          </p:grpSpPr>
          <p:sp>
            <p:nvSpPr>
              <p:cNvPr id="64681" name="Line 218"/>
              <p:cNvSpPr>
                <a:spLocks noChangeShapeType="1"/>
              </p:cNvSpPr>
              <p:nvPr/>
            </p:nvSpPr>
            <p:spPr bwMode="auto">
              <a:xfrm>
                <a:off x="4358"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2" name="Line 219"/>
              <p:cNvSpPr>
                <a:spLocks noChangeShapeType="1"/>
              </p:cNvSpPr>
              <p:nvPr/>
            </p:nvSpPr>
            <p:spPr bwMode="auto">
              <a:xfrm>
                <a:off x="4384"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3" name="Line 220"/>
              <p:cNvSpPr>
                <a:spLocks noChangeShapeType="1"/>
              </p:cNvSpPr>
              <p:nvPr/>
            </p:nvSpPr>
            <p:spPr bwMode="auto">
              <a:xfrm>
                <a:off x="4410"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4" name="Line 221"/>
              <p:cNvSpPr>
                <a:spLocks noChangeShapeType="1"/>
              </p:cNvSpPr>
              <p:nvPr/>
            </p:nvSpPr>
            <p:spPr bwMode="auto">
              <a:xfrm>
                <a:off x="443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5" name="Line 222"/>
              <p:cNvSpPr>
                <a:spLocks noChangeShapeType="1"/>
              </p:cNvSpPr>
              <p:nvPr/>
            </p:nvSpPr>
            <p:spPr bwMode="auto">
              <a:xfrm>
                <a:off x="4461"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6" name="Line 223"/>
              <p:cNvSpPr>
                <a:spLocks noChangeShapeType="1"/>
              </p:cNvSpPr>
              <p:nvPr/>
            </p:nvSpPr>
            <p:spPr bwMode="auto">
              <a:xfrm>
                <a:off x="4487"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7" name="Line 224"/>
              <p:cNvSpPr>
                <a:spLocks noChangeShapeType="1"/>
              </p:cNvSpPr>
              <p:nvPr/>
            </p:nvSpPr>
            <p:spPr bwMode="auto">
              <a:xfrm>
                <a:off x="4521"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8" name="Line 225"/>
              <p:cNvSpPr>
                <a:spLocks noChangeShapeType="1"/>
              </p:cNvSpPr>
              <p:nvPr/>
            </p:nvSpPr>
            <p:spPr bwMode="auto">
              <a:xfrm>
                <a:off x="4547"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89" name="Line 226"/>
              <p:cNvSpPr>
                <a:spLocks noChangeShapeType="1"/>
              </p:cNvSpPr>
              <p:nvPr/>
            </p:nvSpPr>
            <p:spPr bwMode="auto">
              <a:xfrm>
                <a:off x="4572"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0" name="Line 227"/>
              <p:cNvSpPr>
                <a:spLocks noChangeShapeType="1"/>
              </p:cNvSpPr>
              <p:nvPr/>
            </p:nvSpPr>
            <p:spPr bwMode="auto">
              <a:xfrm>
                <a:off x="4598"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1" name="Line 228"/>
              <p:cNvSpPr>
                <a:spLocks noChangeShapeType="1"/>
              </p:cNvSpPr>
              <p:nvPr/>
            </p:nvSpPr>
            <p:spPr bwMode="auto">
              <a:xfrm>
                <a:off x="4624"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2" name="Line 229"/>
              <p:cNvSpPr>
                <a:spLocks noChangeShapeType="1"/>
              </p:cNvSpPr>
              <p:nvPr/>
            </p:nvSpPr>
            <p:spPr bwMode="auto">
              <a:xfrm>
                <a:off x="4649"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3" name="Line 230"/>
              <p:cNvSpPr>
                <a:spLocks noChangeShapeType="1"/>
              </p:cNvSpPr>
              <p:nvPr/>
            </p:nvSpPr>
            <p:spPr bwMode="auto">
              <a:xfrm>
                <a:off x="467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4" name="Line 231"/>
              <p:cNvSpPr>
                <a:spLocks noChangeShapeType="1"/>
              </p:cNvSpPr>
              <p:nvPr/>
            </p:nvSpPr>
            <p:spPr bwMode="auto">
              <a:xfrm>
                <a:off x="4709"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5" name="Line 232"/>
              <p:cNvSpPr>
                <a:spLocks noChangeShapeType="1"/>
              </p:cNvSpPr>
              <p:nvPr/>
            </p:nvSpPr>
            <p:spPr bwMode="auto">
              <a:xfrm>
                <a:off x="4735"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6" name="Line 233"/>
              <p:cNvSpPr>
                <a:spLocks noChangeShapeType="1"/>
              </p:cNvSpPr>
              <p:nvPr/>
            </p:nvSpPr>
            <p:spPr bwMode="auto">
              <a:xfrm>
                <a:off x="4761"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7" name="Line 234"/>
              <p:cNvSpPr>
                <a:spLocks noChangeShapeType="1"/>
              </p:cNvSpPr>
              <p:nvPr/>
            </p:nvSpPr>
            <p:spPr bwMode="auto">
              <a:xfrm>
                <a:off x="4786"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8" name="Line 235"/>
              <p:cNvSpPr>
                <a:spLocks noChangeShapeType="1"/>
              </p:cNvSpPr>
              <p:nvPr/>
            </p:nvSpPr>
            <p:spPr bwMode="auto">
              <a:xfrm>
                <a:off x="4812"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99" name="Line 236"/>
              <p:cNvSpPr>
                <a:spLocks noChangeShapeType="1"/>
              </p:cNvSpPr>
              <p:nvPr/>
            </p:nvSpPr>
            <p:spPr bwMode="auto">
              <a:xfrm>
                <a:off x="4838"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0" name="Line 237"/>
              <p:cNvSpPr>
                <a:spLocks noChangeShapeType="1"/>
              </p:cNvSpPr>
              <p:nvPr/>
            </p:nvSpPr>
            <p:spPr bwMode="auto">
              <a:xfrm>
                <a:off x="4872"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1" name="Line 238"/>
              <p:cNvSpPr>
                <a:spLocks noChangeShapeType="1"/>
              </p:cNvSpPr>
              <p:nvPr/>
            </p:nvSpPr>
            <p:spPr bwMode="auto">
              <a:xfrm>
                <a:off x="4897"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2" name="Line 239"/>
              <p:cNvSpPr>
                <a:spLocks noChangeShapeType="1"/>
              </p:cNvSpPr>
              <p:nvPr/>
            </p:nvSpPr>
            <p:spPr bwMode="auto">
              <a:xfrm>
                <a:off x="492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3" name="Line 240"/>
              <p:cNvSpPr>
                <a:spLocks noChangeShapeType="1"/>
              </p:cNvSpPr>
              <p:nvPr/>
            </p:nvSpPr>
            <p:spPr bwMode="auto">
              <a:xfrm>
                <a:off x="4949"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4" name="Line 241"/>
              <p:cNvSpPr>
                <a:spLocks noChangeShapeType="1"/>
              </p:cNvSpPr>
              <p:nvPr/>
            </p:nvSpPr>
            <p:spPr bwMode="auto">
              <a:xfrm>
                <a:off x="4975"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5" name="Line 242"/>
              <p:cNvSpPr>
                <a:spLocks noChangeShapeType="1"/>
              </p:cNvSpPr>
              <p:nvPr/>
            </p:nvSpPr>
            <p:spPr bwMode="auto">
              <a:xfrm>
                <a:off x="5000"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6" name="Line 243"/>
              <p:cNvSpPr>
                <a:spLocks noChangeShapeType="1"/>
              </p:cNvSpPr>
              <p:nvPr/>
            </p:nvSpPr>
            <p:spPr bwMode="auto">
              <a:xfrm>
                <a:off x="5026"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7" name="Line 244"/>
              <p:cNvSpPr>
                <a:spLocks noChangeShapeType="1"/>
              </p:cNvSpPr>
              <p:nvPr/>
            </p:nvSpPr>
            <p:spPr bwMode="auto">
              <a:xfrm>
                <a:off x="5060"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8" name="Line 245"/>
              <p:cNvSpPr>
                <a:spLocks noChangeShapeType="1"/>
              </p:cNvSpPr>
              <p:nvPr/>
            </p:nvSpPr>
            <p:spPr bwMode="auto">
              <a:xfrm>
                <a:off x="5086"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09" name="Line 246"/>
              <p:cNvSpPr>
                <a:spLocks noChangeShapeType="1"/>
              </p:cNvSpPr>
              <p:nvPr/>
            </p:nvSpPr>
            <p:spPr bwMode="auto">
              <a:xfrm>
                <a:off x="5111"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0" name="Line 247"/>
              <p:cNvSpPr>
                <a:spLocks noChangeShapeType="1"/>
              </p:cNvSpPr>
              <p:nvPr/>
            </p:nvSpPr>
            <p:spPr bwMode="auto">
              <a:xfrm>
                <a:off x="5137"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1" name="Line 248"/>
              <p:cNvSpPr>
                <a:spLocks noChangeShapeType="1"/>
              </p:cNvSpPr>
              <p:nvPr/>
            </p:nvSpPr>
            <p:spPr bwMode="auto">
              <a:xfrm>
                <a:off x="5163"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2" name="Line 249"/>
              <p:cNvSpPr>
                <a:spLocks noChangeShapeType="1"/>
              </p:cNvSpPr>
              <p:nvPr/>
            </p:nvSpPr>
            <p:spPr bwMode="auto">
              <a:xfrm>
                <a:off x="5188"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3" name="Line 250"/>
              <p:cNvSpPr>
                <a:spLocks noChangeShapeType="1"/>
              </p:cNvSpPr>
              <p:nvPr/>
            </p:nvSpPr>
            <p:spPr bwMode="auto">
              <a:xfrm>
                <a:off x="522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4" name="Line 251"/>
              <p:cNvSpPr>
                <a:spLocks noChangeShapeType="1"/>
              </p:cNvSpPr>
              <p:nvPr/>
            </p:nvSpPr>
            <p:spPr bwMode="auto">
              <a:xfrm>
                <a:off x="5248"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5" name="Line 252"/>
              <p:cNvSpPr>
                <a:spLocks noChangeShapeType="1"/>
              </p:cNvSpPr>
              <p:nvPr/>
            </p:nvSpPr>
            <p:spPr bwMode="auto">
              <a:xfrm>
                <a:off x="5274"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6" name="Line 253"/>
              <p:cNvSpPr>
                <a:spLocks noChangeShapeType="1"/>
              </p:cNvSpPr>
              <p:nvPr/>
            </p:nvSpPr>
            <p:spPr bwMode="auto">
              <a:xfrm>
                <a:off x="5300" y="2808"/>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7" name="Line 254"/>
              <p:cNvSpPr>
                <a:spLocks noChangeShapeType="1"/>
              </p:cNvSpPr>
              <p:nvPr/>
            </p:nvSpPr>
            <p:spPr bwMode="auto">
              <a:xfrm>
                <a:off x="5325" y="2808"/>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8" name="Line 255"/>
              <p:cNvSpPr>
                <a:spLocks noChangeShapeType="1"/>
              </p:cNvSpPr>
              <p:nvPr/>
            </p:nvSpPr>
            <p:spPr bwMode="auto">
              <a:xfrm>
                <a:off x="5343" y="2808"/>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19" name="Line 256"/>
              <p:cNvSpPr>
                <a:spLocks noChangeShapeType="1"/>
              </p:cNvSpPr>
              <p:nvPr/>
            </p:nvSpPr>
            <p:spPr bwMode="auto">
              <a:xfrm>
                <a:off x="3246"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0" name="Line 257"/>
              <p:cNvSpPr>
                <a:spLocks noChangeShapeType="1"/>
              </p:cNvSpPr>
              <p:nvPr/>
            </p:nvSpPr>
            <p:spPr bwMode="auto">
              <a:xfrm>
                <a:off x="3280"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1" name="Line 258"/>
              <p:cNvSpPr>
                <a:spLocks noChangeShapeType="1"/>
              </p:cNvSpPr>
              <p:nvPr/>
            </p:nvSpPr>
            <p:spPr bwMode="auto">
              <a:xfrm>
                <a:off x="3306"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2" name="Line 259"/>
              <p:cNvSpPr>
                <a:spLocks noChangeShapeType="1"/>
              </p:cNvSpPr>
              <p:nvPr/>
            </p:nvSpPr>
            <p:spPr bwMode="auto">
              <a:xfrm>
                <a:off x="333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3" name="Line 260"/>
              <p:cNvSpPr>
                <a:spLocks noChangeShapeType="1"/>
              </p:cNvSpPr>
              <p:nvPr/>
            </p:nvSpPr>
            <p:spPr bwMode="auto">
              <a:xfrm>
                <a:off x="3357"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4" name="Line 261"/>
              <p:cNvSpPr>
                <a:spLocks noChangeShapeType="1"/>
              </p:cNvSpPr>
              <p:nvPr/>
            </p:nvSpPr>
            <p:spPr bwMode="auto">
              <a:xfrm>
                <a:off x="3383"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5" name="Line 262"/>
              <p:cNvSpPr>
                <a:spLocks noChangeShapeType="1"/>
              </p:cNvSpPr>
              <p:nvPr/>
            </p:nvSpPr>
            <p:spPr bwMode="auto">
              <a:xfrm>
                <a:off x="340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6" name="Line 263"/>
              <p:cNvSpPr>
                <a:spLocks noChangeShapeType="1"/>
              </p:cNvSpPr>
              <p:nvPr/>
            </p:nvSpPr>
            <p:spPr bwMode="auto">
              <a:xfrm>
                <a:off x="3434"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7" name="Line 264"/>
              <p:cNvSpPr>
                <a:spLocks noChangeShapeType="1"/>
              </p:cNvSpPr>
              <p:nvPr/>
            </p:nvSpPr>
            <p:spPr bwMode="auto">
              <a:xfrm>
                <a:off x="3468"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8" name="Line 265"/>
              <p:cNvSpPr>
                <a:spLocks noChangeShapeType="1"/>
              </p:cNvSpPr>
              <p:nvPr/>
            </p:nvSpPr>
            <p:spPr bwMode="auto">
              <a:xfrm>
                <a:off x="3494"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29" name="Line 266"/>
              <p:cNvSpPr>
                <a:spLocks noChangeShapeType="1"/>
              </p:cNvSpPr>
              <p:nvPr/>
            </p:nvSpPr>
            <p:spPr bwMode="auto">
              <a:xfrm>
                <a:off x="3520"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0" name="Line 267"/>
              <p:cNvSpPr>
                <a:spLocks noChangeShapeType="1"/>
              </p:cNvSpPr>
              <p:nvPr/>
            </p:nvSpPr>
            <p:spPr bwMode="auto">
              <a:xfrm>
                <a:off x="354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1" name="Line 268"/>
              <p:cNvSpPr>
                <a:spLocks noChangeShapeType="1"/>
              </p:cNvSpPr>
              <p:nvPr/>
            </p:nvSpPr>
            <p:spPr bwMode="auto">
              <a:xfrm>
                <a:off x="3571"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2" name="Line 269"/>
              <p:cNvSpPr>
                <a:spLocks noChangeShapeType="1"/>
              </p:cNvSpPr>
              <p:nvPr/>
            </p:nvSpPr>
            <p:spPr bwMode="auto">
              <a:xfrm>
                <a:off x="3597"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3" name="Line 270"/>
              <p:cNvSpPr>
                <a:spLocks noChangeShapeType="1"/>
              </p:cNvSpPr>
              <p:nvPr/>
            </p:nvSpPr>
            <p:spPr bwMode="auto">
              <a:xfrm>
                <a:off x="363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4" name="Line 271"/>
              <p:cNvSpPr>
                <a:spLocks noChangeShapeType="1"/>
              </p:cNvSpPr>
              <p:nvPr/>
            </p:nvSpPr>
            <p:spPr bwMode="auto">
              <a:xfrm>
                <a:off x="365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5" name="Line 272"/>
              <p:cNvSpPr>
                <a:spLocks noChangeShapeType="1"/>
              </p:cNvSpPr>
              <p:nvPr/>
            </p:nvSpPr>
            <p:spPr bwMode="auto">
              <a:xfrm>
                <a:off x="368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6" name="Line 273"/>
              <p:cNvSpPr>
                <a:spLocks noChangeShapeType="1"/>
              </p:cNvSpPr>
              <p:nvPr/>
            </p:nvSpPr>
            <p:spPr bwMode="auto">
              <a:xfrm>
                <a:off x="3708"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7" name="Line 274"/>
              <p:cNvSpPr>
                <a:spLocks noChangeShapeType="1"/>
              </p:cNvSpPr>
              <p:nvPr/>
            </p:nvSpPr>
            <p:spPr bwMode="auto">
              <a:xfrm>
                <a:off x="3734"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8" name="Line 275"/>
              <p:cNvSpPr>
                <a:spLocks noChangeShapeType="1"/>
              </p:cNvSpPr>
              <p:nvPr/>
            </p:nvSpPr>
            <p:spPr bwMode="auto">
              <a:xfrm>
                <a:off x="3759"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39" name="Line 276"/>
              <p:cNvSpPr>
                <a:spLocks noChangeShapeType="1"/>
              </p:cNvSpPr>
              <p:nvPr/>
            </p:nvSpPr>
            <p:spPr bwMode="auto">
              <a:xfrm>
                <a:off x="378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0" name="Line 277"/>
              <p:cNvSpPr>
                <a:spLocks noChangeShapeType="1"/>
              </p:cNvSpPr>
              <p:nvPr/>
            </p:nvSpPr>
            <p:spPr bwMode="auto">
              <a:xfrm>
                <a:off x="3819"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1" name="Line 278"/>
              <p:cNvSpPr>
                <a:spLocks noChangeShapeType="1"/>
              </p:cNvSpPr>
              <p:nvPr/>
            </p:nvSpPr>
            <p:spPr bwMode="auto">
              <a:xfrm>
                <a:off x="3845"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2" name="Line 279"/>
              <p:cNvSpPr>
                <a:spLocks noChangeShapeType="1"/>
              </p:cNvSpPr>
              <p:nvPr/>
            </p:nvSpPr>
            <p:spPr bwMode="auto">
              <a:xfrm>
                <a:off x="3871"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3" name="Line 280"/>
              <p:cNvSpPr>
                <a:spLocks noChangeShapeType="1"/>
              </p:cNvSpPr>
              <p:nvPr/>
            </p:nvSpPr>
            <p:spPr bwMode="auto">
              <a:xfrm>
                <a:off x="3896"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4" name="Line 281"/>
              <p:cNvSpPr>
                <a:spLocks noChangeShapeType="1"/>
              </p:cNvSpPr>
              <p:nvPr/>
            </p:nvSpPr>
            <p:spPr bwMode="auto">
              <a:xfrm>
                <a:off x="3922"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5" name="Line 282"/>
              <p:cNvSpPr>
                <a:spLocks noChangeShapeType="1"/>
              </p:cNvSpPr>
              <p:nvPr/>
            </p:nvSpPr>
            <p:spPr bwMode="auto">
              <a:xfrm>
                <a:off x="3948"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6" name="Line 283"/>
              <p:cNvSpPr>
                <a:spLocks noChangeShapeType="1"/>
              </p:cNvSpPr>
              <p:nvPr/>
            </p:nvSpPr>
            <p:spPr bwMode="auto">
              <a:xfrm>
                <a:off x="398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7" name="Line 284"/>
              <p:cNvSpPr>
                <a:spLocks noChangeShapeType="1"/>
              </p:cNvSpPr>
              <p:nvPr/>
            </p:nvSpPr>
            <p:spPr bwMode="auto">
              <a:xfrm>
                <a:off x="400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8" name="Line 285"/>
              <p:cNvSpPr>
                <a:spLocks noChangeShapeType="1"/>
              </p:cNvSpPr>
              <p:nvPr/>
            </p:nvSpPr>
            <p:spPr bwMode="auto">
              <a:xfrm>
                <a:off x="403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49" name="Line 286"/>
              <p:cNvSpPr>
                <a:spLocks noChangeShapeType="1"/>
              </p:cNvSpPr>
              <p:nvPr/>
            </p:nvSpPr>
            <p:spPr bwMode="auto">
              <a:xfrm>
                <a:off x="4059"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0" name="Line 287"/>
              <p:cNvSpPr>
                <a:spLocks noChangeShapeType="1"/>
              </p:cNvSpPr>
              <p:nvPr/>
            </p:nvSpPr>
            <p:spPr bwMode="auto">
              <a:xfrm>
                <a:off x="4084"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1" name="Line 288"/>
              <p:cNvSpPr>
                <a:spLocks noChangeShapeType="1"/>
              </p:cNvSpPr>
              <p:nvPr/>
            </p:nvSpPr>
            <p:spPr bwMode="auto">
              <a:xfrm>
                <a:off x="4110"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2" name="Line 289"/>
              <p:cNvSpPr>
                <a:spLocks noChangeShapeType="1"/>
              </p:cNvSpPr>
              <p:nvPr/>
            </p:nvSpPr>
            <p:spPr bwMode="auto">
              <a:xfrm>
                <a:off x="4136"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3" name="Line 290"/>
              <p:cNvSpPr>
                <a:spLocks noChangeShapeType="1"/>
              </p:cNvSpPr>
              <p:nvPr/>
            </p:nvSpPr>
            <p:spPr bwMode="auto">
              <a:xfrm>
                <a:off x="4170"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4" name="Line 291"/>
              <p:cNvSpPr>
                <a:spLocks noChangeShapeType="1"/>
              </p:cNvSpPr>
              <p:nvPr/>
            </p:nvSpPr>
            <p:spPr bwMode="auto">
              <a:xfrm>
                <a:off x="4196"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5" name="Line 292"/>
              <p:cNvSpPr>
                <a:spLocks noChangeShapeType="1"/>
              </p:cNvSpPr>
              <p:nvPr/>
            </p:nvSpPr>
            <p:spPr bwMode="auto">
              <a:xfrm>
                <a:off x="422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6" name="Line 293"/>
              <p:cNvSpPr>
                <a:spLocks noChangeShapeType="1"/>
              </p:cNvSpPr>
              <p:nvPr/>
            </p:nvSpPr>
            <p:spPr bwMode="auto">
              <a:xfrm>
                <a:off x="4247"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7" name="Line 294"/>
              <p:cNvSpPr>
                <a:spLocks noChangeShapeType="1"/>
              </p:cNvSpPr>
              <p:nvPr/>
            </p:nvSpPr>
            <p:spPr bwMode="auto">
              <a:xfrm>
                <a:off x="4273"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8" name="Line 295"/>
              <p:cNvSpPr>
                <a:spLocks noChangeShapeType="1"/>
              </p:cNvSpPr>
              <p:nvPr/>
            </p:nvSpPr>
            <p:spPr bwMode="auto">
              <a:xfrm>
                <a:off x="429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59" name="Line 296"/>
              <p:cNvSpPr>
                <a:spLocks noChangeShapeType="1"/>
              </p:cNvSpPr>
              <p:nvPr/>
            </p:nvSpPr>
            <p:spPr bwMode="auto">
              <a:xfrm>
                <a:off x="4324"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0" name="Line 297"/>
              <p:cNvSpPr>
                <a:spLocks noChangeShapeType="1"/>
              </p:cNvSpPr>
              <p:nvPr/>
            </p:nvSpPr>
            <p:spPr bwMode="auto">
              <a:xfrm>
                <a:off x="4358"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1" name="Line 298"/>
              <p:cNvSpPr>
                <a:spLocks noChangeShapeType="1"/>
              </p:cNvSpPr>
              <p:nvPr/>
            </p:nvSpPr>
            <p:spPr bwMode="auto">
              <a:xfrm>
                <a:off x="4384"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2" name="Line 299"/>
              <p:cNvSpPr>
                <a:spLocks noChangeShapeType="1"/>
              </p:cNvSpPr>
              <p:nvPr/>
            </p:nvSpPr>
            <p:spPr bwMode="auto">
              <a:xfrm>
                <a:off x="4410"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3" name="Line 300"/>
              <p:cNvSpPr>
                <a:spLocks noChangeShapeType="1"/>
              </p:cNvSpPr>
              <p:nvPr/>
            </p:nvSpPr>
            <p:spPr bwMode="auto">
              <a:xfrm>
                <a:off x="443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4" name="Line 301"/>
              <p:cNvSpPr>
                <a:spLocks noChangeShapeType="1"/>
              </p:cNvSpPr>
              <p:nvPr/>
            </p:nvSpPr>
            <p:spPr bwMode="auto">
              <a:xfrm>
                <a:off x="4461"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5" name="Line 302"/>
              <p:cNvSpPr>
                <a:spLocks noChangeShapeType="1"/>
              </p:cNvSpPr>
              <p:nvPr/>
            </p:nvSpPr>
            <p:spPr bwMode="auto">
              <a:xfrm>
                <a:off x="4487"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6" name="Line 303"/>
              <p:cNvSpPr>
                <a:spLocks noChangeShapeType="1"/>
              </p:cNvSpPr>
              <p:nvPr/>
            </p:nvSpPr>
            <p:spPr bwMode="auto">
              <a:xfrm>
                <a:off x="4521"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7" name="Line 304"/>
              <p:cNvSpPr>
                <a:spLocks noChangeShapeType="1"/>
              </p:cNvSpPr>
              <p:nvPr/>
            </p:nvSpPr>
            <p:spPr bwMode="auto">
              <a:xfrm>
                <a:off x="454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8" name="Line 305"/>
              <p:cNvSpPr>
                <a:spLocks noChangeShapeType="1"/>
              </p:cNvSpPr>
              <p:nvPr/>
            </p:nvSpPr>
            <p:spPr bwMode="auto">
              <a:xfrm>
                <a:off x="457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69" name="Line 306"/>
              <p:cNvSpPr>
                <a:spLocks noChangeShapeType="1"/>
              </p:cNvSpPr>
              <p:nvPr/>
            </p:nvSpPr>
            <p:spPr bwMode="auto">
              <a:xfrm>
                <a:off x="459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0" name="Line 307"/>
              <p:cNvSpPr>
                <a:spLocks noChangeShapeType="1"/>
              </p:cNvSpPr>
              <p:nvPr/>
            </p:nvSpPr>
            <p:spPr bwMode="auto">
              <a:xfrm>
                <a:off x="4624"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1" name="Line 308"/>
              <p:cNvSpPr>
                <a:spLocks noChangeShapeType="1"/>
              </p:cNvSpPr>
              <p:nvPr/>
            </p:nvSpPr>
            <p:spPr bwMode="auto">
              <a:xfrm>
                <a:off x="4649"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2" name="Line 309"/>
              <p:cNvSpPr>
                <a:spLocks noChangeShapeType="1"/>
              </p:cNvSpPr>
              <p:nvPr/>
            </p:nvSpPr>
            <p:spPr bwMode="auto">
              <a:xfrm>
                <a:off x="467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3" name="Line 310"/>
              <p:cNvSpPr>
                <a:spLocks noChangeShapeType="1"/>
              </p:cNvSpPr>
              <p:nvPr/>
            </p:nvSpPr>
            <p:spPr bwMode="auto">
              <a:xfrm>
                <a:off x="4709"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4" name="Line 311"/>
              <p:cNvSpPr>
                <a:spLocks noChangeShapeType="1"/>
              </p:cNvSpPr>
              <p:nvPr/>
            </p:nvSpPr>
            <p:spPr bwMode="auto">
              <a:xfrm>
                <a:off x="4735"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5" name="Line 312"/>
              <p:cNvSpPr>
                <a:spLocks noChangeShapeType="1"/>
              </p:cNvSpPr>
              <p:nvPr/>
            </p:nvSpPr>
            <p:spPr bwMode="auto">
              <a:xfrm>
                <a:off x="4761"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6" name="Line 313"/>
              <p:cNvSpPr>
                <a:spLocks noChangeShapeType="1"/>
              </p:cNvSpPr>
              <p:nvPr/>
            </p:nvSpPr>
            <p:spPr bwMode="auto">
              <a:xfrm>
                <a:off x="4786"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7" name="Line 314"/>
              <p:cNvSpPr>
                <a:spLocks noChangeShapeType="1"/>
              </p:cNvSpPr>
              <p:nvPr/>
            </p:nvSpPr>
            <p:spPr bwMode="auto">
              <a:xfrm>
                <a:off x="4812"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8" name="Line 315"/>
              <p:cNvSpPr>
                <a:spLocks noChangeShapeType="1"/>
              </p:cNvSpPr>
              <p:nvPr/>
            </p:nvSpPr>
            <p:spPr bwMode="auto">
              <a:xfrm>
                <a:off x="4838"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79" name="Line 316"/>
              <p:cNvSpPr>
                <a:spLocks noChangeShapeType="1"/>
              </p:cNvSpPr>
              <p:nvPr/>
            </p:nvSpPr>
            <p:spPr bwMode="auto">
              <a:xfrm>
                <a:off x="4872"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0" name="Line 317"/>
              <p:cNvSpPr>
                <a:spLocks noChangeShapeType="1"/>
              </p:cNvSpPr>
              <p:nvPr/>
            </p:nvSpPr>
            <p:spPr bwMode="auto">
              <a:xfrm>
                <a:off x="4897"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1" name="Line 318"/>
              <p:cNvSpPr>
                <a:spLocks noChangeShapeType="1"/>
              </p:cNvSpPr>
              <p:nvPr/>
            </p:nvSpPr>
            <p:spPr bwMode="auto">
              <a:xfrm>
                <a:off x="492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2" name="Line 319"/>
              <p:cNvSpPr>
                <a:spLocks noChangeShapeType="1"/>
              </p:cNvSpPr>
              <p:nvPr/>
            </p:nvSpPr>
            <p:spPr bwMode="auto">
              <a:xfrm>
                <a:off x="4949"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3" name="Line 320"/>
              <p:cNvSpPr>
                <a:spLocks noChangeShapeType="1"/>
              </p:cNvSpPr>
              <p:nvPr/>
            </p:nvSpPr>
            <p:spPr bwMode="auto">
              <a:xfrm>
                <a:off x="4975"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4" name="Line 321"/>
              <p:cNvSpPr>
                <a:spLocks noChangeShapeType="1"/>
              </p:cNvSpPr>
              <p:nvPr/>
            </p:nvSpPr>
            <p:spPr bwMode="auto">
              <a:xfrm>
                <a:off x="5000"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5" name="Line 322"/>
              <p:cNvSpPr>
                <a:spLocks noChangeShapeType="1"/>
              </p:cNvSpPr>
              <p:nvPr/>
            </p:nvSpPr>
            <p:spPr bwMode="auto">
              <a:xfrm>
                <a:off x="5026"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6" name="Line 323"/>
              <p:cNvSpPr>
                <a:spLocks noChangeShapeType="1"/>
              </p:cNvSpPr>
              <p:nvPr/>
            </p:nvSpPr>
            <p:spPr bwMode="auto">
              <a:xfrm>
                <a:off x="5060"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7" name="Line 324"/>
              <p:cNvSpPr>
                <a:spLocks noChangeShapeType="1"/>
              </p:cNvSpPr>
              <p:nvPr/>
            </p:nvSpPr>
            <p:spPr bwMode="auto">
              <a:xfrm>
                <a:off x="5086"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8" name="Line 325"/>
              <p:cNvSpPr>
                <a:spLocks noChangeShapeType="1"/>
              </p:cNvSpPr>
              <p:nvPr/>
            </p:nvSpPr>
            <p:spPr bwMode="auto">
              <a:xfrm>
                <a:off x="5111"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89" name="Line 326"/>
              <p:cNvSpPr>
                <a:spLocks noChangeShapeType="1"/>
              </p:cNvSpPr>
              <p:nvPr/>
            </p:nvSpPr>
            <p:spPr bwMode="auto">
              <a:xfrm>
                <a:off x="5137"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0" name="Line 327"/>
              <p:cNvSpPr>
                <a:spLocks noChangeShapeType="1"/>
              </p:cNvSpPr>
              <p:nvPr/>
            </p:nvSpPr>
            <p:spPr bwMode="auto">
              <a:xfrm>
                <a:off x="5163"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1" name="Line 328"/>
              <p:cNvSpPr>
                <a:spLocks noChangeShapeType="1"/>
              </p:cNvSpPr>
              <p:nvPr/>
            </p:nvSpPr>
            <p:spPr bwMode="auto">
              <a:xfrm>
                <a:off x="5188"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2" name="Line 329"/>
              <p:cNvSpPr>
                <a:spLocks noChangeShapeType="1"/>
              </p:cNvSpPr>
              <p:nvPr/>
            </p:nvSpPr>
            <p:spPr bwMode="auto">
              <a:xfrm>
                <a:off x="522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3" name="Line 330"/>
              <p:cNvSpPr>
                <a:spLocks noChangeShapeType="1"/>
              </p:cNvSpPr>
              <p:nvPr/>
            </p:nvSpPr>
            <p:spPr bwMode="auto">
              <a:xfrm>
                <a:off x="5248"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4" name="Line 331"/>
              <p:cNvSpPr>
                <a:spLocks noChangeShapeType="1"/>
              </p:cNvSpPr>
              <p:nvPr/>
            </p:nvSpPr>
            <p:spPr bwMode="auto">
              <a:xfrm>
                <a:off x="5274"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5" name="Line 332"/>
              <p:cNvSpPr>
                <a:spLocks noChangeShapeType="1"/>
              </p:cNvSpPr>
              <p:nvPr/>
            </p:nvSpPr>
            <p:spPr bwMode="auto">
              <a:xfrm>
                <a:off x="5300" y="25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6" name="Line 333"/>
              <p:cNvSpPr>
                <a:spLocks noChangeShapeType="1"/>
              </p:cNvSpPr>
              <p:nvPr/>
            </p:nvSpPr>
            <p:spPr bwMode="auto">
              <a:xfrm>
                <a:off x="5325" y="25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7" name="Line 334"/>
              <p:cNvSpPr>
                <a:spLocks noChangeShapeType="1"/>
              </p:cNvSpPr>
              <p:nvPr/>
            </p:nvSpPr>
            <p:spPr bwMode="auto">
              <a:xfrm>
                <a:off x="5343" y="25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8" name="Line 335"/>
              <p:cNvSpPr>
                <a:spLocks noChangeShapeType="1"/>
              </p:cNvSpPr>
              <p:nvPr/>
            </p:nvSpPr>
            <p:spPr bwMode="auto">
              <a:xfrm>
                <a:off x="3246"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799" name="Line 336"/>
              <p:cNvSpPr>
                <a:spLocks noChangeShapeType="1"/>
              </p:cNvSpPr>
              <p:nvPr/>
            </p:nvSpPr>
            <p:spPr bwMode="auto">
              <a:xfrm>
                <a:off x="3280"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0" name="Line 337"/>
              <p:cNvSpPr>
                <a:spLocks noChangeShapeType="1"/>
              </p:cNvSpPr>
              <p:nvPr/>
            </p:nvSpPr>
            <p:spPr bwMode="auto">
              <a:xfrm>
                <a:off x="3306"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1" name="Line 338"/>
              <p:cNvSpPr>
                <a:spLocks noChangeShapeType="1"/>
              </p:cNvSpPr>
              <p:nvPr/>
            </p:nvSpPr>
            <p:spPr bwMode="auto">
              <a:xfrm>
                <a:off x="333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2" name="Line 339"/>
              <p:cNvSpPr>
                <a:spLocks noChangeShapeType="1"/>
              </p:cNvSpPr>
              <p:nvPr/>
            </p:nvSpPr>
            <p:spPr bwMode="auto">
              <a:xfrm>
                <a:off x="3357"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3" name="Line 340"/>
              <p:cNvSpPr>
                <a:spLocks noChangeShapeType="1"/>
              </p:cNvSpPr>
              <p:nvPr/>
            </p:nvSpPr>
            <p:spPr bwMode="auto">
              <a:xfrm>
                <a:off x="3383"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4" name="Line 341"/>
              <p:cNvSpPr>
                <a:spLocks noChangeShapeType="1"/>
              </p:cNvSpPr>
              <p:nvPr/>
            </p:nvSpPr>
            <p:spPr bwMode="auto">
              <a:xfrm>
                <a:off x="340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5" name="Line 342"/>
              <p:cNvSpPr>
                <a:spLocks noChangeShapeType="1"/>
              </p:cNvSpPr>
              <p:nvPr/>
            </p:nvSpPr>
            <p:spPr bwMode="auto">
              <a:xfrm>
                <a:off x="3434"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6" name="Line 343"/>
              <p:cNvSpPr>
                <a:spLocks noChangeShapeType="1"/>
              </p:cNvSpPr>
              <p:nvPr/>
            </p:nvSpPr>
            <p:spPr bwMode="auto">
              <a:xfrm>
                <a:off x="3468"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7" name="Line 344"/>
              <p:cNvSpPr>
                <a:spLocks noChangeShapeType="1"/>
              </p:cNvSpPr>
              <p:nvPr/>
            </p:nvSpPr>
            <p:spPr bwMode="auto">
              <a:xfrm>
                <a:off x="3494"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8" name="Line 345"/>
              <p:cNvSpPr>
                <a:spLocks noChangeShapeType="1"/>
              </p:cNvSpPr>
              <p:nvPr/>
            </p:nvSpPr>
            <p:spPr bwMode="auto">
              <a:xfrm>
                <a:off x="3520"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09" name="Line 346"/>
              <p:cNvSpPr>
                <a:spLocks noChangeShapeType="1"/>
              </p:cNvSpPr>
              <p:nvPr/>
            </p:nvSpPr>
            <p:spPr bwMode="auto">
              <a:xfrm>
                <a:off x="354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0" name="Line 347"/>
              <p:cNvSpPr>
                <a:spLocks noChangeShapeType="1"/>
              </p:cNvSpPr>
              <p:nvPr/>
            </p:nvSpPr>
            <p:spPr bwMode="auto">
              <a:xfrm>
                <a:off x="3571"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1" name="Line 348"/>
              <p:cNvSpPr>
                <a:spLocks noChangeShapeType="1"/>
              </p:cNvSpPr>
              <p:nvPr/>
            </p:nvSpPr>
            <p:spPr bwMode="auto">
              <a:xfrm>
                <a:off x="3597"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2" name="Line 349"/>
              <p:cNvSpPr>
                <a:spLocks noChangeShapeType="1"/>
              </p:cNvSpPr>
              <p:nvPr/>
            </p:nvSpPr>
            <p:spPr bwMode="auto">
              <a:xfrm>
                <a:off x="363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3" name="Line 350"/>
              <p:cNvSpPr>
                <a:spLocks noChangeShapeType="1"/>
              </p:cNvSpPr>
              <p:nvPr/>
            </p:nvSpPr>
            <p:spPr bwMode="auto">
              <a:xfrm>
                <a:off x="365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4" name="Line 351"/>
              <p:cNvSpPr>
                <a:spLocks noChangeShapeType="1"/>
              </p:cNvSpPr>
              <p:nvPr/>
            </p:nvSpPr>
            <p:spPr bwMode="auto">
              <a:xfrm>
                <a:off x="368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5" name="Line 352"/>
              <p:cNvSpPr>
                <a:spLocks noChangeShapeType="1"/>
              </p:cNvSpPr>
              <p:nvPr/>
            </p:nvSpPr>
            <p:spPr bwMode="auto">
              <a:xfrm>
                <a:off x="3708"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6" name="Line 353"/>
              <p:cNvSpPr>
                <a:spLocks noChangeShapeType="1"/>
              </p:cNvSpPr>
              <p:nvPr/>
            </p:nvSpPr>
            <p:spPr bwMode="auto">
              <a:xfrm>
                <a:off x="3734"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7" name="Line 354"/>
              <p:cNvSpPr>
                <a:spLocks noChangeShapeType="1"/>
              </p:cNvSpPr>
              <p:nvPr/>
            </p:nvSpPr>
            <p:spPr bwMode="auto">
              <a:xfrm>
                <a:off x="3759"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8" name="Line 355"/>
              <p:cNvSpPr>
                <a:spLocks noChangeShapeType="1"/>
              </p:cNvSpPr>
              <p:nvPr/>
            </p:nvSpPr>
            <p:spPr bwMode="auto">
              <a:xfrm>
                <a:off x="378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19" name="Line 356"/>
              <p:cNvSpPr>
                <a:spLocks noChangeShapeType="1"/>
              </p:cNvSpPr>
              <p:nvPr/>
            </p:nvSpPr>
            <p:spPr bwMode="auto">
              <a:xfrm>
                <a:off x="3819"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0" name="Line 357"/>
              <p:cNvSpPr>
                <a:spLocks noChangeShapeType="1"/>
              </p:cNvSpPr>
              <p:nvPr/>
            </p:nvSpPr>
            <p:spPr bwMode="auto">
              <a:xfrm>
                <a:off x="3845"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1" name="Line 358"/>
              <p:cNvSpPr>
                <a:spLocks noChangeShapeType="1"/>
              </p:cNvSpPr>
              <p:nvPr/>
            </p:nvSpPr>
            <p:spPr bwMode="auto">
              <a:xfrm>
                <a:off x="3871"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2" name="Line 359"/>
              <p:cNvSpPr>
                <a:spLocks noChangeShapeType="1"/>
              </p:cNvSpPr>
              <p:nvPr/>
            </p:nvSpPr>
            <p:spPr bwMode="auto">
              <a:xfrm>
                <a:off x="3896"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3" name="Line 360"/>
              <p:cNvSpPr>
                <a:spLocks noChangeShapeType="1"/>
              </p:cNvSpPr>
              <p:nvPr/>
            </p:nvSpPr>
            <p:spPr bwMode="auto">
              <a:xfrm>
                <a:off x="3922"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4" name="Line 361"/>
              <p:cNvSpPr>
                <a:spLocks noChangeShapeType="1"/>
              </p:cNvSpPr>
              <p:nvPr/>
            </p:nvSpPr>
            <p:spPr bwMode="auto">
              <a:xfrm>
                <a:off x="3948"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5" name="Line 362"/>
              <p:cNvSpPr>
                <a:spLocks noChangeShapeType="1"/>
              </p:cNvSpPr>
              <p:nvPr/>
            </p:nvSpPr>
            <p:spPr bwMode="auto">
              <a:xfrm>
                <a:off x="398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6" name="Line 363"/>
              <p:cNvSpPr>
                <a:spLocks noChangeShapeType="1"/>
              </p:cNvSpPr>
              <p:nvPr/>
            </p:nvSpPr>
            <p:spPr bwMode="auto">
              <a:xfrm>
                <a:off x="400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7" name="Line 364"/>
              <p:cNvSpPr>
                <a:spLocks noChangeShapeType="1"/>
              </p:cNvSpPr>
              <p:nvPr/>
            </p:nvSpPr>
            <p:spPr bwMode="auto">
              <a:xfrm>
                <a:off x="403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8" name="Line 365"/>
              <p:cNvSpPr>
                <a:spLocks noChangeShapeType="1"/>
              </p:cNvSpPr>
              <p:nvPr/>
            </p:nvSpPr>
            <p:spPr bwMode="auto">
              <a:xfrm>
                <a:off x="4059"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29" name="Line 366"/>
              <p:cNvSpPr>
                <a:spLocks noChangeShapeType="1"/>
              </p:cNvSpPr>
              <p:nvPr/>
            </p:nvSpPr>
            <p:spPr bwMode="auto">
              <a:xfrm>
                <a:off x="4084"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0" name="Line 367"/>
              <p:cNvSpPr>
                <a:spLocks noChangeShapeType="1"/>
              </p:cNvSpPr>
              <p:nvPr/>
            </p:nvSpPr>
            <p:spPr bwMode="auto">
              <a:xfrm>
                <a:off x="4110"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1" name="Line 368"/>
              <p:cNvSpPr>
                <a:spLocks noChangeShapeType="1"/>
              </p:cNvSpPr>
              <p:nvPr/>
            </p:nvSpPr>
            <p:spPr bwMode="auto">
              <a:xfrm>
                <a:off x="4136"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2" name="Line 369"/>
              <p:cNvSpPr>
                <a:spLocks noChangeShapeType="1"/>
              </p:cNvSpPr>
              <p:nvPr/>
            </p:nvSpPr>
            <p:spPr bwMode="auto">
              <a:xfrm>
                <a:off x="4170"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3" name="Line 370"/>
              <p:cNvSpPr>
                <a:spLocks noChangeShapeType="1"/>
              </p:cNvSpPr>
              <p:nvPr/>
            </p:nvSpPr>
            <p:spPr bwMode="auto">
              <a:xfrm>
                <a:off x="4196"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4" name="Line 371"/>
              <p:cNvSpPr>
                <a:spLocks noChangeShapeType="1"/>
              </p:cNvSpPr>
              <p:nvPr/>
            </p:nvSpPr>
            <p:spPr bwMode="auto">
              <a:xfrm>
                <a:off x="422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5" name="Line 372"/>
              <p:cNvSpPr>
                <a:spLocks noChangeShapeType="1"/>
              </p:cNvSpPr>
              <p:nvPr/>
            </p:nvSpPr>
            <p:spPr bwMode="auto">
              <a:xfrm>
                <a:off x="4247"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6" name="Line 373"/>
              <p:cNvSpPr>
                <a:spLocks noChangeShapeType="1"/>
              </p:cNvSpPr>
              <p:nvPr/>
            </p:nvSpPr>
            <p:spPr bwMode="auto">
              <a:xfrm>
                <a:off x="4273"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7" name="Line 374"/>
              <p:cNvSpPr>
                <a:spLocks noChangeShapeType="1"/>
              </p:cNvSpPr>
              <p:nvPr/>
            </p:nvSpPr>
            <p:spPr bwMode="auto">
              <a:xfrm>
                <a:off x="429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8" name="Line 375"/>
              <p:cNvSpPr>
                <a:spLocks noChangeShapeType="1"/>
              </p:cNvSpPr>
              <p:nvPr/>
            </p:nvSpPr>
            <p:spPr bwMode="auto">
              <a:xfrm>
                <a:off x="4324"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39" name="Line 376"/>
              <p:cNvSpPr>
                <a:spLocks noChangeShapeType="1"/>
              </p:cNvSpPr>
              <p:nvPr/>
            </p:nvSpPr>
            <p:spPr bwMode="auto">
              <a:xfrm>
                <a:off x="4358"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0" name="Line 377"/>
              <p:cNvSpPr>
                <a:spLocks noChangeShapeType="1"/>
              </p:cNvSpPr>
              <p:nvPr/>
            </p:nvSpPr>
            <p:spPr bwMode="auto">
              <a:xfrm>
                <a:off x="4384"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1" name="Line 378"/>
              <p:cNvSpPr>
                <a:spLocks noChangeShapeType="1"/>
              </p:cNvSpPr>
              <p:nvPr/>
            </p:nvSpPr>
            <p:spPr bwMode="auto">
              <a:xfrm>
                <a:off x="4410"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2" name="Line 379"/>
              <p:cNvSpPr>
                <a:spLocks noChangeShapeType="1"/>
              </p:cNvSpPr>
              <p:nvPr/>
            </p:nvSpPr>
            <p:spPr bwMode="auto">
              <a:xfrm>
                <a:off x="443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3" name="Line 380"/>
              <p:cNvSpPr>
                <a:spLocks noChangeShapeType="1"/>
              </p:cNvSpPr>
              <p:nvPr/>
            </p:nvSpPr>
            <p:spPr bwMode="auto">
              <a:xfrm>
                <a:off x="4461"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4" name="Line 381"/>
              <p:cNvSpPr>
                <a:spLocks noChangeShapeType="1"/>
              </p:cNvSpPr>
              <p:nvPr/>
            </p:nvSpPr>
            <p:spPr bwMode="auto">
              <a:xfrm>
                <a:off x="4487"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5" name="Line 382"/>
              <p:cNvSpPr>
                <a:spLocks noChangeShapeType="1"/>
              </p:cNvSpPr>
              <p:nvPr/>
            </p:nvSpPr>
            <p:spPr bwMode="auto">
              <a:xfrm>
                <a:off x="4521"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6" name="Line 383"/>
              <p:cNvSpPr>
                <a:spLocks noChangeShapeType="1"/>
              </p:cNvSpPr>
              <p:nvPr/>
            </p:nvSpPr>
            <p:spPr bwMode="auto">
              <a:xfrm>
                <a:off x="454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7" name="Line 384"/>
              <p:cNvSpPr>
                <a:spLocks noChangeShapeType="1"/>
              </p:cNvSpPr>
              <p:nvPr/>
            </p:nvSpPr>
            <p:spPr bwMode="auto">
              <a:xfrm>
                <a:off x="457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8" name="Line 385"/>
              <p:cNvSpPr>
                <a:spLocks noChangeShapeType="1"/>
              </p:cNvSpPr>
              <p:nvPr/>
            </p:nvSpPr>
            <p:spPr bwMode="auto">
              <a:xfrm>
                <a:off x="459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49" name="Line 386"/>
              <p:cNvSpPr>
                <a:spLocks noChangeShapeType="1"/>
              </p:cNvSpPr>
              <p:nvPr/>
            </p:nvSpPr>
            <p:spPr bwMode="auto">
              <a:xfrm>
                <a:off x="4624"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0" name="Line 387"/>
              <p:cNvSpPr>
                <a:spLocks noChangeShapeType="1"/>
              </p:cNvSpPr>
              <p:nvPr/>
            </p:nvSpPr>
            <p:spPr bwMode="auto">
              <a:xfrm>
                <a:off x="4649"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1" name="Line 388"/>
              <p:cNvSpPr>
                <a:spLocks noChangeShapeType="1"/>
              </p:cNvSpPr>
              <p:nvPr/>
            </p:nvSpPr>
            <p:spPr bwMode="auto">
              <a:xfrm>
                <a:off x="467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2" name="Line 389"/>
              <p:cNvSpPr>
                <a:spLocks noChangeShapeType="1"/>
              </p:cNvSpPr>
              <p:nvPr/>
            </p:nvSpPr>
            <p:spPr bwMode="auto">
              <a:xfrm>
                <a:off x="4709"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3" name="Line 390"/>
              <p:cNvSpPr>
                <a:spLocks noChangeShapeType="1"/>
              </p:cNvSpPr>
              <p:nvPr/>
            </p:nvSpPr>
            <p:spPr bwMode="auto">
              <a:xfrm>
                <a:off x="4735"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4" name="Line 391"/>
              <p:cNvSpPr>
                <a:spLocks noChangeShapeType="1"/>
              </p:cNvSpPr>
              <p:nvPr/>
            </p:nvSpPr>
            <p:spPr bwMode="auto">
              <a:xfrm>
                <a:off x="4761"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5" name="Line 392"/>
              <p:cNvSpPr>
                <a:spLocks noChangeShapeType="1"/>
              </p:cNvSpPr>
              <p:nvPr/>
            </p:nvSpPr>
            <p:spPr bwMode="auto">
              <a:xfrm>
                <a:off x="4786"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6" name="Line 393"/>
              <p:cNvSpPr>
                <a:spLocks noChangeShapeType="1"/>
              </p:cNvSpPr>
              <p:nvPr/>
            </p:nvSpPr>
            <p:spPr bwMode="auto">
              <a:xfrm>
                <a:off x="4812"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7" name="Line 394"/>
              <p:cNvSpPr>
                <a:spLocks noChangeShapeType="1"/>
              </p:cNvSpPr>
              <p:nvPr/>
            </p:nvSpPr>
            <p:spPr bwMode="auto">
              <a:xfrm>
                <a:off x="4838"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8" name="Line 395"/>
              <p:cNvSpPr>
                <a:spLocks noChangeShapeType="1"/>
              </p:cNvSpPr>
              <p:nvPr/>
            </p:nvSpPr>
            <p:spPr bwMode="auto">
              <a:xfrm>
                <a:off x="4872"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59" name="Line 396"/>
              <p:cNvSpPr>
                <a:spLocks noChangeShapeType="1"/>
              </p:cNvSpPr>
              <p:nvPr/>
            </p:nvSpPr>
            <p:spPr bwMode="auto">
              <a:xfrm>
                <a:off x="4897"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0" name="Line 397"/>
              <p:cNvSpPr>
                <a:spLocks noChangeShapeType="1"/>
              </p:cNvSpPr>
              <p:nvPr/>
            </p:nvSpPr>
            <p:spPr bwMode="auto">
              <a:xfrm>
                <a:off x="492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1" name="Line 398"/>
              <p:cNvSpPr>
                <a:spLocks noChangeShapeType="1"/>
              </p:cNvSpPr>
              <p:nvPr/>
            </p:nvSpPr>
            <p:spPr bwMode="auto">
              <a:xfrm>
                <a:off x="4949"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2" name="Line 399"/>
              <p:cNvSpPr>
                <a:spLocks noChangeShapeType="1"/>
              </p:cNvSpPr>
              <p:nvPr/>
            </p:nvSpPr>
            <p:spPr bwMode="auto">
              <a:xfrm>
                <a:off x="4975"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3" name="Line 400"/>
              <p:cNvSpPr>
                <a:spLocks noChangeShapeType="1"/>
              </p:cNvSpPr>
              <p:nvPr/>
            </p:nvSpPr>
            <p:spPr bwMode="auto">
              <a:xfrm>
                <a:off x="5000"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4" name="Line 401"/>
              <p:cNvSpPr>
                <a:spLocks noChangeShapeType="1"/>
              </p:cNvSpPr>
              <p:nvPr/>
            </p:nvSpPr>
            <p:spPr bwMode="auto">
              <a:xfrm>
                <a:off x="5026"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5" name="Line 402"/>
              <p:cNvSpPr>
                <a:spLocks noChangeShapeType="1"/>
              </p:cNvSpPr>
              <p:nvPr/>
            </p:nvSpPr>
            <p:spPr bwMode="auto">
              <a:xfrm>
                <a:off x="5060"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6" name="Line 403"/>
              <p:cNvSpPr>
                <a:spLocks noChangeShapeType="1"/>
              </p:cNvSpPr>
              <p:nvPr/>
            </p:nvSpPr>
            <p:spPr bwMode="auto">
              <a:xfrm>
                <a:off x="5086"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7" name="Line 404"/>
              <p:cNvSpPr>
                <a:spLocks noChangeShapeType="1"/>
              </p:cNvSpPr>
              <p:nvPr/>
            </p:nvSpPr>
            <p:spPr bwMode="auto">
              <a:xfrm>
                <a:off x="5111"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8" name="Line 405"/>
              <p:cNvSpPr>
                <a:spLocks noChangeShapeType="1"/>
              </p:cNvSpPr>
              <p:nvPr/>
            </p:nvSpPr>
            <p:spPr bwMode="auto">
              <a:xfrm>
                <a:off x="5137"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69" name="Line 406"/>
              <p:cNvSpPr>
                <a:spLocks noChangeShapeType="1"/>
              </p:cNvSpPr>
              <p:nvPr/>
            </p:nvSpPr>
            <p:spPr bwMode="auto">
              <a:xfrm>
                <a:off x="5163"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0" name="Line 407"/>
              <p:cNvSpPr>
                <a:spLocks noChangeShapeType="1"/>
              </p:cNvSpPr>
              <p:nvPr/>
            </p:nvSpPr>
            <p:spPr bwMode="auto">
              <a:xfrm>
                <a:off x="5188"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1" name="Line 408"/>
              <p:cNvSpPr>
                <a:spLocks noChangeShapeType="1"/>
              </p:cNvSpPr>
              <p:nvPr/>
            </p:nvSpPr>
            <p:spPr bwMode="auto">
              <a:xfrm>
                <a:off x="522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2" name="Line 409"/>
              <p:cNvSpPr>
                <a:spLocks noChangeShapeType="1"/>
              </p:cNvSpPr>
              <p:nvPr/>
            </p:nvSpPr>
            <p:spPr bwMode="auto">
              <a:xfrm>
                <a:off x="5248"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3" name="Line 410"/>
              <p:cNvSpPr>
                <a:spLocks noChangeShapeType="1"/>
              </p:cNvSpPr>
              <p:nvPr/>
            </p:nvSpPr>
            <p:spPr bwMode="auto">
              <a:xfrm>
                <a:off x="5274"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4" name="Line 411"/>
              <p:cNvSpPr>
                <a:spLocks noChangeShapeType="1"/>
              </p:cNvSpPr>
              <p:nvPr/>
            </p:nvSpPr>
            <p:spPr bwMode="auto">
              <a:xfrm>
                <a:off x="5300" y="2209"/>
                <a:ext cx="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5" name="Line 412"/>
              <p:cNvSpPr>
                <a:spLocks noChangeShapeType="1"/>
              </p:cNvSpPr>
              <p:nvPr/>
            </p:nvSpPr>
            <p:spPr bwMode="auto">
              <a:xfrm>
                <a:off x="5325" y="2209"/>
                <a:ext cx="9"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6" name="Line 413"/>
              <p:cNvSpPr>
                <a:spLocks noChangeShapeType="1"/>
              </p:cNvSpPr>
              <p:nvPr/>
            </p:nvSpPr>
            <p:spPr bwMode="auto">
              <a:xfrm>
                <a:off x="5343" y="2209"/>
                <a:ext cx="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7" name="Line 414"/>
              <p:cNvSpPr>
                <a:spLocks noChangeShapeType="1"/>
              </p:cNvSpPr>
              <p:nvPr/>
            </p:nvSpPr>
            <p:spPr bwMode="auto">
              <a:xfrm>
                <a:off x="3246" y="2481"/>
                <a:ext cx="209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8" name="Line 415"/>
              <p:cNvSpPr>
                <a:spLocks noChangeShapeType="1"/>
              </p:cNvSpPr>
              <p:nvPr/>
            </p:nvSpPr>
            <p:spPr bwMode="auto">
              <a:xfrm>
                <a:off x="5343" y="2209"/>
                <a:ext cx="1" cy="149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79" name="Line 416"/>
              <p:cNvSpPr>
                <a:spLocks noChangeShapeType="1"/>
              </p:cNvSpPr>
              <p:nvPr/>
            </p:nvSpPr>
            <p:spPr bwMode="auto">
              <a:xfrm flipH="1">
                <a:off x="3246" y="3707"/>
                <a:ext cx="209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880" name="Line 417"/>
              <p:cNvSpPr>
                <a:spLocks noChangeShapeType="1"/>
              </p:cNvSpPr>
              <p:nvPr/>
            </p:nvSpPr>
            <p:spPr bwMode="auto">
              <a:xfrm flipV="1">
                <a:off x="3246" y="2209"/>
                <a:ext cx="1" cy="149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grpSp>
        <p:sp>
          <p:nvSpPr>
            <p:cNvPr id="64539" name="Freeform 418"/>
            <p:cNvSpPr>
              <a:spLocks/>
            </p:cNvSpPr>
            <p:nvPr/>
          </p:nvSpPr>
          <p:spPr bwMode="auto">
            <a:xfrm>
              <a:off x="3319" y="3543"/>
              <a:ext cx="2242" cy="143"/>
            </a:xfrm>
            <a:custGeom>
              <a:avLst/>
              <a:gdLst>
                <a:gd name="T0" fmla="*/ 0 w 2097"/>
                <a:gd name="T1" fmla="*/ 210 h 137"/>
                <a:gd name="T2" fmla="*/ 0 w 2097"/>
                <a:gd name="T3" fmla="*/ 119 h 137"/>
                <a:gd name="T4" fmla="*/ 367 w 2097"/>
                <a:gd name="T5" fmla="*/ 93 h 137"/>
                <a:gd name="T6" fmla="*/ 749 w 2097"/>
                <a:gd name="T7" fmla="*/ 65 h 137"/>
                <a:gd name="T8" fmla="*/ 1117 w 2097"/>
                <a:gd name="T9" fmla="*/ 37 h 137"/>
                <a:gd name="T10" fmla="*/ 1486 w 2097"/>
                <a:gd name="T11" fmla="*/ 9 h 137"/>
                <a:gd name="T12" fmla="*/ 1854 w 2097"/>
                <a:gd name="T13" fmla="*/ 0 h 137"/>
                <a:gd name="T14" fmla="*/ 2241 w 2097"/>
                <a:gd name="T15" fmla="*/ 0 h 137"/>
                <a:gd name="T16" fmla="*/ 2607 w 2097"/>
                <a:gd name="T17" fmla="*/ 0 h 137"/>
                <a:gd name="T18" fmla="*/ 2972 w 2097"/>
                <a:gd name="T19" fmla="*/ 0 h 137"/>
                <a:gd name="T20" fmla="*/ 3339 w 2097"/>
                <a:gd name="T21" fmla="*/ 0 h 137"/>
                <a:gd name="T22" fmla="*/ 3723 w 2097"/>
                <a:gd name="T23" fmla="*/ 0 h 137"/>
                <a:gd name="T24" fmla="*/ 4094 w 2097"/>
                <a:gd name="T25" fmla="*/ 0 h 137"/>
                <a:gd name="T26" fmla="*/ 4094 w 2097"/>
                <a:gd name="T27" fmla="*/ 210 h 137"/>
                <a:gd name="T28" fmla="*/ 3723 w 2097"/>
                <a:gd name="T29" fmla="*/ 210 h 137"/>
                <a:gd name="T30" fmla="*/ 3339 w 2097"/>
                <a:gd name="T31" fmla="*/ 210 h 137"/>
                <a:gd name="T32" fmla="*/ 2972 w 2097"/>
                <a:gd name="T33" fmla="*/ 210 h 137"/>
                <a:gd name="T34" fmla="*/ 2607 w 2097"/>
                <a:gd name="T35" fmla="*/ 210 h 137"/>
                <a:gd name="T36" fmla="*/ 2241 w 2097"/>
                <a:gd name="T37" fmla="*/ 210 h 137"/>
                <a:gd name="T38" fmla="*/ 1854 w 2097"/>
                <a:gd name="T39" fmla="*/ 210 h 137"/>
                <a:gd name="T40" fmla="*/ 1486 w 2097"/>
                <a:gd name="T41" fmla="*/ 210 h 137"/>
                <a:gd name="T42" fmla="*/ 1117 w 2097"/>
                <a:gd name="T43" fmla="*/ 210 h 137"/>
                <a:gd name="T44" fmla="*/ 749 w 2097"/>
                <a:gd name="T45" fmla="*/ 210 h 137"/>
                <a:gd name="T46" fmla="*/ 367 w 2097"/>
                <a:gd name="T47" fmla="*/ 210 h 137"/>
                <a:gd name="T48" fmla="*/ 0 w 2097"/>
                <a:gd name="T49" fmla="*/ 210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137"/>
                <a:gd name="T77" fmla="*/ 2097 w 2097"/>
                <a:gd name="T78" fmla="*/ 137 h 1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137">
                  <a:moveTo>
                    <a:pt x="0" y="137"/>
                  </a:moveTo>
                  <a:lnTo>
                    <a:pt x="0" y="77"/>
                  </a:lnTo>
                  <a:lnTo>
                    <a:pt x="188" y="60"/>
                  </a:lnTo>
                  <a:lnTo>
                    <a:pt x="385" y="43"/>
                  </a:lnTo>
                  <a:lnTo>
                    <a:pt x="573" y="26"/>
                  </a:lnTo>
                  <a:lnTo>
                    <a:pt x="761" y="9"/>
                  </a:lnTo>
                  <a:lnTo>
                    <a:pt x="950" y="0"/>
                  </a:lnTo>
                  <a:lnTo>
                    <a:pt x="1147" y="0"/>
                  </a:lnTo>
                  <a:lnTo>
                    <a:pt x="1335" y="0"/>
                  </a:lnTo>
                  <a:lnTo>
                    <a:pt x="1523" y="0"/>
                  </a:lnTo>
                  <a:lnTo>
                    <a:pt x="1711" y="0"/>
                  </a:lnTo>
                  <a:lnTo>
                    <a:pt x="1908" y="0"/>
                  </a:lnTo>
                  <a:lnTo>
                    <a:pt x="2097" y="0"/>
                  </a:lnTo>
                  <a:lnTo>
                    <a:pt x="2097" y="137"/>
                  </a:lnTo>
                  <a:lnTo>
                    <a:pt x="1908" y="137"/>
                  </a:lnTo>
                  <a:lnTo>
                    <a:pt x="1711" y="137"/>
                  </a:lnTo>
                  <a:lnTo>
                    <a:pt x="1523" y="137"/>
                  </a:lnTo>
                  <a:lnTo>
                    <a:pt x="1335" y="137"/>
                  </a:lnTo>
                  <a:lnTo>
                    <a:pt x="1147" y="137"/>
                  </a:lnTo>
                  <a:lnTo>
                    <a:pt x="950" y="137"/>
                  </a:lnTo>
                  <a:lnTo>
                    <a:pt x="761" y="137"/>
                  </a:lnTo>
                  <a:lnTo>
                    <a:pt x="573" y="137"/>
                  </a:lnTo>
                  <a:lnTo>
                    <a:pt x="385" y="137"/>
                  </a:lnTo>
                  <a:lnTo>
                    <a:pt x="188" y="137"/>
                  </a:lnTo>
                  <a:lnTo>
                    <a:pt x="0" y="13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540" name="Freeform 419"/>
            <p:cNvSpPr>
              <a:spLocks/>
            </p:cNvSpPr>
            <p:nvPr/>
          </p:nvSpPr>
          <p:spPr bwMode="auto">
            <a:xfrm>
              <a:off x="3319" y="2988"/>
              <a:ext cx="2242" cy="635"/>
            </a:xfrm>
            <a:custGeom>
              <a:avLst/>
              <a:gdLst>
                <a:gd name="T0" fmla="*/ 0 w 2097"/>
                <a:gd name="T1" fmla="*/ 939 h 608"/>
                <a:gd name="T2" fmla="*/ 0 w 2097"/>
                <a:gd name="T3" fmla="*/ 701 h 608"/>
                <a:gd name="T4" fmla="*/ 367 w 2097"/>
                <a:gd name="T5" fmla="*/ 646 h 608"/>
                <a:gd name="T6" fmla="*/ 749 w 2097"/>
                <a:gd name="T7" fmla="*/ 583 h 608"/>
                <a:gd name="T8" fmla="*/ 1117 w 2097"/>
                <a:gd name="T9" fmla="*/ 502 h 608"/>
                <a:gd name="T10" fmla="*/ 1486 w 2097"/>
                <a:gd name="T11" fmla="*/ 410 h 608"/>
                <a:gd name="T12" fmla="*/ 1854 w 2097"/>
                <a:gd name="T13" fmla="*/ 344 h 608"/>
                <a:gd name="T14" fmla="*/ 2241 w 2097"/>
                <a:gd name="T15" fmla="*/ 278 h 608"/>
                <a:gd name="T16" fmla="*/ 2607 w 2097"/>
                <a:gd name="T17" fmla="*/ 240 h 608"/>
                <a:gd name="T18" fmla="*/ 2972 w 2097"/>
                <a:gd name="T19" fmla="*/ 186 h 608"/>
                <a:gd name="T20" fmla="*/ 3339 w 2097"/>
                <a:gd name="T21" fmla="*/ 146 h 608"/>
                <a:gd name="T22" fmla="*/ 3723 w 2097"/>
                <a:gd name="T23" fmla="*/ 66 h 608"/>
                <a:gd name="T24" fmla="*/ 4094 w 2097"/>
                <a:gd name="T25" fmla="*/ 0 h 608"/>
                <a:gd name="T26" fmla="*/ 4094 w 2097"/>
                <a:gd name="T27" fmla="*/ 821 h 608"/>
                <a:gd name="T28" fmla="*/ 3723 w 2097"/>
                <a:gd name="T29" fmla="*/ 821 h 608"/>
                <a:gd name="T30" fmla="*/ 3339 w 2097"/>
                <a:gd name="T31" fmla="*/ 821 h 608"/>
                <a:gd name="T32" fmla="*/ 2972 w 2097"/>
                <a:gd name="T33" fmla="*/ 821 h 608"/>
                <a:gd name="T34" fmla="*/ 2607 w 2097"/>
                <a:gd name="T35" fmla="*/ 821 h 608"/>
                <a:gd name="T36" fmla="*/ 2241 w 2097"/>
                <a:gd name="T37" fmla="*/ 821 h 608"/>
                <a:gd name="T38" fmla="*/ 1854 w 2097"/>
                <a:gd name="T39" fmla="*/ 821 h 608"/>
                <a:gd name="T40" fmla="*/ 1486 w 2097"/>
                <a:gd name="T41" fmla="*/ 834 h 608"/>
                <a:gd name="T42" fmla="*/ 1117 w 2097"/>
                <a:gd name="T43" fmla="*/ 861 h 608"/>
                <a:gd name="T44" fmla="*/ 749 w 2097"/>
                <a:gd name="T45" fmla="*/ 887 h 608"/>
                <a:gd name="T46" fmla="*/ 367 w 2097"/>
                <a:gd name="T47" fmla="*/ 913 h 608"/>
                <a:gd name="T48" fmla="*/ 0 w 2097"/>
                <a:gd name="T49" fmla="*/ 939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608"/>
                <a:gd name="T77" fmla="*/ 2097 w 2097"/>
                <a:gd name="T78" fmla="*/ 608 h 6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608">
                  <a:moveTo>
                    <a:pt x="0" y="608"/>
                  </a:moveTo>
                  <a:lnTo>
                    <a:pt x="0" y="454"/>
                  </a:lnTo>
                  <a:lnTo>
                    <a:pt x="188" y="420"/>
                  </a:lnTo>
                  <a:lnTo>
                    <a:pt x="385" y="377"/>
                  </a:lnTo>
                  <a:lnTo>
                    <a:pt x="573" y="326"/>
                  </a:lnTo>
                  <a:lnTo>
                    <a:pt x="761" y="266"/>
                  </a:lnTo>
                  <a:lnTo>
                    <a:pt x="950" y="223"/>
                  </a:lnTo>
                  <a:lnTo>
                    <a:pt x="1147" y="180"/>
                  </a:lnTo>
                  <a:lnTo>
                    <a:pt x="1335" y="155"/>
                  </a:lnTo>
                  <a:lnTo>
                    <a:pt x="1523" y="120"/>
                  </a:lnTo>
                  <a:lnTo>
                    <a:pt x="1711" y="95"/>
                  </a:lnTo>
                  <a:lnTo>
                    <a:pt x="1908" y="43"/>
                  </a:lnTo>
                  <a:lnTo>
                    <a:pt x="2097" y="0"/>
                  </a:lnTo>
                  <a:lnTo>
                    <a:pt x="2097" y="531"/>
                  </a:lnTo>
                  <a:lnTo>
                    <a:pt x="1908" y="531"/>
                  </a:lnTo>
                  <a:lnTo>
                    <a:pt x="1711" y="531"/>
                  </a:lnTo>
                  <a:lnTo>
                    <a:pt x="1523" y="531"/>
                  </a:lnTo>
                  <a:lnTo>
                    <a:pt x="1335" y="531"/>
                  </a:lnTo>
                  <a:lnTo>
                    <a:pt x="1147" y="531"/>
                  </a:lnTo>
                  <a:lnTo>
                    <a:pt x="950" y="531"/>
                  </a:lnTo>
                  <a:lnTo>
                    <a:pt x="761" y="540"/>
                  </a:lnTo>
                  <a:lnTo>
                    <a:pt x="573" y="557"/>
                  </a:lnTo>
                  <a:lnTo>
                    <a:pt x="385" y="574"/>
                  </a:lnTo>
                  <a:lnTo>
                    <a:pt x="188" y="591"/>
                  </a:lnTo>
                  <a:lnTo>
                    <a:pt x="0" y="60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541" name="Freeform 420"/>
            <p:cNvSpPr>
              <a:spLocks/>
            </p:cNvSpPr>
            <p:nvPr/>
          </p:nvSpPr>
          <p:spPr bwMode="auto">
            <a:xfrm>
              <a:off x="3319" y="2792"/>
              <a:ext cx="2242" cy="670"/>
            </a:xfrm>
            <a:custGeom>
              <a:avLst/>
              <a:gdLst>
                <a:gd name="T0" fmla="*/ 0 w 2097"/>
                <a:gd name="T1" fmla="*/ 983 h 642"/>
                <a:gd name="T2" fmla="*/ 0 w 2097"/>
                <a:gd name="T3" fmla="*/ 891 h 642"/>
                <a:gd name="T4" fmla="*/ 367 w 2097"/>
                <a:gd name="T5" fmla="*/ 813 h 642"/>
                <a:gd name="T6" fmla="*/ 749 w 2097"/>
                <a:gd name="T7" fmla="*/ 736 h 642"/>
                <a:gd name="T8" fmla="*/ 1117 w 2097"/>
                <a:gd name="T9" fmla="*/ 618 h 642"/>
                <a:gd name="T10" fmla="*/ 1486 w 2097"/>
                <a:gd name="T11" fmla="*/ 498 h 642"/>
                <a:gd name="T12" fmla="*/ 1854 w 2097"/>
                <a:gd name="T13" fmla="*/ 408 h 642"/>
                <a:gd name="T14" fmla="*/ 2241 w 2097"/>
                <a:gd name="T15" fmla="*/ 316 h 642"/>
                <a:gd name="T16" fmla="*/ 2607 w 2097"/>
                <a:gd name="T17" fmla="*/ 261 h 642"/>
                <a:gd name="T18" fmla="*/ 2972 w 2097"/>
                <a:gd name="T19" fmla="*/ 209 h 642"/>
                <a:gd name="T20" fmla="*/ 3339 w 2097"/>
                <a:gd name="T21" fmla="*/ 143 h 642"/>
                <a:gd name="T22" fmla="*/ 3723 w 2097"/>
                <a:gd name="T23" fmla="*/ 79 h 642"/>
                <a:gd name="T24" fmla="*/ 4094 w 2097"/>
                <a:gd name="T25" fmla="*/ 0 h 642"/>
                <a:gd name="T26" fmla="*/ 4094 w 2097"/>
                <a:gd name="T27" fmla="*/ 289 h 642"/>
                <a:gd name="T28" fmla="*/ 3723 w 2097"/>
                <a:gd name="T29" fmla="*/ 354 h 642"/>
                <a:gd name="T30" fmla="*/ 3339 w 2097"/>
                <a:gd name="T31" fmla="*/ 433 h 642"/>
                <a:gd name="T32" fmla="*/ 2972 w 2097"/>
                <a:gd name="T33" fmla="*/ 472 h 642"/>
                <a:gd name="T34" fmla="*/ 2607 w 2097"/>
                <a:gd name="T35" fmla="*/ 526 h 642"/>
                <a:gd name="T36" fmla="*/ 2241 w 2097"/>
                <a:gd name="T37" fmla="*/ 565 h 642"/>
                <a:gd name="T38" fmla="*/ 1854 w 2097"/>
                <a:gd name="T39" fmla="*/ 629 h 642"/>
                <a:gd name="T40" fmla="*/ 1486 w 2097"/>
                <a:gd name="T41" fmla="*/ 699 h 642"/>
                <a:gd name="T42" fmla="*/ 1117 w 2097"/>
                <a:gd name="T43" fmla="*/ 786 h 642"/>
                <a:gd name="T44" fmla="*/ 749 w 2097"/>
                <a:gd name="T45" fmla="*/ 867 h 642"/>
                <a:gd name="T46" fmla="*/ 367 w 2097"/>
                <a:gd name="T47" fmla="*/ 932 h 642"/>
                <a:gd name="T48" fmla="*/ 0 w 2097"/>
                <a:gd name="T49" fmla="*/ 983 h 6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642"/>
                <a:gd name="T77" fmla="*/ 2097 w 2097"/>
                <a:gd name="T78" fmla="*/ 642 h 6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642">
                  <a:moveTo>
                    <a:pt x="0" y="642"/>
                  </a:moveTo>
                  <a:lnTo>
                    <a:pt x="0" y="582"/>
                  </a:lnTo>
                  <a:lnTo>
                    <a:pt x="188" y="531"/>
                  </a:lnTo>
                  <a:lnTo>
                    <a:pt x="385" y="480"/>
                  </a:lnTo>
                  <a:lnTo>
                    <a:pt x="573" y="402"/>
                  </a:lnTo>
                  <a:lnTo>
                    <a:pt x="761" y="325"/>
                  </a:lnTo>
                  <a:lnTo>
                    <a:pt x="950" y="266"/>
                  </a:lnTo>
                  <a:lnTo>
                    <a:pt x="1147" y="206"/>
                  </a:lnTo>
                  <a:lnTo>
                    <a:pt x="1335" y="171"/>
                  </a:lnTo>
                  <a:lnTo>
                    <a:pt x="1523" y="137"/>
                  </a:lnTo>
                  <a:lnTo>
                    <a:pt x="1711" y="94"/>
                  </a:lnTo>
                  <a:lnTo>
                    <a:pt x="1908" y="52"/>
                  </a:lnTo>
                  <a:lnTo>
                    <a:pt x="2097" y="0"/>
                  </a:lnTo>
                  <a:lnTo>
                    <a:pt x="2097" y="188"/>
                  </a:lnTo>
                  <a:lnTo>
                    <a:pt x="1908" y="231"/>
                  </a:lnTo>
                  <a:lnTo>
                    <a:pt x="1711" y="283"/>
                  </a:lnTo>
                  <a:lnTo>
                    <a:pt x="1523" y="308"/>
                  </a:lnTo>
                  <a:lnTo>
                    <a:pt x="1335" y="343"/>
                  </a:lnTo>
                  <a:lnTo>
                    <a:pt x="1147" y="368"/>
                  </a:lnTo>
                  <a:lnTo>
                    <a:pt x="950" y="411"/>
                  </a:lnTo>
                  <a:lnTo>
                    <a:pt x="761" y="454"/>
                  </a:lnTo>
                  <a:lnTo>
                    <a:pt x="573" y="514"/>
                  </a:lnTo>
                  <a:lnTo>
                    <a:pt x="385" y="565"/>
                  </a:lnTo>
                  <a:lnTo>
                    <a:pt x="188" y="608"/>
                  </a:lnTo>
                  <a:lnTo>
                    <a:pt x="0" y="642"/>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542" name="Freeform 421"/>
            <p:cNvSpPr>
              <a:spLocks/>
            </p:cNvSpPr>
            <p:nvPr/>
          </p:nvSpPr>
          <p:spPr bwMode="auto">
            <a:xfrm>
              <a:off x="3319" y="2444"/>
              <a:ext cx="2242" cy="956"/>
            </a:xfrm>
            <a:custGeom>
              <a:avLst/>
              <a:gdLst>
                <a:gd name="T0" fmla="*/ 0 w 2097"/>
                <a:gd name="T1" fmla="*/ 1407 h 916"/>
                <a:gd name="T2" fmla="*/ 0 w 2097"/>
                <a:gd name="T3" fmla="*/ 1327 h 916"/>
                <a:gd name="T4" fmla="*/ 367 w 2097"/>
                <a:gd name="T5" fmla="*/ 1234 h 916"/>
                <a:gd name="T6" fmla="*/ 749 w 2097"/>
                <a:gd name="T7" fmla="*/ 1129 h 916"/>
                <a:gd name="T8" fmla="*/ 1117 w 2097"/>
                <a:gd name="T9" fmla="*/ 972 h 916"/>
                <a:gd name="T10" fmla="*/ 1486 w 2097"/>
                <a:gd name="T11" fmla="*/ 800 h 916"/>
                <a:gd name="T12" fmla="*/ 1854 w 2097"/>
                <a:gd name="T13" fmla="*/ 680 h 916"/>
                <a:gd name="T14" fmla="*/ 2241 w 2097"/>
                <a:gd name="T15" fmla="*/ 566 h 916"/>
                <a:gd name="T16" fmla="*/ 2607 w 2097"/>
                <a:gd name="T17" fmla="*/ 460 h 916"/>
                <a:gd name="T18" fmla="*/ 2972 w 2097"/>
                <a:gd name="T19" fmla="*/ 354 h 916"/>
                <a:gd name="T20" fmla="*/ 3339 w 2097"/>
                <a:gd name="T21" fmla="*/ 249 h 916"/>
                <a:gd name="T22" fmla="*/ 3723 w 2097"/>
                <a:gd name="T23" fmla="*/ 117 h 916"/>
                <a:gd name="T24" fmla="*/ 4094 w 2097"/>
                <a:gd name="T25" fmla="*/ 0 h 916"/>
                <a:gd name="T26" fmla="*/ 4094 w 2097"/>
                <a:gd name="T27" fmla="*/ 513 h 916"/>
                <a:gd name="T28" fmla="*/ 3723 w 2097"/>
                <a:gd name="T29" fmla="*/ 593 h 916"/>
                <a:gd name="T30" fmla="*/ 3339 w 2097"/>
                <a:gd name="T31" fmla="*/ 655 h 916"/>
                <a:gd name="T32" fmla="*/ 2972 w 2097"/>
                <a:gd name="T33" fmla="*/ 721 h 916"/>
                <a:gd name="T34" fmla="*/ 2607 w 2097"/>
                <a:gd name="T35" fmla="*/ 773 h 916"/>
                <a:gd name="T36" fmla="*/ 2241 w 2097"/>
                <a:gd name="T37" fmla="*/ 830 h 916"/>
                <a:gd name="T38" fmla="*/ 1854 w 2097"/>
                <a:gd name="T39" fmla="*/ 919 h 916"/>
                <a:gd name="T40" fmla="*/ 1486 w 2097"/>
                <a:gd name="T41" fmla="*/ 1011 h 916"/>
                <a:gd name="T42" fmla="*/ 1117 w 2097"/>
                <a:gd name="T43" fmla="*/ 1129 h 916"/>
                <a:gd name="T44" fmla="*/ 749 w 2097"/>
                <a:gd name="T45" fmla="*/ 1248 h 916"/>
                <a:gd name="T46" fmla="*/ 367 w 2097"/>
                <a:gd name="T47" fmla="*/ 1327 h 916"/>
                <a:gd name="T48" fmla="*/ 0 w 2097"/>
                <a:gd name="T49" fmla="*/ 1407 h 9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7"/>
                <a:gd name="T76" fmla="*/ 0 h 916"/>
                <a:gd name="T77" fmla="*/ 2097 w 2097"/>
                <a:gd name="T78" fmla="*/ 916 h 9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7" h="916">
                  <a:moveTo>
                    <a:pt x="0" y="916"/>
                  </a:moveTo>
                  <a:lnTo>
                    <a:pt x="0" y="865"/>
                  </a:lnTo>
                  <a:lnTo>
                    <a:pt x="188" y="805"/>
                  </a:lnTo>
                  <a:lnTo>
                    <a:pt x="385" y="736"/>
                  </a:lnTo>
                  <a:lnTo>
                    <a:pt x="573" y="634"/>
                  </a:lnTo>
                  <a:lnTo>
                    <a:pt x="761" y="522"/>
                  </a:lnTo>
                  <a:lnTo>
                    <a:pt x="950" y="445"/>
                  </a:lnTo>
                  <a:lnTo>
                    <a:pt x="1147" y="368"/>
                  </a:lnTo>
                  <a:lnTo>
                    <a:pt x="1335" y="300"/>
                  </a:lnTo>
                  <a:lnTo>
                    <a:pt x="1523" y="231"/>
                  </a:lnTo>
                  <a:lnTo>
                    <a:pt x="1711" y="163"/>
                  </a:lnTo>
                  <a:lnTo>
                    <a:pt x="1908" y="77"/>
                  </a:lnTo>
                  <a:lnTo>
                    <a:pt x="2097" y="0"/>
                  </a:lnTo>
                  <a:lnTo>
                    <a:pt x="2097" y="334"/>
                  </a:lnTo>
                  <a:lnTo>
                    <a:pt x="1908" y="386"/>
                  </a:lnTo>
                  <a:lnTo>
                    <a:pt x="1711" y="428"/>
                  </a:lnTo>
                  <a:lnTo>
                    <a:pt x="1523" y="471"/>
                  </a:lnTo>
                  <a:lnTo>
                    <a:pt x="1335" y="505"/>
                  </a:lnTo>
                  <a:lnTo>
                    <a:pt x="1147" y="540"/>
                  </a:lnTo>
                  <a:lnTo>
                    <a:pt x="950" y="600"/>
                  </a:lnTo>
                  <a:lnTo>
                    <a:pt x="761" y="659"/>
                  </a:lnTo>
                  <a:lnTo>
                    <a:pt x="573" y="736"/>
                  </a:lnTo>
                  <a:lnTo>
                    <a:pt x="385" y="814"/>
                  </a:lnTo>
                  <a:lnTo>
                    <a:pt x="188" y="865"/>
                  </a:lnTo>
                  <a:lnTo>
                    <a:pt x="0" y="91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400">
                <a:latin typeface="Arial Narrow" panose="020B0606020202030204" pitchFamily="34" charset="0"/>
              </a:endParaRPr>
            </a:p>
          </p:txBody>
        </p:sp>
        <p:sp>
          <p:nvSpPr>
            <p:cNvPr id="64543" name="Line 422"/>
            <p:cNvSpPr>
              <a:spLocks noChangeShapeType="1"/>
            </p:cNvSpPr>
            <p:nvPr/>
          </p:nvSpPr>
          <p:spPr bwMode="auto">
            <a:xfrm flipV="1">
              <a:off x="3319" y="3623"/>
              <a:ext cx="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44" name="Line 423"/>
            <p:cNvSpPr>
              <a:spLocks noChangeShapeType="1"/>
            </p:cNvSpPr>
            <p:nvPr/>
          </p:nvSpPr>
          <p:spPr bwMode="auto">
            <a:xfrm flipV="1">
              <a:off x="3319" y="3605"/>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45" name="Line 424"/>
            <p:cNvSpPr>
              <a:spLocks noChangeShapeType="1"/>
            </p:cNvSpPr>
            <p:nvPr/>
          </p:nvSpPr>
          <p:spPr bwMode="auto">
            <a:xfrm flipV="1">
              <a:off x="3520" y="3588"/>
              <a:ext cx="211" cy="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46" name="Line 425"/>
            <p:cNvSpPr>
              <a:spLocks noChangeShapeType="1"/>
            </p:cNvSpPr>
            <p:nvPr/>
          </p:nvSpPr>
          <p:spPr bwMode="auto">
            <a:xfrm flipV="1">
              <a:off x="3731" y="3570"/>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47" name="Line 426"/>
            <p:cNvSpPr>
              <a:spLocks noChangeShapeType="1"/>
            </p:cNvSpPr>
            <p:nvPr/>
          </p:nvSpPr>
          <p:spPr bwMode="auto">
            <a:xfrm flipV="1">
              <a:off x="3932" y="3552"/>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48" name="Line 427"/>
            <p:cNvSpPr>
              <a:spLocks noChangeShapeType="1"/>
            </p:cNvSpPr>
            <p:nvPr/>
          </p:nvSpPr>
          <p:spPr bwMode="auto">
            <a:xfrm flipV="1">
              <a:off x="4133" y="3543"/>
              <a:ext cx="202" cy="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49" name="Line 428"/>
            <p:cNvSpPr>
              <a:spLocks noChangeShapeType="1"/>
            </p:cNvSpPr>
            <p:nvPr/>
          </p:nvSpPr>
          <p:spPr bwMode="auto">
            <a:xfrm>
              <a:off x="4335" y="3543"/>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0" name="Line 429"/>
            <p:cNvSpPr>
              <a:spLocks noChangeShapeType="1"/>
            </p:cNvSpPr>
            <p:nvPr/>
          </p:nvSpPr>
          <p:spPr bwMode="auto">
            <a:xfrm>
              <a:off x="4546"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1" name="Line 430"/>
            <p:cNvSpPr>
              <a:spLocks noChangeShapeType="1"/>
            </p:cNvSpPr>
            <p:nvPr/>
          </p:nvSpPr>
          <p:spPr bwMode="auto">
            <a:xfrm>
              <a:off x="4747"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2" name="Line 431"/>
            <p:cNvSpPr>
              <a:spLocks noChangeShapeType="1"/>
            </p:cNvSpPr>
            <p:nvPr/>
          </p:nvSpPr>
          <p:spPr bwMode="auto">
            <a:xfrm>
              <a:off x="4948"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3" name="Line 432"/>
            <p:cNvSpPr>
              <a:spLocks noChangeShapeType="1"/>
            </p:cNvSpPr>
            <p:nvPr/>
          </p:nvSpPr>
          <p:spPr bwMode="auto">
            <a:xfrm>
              <a:off x="5149" y="3543"/>
              <a:ext cx="21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4" name="Line 433"/>
            <p:cNvSpPr>
              <a:spLocks noChangeShapeType="1"/>
            </p:cNvSpPr>
            <p:nvPr/>
          </p:nvSpPr>
          <p:spPr bwMode="auto">
            <a:xfrm>
              <a:off x="5359" y="3543"/>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5" name="Line 434"/>
            <p:cNvSpPr>
              <a:spLocks noChangeShapeType="1"/>
            </p:cNvSpPr>
            <p:nvPr/>
          </p:nvSpPr>
          <p:spPr bwMode="auto">
            <a:xfrm>
              <a:off x="5561" y="3543"/>
              <a:ext cx="1" cy="14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6" name="Line 435"/>
            <p:cNvSpPr>
              <a:spLocks noChangeShapeType="1"/>
            </p:cNvSpPr>
            <p:nvPr/>
          </p:nvSpPr>
          <p:spPr bwMode="auto">
            <a:xfrm flipH="1">
              <a:off x="5359" y="3686"/>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7" name="Line 436"/>
            <p:cNvSpPr>
              <a:spLocks noChangeShapeType="1"/>
            </p:cNvSpPr>
            <p:nvPr/>
          </p:nvSpPr>
          <p:spPr bwMode="auto">
            <a:xfrm flipH="1">
              <a:off x="5149" y="3686"/>
              <a:ext cx="21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8" name="Line 437"/>
            <p:cNvSpPr>
              <a:spLocks noChangeShapeType="1"/>
            </p:cNvSpPr>
            <p:nvPr/>
          </p:nvSpPr>
          <p:spPr bwMode="auto">
            <a:xfrm flipH="1">
              <a:off x="4948"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59" name="Line 438"/>
            <p:cNvSpPr>
              <a:spLocks noChangeShapeType="1"/>
            </p:cNvSpPr>
            <p:nvPr/>
          </p:nvSpPr>
          <p:spPr bwMode="auto">
            <a:xfrm flipH="1">
              <a:off x="4747"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0" name="Line 439"/>
            <p:cNvSpPr>
              <a:spLocks noChangeShapeType="1"/>
            </p:cNvSpPr>
            <p:nvPr/>
          </p:nvSpPr>
          <p:spPr bwMode="auto">
            <a:xfrm flipH="1">
              <a:off x="4546"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1" name="Line 440"/>
            <p:cNvSpPr>
              <a:spLocks noChangeShapeType="1"/>
            </p:cNvSpPr>
            <p:nvPr/>
          </p:nvSpPr>
          <p:spPr bwMode="auto">
            <a:xfrm flipH="1">
              <a:off x="4335" y="3686"/>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2" name="Line 441"/>
            <p:cNvSpPr>
              <a:spLocks noChangeShapeType="1"/>
            </p:cNvSpPr>
            <p:nvPr/>
          </p:nvSpPr>
          <p:spPr bwMode="auto">
            <a:xfrm flipH="1">
              <a:off x="4133" y="3686"/>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3" name="Line 442"/>
            <p:cNvSpPr>
              <a:spLocks noChangeShapeType="1"/>
            </p:cNvSpPr>
            <p:nvPr/>
          </p:nvSpPr>
          <p:spPr bwMode="auto">
            <a:xfrm flipH="1">
              <a:off x="3932"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4" name="Line 443"/>
            <p:cNvSpPr>
              <a:spLocks noChangeShapeType="1"/>
            </p:cNvSpPr>
            <p:nvPr/>
          </p:nvSpPr>
          <p:spPr bwMode="auto">
            <a:xfrm flipH="1">
              <a:off x="3731"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5" name="Line 444"/>
            <p:cNvSpPr>
              <a:spLocks noChangeShapeType="1"/>
            </p:cNvSpPr>
            <p:nvPr/>
          </p:nvSpPr>
          <p:spPr bwMode="auto">
            <a:xfrm flipH="1">
              <a:off x="3520" y="3686"/>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6" name="Line 445"/>
            <p:cNvSpPr>
              <a:spLocks noChangeShapeType="1"/>
            </p:cNvSpPr>
            <p:nvPr/>
          </p:nvSpPr>
          <p:spPr bwMode="auto">
            <a:xfrm flipH="1">
              <a:off x="3319" y="3686"/>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7" name="Line 446"/>
            <p:cNvSpPr>
              <a:spLocks noChangeShapeType="1"/>
            </p:cNvSpPr>
            <p:nvPr/>
          </p:nvSpPr>
          <p:spPr bwMode="auto">
            <a:xfrm flipV="1">
              <a:off x="3319" y="3462"/>
              <a:ext cx="1" cy="1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8" name="Line 447"/>
            <p:cNvSpPr>
              <a:spLocks noChangeShapeType="1"/>
            </p:cNvSpPr>
            <p:nvPr/>
          </p:nvSpPr>
          <p:spPr bwMode="auto">
            <a:xfrm flipV="1">
              <a:off x="3319" y="3427"/>
              <a:ext cx="201" cy="3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69" name="Line 448"/>
            <p:cNvSpPr>
              <a:spLocks noChangeShapeType="1"/>
            </p:cNvSpPr>
            <p:nvPr/>
          </p:nvSpPr>
          <p:spPr bwMode="auto">
            <a:xfrm flipV="1">
              <a:off x="3520" y="3382"/>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0" name="Line 449"/>
            <p:cNvSpPr>
              <a:spLocks noChangeShapeType="1"/>
            </p:cNvSpPr>
            <p:nvPr/>
          </p:nvSpPr>
          <p:spPr bwMode="auto">
            <a:xfrm flipV="1">
              <a:off x="3731" y="3329"/>
              <a:ext cx="20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1" name="Line 450"/>
            <p:cNvSpPr>
              <a:spLocks noChangeShapeType="1"/>
            </p:cNvSpPr>
            <p:nvPr/>
          </p:nvSpPr>
          <p:spPr bwMode="auto">
            <a:xfrm flipV="1">
              <a:off x="3932" y="3266"/>
              <a:ext cx="20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2" name="Line 451"/>
            <p:cNvSpPr>
              <a:spLocks noChangeShapeType="1"/>
            </p:cNvSpPr>
            <p:nvPr/>
          </p:nvSpPr>
          <p:spPr bwMode="auto">
            <a:xfrm flipV="1">
              <a:off x="4133" y="3221"/>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3" name="Line 452"/>
            <p:cNvSpPr>
              <a:spLocks noChangeShapeType="1"/>
            </p:cNvSpPr>
            <p:nvPr/>
          </p:nvSpPr>
          <p:spPr bwMode="auto">
            <a:xfrm flipV="1">
              <a:off x="4335" y="3176"/>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4" name="Line 453"/>
            <p:cNvSpPr>
              <a:spLocks noChangeShapeType="1"/>
            </p:cNvSpPr>
            <p:nvPr/>
          </p:nvSpPr>
          <p:spPr bwMode="auto">
            <a:xfrm flipV="1">
              <a:off x="4546" y="3150"/>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5" name="Line 454"/>
            <p:cNvSpPr>
              <a:spLocks noChangeShapeType="1"/>
            </p:cNvSpPr>
            <p:nvPr/>
          </p:nvSpPr>
          <p:spPr bwMode="auto">
            <a:xfrm flipV="1">
              <a:off x="4747" y="3114"/>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6" name="Line 455"/>
            <p:cNvSpPr>
              <a:spLocks noChangeShapeType="1"/>
            </p:cNvSpPr>
            <p:nvPr/>
          </p:nvSpPr>
          <p:spPr bwMode="auto">
            <a:xfrm flipV="1">
              <a:off x="4948" y="3088"/>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7" name="Line 456"/>
            <p:cNvSpPr>
              <a:spLocks noChangeShapeType="1"/>
            </p:cNvSpPr>
            <p:nvPr/>
          </p:nvSpPr>
          <p:spPr bwMode="auto">
            <a:xfrm flipV="1">
              <a:off x="5149" y="3033"/>
              <a:ext cx="210" cy="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8" name="Line 457"/>
            <p:cNvSpPr>
              <a:spLocks noChangeShapeType="1"/>
            </p:cNvSpPr>
            <p:nvPr/>
          </p:nvSpPr>
          <p:spPr bwMode="auto">
            <a:xfrm flipV="1">
              <a:off x="5359" y="2988"/>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79" name="Line 458"/>
            <p:cNvSpPr>
              <a:spLocks noChangeShapeType="1"/>
            </p:cNvSpPr>
            <p:nvPr/>
          </p:nvSpPr>
          <p:spPr bwMode="auto">
            <a:xfrm>
              <a:off x="5561" y="2988"/>
              <a:ext cx="1" cy="5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0" name="Line 459"/>
            <p:cNvSpPr>
              <a:spLocks noChangeShapeType="1"/>
            </p:cNvSpPr>
            <p:nvPr/>
          </p:nvSpPr>
          <p:spPr bwMode="auto">
            <a:xfrm flipH="1">
              <a:off x="5359" y="3543"/>
              <a:ext cx="20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1" name="Line 460"/>
            <p:cNvSpPr>
              <a:spLocks noChangeShapeType="1"/>
            </p:cNvSpPr>
            <p:nvPr/>
          </p:nvSpPr>
          <p:spPr bwMode="auto">
            <a:xfrm flipH="1">
              <a:off x="5149" y="3543"/>
              <a:ext cx="21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2" name="Line 461"/>
            <p:cNvSpPr>
              <a:spLocks noChangeShapeType="1"/>
            </p:cNvSpPr>
            <p:nvPr/>
          </p:nvSpPr>
          <p:spPr bwMode="auto">
            <a:xfrm flipH="1">
              <a:off x="4948"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3" name="Line 462"/>
            <p:cNvSpPr>
              <a:spLocks noChangeShapeType="1"/>
            </p:cNvSpPr>
            <p:nvPr/>
          </p:nvSpPr>
          <p:spPr bwMode="auto">
            <a:xfrm flipH="1">
              <a:off x="4747"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4" name="Line 463"/>
            <p:cNvSpPr>
              <a:spLocks noChangeShapeType="1"/>
            </p:cNvSpPr>
            <p:nvPr/>
          </p:nvSpPr>
          <p:spPr bwMode="auto">
            <a:xfrm flipH="1">
              <a:off x="4546" y="3543"/>
              <a:ext cx="20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5" name="Line 464"/>
            <p:cNvSpPr>
              <a:spLocks noChangeShapeType="1"/>
            </p:cNvSpPr>
            <p:nvPr/>
          </p:nvSpPr>
          <p:spPr bwMode="auto">
            <a:xfrm flipH="1">
              <a:off x="4335" y="3543"/>
              <a:ext cx="2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6" name="Line 465"/>
            <p:cNvSpPr>
              <a:spLocks noChangeShapeType="1"/>
            </p:cNvSpPr>
            <p:nvPr/>
          </p:nvSpPr>
          <p:spPr bwMode="auto">
            <a:xfrm flipH="1">
              <a:off x="4133" y="3543"/>
              <a:ext cx="202" cy="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7" name="Line 466"/>
            <p:cNvSpPr>
              <a:spLocks noChangeShapeType="1"/>
            </p:cNvSpPr>
            <p:nvPr/>
          </p:nvSpPr>
          <p:spPr bwMode="auto">
            <a:xfrm flipH="1">
              <a:off x="3932" y="3552"/>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8" name="Line 467"/>
            <p:cNvSpPr>
              <a:spLocks noChangeShapeType="1"/>
            </p:cNvSpPr>
            <p:nvPr/>
          </p:nvSpPr>
          <p:spPr bwMode="auto">
            <a:xfrm flipH="1">
              <a:off x="3731" y="3570"/>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89" name="Line 468"/>
            <p:cNvSpPr>
              <a:spLocks noChangeShapeType="1"/>
            </p:cNvSpPr>
            <p:nvPr/>
          </p:nvSpPr>
          <p:spPr bwMode="auto">
            <a:xfrm flipH="1">
              <a:off x="3520" y="3588"/>
              <a:ext cx="211" cy="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0" name="Line 469"/>
            <p:cNvSpPr>
              <a:spLocks noChangeShapeType="1"/>
            </p:cNvSpPr>
            <p:nvPr/>
          </p:nvSpPr>
          <p:spPr bwMode="auto">
            <a:xfrm flipH="1">
              <a:off x="3319" y="3605"/>
              <a:ext cx="201" cy="1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1" name="Line 470"/>
            <p:cNvSpPr>
              <a:spLocks noChangeShapeType="1"/>
            </p:cNvSpPr>
            <p:nvPr/>
          </p:nvSpPr>
          <p:spPr bwMode="auto">
            <a:xfrm flipV="1">
              <a:off x="3319" y="3400"/>
              <a:ext cx="1"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2" name="Line 471"/>
            <p:cNvSpPr>
              <a:spLocks noChangeShapeType="1"/>
            </p:cNvSpPr>
            <p:nvPr/>
          </p:nvSpPr>
          <p:spPr bwMode="auto">
            <a:xfrm flipV="1">
              <a:off x="3319" y="3346"/>
              <a:ext cx="201"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3" name="Line 472"/>
            <p:cNvSpPr>
              <a:spLocks noChangeShapeType="1"/>
            </p:cNvSpPr>
            <p:nvPr/>
          </p:nvSpPr>
          <p:spPr bwMode="auto">
            <a:xfrm flipV="1">
              <a:off x="3520" y="3293"/>
              <a:ext cx="21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4" name="Line 473"/>
            <p:cNvSpPr>
              <a:spLocks noChangeShapeType="1"/>
            </p:cNvSpPr>
            <p:nvPr/>
          </p:nvSpPr>
          <p:spPr bwMode="auto">
            <a:xfrm flipV="1">
              <a:off x="3731" y="3212"/>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5" name="Line 474"/>
            <p:cNvSpPr>
              <a:spLocks noChangeShapeType="1"/>
            </p:cNvSpPr>
            <p:nvPr/>
          </p:nvSpPr>
          <p:spPr bwMode="auto">
            <a:xfrm flipV="1">
              <a:off x="3932" y="3131"/>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6" name="Line 475"/>
            <p:cNvSpPr>
              <a:spLocks noChangeShapeType="1"/>
            </p:cNvSpPr>
            <p:nvPr/>
          </p:nvSpPr>
          <p:spPr bwMode="auto">
            <a:xfrm flipV="1">
              <a:off x="4133" y="3070"/>
              <a:ext cx="202" cy="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7" name="Line 476"/>
            <p:cNvSpPr>
              <a:spLocks noChangeShapeType="1"/>
            </p:cNvSpPr>
            <p:nvPr/>
          </p:nvSpPr>
          <p:spPr bwMode="auto">
            <a:xfrm flipV="1">
              <a:off x="4335" y="3007"/>
              <a:ext cx="21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8" name="Line 477"/>
            <p:cNvSpPr>
              <a:spLocks noChangeShapeType="1"/>
            </p:cNvSpPr>
            <p:nvPr/>
          </p:nvSpPr>
          <p:spPr bwMode="auto">
            <a:xfrm flipV="1">
              <a:off x="4546" y="2971"/>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599" name="Line 478"/>
            <p:cNvSpPr>
              <a:spLocks noChangeShapeType="1"/>
            </p:cNvSpPr>
            <p:nvPr/>
          </p:nvSpPr>
          <p:spPr bwMode="auto">
            <a:xfrm flipV="1">
              <a:off x="4747" y="2935"/>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0" name="Line 479"/>
            <p:cNvSpPr>
              <a:spLocks noChangeShapeType="1"/>
            </p:cNvSpPr>
            <p:nvPr/>
          </p:nvSpPr>
          <p:spPr bwMode="auto">
            <a:xfrm flipV="1">
              <a:off x="4948" y="2890"/>
              <a:ext cx="20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1" name="Line 480"/>
            <p:cNvSpPr>
              <a:spLocks noChangeShapeType="1"/>
            </p:cNvSpPr>
            <p:nvPr/>
          </p:nvSpPr>
          <p:spPr bwMode="auto">
            <a:xfrm flipV="1">
              <a:off x="5149" y="2846"/>
              <a:ext cx="210" cy="4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2" name="Line 481"/>
            <p:cNvSpPr>
              <a:spLocks noChangeShapeType="1"/>
            </p:cNvSpPr>
            <p:nvPr/>
          </p:nvSpPr>
          <p:spPr bwMode="auto">
            <a:xfrm flipV="1">
              <a:off x="5359" y="2792"/>
              <a:ext cx="202"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3" name="Line 482"/>
            <p:cNvSpPr>
              <a:spLocks noChangeShapeType="1"/>
            </p:cNvSpPr>
            <p:nvPr/>
          </p:nvSpPr>
          <p:spPr bwMode="auto">
            <a:xfrm>
              <a:off x="5561" y="2792"/>
              <a:ext cx="1" cy="19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4" name="Line 483"/>
            <p:cNvSpPr>
              <a:spLocks noChangeShapeType="1"/>
            </p:cNvSpPr>
            <p:nvPr/>
          </p:nvSpPr>
          <p:spPr bwMode="auto">
            <a:xfrm flipH="1">
              <a:off x="5359" y="2988"/>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5" name="Line 484"/>
            <p:cNvSpPr>
              <a:spLocks noChangeShapeType="1"/>
            </p:cNvSpPr>
            <p:nvPr/>
          </p:nvSpPr>
          <p:spPr bwMode="auto">
            <a:xfrm flipH="1">
              <a:off x="5149" y="3033"/>
              <a:ext cx="210" cy="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6" name="Line 485"/>
            <p:cNvSpPr>
              <a:spLocks noChangeShapeType="1"/>
            </p:cNvSpPr>
            <p:nvPr/>
          </p:nvSpPr>
          <p:spPr bwMode="auto">
            <a:xfrm flipH="1">
              <a:off x="4948" y="3088"/>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7" name="Line 486"/>
            <p:cNvSpPr>
              <a:spLocks noChangeShapeType="1"/>
            </p:cNvSpPr>
            <p:nvPr/>
          </p:nvSpPr>
          <p:spPr bwMode="auto">
            <a:xfrm flipH="1">
              <a:off x="4747" y="3114"/>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8" name="Line 487"/>
            <p:cNvSpPr>
              <a:spLocks noChangeShapeType="1"/>
            </p:cNvSpPr>
            <p:nvPr/>
          </p:nvSpPr>
          <p:spPr bwMode="auto">
            <a:xfrm flipH="1">
              <a:off x="4546" y="3150"/>
              <a:ext cx="201" cy="2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09" name="Line 488"/>
            <p:cNvSpPr>
              <a:spLocks noChangeShapeType="1"/>
            </p:cNvSpPr>
            <p:nvPr/>
          </p:nvSpPr>
          <p:spPr bwMode="auto">
            <a:xfrm flipH="1">
              <a:off x="4335" y="3176"/>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0" name="Line 489"/>
            <p:cNvSpPr>
              <a:spLocks noChangeShapeType="1"/>
            </p:cNvSpPr>
            <p:nvPr/>
          </p:nvSpPr>
          <p:spPr bwMode="auto">
            <a:xfrm flipH="1">
              <a:off x="4133" y="3221"/>
              <a:ext cx="202"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1" name="Line 490"/>
            <p:cNvSpPr>
              <a:spLocks noChangeShapeType="1"/>
            </p:cNvSpPr>
            <p:nvPr/>
          </p:nvSpPr>
          <p:spPr bwMode="auto">
            <a:xfrm flipH="1">
              <a:off x="3932" y="3266"/>
              <a:ext cx="20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2" name="Line 491"/>
            <p:cNvSpPr>
              <a:spLocks noChangeShapeType="1"/>
            </p:cNvSpPr>
            <p:nvPr/>
          </p:nvSpPr>
          <p:spPr bwMode="auto">
            <a:xfrm flipH="1">
              <a:off x="3731" y="3329"/>
              <a:ext cx="20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3" name="Line 492"/>
            <p:cNvSpPr>
              <a:spLocks noChangeShapeType="1"/>
            </p:cNvSpPr>
            <p:nvPr/>
          </p:nvSpPr>
          <p:spPr bwMode="auto">
            <a:xfrm flipH="1">
              <a:off x="3520" y="3382"/>
              <a:ext cx="21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4" name="Line 493"/>
            <p:cNvSpPr>
              <a:spLocks noChangeShapeType="1"/>
            </p:cNvSpPr>
            <p:nvPr/>
          </p:nvSpPr>
          <p:spPr bwMode="auto">
            <a:xfrm flipH="1">
              <a:off x="3319" y="3427"/>
              <a:ext cx="201" cy="3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5" name="Line 494"/>
            <p:cNvSpPr>
              <a:spLocks noChangeShapeType="1"/>
            </p:cNvSpPr>
            <p:nvPr/>
          </p:nvSpPr>
          <p:spPr bwMode="auto">
            <a:xfrm flipV="1">
              <a:off x="3319" y="3346"/>
              <a:ext cx="1"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6" name="Line 495"/>
            <p:cNvSpPr>
              <a:spLocks noChangeShapeType="1"/>
            </p:cNvSpPr>
            <p:nvPr/>
          </p:nvSpPr>
          <p:spPr bwMode="auto">
            <a:xfrm flipV="1">
              <a:off x="3319" y="3284"/>
              <a:ext cx="201"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7" name="Line 496"/>
            <p:cNvSpPr>
              <a:spLocks noChangeShapeType="1"/>
            </p:cNvSpPr>
            <p:nvPr/>
          </p:nvSpPr>
          <p:spPr bwMode="auto">
            <a:xfrm flipV="1">
              <a:off x="3520" y="3212"/>
              <a:ext cx="211" cy="7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8" name="Line 497"/>
            <p:cNvSpPr>
              <a:spLocks noChangeShapeType="1"/>
            </p:cNvSpPr>
            <p:nvPr/>
          </p:nvSpPr>
          <p:spPr bwMode="auto">
            <a:xfrm flipV="1">
              <a:off x="3731" y="3105"/>
              <a:ext cx="201" cy="10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19" name="Line 498"/>
            <p:cNvSpPr>
              <a:spLocks noChangeShapeType="1"/>
            </p:cNvSpPr>
            <p:nvPr/>
          </p:nvSpPr>
          <p:spPr bwMode="auto">
            <a:xfrm flipV="1">
              <a:off x="3932" y="2988"/>
              <a:ext cx="201" cy="1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0" name="Line 499"/>
            <p:cNvSpPr>
              <a:spLocks noChangeShapeType="1"/>
            </p:cNvSpPr>
            <p:nvPr/>
          </p:nvSpPr>
          <p:spPr bwMode="auto">
            <a:xfrm flipV="1">
              <a:off x="4133" y="2908"/>
              <a:ext cx="202"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1" name="Line 500"/>
            <p:cNvSpPr>
              <a:spLocks noChangeShapeType="1"/>
            </p:cNvSpPr>
            <p:nvPr/>
          </p:nvSpPr>
          <p:spPr bwMode="auto">
            <a:xfrm flipV="1">
              <a:off x="4335" y="2828"/>
              <a:ext cx="21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2" name="Line 501"/>
            <p:cNvSpPr>
              <a:spLocks noChangeShapeType="1"/>
            </p:cNvSpPr>
            <p:nvPr/>
          </p:nvSpPr>
          <p:spPr bwMode="auto">
            <a:xfrm flipV="1">
              <a:off x="4546" y="2757"/>
              <a:ext cx="201" cy="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3" name="Line 502"/>
            <p:cNvSpPr>
              <a:spLocks noChangeShapeType="1"/>
            </p:cNvSpPr>
            <p:nvPr/>
          </p:nvSpPr>
          <p:spPr bwMode="auto">
            <a:xfrm flipV="1">
              <a:off x="4747" y="2685"/>
              <a:ext cx="201" cy="7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4" name="Line 503"/>
            <p:cNvSpPr>
              <a:spLocks noChangeShapeType="1"/>
            </p:cNvSpPr>
            <p:nvPr/>
          </p:nvSpPr>
          <p:spPr bwMode="auto">
            <a:xfrm flipV="1">
              <a:off x="4948" y="2614"/>
              <a:ext cx="201" cy="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5" name="Line 504"/>
            <p:cNvSpPr>
              <a:spLocks noChangeShapeType="1"/>
            </p:cNvSpPr>
            <p:nvPr/>
          </p:nvSpPr>
          <p:spPr bwMode="auto">
            <a:xfrm flipV="1">
              <a:off x="5149" y="2524"/>
              <a:ext cx="210" cy="9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6" name="Line 505"/>
            <p:cNvSpPr>
              <a:spLocks noChangeShapeType="1"/>
            </p:cNvSpPr>
            <p:nvPr/>
          </p:nvSpPr>
          <p:spPr bwMode="auto">
            <a:xfrm flipV="1">
              <a:off x="5359" y="2444"/>
              <a:ext cx="202"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7" name="Line 506"/>
            <p:cNvSpPr>
              <a:spLocks noChangeShapeType="1"/>
            </p:cNvSpPr>
            <p:nvPr/>
          </p:nvSpPr>
          <p:spPr bwMode="auto">
            <a:xfrm>
              <a:off x="5561" y="2444"/>
              <a:ext cx="1" cy="34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8" name="Line 507"/>
            <p:cNvSpPr>
              <a:spLocks noChangeShapeType="1"/>
            </p:cNvSpPr>
            <p:nvPr/>
          </p:nvSpPr>
          <p:spPr bwMode="auto">
            <a:xfrm flipH="1">
              <a:off x="5359" y="2792"/>
              <a:ext cx="202"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29" name="Line 508"/>
            <p:cNvSpPr>
              <a:spLocks noChangeShapeType="1"/>
            </p:cNvSpPr>
            <p:nvPr/>
          </p:nvSpPr>
          <p:spPr bwMode="auto">
            <a:xfrm flipH="1">
              <a:off x="5149" y="2846"/>
              <a:ext cx="210" cy="4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0" name="Line 509"/>
            <p:cNvSpPr>
              <a:spLocks noChangeShapeType="1"/>
            </p:cNvSpPr>
            <p:nvPr/>
          </p:nvSpPr>
          <p:spPr bwMode="auto">
            <a:xfrm flipH="1">
              <a:off x="4948" y="2890"/>
              <a:ext cx="201"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1" name="Line 510"/>
            <p:cNvSpPr>
              <a:spLocks noChangeShapeType="1"/>
            </p:cNvSpPr>
            <p:nvPr/>
          </p:nvSpPr>
          <p:spPr bwMode="auto">
            <a:xfrm flipH="1">
              <a:off x="4747" y="2935"/>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2" name="Line 511"/>
            <p:cNvSpPr>
              <a:spLocks noChangeShapeType="1"/>
            </p:cNvSpPr>
            <p:nvPr/>
          </p:nvSpPr>
          <p:spPr bwMode="auto">
            <a:xfrm flipH="1">
              <a:off x="4546" y="2971"/>
              <a:ext cx="201"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3" name="Line 512"/>
            <p:cNvSpPr>
              <a:spLocks noChangeShapeType="1"/>
            </p:cNvSpPr>
            <p:nvPr/>
          </p:nvSpPr>
          <p:spPr bwMode="auto">
            <a:xfrm flipH="1">
              <a:off x="4335" y="3007"/>
              <a:ext cx="211" cy="6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4" name="Line 513"/>
            <p:cNvSpPr>
              <a:spLocks noChangeShapeType="1"/>
            </p:cNvSpPr>
            <p:nvPr/>
          </p:nvSpPr>
          <p:spPr bwMode="auto">
            <a:xfrm flipH="1">
              <a:off x="4133" y="3070"/>
              <a:ext cx="202" cy="6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5" name="Line 514"/>
            <p:cNvSpPr>
              <a:spLocks noChangeShapeType="1"/>
            </p:cNvSpPr>
            <p:nvPr/>
          </p:nvSpPr>
          <p:spPr bwMode="auto">
            <a:xfrm flipH="1">
              <a:off x="3932" y="3131"/>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6" name="Line 515"/>
            <p:cNvSpPr>
              <a:spLocks noChangeShapeType="1"/>
            </p:cNvSpPr>
            <p:nvPr/>
          </p:nvSpPr>
          <p:spPr bwMode="auto">
            <a:xfrm flipH="1">
              <a:off x="3731" y="3212"/>
              <a:ext cx="201" cy="8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7" name="Line 516"/>
            <p:cNvSpPr>
              <a:spLocks noChangeShapeType="1"/>
            </p:cNvSpPr>
            <p:nvPr/>
          </p:nvSpPr>
          <p:spPr bwMode="auto">
            <a:xfrm flipH="1">
              <a:off x="3520" y="3293"/>
              <a:ext cx="211"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8" name="Line 517"/>
            <p:cNvSpPr>
              <a:spLocks noChangeShapeType="1"/>
            </p:cNvSpPr>
            <p:nvPr/>
          </p:nvSpPr>
          <p:spPr bwMode="auto">
            <a:xfrm flipH="1">
              <a:off x="3319" y="3346"/>
              <a:ext cx="201"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39" name="Line 518"/>
            <p:cNvSpPr>
              <a:spLocks noChangeShapeType="1"/>
            </p:cNvSpPr>
            <p:nvPr/>
          </p:nvSpPr>
          <p:spPr bwMode="auto">
            <a:xfrm>
              <a:off x="3319" y="2122"/>
              <a:ext cx="1" cy="156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0" name="Line 519"/>
            <p:cNvSpPr>
              <a:spLocks noChangeShapeType="1"/>
            </p:cNvSpPr>
            <p:nvPr/>
          </p:nvSpPr>
          <p:spPr bwMode="auto">
            <a:xfrm>
              <a:off x="3301" y="3686"/>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1" name="Line 520"/>
            <p:cNvSpPr>
              <a:spLocks noChangeShapeType="1"/>
            </p:cNvSpPr>
            <p:nvPr/>
          </p:nvSpPr>
          <p:spPr bwMode="auto">
            <a:xfrm>
              <a:off x="3301" y="3382"/>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2" name="Line 521"/>
            <p:cNvSpPr>
              <a:spLocks noChangeShapeType="1"/>
            </p:cNvSpPr>
            <p:nvPr/>
          </p:nvSpPr>
          <p:spPr bwMode="auto">
            <a:xfrm>
              <a:off x="3301" y="3070"/>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3" name="Line 522"/>
            <p:cNvSpPr>
              <a:spLocks noChangeShapeType="1"/>
            </p:cNvSpPr>
            <p:nvPr/>
          </p:nvSpPr>
          <p:spPr bwMode="auto">
            <a:xfrm>
              <a:off x="3301" y="2747"/>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4" name="Line 523"/>
            <p:cNvSpPr>
              <a:spLocks noChangeShapeType="1"/>
            </p:cNvSpPr>
            <p:nvPr/>
          </p:nvSpPr>
          <p:spPr bwMode="auto">
            <a:xfrm>
              <a:off x="3301" y="2435"/>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5" name="Line 524"/>
            <p:cNvSpPr>
              <a:spLocks noChangeShapeType="1"/>
            </p:cNvSpPr>
            <p:nvPr/>
          </p:nvSpPr>
          <p:spPr bwMode="auto">
            <a:xfrm>
              <a:off x="3301" y="2122"/>
              <a:ext cx="1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6" name="Line 525"/>
            <p:cNvSpPr>
              <a:spLocks noChangeShapeType="1"/>
            </p:cNvSpPr>
            <p:nvPr/>
          </p:nvSpPr>
          <p:spPr bwMode="auto">
            <a:xfrm>
              <a:off x="3319" y="3686"/>
              <a:ext cx="224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7" name="Line 526"/>
            <p:cNvSpPr>
              <a:spLocks noChangeShapeType="1"/>
            </p:cNvSpPr>
            <p:nvPr/>
          </p:nvSpPr>
          <p:spPr bwMode="auto">
            <a:xfrm flipV="1">
              <a:off x="3319"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8" name="Line 527"/>
            <p:cNvSpPr>
              <a:spLocks noChangeShapeType="1"/>
            </p:cNvSpPr>
            <p:nvPr/>
          </p:nvSpPr>
          <p:spPr bwMode="auto">
            <a:xfrm flipV="1">
              <a:off x="3520"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49" name="Line 528"/>
            <p:cNvSpPr>
              <a:spLocks noChangeShapeType="1"/>
            </p:cNvSpPr>
            <p:nvPr/>
          </p:nvSpPr>
          <p:spPr bwMode="auto">
            <a:xfrm flipV="1">
              <a:off x="3731"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0" name="Line 529"/>
            <p:cNvSpPr>
              <a:spLocks noChangeShapeType="1"/>
            </p:cNvSpPr>
            <p:nvPr/>
          </p:nvSpPr>
          <p:spPr bwMode="auto">
            <a:xfrm flipV="1">
              <a:off x="3932"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1" name="Line 530"/>
            <p:cNvSpPr>
              <a:spLocks noChangeShapeType="1"/>
            </p:cNvSpPr>
            <p:nvPr/>
          </p:nvSpPr>
          <p:spPr bwMode="auto">
            <a:xfrm flipV="1">
              <a:off x="4133"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2" name="Line 531"/>
            <p:cNvSpPr>
              <a:spLocks noChangeShapeType="1"/>
            </p:cNvSpPr>
            <p:nvPr/>
          </p:nvSpPr>
          <p:spPr bwMode="auto">
            <a:xfrm flipV="1">
              <a:off x="4335"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3" name="Line 532"/>
            <p:cNvSpPr>
              <a:spLocks noChangeShapeType="1"/>
            </p:cNvSpPr>
            <p:nvPr/>
          </p:nvSpPr>
          <p:spPr bwMode="auto">
            <a:xfrm flipV="1">
              <a:off x="4546"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4" name="Line 533"/>
            <p:cNvSpPr>
              <a:spLocks noChangeShapeType="1"/>
            </p:cNvSpPr>
            <p:nvPr/>
          </p:nvSpPr>
          <p:spPr bwMode="auto">
            <a:xfrm flipV="1">
              <a:off x="4747"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5" name="Line 534"/>
            <p:cNvSpPr>
              <a:spLocks noChangeShapeType="1"/>
            </p:cNvSpPr>
            <p:nvPr/>
          </p:nvSpPr>
          <p:spPr bwMode="auto">
            <a:xfrm flipV="1">
              <a:off x="4948"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6" name="Line 535"/>
            <p:cNvSpPr>
              <a:spLocks noChangeShapeType="1"/>
            </p:cNvSpPr>
            <p:nvPr/>
          </p:nvSpPr>
          <p:spPr bwMode="auto">
            <a:xfrm flipV="1">
              <a:off x="5149"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7" name="Line 536"/>
            <p:cNvSpPr>
              <a:spLocks noChangeShapeType="1"/>
            </p:cNvSpPr>
            <p:nvPr/>
          </p:nvSpPr>
          <p:spPr bwMode="auto">
            <a:xfrm flipV="1">
              <a:off x="5359"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8" name="Line 537"/>
            <p:cNvSpPr>
              <a:spLocks noChangeShapeType="1"/>
            </p:cNvSpPr>
            <p:nvPr/>
          </p:nvSpPr>
          <p:spPr bwMode="auto">
            <a:xfrm flipV="1">
              <a:off x="5561" y="3686"/>
              <a:ext cx="1" cy="2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Arial Narrow" panose="020B0606020202030204" pitchFamily="34" charset="0"/>
              </a:endParaRPr>
            </a:p>
          </p:txBody>
        </p:sp>
        <p:sp>
          <p:nvSpPr>
            <p:cNvPr id="64659" name="Rectangle 538"/>
            <p:cNvSpPr>
              <a:spLocks noChangeArrowheads="1"/>
            </p:cNvSpPr>
            <p:nvPr/>
          </p:nvSpPr>
          <p:spPr bwMode="auto">
            <a:xfrm>
              <a:off x="3219" y="3642"/>
              <a:ext cx="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0</a:t>
              </a:r>
            </a:p>
          </p:txBody>
        </p:sp>
        <p:sp>
          <p:nvSpPr>
            <p:cNvPr id="64660" name="Rectangle 539"/>
            <p:cNvSpPr>
              <a:spLocks noChangeArrowheads="1"/>
            </p:cNvSpPr>
            <p:nvPr/>
          </p:nvSpPr>
          <p:spPr bwMode="auto">
            <a:xfrm>
              <a:off x="3099" y="3329"/>
              <a:ext cx="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5</a:t>
              </a:r>
            </a:p>
          </p:txBody>
        </p:sp>
        <p:sp>
          <p:nvSpPr>
            <p:cNvPr id="64661" name="Rectangle 540"/>
            <p:cNvSpPr>
              <a:spLocks noChangeArrowheads="1"/>
            </p:cNvSpPr>
            <p:nvPr/>
          </p:nvSpPr>
          <p:spPr bwMode="auto">
            <a:xfrm>
              <a:off x="3063" y="3017"/>
              <a:ext cx="1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10</a:t>
              </a:r>
            </a:p>
          </p:txBody>
        </p:sp>
        <p:sp>
          <p:nvSpPr>
            <p:cNvPr id="64662" name="Rectangle 541"/>
            <p:cNvSpPr>
              <a:spLocks noChangeArrowheads="1"/>
            </p:cNvSpPr>
            <p:nvPr/>
          </p:nvSpPr>
          <p:spPr bwMode="auto">
            <a:xfrm>
              <a:off x="3063" y="2703"/>
              <a:ext cx="1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15</a:t>
              </a:r>
            </a:p>
          </p:txBody>
        </p:sp>
        <p:sp>
          <p:nvSpPr>
            <p:cNvPr id="64663" name="Rectangle 542"/>
            <p:cNvSpPr>
              <a:spLocks noChangeArrowheads="1"/>
            </p:cNvSpPr>
            <p:nvPr/>
          </p:nvSpPr>
          <p:spPr bwMode="auto">
            <a:xfrm>
              <a:off x="3063" y="2390"/>
              <a:ext cx="1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20</a:t>
              </a:r>
            </a:p>
          </p:txBody>
        </p:sp>
        <p:sp>
          <p:nvSpPr>
            <p:cNvPr id="64664" name="Rectangle 543"/>
            <p:cNvSpPr>
              <a:spLocks noChangeArrowheads="1"/>
            </p:cNvSpPr>
            <p:nvPr/>
          </p:nvSpPr>
          <p:spPr bwMode="auto">
            <a:xfrm>
              <a:off x="3063" y="2078"/>
              <a:ext cx="1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25</a:t>
              </a:r>
            </a:p>
          </p:txBody>
        </p:sp>
        <p:sp>
          <p:nvSpPr>
            <p:cNvPr id="64665" name="Rectangle 544"/>
            <p:cNvSpPr>
              <a:spLocks noChangeArrowheads="1"/>
            </p:cNvSpPr>
            <p:nvPr/>
          </p:nvSpPr>
          <p:spPr bwMode="auto">
            <a:xfrm>
              <a:off x="3438" y="3749"/>
              <a:ext cx="3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2000</a:t>
              </a:r>
            </a:p>
          </p:txBody>
        </p:sp>
        <p:sp>
          <p:nvSpPr>
            <p:cNvPr id="64666" name="Rectangle 545"/>
            <p:cNvSpPr>
              <a:spLocks noChangeArrowheads="1"/>
            </p:cNvSpPr>
            <p:nvPr/>
          </p:nvSpPr>
          <p:spPr bwMode="auto">
            <a:xfrm>
              <a:off x="3850" y="3749"/>
              <a:ext cx="3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2020</a:t>
              </a:r>
            </a:p>
          </p:txBody>
        </p:sp>
        <p:sp>
          <p:nvSpPr>
            <p:cNvPr id="64667" name="Rectangle 546"/>
            <p:cNvSpPr>
              <a:spLocks noChangeArrowheads="1"/>
            </p:cNvSpPr>
            <p:nvPr/>
          </p:nvSpPr>
          <p:spPr bwMode="auto">
            <a:xfrm>
              <a:off x="4253" y="3749"/>
              <a:ext cx="3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2040</a:t>
              </a:r>
            </a:p>
          </p:txBody>
        </p:sp>
        <p:sp>
          <p:nvSpPr>
            <p:cNvPr id="64668" name="Rectangle 547"/>
            <p:cNvSpPr>
              <a:spLocks noChangeArrowheads="1"/>
            </p:cNvSpPr>
            <p:nvPr/>
          </p:nvSpPr>
          <p:spPr bwMode="auto">
            <a:xfrm>
              <a:off x="4664" y="3749"/>
              <a:ext cx="3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2060</a:t>
              </a:r>
            </a:p>
          </p:txBody>
        </p:sp>
        <p:sp>
          <p:nvSpPr>
            <p:cNvPr id="64669" name="Rectangle 548"/>
            <p:cNvSpPr>
              <a:spLocks noChangeArrowheads="1"/>
            </p:cNvSpPr>
            <p:nvPr/>
          </p:nvSpPr>
          <p:spPr bwMode="auto">
            <a:xfrm>
              <a:off x="5066" y="3749"/>
              <a:ext cx="3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2080</a:t>
              </a:r>
            </a:p>
          </p:txBody>
        </p:sp>
        <p:sp>
          <p:nvSpPr>
            <p:cNvPr id="64670" name="Rectangle 549"/>
            <p:cNvSpPr>
              <a:spLocks noChangeArrowheads="1"/>
            </p:cNvSpPr>
            <p:nvPr/>
          </p:nvSpPr>
          <p:spPr bwMode="auto">
            <a:xfrm>
              <a:off x="4032" y="3959"/>
              <a:ext cx="11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Year  (IPCC92)</a:t>
              </a:r>
            </a:p>
          </p:txBody>
        </p:sp>
        <p:sp>
          <p:nvSpPr>
            <p:cNvPr id="64671" name="Rectangle 550"/>
            <p:cNvSpPr>
              <a:spLocks noChangeArrowheads="1"/>
            </p:cNvSpPr>
            <p:nvPr/>
          </p:nvSpPr>
          <p:spPr bwMode="auto">
            <a:xfrm>
              <a:off x="3388" y="2073"/>
              <a:ext cx="1262" cy="756"/>
            </a:xfrm>
            <a:prstGeom prst="rect">
              <a:avLst/>
            </a:prstGeom>
            <a:solidFill>
              <a:srgbClr val="FFFFFF"/>
            </a:solidFill>
            <a:ln w="14288">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672" name="Rectangle 551"/>
            <p:cNvSpPr>
              <a:spLocks noChangeArrowheads="1"/>
            </p:cNvSpPr>
            <p:nvPr/>
          </p:nvSpPr>
          <p:spPr bwMode="auto">
            <a:xfrm>
              <a:off x="3470" y="2224"/>
              <a:ext cx="46" cy="55"/>
            </a:xfrm>
            <a:prstGeom prst="rect">
              <a:avLst/>
            </a:prstGeom>
            <a:solidFill>
              <a:srgbClr val="FFFF99"/>
            </a:solidFill>
            <a:ln w="14288">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673" name="Rectangle 552"/>
            <p:cNvSpPr>
              <a:spLocks noChangeArrowheads="1"/>
            </p:cNvSpPr>
            <p:nvPr/>
          </p:nvSpPr>
          <p:spPr bwMode="auto">
            <a:xfrm>
              <a:off x="3539" y="2193"/>
              <a:ext cx="73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808080"/>
                  </a:solidFill>
                  <a:latin typeface="Arial Narrow" panose="020B0606020202030204" pitchFamily="34" charset="0"/>
                  <a:ea typeface="Osaka" charset="-128"/>
                </a:rPr>
                <a:t>Electricity</a:t>
              </a:r>
            </a:p>
          </p:txBody>
        </p:sp>
        <p:sp>
          <p:nvSpPr>
            <p:cNvPr id="64674" name="Rectangle 553"/>
            <p:cNvSpPr>
              <a:spLocks noChangeArrowheads="1"/>
            </p:cNvSpPr>
            <p:nvPr/>
          </p:nvSpPr>
          <p:spPr bwMode="auto">
            <a:xfrm>
              <a:off x="3470" y="2377"/>
              <a:ext cx="46" cy="45"/>
            </a:xfrm>
            <a:prstGeom prst="rect">
              <a:avLst/>
            </a:prstGeom>
            <a:solidFill>
              <a:srgbClr val="99FF99"/>
            </a:solidFill>
            <a:ln w="14288">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675" name="Rectangle 554"/>
            <p:cNvSpPr>
              <a:spLocks noChangeArrowheads="1"/>
            </p:cNvSpPr>
            <p:nvPr/>
          </p:nvSpPr>
          <p:spPr bwMode="auto">
            <a:xfrm>
              <a:off x="3539" y="2336"/>
              <a:ext cx="7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Arial Narrow" panose="020B0606020202030204" pitchFamily="34" charset="0"/>
                  <a:ea typeface="Osaka" charset="-128"/>
                </a:rPr>
                <a:t>Solid Fuel</a:t>
              </a:r>
            </a:p>
          </p:txBody>
        </p:sp>
        <p:sp>
          <p:nvSpPr>
            <p:cNvPr id="64676" name="Rectangle 555"/>
            <p:cNvSpPr>
              <a:spLocks noChangeArrowheads="1"/>
            </p:cNvSpPr>
            <p:nvPr/>
          </p:nvSpPr>
          <p:spPr bwMode="auto">
            <a:xfrm>
              <a:off x="3470" y="2520"/>
              <a:ext cx="46" cy="54"/>
            </a:xfrm>
            <a:prstGeom prst="rect">
              <a:avLst/>
            </a:prstGeom>
            <a:solidFill>
              <a:srgbClr val="FF0000"/>
            </a:solidFill>
            <a:ln w="14288">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677" name="Rectangle 556"/>
            <p:cNvSpPr>
              <a:spLocks noChangeArrowheads="1"/>
            </p:cNvSpPr>
            <p:nvPr/>
          </p:nvSpPr>
          <p:spPr bwMode="auto">
            <a:xfrm>
              <a:off x="3539" y="2488"/>
              <a:ext cx="83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Liquid Fuel</a:t>
              </a:r>
            </a:p>
          </p:txBody>
        </p:sp>
        <p:sp>
          <p:nvSpPr>
            <p:cNvPr id="64678" name="Rectangle 557"/>
            <p:cNvSpPr>
              <a:spLocks noChangeArrowheads="1"/>
            </p:cNvSpPr>
            <p:nvPr/>
          </p:nvSpPr>
          <p:spPr bwMode="auto">
            <a:xfrm>
              <a:off x="3470" y="2663"/>
              <a:ext cx="46" cy="54"/>
            </a:xfrm>
            <a:prstGeom prst="rect">
              <a:avLst/>
            </a:prstGeom>
            <a:solidFill>
              <a:srgbClr val="0000FF"/>
            </a:solidFill>
            <a:ln w="14288">
              <a:solidFill>
                <a:srgbClr val="00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4679" name="Rectangle 558"/>
            <p:cNvSpPr>
              <a:spLocks noChangeArrowheads="1"/>
            </p:cNvSpPr>
            <p:nvPr/>
          </p:nvSpPr>
          <p:spPr bwMode="auto">
            <a:xfrm>
              <a:off x="3539" y="2631"/>
              <a:ext cx="10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Gaseous Fuel</a:t>
              </a:r>
            </a:p>
          </p:txBody>
        </p:sp>
        <p:sp>
          <p:nvSpPr>
            <p:cNvPr id="64680" name="Text Box 559"/>
            <p:cNvSpPr txBox="1">
              <a:spLocks noChangeArrowheads="1"/>
            </p:cNvSpPr>
            <p:nvPr/>
          </p:nvSpPr>
          <p:spPr bwMode="auto">
            <a:xfrm rot="16200000">
              <a:off x="1897" y="2895"/>
              <a:ext cx="207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Narrow" panose="020B0606020202030204" pitchFamily="34" charset="0"/>
                  <a:ea typeface="Osaka" charset="-128"/>
                </a:rPr>
                <a:t>Energy demand(GTOE)</a:t>
              </a:r>
            </a:p>
          </p:txBody>
        </p:sp>
      </p:grpSp>
      <p:pic>
        <p:nvPicPr>
          <p:cNvPr id="645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78" y="5246786"/>
            <a:ext cx="9842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36" name="正方形/長方形 4"/>
          <p:cNvSpPr>
            <a:spLocks noChangeArrowheads="1"/>
          </p:cNvSpPr>
          <p:nvPr/>
        </p:nvSpPr>
        <p:spPr bwMode="auto">
          <a:xfrm>
            <a:off x="1912273" y="5943601"/>
            <a:ext cx="1253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400"/>
              </a:lnSpc>
              <a:spcBef>
                <a:spcPct val="0"/>
              </a:spcBef>
              <a:buNone/>
            </a:pPr>
            <a:r>
              <a:rPr lang="en-US" altLang="ja-JP" sz="2400">
                <a:solidFill>
                  <a:srgbClr val="FF0000"/>
                </a:solidFill>
                <a:latin typeface="Arial Narrow" panose="020B0606020202030204" pitchFamily="34" charset="0"/>
              </a:rPr>
              <a:t>Fuel cells</a:t>
            </a:r>
          </a:p>
        </p:txBody>
      </p:sp>
      <p:sp>
        <p:nvSpPr>
          <p:cNvPr id="64537" name="正方形/長方形 310"/>
          <p:cNvSpPr>
            <a:spLocks noChangeArrowheads="1"/>
          </p:cNvSpPr>
          <p:nvPr/>
        </p:nvSpPr>
        <p:spPr bwMode="auto">
          <a:xfrm>
            <a:off x="1813242" y="6370639"/>
            <a:ext cx="886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400"/>
              </a:lnSpc>
              <a:spcBef>
                <a:spcPct val="0"/>
              </a:spcBef>
              <a:buNone/>
            </a:pPr>
            <a:r>
              <a:rPr lang="en-US" altLang="ja-JP" sz="2400">
                <a:solidFill>
                  <a:srgbClr val="FF0000"/>
                </a:solidFill>
                <a:latin typeface="Arial Narrow" panose="020B0606020202030204" pitchFamily="34" charset="0"/>
              </a:rPr>
              <a:t>SOFC</a:t>
            </a:r>
          </a:p>
        </p:txBody>
      </p:sp>
      <p:grpSp>
        <p:nvGrpSpPr>
          <p:cNvPr id="3" name="グループ化 2"/>
          <p:cNvGrpSpPr/>
          <p:nvPr/>
        </p:nvGrpSpPr>
        <p:grpSpPr>
          <a:xfrm>
            <a:off x="0" y="17726"/>
            <a:ext cx="11999913" cy="861249"/>
            <a:chOff x="0" y="17726"/>
            <a:chExt cx="11999913" cy="861249"/>
          </a:xfrm>
        </p:grpSpPr>
        <p:grpSp>
          <p:nvGrpSpPr>
            <p:cNvPr id="655" name="Group 107"/>
            <p:cNvGrpSpPr>
              <a:grpSpLocks/>
            </p:cNvGrpSpPr>
            <p:nvPr/>
          </p:nvGrpSpPr>
          <p:grpSpPr bwMode="auto">
            <a:xfrm>
              <a:off x="0" y="17726"/>
              <a:ext cx="11999913" cy="861249"/>
              <a:chOff x="-960" y="1874"/>
              <a:chExt cx="7559" cy="542"/>
            </a:xfrm>
          </p:grpSpPr>
          <p:graphicFrame>
            <p:nvGraphicFramePr>
              <p:cNvPr id="656" name="Object 109"/>
              <p:cNvGraphicFramePr>
                <a:graphicFrameLocks noChangeAspect="1"/>
              </p:cNvGraphicFramePr>
              <p:nvPr>
                <p:extLst>
                  <p:ext uri="{D42A27DB-BD31-4B8C-83A1-F6EECF244321}">
                    <p14:modId xmlns:p14="http://schemas.microsoft.com/office/powerpoint/2010/main" val="1631857765"/>
                  </p:ext>
                </p:extLst>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65222" name="ビットマップ イメージ" r:id="rId7" imgW="2523810" imgH="2523810" progId="Paint.Picture">
                      <p:embed/>
                    </p:oleObj>
                  </mc:Choice>
                  <mc:Fallback>
                    <p:oleObj name="ビットマップ イメージ" r:id="rId7" imgW="2523810" imgH="2523810"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7"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658" name="그림 452"/>
            <p:cNvPicPr>
              <a:picLocks noChangeAspect="1"/>
            </p:cNvPicPr>
            <p:nvPr/>
          </p:nvPicPr>
          <p:blipFill>
            <a:blip r:embed="rId9"/>
            <a:stretch>
              <a:fillRect/>
            </a:stretch>
          </p:blipFill>
          <p:spPr>
            <a:xfrm>
              <a:off x="104211" y="92007"/>
              <a:ext cx="519181" cy="632505"/>
            </a:xfrm>
            <a:prstGeom prst="rect">
              <a:avLst/>
            </a:prstGeom>
          </p:spPr>
        </p:pic>
      </p:grpSp>
      <p:sp>
        <p:nvSpPr>
          <p:cNvPr id="4" name="正方形/長方形 3"/>
          <p:cNvSpPr/>
          <p:nvPr/>
        </p:nvSpPr>
        <p:spPr>
          <a:xfrm>
            <a:off x="10399260" y="3674167"/>
            <a:ext cx="1718740" cy="461665"/>
          </a:xfrm>
          <a:prstGeom prst="rect">
            <a:avLst/>
          </a:prstGeom>
        </p:spPr>
        <p:txBody>
          <a:bodyPr wrap="none">
            <a:spAutoFit/>
          </a:bodyPr>
          <a:lstStyle/>
          <a:p>
            <a:r>
              <a:rPr lang="en-US" altLang="ja-JP" sz="2400" dirty="0" smtClean="0">
                <a:solidFill>
                  <a:srgbClr val="000000"/>
                </a:solidFill>
                <a:latin typeface="Arial Narrow" panose="020B0606020202030204" pitchFamily="34" charset="0"/>
              </a:rPr>
              <a:t>Already clean</a:t>
            </a:r>
            <a:endParaRPr lang="ja-JP" altLang="en-US" sz="2400" dirty="0">
              <a:latin typeface="Arial Narrow" panose="020B0606020202030204" pitchFamily="34" charset="0"/>
            </a:endParaRPr>
          </a:p>
        </p:txBody>
      </p:sp>
      <p:sp>
        <p:nvSpPr>
          <p:cNvPr id="5" name="右矢印 4"/>
          <p:cNvSpPr/>
          <p:nvPr/>
        </p:nvSpPr>
        <p:spPr>
          <a:xfrm rot="8361654">
            <a:off x="10264725" y="4343077"/>
            <a:ext cx="1059358" cy="167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Arial Narrow" panose="020B0606020202030204" pitchFamily="34" charset="0"/>
            </a:endParaRPr>
          </a:p>
        </p:txBody>
      </p:sp>
      <p:sp>
        <p:nvSpPr>
          <p:cNvPr id="662" name="Rectangle 154"/>
          <p:cNvSpPr>
            <a:spLocks noChangeArrowheads="1"/>
          </p:cNvSpPr>
          <p:nvPr/>
        </p:nvSpPr>
        <p:spPr bwMode="auto">
          <a:xfrm>
            <a:off x="93713" y="3254019"/>
            <a:ext cx="130905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smtClean="0">
                <a:solidFill>
                  <a:srgbClr val="000000"/>
                </a:solidFill>
                <a:latin typeface="Arial Narrow" panose="020B0606020202030204" pitchFamily="34" charset="0"/>
              </a:rPr>
              <a:t>Small energy devices available and preferred</a:t>
            </a:r>
            <a:endParaRPr lang="ja-JP" altLang="ja-JP" sz="2400" dirty="0">
              <a:solidFill>
                <a:srgbClr val="000000"/>
              </a:solidFill>
              <a:latin typeface="Arial Narrow" panose="020B0606020202030204" pitchFamily="34" charset="0"/>
            </a:endParaRPr>
          </a:p>
        </p:txBody>
      </p:sp>
      <p:sp>
        <p:nvSpPr>
          <p:cNvPr id="654" name="右矢印 653"/>
          <p:cNvSpPr/>
          <p:nvPr/>
        </p:nvSpPr>
        <p:spPr>
          <a:xfrm rot="12796747">
            <a:off x="10394156" y="5183550"/>
            <a:ext cx="1059358" cy="167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Arial Narrow" panose="020B0606020202030204" pitchFamily="34" charset="0"/>
            </a:endParaRPr>
          </a:p>
        </p:txBody>
      </p:sp>
      <p:sp>
        <p:nvSpPr>
          <p:cNvPr id="659" name="正方形/長方形 658"/>
          <p:cNvSpPr/>
          <p:nvPr/>
        </p:nvSpPr>
        <p:spPr>
          <a:xfrm>
            <a:off x="10524298" y="5677688"/>
            <a:ext cx="1662635" cy="830997"/>
          </a:xfrm>
          <a:prstGeom prst="rect">
            <a:avLst/>
          </a:prstGeom>
        </p:spPr>
        <p:txBody>
          <a:bodyPr wrap="none">
            <a:spAutoFit/>
          </a:bodyPr>
          <a:lstStyle/>
          <a:p>
            <a:r>
              <a:rPr lang="en-US" altLang="ja-JP" sz="2400" dirty="0" smtClean="0">
                <a:solidFill>
                  <a:srgbClr val="000000"/>
                </a:solidFill>
                <a:latin typeface="Arial Narrow" panose="020B0606020202030204" pitchFamily="34" charset="0"/>
              </a:rPr>
              <a:t>Fuel demand</a:t>
            </a:r>
          </a:p>
          <a:p>
            <a:r>
              <a:rPr lang="en-US" altLang="ja-JP" sz="2400" dirty="0" smtClean="0">
                <a:solidFill>
                  <a:srgbClr val="000000"/>
                </a:solidFill>
                <a:latin typeface="Arial Narrow" panose="020B0606020202030204" pitchFamily="34" charset="0"/>
              </a:rPr>
              <a:t>larger</a:t>
            </a:r>
            <a:endParaRPr lang="ja-JP" altLang="en-US" sz="2400" dirty="0">
              <a:latin typeface="Arial Narrow" panose="020B0606020202030204" pitchFamily="34" charset="0"/>
            </a:endParaRPr>
          </a:p>
        </p:txBody>
      </p:sp>
      <p:pic>
        <p:nvPicPr>
          <p:cNvPr id="660" name="図 659"/>
          <p:cNvPicPr>
            <a:picLocks noChangeAspect="1"/>
          </p:cNvPicPr>
          <p:nvPr/>
        </p:nvPicPr>
        <p:blipFill>
          <a:blip r:embed="rId10"/>
          <a:stretch>
            <a:fillRect/>
          </a:stretch>
        </p:blipFill>
        <p:spPr>
          <a:xfrm>
            <a:off x="5422106" y="1674267"/>
            <a:ext cx="1293373" cy="891104"/>
          </a:xfrm>
          <a:prstGeom prst="rect">
            <a:avLst/>
          </a:prstGeom>
        </p:spPr>
      </p:pic>
      <p:sp>
        <p:nvSpPr>
          <p:cNvPr id="661" name="正方形/長方形 2"/>
          <p:cNvSpPr>
            <a:spLocks noChangeArrowheads="1"/>
          </p:cNvSpPr>
          <p:nvPr/>
        </p:nvSpPr>
        <p:spPr bwMode="auto">
          <a:xfrm>
            <a:off x="4355248" y="842650"/>
            <a:ext cx="1661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smtClean="0">
                <a:solidFill>
                  <a:srgbClr val="000000"/>
                </a:solidFill>
                <a:latin typeface="Arial Narrow" panose="020B0606020202030204" pitchFamily="34" charset="0"/>
              </a:rPr>
              <a:t>renewables</a:t>
            </a:r>
            <a:endParaRPr lang="en-US" altLang="ja-JP" sz="2400" dirty="0">
              <a:solidFill>
                <a:srgbClr val="000000"/>
              </a:solidFill>
              <a:latin typeface="Arial Narrow" panose="020B0606020202030204" pitchFamily="34" charset="0"/>
            </a:endParaRPr>
          </a:p>
          <a:p>
            <a:pPr algn="ctr" eaLnBrk="1" hangingPunct="1">
              <a:spcBef>
                <a:spcPct val="0"/>
              </a:spcBef>
              <a:buFontTx/>
              <a:buNone/>
            </a:pPr>
            <a:r>
              <a:rPr lang="en-US" altLang="ja-JP" sz="2400" dirty="0" smtClean="0">
                <a:solidFill>
                  <a:srgbClr val="000000"/>
                </a:solidFill>
                <a:latin typeface="Arial Narrow" panose="020B0606020202030204" pitchFamily="34" charset="0"/>
              </a:rPr>
              <a:t>(dominates?)</a:t>
            </a:r>
            <a:endParaRPr lang="en-US" altLang="ja-JP" sz="2400" dirty="0">
              <a:solidFill>
                <a:srgbClr val="0000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655" y="906299"/>
            <a:ext cx="8713787"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正方形/長方形 2"/>
          <p:cNvSpPr>
            <a:spLocks noChangeArrowheads="1"/>
          </p:cNvSpPr>
          <p:nvPr/>
        </p:nvSpPr>
        <p:spPr bwMode="auto">
          <a:xfrm>
            <a:off x="7943850" y="588963"/>
            <a:ext cx="272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r>
              <a:rPr lang="en-US" altLang="ja-JP" sz="1800">
                <a:solidFill>
                  <a:srgbClr val="0000A4"/>
                </a:solidFill>
              </a:rPr>
              <a:t>California Independent </a:t>
            </a:r>
          </a:p>
          <a:p>
            <a:pPr>
              <a:spcBef>
                <a:spcPct val="0"/>
              </a:spcBef>
              <a:buClrTx/>
              <a:buFontTx/>
              <a:buNone/>
            </a:pPr>
            <a:r>
              <a:rPr lang="en-US" altLang="ja-JP" sz="1800">
                <a:solidFill>
                  <a:srgbClr val="0000A4"/>
                </a:solidFill>
              </a:rPr>
              <a:t>System OperatorCAISO)</a:t>
            </a:r>
            <a:endParaRPr lang="ja-JP" altLang="en-US" sz="1800">
              <a:solidFill>
                <a:srgbClr val="FFFFFF"/>
              </a:solidFill>
            </a:endParaRPr>
          </a:p>
        </p:txBody>
      </p:sp>
      <p:sp>
        <p:nvSpPr>
          <p:cNvPr id="76804" name="正方形/長方形 3"/>
          <p:cNvSpPr>
            <a:spLocks noChangeArrowheads="1"/>
          </p:cNvSpPr>
          <p:nvPr/>
        </p:nvSpPr>
        <p:spPr bwMode="auto">
          <a:xfrm>
            <a:off x="839416" y="5965924"/>
            <a:ext cx="8818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r>
              <a:rPr lang="en-US" altLang="ja-JP" sz="2400" dirty="0">
                <a:solidFill>
                  <a:schemeClr val="bg2"/>
                </a:solidFill>
                <a:latin typeface="Arial Narrow" panose="020B0606020202030204" pitchFamily="34" charset="0"/>
              </a:rPr>
              <a:t>Value of the electricity (even clean base load) can be negative.</a:t>
            </a:r>
          </a:p>
          <a:p>
            <a:pPr>
              <a:spcBef>
                <a:spcPct val="0"/>
              </a:spcBef>
              <a:buClrTx/>
              <a:buFontTx/>
              <a:buNone/>
            </a:pPr>
            <a:r>
              <a:rPr lang="ja-JP" altLang="en-US" sz="2400" dirty="0" smtClean="0">
                <a:solidFill>
                  <a:schemeClr val="bg2"/>
                </a:solidFill>
                <a:latin typeface="Arial Narrow" panose="020B0606020202030204" pitchFamily="34" charset="0"/>
              </a:rPr>
              <a:t>→</a:t>
            </a:r>
            <a:r>
              <a:rPr lang="en-US" altLang="ja-JP" sz="2400" dirty="0">
                <a:solidFill>
                  <a:schemeClr val="bg2"/>
                </a:solidFill>
                <a:latin typeface="Arial Narrow" panose="020B0606020202030204" pitchFamily="34" charset="0"/>
              </a:rPr>
              <a:t>Fusion</a:t>
            </a:r>
            <a:r>
              <a:rPr lang="ja-JP" altLang="en-US" sz="2400" dirty="0">
                <a:solidFill>
                  <a:schemeClr val="bg2"/>
                </a:solidFill>
                <a:latin typeface="Arial Narrow" panose="020B0606020202030204" pitchFamily="34" charset="0"/>
              </a:rPr>
              <a:t> </a:t>
            </a:r>
            <a:r>
              <a:rPr lang="en-US" altLang="ja-JP" sz="2400" dirty="0">
                <a:solidFill>
                  <a:schemeClr val="bg2"/>
                </a:solidFill>
                <a:latin typeface="Arial Narrow" panose="020B0606020202030204" pitchFamily="34" charset="0"/>
              </a:rPr>
              <a:t>Electricity</a:t>
            </a:r>
            <a:r>
              <a:rPr lang="ja-JP" altLang="en-US" sz="2400" dirty="0">
                <a:solidFill>
                  <a:schemeClr val="bg2"/>
                </a:solidFill>
                <a:latin typeface="Arial Narrow" panose="020B0606020202030204" pitchFamily="34" charset="0"/>
              </a:rPr>
              <a:t> </a:t>
            </a:r>
            <a:r>
              <a:rPr lang="en-US" altLang="ja-JP" sz="2400" dirty="0">
                <a:solidFill>
                  <a:srgbClr val="FF0000"/>
                </a:solidFill>
                <a:latin typeface="Arial Narrow" panose="020B0606020202030204" pitchFamily="34" charset="0"/>
              </a:rPr>
              <a:t>may</a:t>
            </a:r>
            <a:r>
              <a:rPr lang="ja-JP" altLang="en-US" sz="2400" dirty="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not</a:t>
            </a:r>
            <a:r>
              <a:rPr lang="ja-JP" altLang="en-US" sz="2400" dirty="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recover</a:t>
            </a:r>
            <a:r>
              <a:rPr lang="ja-JP" altLang="en-US" sz="2400" dirty="0">
                <a:solidFill>
                  <a:srgbClr val="FF0000"/>
                </a:solidFill>
                <a:latin typeface="Arial Narrow" panose="020B0606020202030204" pitchFamily="34" charset="0"/>
              </a:rPr>
              <a:t> </a:t>
            </a:r>
            <a:r>
              <a:rPr lang="en-US" altLang="ja-JP" sz="2400" dirty="0">
                <a:solidFill>
                  <a:srgbClr val="FF0000"/>
                </a:solidFill>
                <a:latin typeface="Arial Narrow" panose="020B0606020202030204" pitchFamily="34" charset="0"/>
              </a:rPr>
              <a:t>investments!</a:t>
            </a:r>
            <a:endParaRPr lang="ja-JP" altLang="en-US" sz="2400" dirty="0">
              <a:solidFill>
                <a:srgbClr val="FF0000"/>
              </a:solidFill>
              <a:latin typeface="Arial Narrow" panose="020B0606020202030204" pitchFamily="34" charset="0"/>
            </a:endParaRPr>
          </a:p>
        </p:txBody>
      </p:sp>
      <p:sp>
        <p:nvSpPr>
          <p:cNvPr id="76805" name="Rectangle 2"/>
          <p:cNvSpPr>
            <a:spLocks noChangeArrowheads="1"/>
          </p:cNvSpPr>
          <p:nvPr/>
        </p:nvSpPr>
        <p:spPr bwMode="auto">
          <a:xfrm>
            <a:off x="1703389" y="-38100"/>
            <a:ext cx="879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4000" dirty="0">
                <a:solidFill>
                  <a:srgbClr val="FF0066"/>
                </a:solidFill>
                <a:latin typeface="Impact" panose="020B0806030902050204" pitchFamily="34" charset="0"/>
              </a:rPr>
              <a:t>Value of the electricity (California duck)</a:t>
            </a:r>
            <a:endParaRPr lang="ja-JP" altLang="en-US" sz="4000" dirty="0">
              <a:solidFill>
                <a:srgbClr val="FF0066"/>
              </a:solidFill>
              <a:latin typeface="Impact" panose="020B0806030902050204" pitchFamily="34" charset="0"/>
            </a:endParaRPr>
          </a:p>
        </p:txBody>
      </p:sp>
      <p:sp>
        <p:nvSpPr>
          <p:cNvPr id="2" name="正方形/長方形 1"/>
          <p:cNvSpPr/>
          <p:nvPr/>
        </p:nvSpPr>
        <p:spPr>
          <a:xfrm>
            <a:off x="8139561" y="1399226"/>
            <a:ext cx="3860352" cy="1938992"/>
          </a:xfrm>
          <a:prstGeom prst="rect">
            <a:avLst/>
          </a:prstGeom>
        </p:spPr>
        <p:txBody>
          <a:bodyPr wrap="none">
            <a:spAutoFit/>
          </a:bodyPr>
          <a:lstStyle/>
          <a:p>
            <a:r>
              <a:rPr lang="en-US" altLang="ja-JP" sz="2400" dirty="0" smtClean="0">
                <a:solidFill>
                  <a:schemeClr val="bg2"/>
                </a:solidFill>
                <a:latin typeface="Arial Narrow" panose="020B0606020202030204" pitchFamily="34" charset="0"/>
              </a:rPr>
              <a:t>In the deregulated market,</a:t>
            </a:r>
          </a:p>
          <a:p>
            <a:r>
              <a:rPr lang="en-US" altLang="ja-JP" sz="2400" dirty="0" smtClean="0">
                <a:solidFill>
                  <a:schemeClr val="bg2"/>
                </a:solidFill>
                <a:latin typeface="Arial Narrow" panose="020B0606020202030204" pitchFamily="34" charset="0"/>
              </a:rPr>
              <a:t>Price of electricity varies.</a:t>
            </a:r>
          </a:p>
          <a:p>
            <a:r>
              <a:rPr lang="en-US" altLang="ja-JP" sz="2400" dirty="0" smtClean="0">
                <a:solidFill>
                  <a:schemeClr val="bg2"/>
                </a:solidFill>
                <a:latin typeface="Arial Narrow" panose="020B0606020202030204" pitchFamily="34" charset="0"/>
              </a:rPr>
              <a:t>Due to large share of renewable,</a:t>
            </a:r>
          </a:p>
          <a:p>
            <a:r>
              <a:rPr lang="en-US" altLang="ja-JP" sz="2400" dirty="0">
                <a:solidFill>
                  <a:schemeClr val="bg2"/>
                </a:solidFill>
                <a:latin typeface="Arial Narrow" panose="020B0606020202030204" pitchFamily="34" charset="0"/>
              </a:rPr>
              <a:t>e</a:t>
            </a:r>
            <a:r>
              <a:rPr lang="en-US" altLang="ja-JP" sz="2400" dirty="0" smtClean="0">
                <a:solidFill>
                  <a:schemeClr val="bg2"/>
                </a:solidFill>
                <a:latin typeface="Arial Narrow" panose="020B0606020202030204" pitchFamily="34" charset="0"/>
              </a:rPr>
              <a:t>lectricity market price drops in</a:t>
            </a:r>
          </a:p>
          <a:p>
            <a:r>
              <a:rPr lang="en-US" altLang="ja-JP" sz="2400" dirty="0">
                <a:solidFill>
                  <a:schemeClr val="bg2"/>
                </a:solidFill>
                <a:latin typeface="Arial Narrow" panose="020B0606020202030204" pitchFamily="34" charset="0"/>
              </a:rPr>
              <a:t>d</a:t>
            </a:r>
            <a:r>
              <a:rPr lang="en-US" altLang="ja-JP" sz="2400" dirty="0" smtClean="0">
                <a:solidFill>
                  <a:schemeClr val="bg2"/>
                </a:solidFill>
                <a:latin typeface="Arial Narrow" panose="020B0606020202030204" pitchFamily="34" charset="0"/>
              </a:rPr>
              <a:t>ay time.</a:t>
            </a:r>
            <a:endParaRPr lang="ja-JP" altLang="en-US" sz="2400" dirty="0">
              <a:solidFill>
                <a:schemeClr val="bg2"/>
              </a:solidFill>
              <a:latin typeface="Arial Narrow" panose="020B0606020202030204" pitchFamily="34" charset="0"/>
            </a:endParaRPr>
          </a:p>
        </p:txBody>
      </p:sp>
      <p:grpSp>
        <p:nvGrpSpPr>
          <p:cNvPr id="7" name="グループ化 6"/>
          <p:cNvGrpSpPr/>
          <p:nvPr/>
        </p:nvGrpSpPr>
        <p:grpSpPr>
          <a:xfrm>
            <a:off x="0" y="3926"/>
            <a:ext cx="11999913" cy="664268"/>
            <a:chOff x="26592" y="92007"/>
            <a:chExt cx="11999913" cy="664268"/>
          </a:xfrm>
        </p:grpSpPr>
        <p:sp>
          <p:nvSpPr>
            <p:cNvPr id="11" name="Rectangle 111"/>
            <p:cNvSpPr>
              <a:spLocks noChangeArrowheads="1"/>
            </p:cNvSpPr>
            <p:nvPr/>
          </p:nvSpPr>
          <p:spPr bwMode="auto">
            <a:xfrm flipV="1">
              <a:off x="26592" y="665701"/>
              <a:ext cx="11999913" cy="90574"/>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pic>
          <p:nvPicPr>
            <p:cNvPr id="9" name="그림 452"/>
            <p:cNvPicPr>
              <a:picLocks noChangeAspect="1"/>
            </p:cNvPicPr>
            <p:nvPr/>
          </p:nvPicPr>
          <p:blipFill>
            <a:blip r:embed="rId3"/>
            <a:stretch>
              <a:fillRect/>
            </a:stretch>
          </p:blipFill>
          <p:spPr>
            <a:xfrm>
              <a:off x="104211" y="92007"/>
              <a:ext cx="519181" cy="632505"/>
            </a:xfrm>
            <a:prstGeom prst="rect">
              <a:avLst/>
            </a:prstGeom>
          </p:spPr>
        </p:pic>
      </p:grpSp>
      <p:sp>
        <p:nvSpPr>
          <p:cNvPr id="3" name="正方形/長方形 2"/>
          <p:cNvSpPr/>
          <p:nvPr/>
        </p:nvSpPr>
        <p:spPr>
          <a:xfrm>
            <a:off x="1468549" y="681980"/>
            <a:ext cx="6096000" cy="461665"/>
          </a:xfrm>
          <a:prstGeom prst="rect">
            <a:avLst/>
          </a:prstGeom>
          <a:solidFill>
            <a:schemeClr val="tx1"/>
          </a:solidFill>
        </p:spPr>
        <p:txBody>
          <a:bodyPr>
            <a:spAutoFit/>
          </a:bodyPr>
          <a:lstStyle/>
          <a:p>
            <a:r>
              <a:rPr lang="en-US" altLang="ja-JP" sz="2400" dirty="0" smtClean="0">
                <a:solidFill>
                  <a:schemeClr val="bg2"/>
                </a:solidFill>
                <a:latin typeface="Arial Narrow" panose="020B0606020202030204" pitchFamily="34" charset="0"/>
              </a:rPr>
              <a:t>Fig. Change of electricity demand in a sunny day</a:t>
            </a:r>
            <a:endParaRPr lang="ja-JP" altLang="en-US" sz="2400" dirty="0"/>
          </a:p>
        </p:txBody>
      </p:sp>
      <p:sp>
        <p:nvSpPr>
          <p:cNvPr id="13" name="正方形/長方形 12"/>
          <p:cNvSpPr/>
          <p:nvPr/>
        </p:nvSpPr>
        <p:spPr>
          <a:xfrm>
            <a:off x="8449145" y="4550361"/>
            <a:ext cx="3774349" cy="1569660"/>
          </a:xfrm>
          <a:prstGeom prst="rect">
            <a:avLst/>
          </a:prstGeom>
        </p:spPr>
        <p:txBody>
          <a:bodyPr wrap="square">
            <a:spAutoFit/>
          </a:bodyPr>
          <a:lstStyle/>
          <a:p>
            <a:r>
              <a:rPr lang="en-US" altLang="ja-JP" sz="2400" dirty="0" smtClean="0">
                <a:solidFill>
                  <a:schemeClr val="bg2"/>
                </a:solidFill>
                <a:latin typeface="Arial Narrow" panose="020B0606020202030204" pitchFamily="34" charset="0"/>
              </a:rPr>
              <a:t>Instability of grid (frequency</a:t>
            </a:r>
          </a:p>
          <a:p>
            <a:r>
              <a:rPr lang="en-US" altLang="ja-JP" sz="2400" dirty="0">
                <a:solidFill>
                  <a:schemeClr val="bg2"/>
                </a:solidFill>
                <a:latin typeface="Arial Narrow" panose="020B0606020202030204" pitchFamily="34" charset="0"/>
              </a:rPr>
              <a:t>c</a:t>
            </a:r>
            <a:r>
              <a:rPr lang="en-US" altLang="ja-JP" sz="2400" dirty="0" smtClean="0">
                <a:solidFill>
                  <a:schemeClr val="bg2"/>
                </a:solidFill>
                <a:latin typeface="Arial Narrow" panose="020B0606020202030204" pitchFamily="34" charset="0"/>
              </a:rPr>
              <a:t>hange and outage) is </a:t>
            </a:r>
          </a:p>
          <a:p>
            <a:r>
              <a:rPr lang="en-US" altLang="ja-JP" sz="2400" dirty="0" smtClean="0">
                <a:solidFill>
                  <a:schemeClr val="bg2"/>
                </a:solidFill>
                <a:latin typeface="Arial Narrow" panose="020B0606020202030204" pitchFamily="34" charset="0"/>
              </a:rPr>
              <a:t>Serious when share  of</a:t>
            </a:r>
          </a:p>
          <a:p>
            <a:r>
              <a:rPr lang="en-US" altLang="ja-JP" sz="2400" dirty="0" smtClean="0">
                <a:solidFill>
                  <a:schemeClr val="bg2"/>
                </a:solidFill>
                <a:latin typeface="Arial Narrow" panose="020B0606020202030204" pitchFamily="34" charset="0"/>
              </a:rPr>
              <a:t>Renewable increased.</a:t>
            </a:r>
            <a:endParaRPr lang="ja-JP" altLang="en-US" sz="2400" dirty="0">
              <a:solidFill>
                <a:schemeClr val="bg2"/>
              </a:solidFill>
              <a:latin typeface="Arial Narrow" panose="020B0606020202030204" pitchFamily="34" charset="0"/>
            </a:endParaRP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p:cNvSpPr txBox="1"/>
          <p:nvPr/>
        </p:nvSpPr>
        <p:spPr>
          <a:xfrm>
            <a:off x="805860" y="-39763"/>
            <a:ext cx="10657184" cy="646331"/>
          </a:xfrm>
          <a:prstGeom prst="rect">
            <a:avLst/>
          </a:prstGeom>
          <a:noFill/>
        </p:spPr>
        <p:txBody>
          <a:bodyPr wrap="square" rtlCol="0">
            <a:spAutoFit/>
          </a:bodyPr>
          <a:lstStyle/>
          <a:p>
            <a:r>
              <a:rPr lang="en-US" altLang="ja-JP" sz="3600" dirty="0" smtClean="0">
                <a:solidFill>
                  <a:schemeClr val="bg1"/>
                </a:solidFill>
                <a:latin typeface="Impact" panose="020B0806030902050204" pitchFamily="34" charset="0"/>
                <a:ea typeface="Hiragino Kaku Gothic Pro W3" charset="-128"/>
                <a:cs typeface="Arial" panose="020B0604020202020204" pitchFamily="34" charset="0"/>
              </a:rPr>
              <a:t>economic competitions in </a:t>
            </a:r>
            <a:r>
              <a:rPr lang="en-US" altLang="ja-JP" sz="3600" u="sng" dirty="0" smtClean="0">
                <a:solidFill>
                  <a:schemeClr val="bg1"/>
                </a:solidFill>
                <a:latin typeface="Impact" panose="020B0806030902050204" pitchFamily="34" charset="0"/>
                <a:ea typeface="Hiragino Kaku Gothic Pro W3" charset="-128"/>
                <a:cs typeface="Arial" panose="020B0604020202020204" pitchFamily="34" charset="0"/>
              </a:rPr>
              <a:t>future</a:t>
            </a:r>
            <a:r>
              <a:rPr lang="en-US" altLang="ja-JP" sz="3600" dirty="0" smtClean="0">
                <a:solidFill>
                  <a:schemeClr val="bg1"/>
                </a:solidFill>
                <a:latin typeface="Impact" panose="020B0806030902050204" pitchFamily="34" charset="0"/>
                <a:ea typeface="Hiragino Kaku Gothic Pro W3" charset="-128"/>
                <a:cs typeface="Arial" panose="020B0604020202020204" pitchFamily="34" charset="0"/>
              </a:rPr>
              <a:t> electricity markets</a:t>
            </a:r>
            <a:endParaRPr lang="en-US" altLang="ja-JP" sz="3600" dirty="0">
              <a:solidFill>
                <a:schemeClr val="bg1"/>
              </a:solidFill>
              <a:latin typeface="Impact" panose="020B0806030902050204" pitchFamily="34" charset="0"/>
              <a:ea typeface="Hiragino Kaku Gothic Pro W3" charset="-128"/>
              <a:cs typeface="Arial" panose="020B0604020202020204" pitchFamily="34" charset="0"/>
            </a:endParaRPr>
          </a:p>
        </p:txBody>
      </p:sp>
      <p:sp>
        <p:nvSpPr>
          <p:cNvPr id="3" name="テキスト ボックス 3">
            <a:extLst>
              <a:ext uri="{FF2B5EF4-FFF2-40B4-BE49-F238E27FC236}">
                <a16:creationId xmlns:a16="http://schemas.microsoft.com/office/drawing/2014/main" xmlns="" id="{A03ACEDE-A438-2C4F-B046-B2082D791693}"/>
              </a:ext>
            </a:extLst>
          </p:cNvPr>
          <p:cNvSpPr txBox="1"/>
          <p:nvPr/>
        </p:nvSpPr>
        <p:spPr>
          <a:xfrm>
            <a:off x="4696895" y="6421236"/>
            <a:ext cx="7455059" cy="461665"/>
          </a:xfrm>
          <a:prstGeom prst="rect">
            <a:avLst/>
          </a:prstGeom>
          <a:noFill/>
        </p:spPr>
        <p:txBody>
          <a:bodyPr wrap="square" rtlCol="0">
            <a:spAutoFit/>
          </a:bodyPr>
          <a:lstStyle/>
          <a:p>
            <a:pPr algn="r"/>
            <a:r>
              <a:rPr lang="en-US" altLang="ja-JP" sz="2400" dirty="0">
                <a:solidFill>
                  <a:schemeClr val="bg1"/>
                </a:solidFill>
                <a:latin typeface="Arial Narrow" panose="020B0606020202030204" pitchFamily="34" charset="0"/>
                <a:ea typeface="Hiragino Kaku Gothic Pro W3" charset="-128"/>
                <a:cs typeface="Arial Narrow" panose="020B0604020202020204" pitchFamily="34" charset="0"/>
              </a:rPr>
              <a:t>Fig. 2 PJM Real Time Energy Market Historical Value.</a:t>
            </a:r>
            <a:endParaRPr kumimoji="1" lang="ja-JP" altLang="en-US" sz="2400" dirty="0">
              <a:solidFill>
                <a:schemeClr val="bg1"/>
              </a:solidFill>
              <a:latin typeface="Arial Narrow" panose="020B0606020202030204" pitchFamily="34" charset="0"/>
              <a:ea typeface="Hiragino Kaku Gothic Pro W3" charset="-128"/>
              <a:cs typeface="Arial Narrow" panose="020B0604020202020204" pitchFamily="34" charset="0"/>
            </a:endParaRPr>
          </a:p>
        </p:txBody>
      </p:sp>
      <p:pic>
        <p:nvPicPr>
          <p:cNvPr id="4" name="Picture 3">
            <a:extLst>
              <a:ext uri="{FF2B5EF4-FFF2-40B4-BE49-F238E27FC236}">
                <a16:creationId xmlns:a16="http://schemas.microsoft.com/office/drawing/2014/main" xmlns="" id="{CB55227C-72DD-0044-AB8D-76C782DF0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131" y="650943"/>
            <a:ext cx="5448780" cy="1625929"/>
          </a:xfrm>
          <a:prstGeom prst="rect">
            <a:avLst/>
          </a:prstGeom>
        </p:spPr>
      </p:pic>
      <p:pic>
        <p:nvPicPr>
          <p:cNvPr id="6" name="Picture 6">
            <a:extLst>
              <a:ext uri="{FF2B5EF4-FFF2-40B4-BE49-F238E27FC236}">
                <a16:creationId xmlns:a16="http://schemas.microsoft.com/office/drawing/2014/main" xmlns="" id="{14EECC5F-3AAC-F74D-8ED8-AEF6A5109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2025" y="2636912"/>
            <a:ext cx="5424776" cy="3784324"/>
          </a:xfrm>
          <a:prstGeom prst="rect">
            <a:avLst/>
          </a:prstGeom>
        </p:spPr>
      </p:pic>
      <p:sp>
        <p:nvSpPr>
          <p:cNvPr id="7" name="TextBox 7">
            <a:extLst>
              <a:ext uri="{FF2B5EF4-FFF2-40B4-BE49-F238E27FC236}">
                <a16:creationId xmlns:a16="http://schemas.microsoft.com/office/drawing/2014/main" xmlns="" id="{F9B6D835-6068-664D-8191-0A46B7989702}"/>
              </a:ext>
            </a:extLst>
          </p:cNvPr>
          <p:cNvSpPr txBox="1"/>
          <p:nvPr/>
        </p:nvSpPr>
        <p:spPr>
          <a:xfrm>
            <a:off x="64224" y="3521609"/>
            <a:ext cx="5832648" cy="461665"/>
          </a:xfrm>
          <a:prstGeom prst="rect">
            <a:avLst/>
          </a:prstGeom>
          <a:noFill/>
          <a:ln>
            <a:solidFill>
              <a:srgbClr val="002060"/>
            </a:solidFill>
          </a:ln>
        </p:spPr>
        <p:txBody>
          <a:bodyPr wrap="square" rtlCol="0">
            <a:spAutoFit/>
          </a:bodyPr>
          <a:lstStyle/>
          <a:p>
            <a:r>
              <a:rPr lang="en-US" sz="2400" dirty="0" smtClean="0">
                <a:solidFill>
                  <a:schemeClr val="bg1"/>
                </a:solidFill>
                <a:latin typeface="Arial Narrow" panose="020B0606020202030204" pitchFamily="34" charset="0"/>
                <a:cs typeface="Arial Narrow" panose="020B0604020202020204" pitchFamily="34" charset="0"/>
              </a:rPr>
              <a:t>Modeled fusion power plant, 1.2GW steady</a:t>
            </a:r>
            <a:endParaRPr lang="en-US" sz="2400" dirty="0">
              <a:solidFill>
                <a:schemeClr val="bg1"/>
              </a:solidFill>
              <a:latin typeface="Arial Narrow" panose="020B0606020202030204" pitchFamily="34" charset="0"/>
              <a:cs typeface="Arial Narrow" panose="020B0604020202020204" pitchFamily="34" charset="0"/>
            </a:endParaRPr>
          </a:p>
        </p:txBody>
      </p:sp>
      <p:sp>
        <p:nvSpPr>
          <p:cNvPr id="8" name="TextBox 15">
            <a:extLst>
              <a:ext uri="{FF2B5EF4-FFF2-40B4-BE49-F238E27FC236}">
                <a16:creationId xmlns:a16="http://schemas.microsoft.com/office/drawing/2014/main" xmlns="" id="{B908BC0B-3F36-3149-83D3-6F1C7A0430DF}"/>
              </a:ext>
            </a:extLst>
          </p:cNvPr>
          <p:cNvSpPr txBox="1"/>
          <p:nvPr/>
        </p:nvSpPr>
        <p:spPr>
          <a:xfrm>
            <a:off x="5362" y="804542"/>
            <a:ext cx="6385893" cy="1569660"/>
          </a:xfrm>
          <a:prstGeom prst="rect">
            <a:avLst/>
          </a:prstGeom>
          <a:noFill/>
          <a:ln w="12700">
            <a:solidFill>
              <a:srgbClr val="FF0000"/>
            </a:solidFill>
          </a:ln>
        </p:spPr>
        <p:txBody>
          <a:bodyPr wrap="square" rtlCol="0">
            <a:spAutoFit/>
          </a:bodyPr>
          <a:lstStyle/>
          <a:p>
            <a:pPr algn="just"/>
            <a:r>
              <a:rPr lang="en-US" sz="2400" dirty="0">
                <a:solidFill>
                  <a:schemeClr val="bg1"/>
                </a:solidFill>
                <a:latin typeface="Arial Narrow" panose="020B0606020202030204" pitchFamily="34" charset="0"/>
                <a:cs typeface="Arial Narrow" panose="020B0604020202020204" pitchFamily="34" charset="0"/>
              </a:rPr>
              <a:t>The electricity is no longer sold for per kWh -</a:t>
            </a:r>
          </a:p>
          <a:p>
            <a:pPr algn="just"/>
            <a:r>
              <a:rPr lang="en-US" sz="2400" b="1" i="1" dirty="0">
                <a:solidFill>
                  <a:schemeClr val="bg1"/>
                </a:solidFill>
                <a:latin typeface="Arial Narrow" panose="020B0606020202030204" pitchFamily="34" charset="0"/>
                <a:cs typeface="Arial Narrow" panose="020B0604020202020204" pitchFamily="34" charset="0"/>
              </a:rPr>
              <a:t>conventional economic metrics like </a:t>
            </a:r>
            <a:r>
              <a:rPr lang="en-US" sz="2400" b="1" i="1" dirty="0" err="1">
                <a:solidFill>
                  <a:schemeClr val="bg1"/>
                </a:solidFill>
                <a:latin typeface="Arial Narrow" panose="020B0606020202030204" pitchFamily="34" charset="0"/>
                <a:cs typeface="Arial Narrow" panose="020B0604020202020204" pitchFamily="34" charset="0"/>
              </a:rPr>
              <a:t>Levelised</a:t>
            </a:r>
            <a:r>
              <a:rPr lang="en-US" sz="2400" b="1" i="1" dirty="0">
                <a:solidFill>
                  <a:schemeClr val="bg1"/>
                </a:solidFill>
                <a:latin typeface="Arial Narrow" panose="020B0606020202030204" pitchFamily="34" charset="0"/>
                <a:cs typeface="Arial Narrow" panose="020B0604020202020204" pitchFamily="34" charset="0"/>
              </a:rPr>
              <a:t> Cost of Electricity (LCOE) are inapplicable on future electricity markets!</a:t>
            </a:r>
          </a:p>
        </p:txBody>
      </p:sp>
      <p:sp>
        <p:nvSpPr>
          <p:cNvPr id="9" name="テキスト ボックス 3">
            <a:extLst>
              <a:ext uri="{FF2B5EF4-FFF2-40B4-BE49-F238E27FC236}">
                <a16:creationId xmlns:a16="http://schemas.microsoft.com/office/drawing/2014/main" xmlns="" id="{A0D73F7A-3255-984E-A3EF-438F68B1956A}"/>
              </a:ext>
            </a:extLst>
          </p:cNvPr>
          <p:cNvSpPr txBox="1"/>
          <p:nvPr/>
        </p:nvSpPr>
        <p:spPr>
          <a:xfrm>
            <a:off x="6705175" y="2122485"/>
            <a:ext cx="4897723" cy="461665"/>
          </a:xfrm>
          <a:prstGeom prst="rect">
            <a:avLst/>
          </a:prstGeom>
          <a:noFill/>
        </p:spPr>
        <p:txBody>
          <a:bodyPr wrap="square" rtlCol="0">
            <a:spAutoFit/>
          </a:bodyPr>
          <a:lstStyle/>
          <a:p>
            <a:pPr algn="r"/>
            <a:r>
              <a:rPr lang="en-US" altLang="ja-JP" sz="2400" dirty="0">
                <a:solidFill>
                  <a:schemeClr val="bg1"/>
                </a:solidFill>
                <a:latin typeface="Arial Narrow" panose="020B0606020202030204" pitchFamily="34" charset="0"/>
                <a:ea typeface="Hiragino Kaku Gothic Pro W3" charset="-128"/>
                <a:cs typeface="Arial Narrow" panose="020B0604020202020204" pitchFamily="34" charset="0"/>
              </a:rPr>
              <a:t>Fig. 1 PJM Deregulated Market Structure.</a:t>
            </a:r>
            <a:endParaRPr kumimoji="1" lang="ja-JP" altLang="en-US" sz="2400" dirty="0">
              <a:solidFill>
                <a:schemeClr val="bg1"/>
              </a:solidFill>
              <a:latin typeface="Arial Narrow" panose="020B0606020202030204" pitchFamily="34" charset="0"/>
              <a:ea typeface="Hiragino Kaku Gothic Pro W3" charset="-128"/>
              <a:cs typeface="Arial Narrow" panose="020B0604020202020204" pitchFamily="34" charset="0"/>
            </a:endParaRPr>
          </a:p>
        </p:txBody>
      </p:sp>
      <p:sp>
        <p:nvSpPr>
          <p:cNvPr id="10" name="テキスト ボックス 3">
            <a:extLst>
              <a:ext uri="{FF2B5EF4-FFF2-40B4-BE49-F238E27FC236}">
                <a16:creationId xmlns:a16="http://schemas.microsoft.com/office/drawing/2014/main" xmlns="" id="{A8A6CACA-8D9A-9842-8EBF-9A8491EEBF44}"/>
              </a:ext>
            </a:extLst>
          </p:cNvPr>
          <p:cNvSpPr txBox="1"/>
          <p:nvPr/>
        </p:nvSpPr>
        <p:spPr>
          <a:xfrm>
            <a:off x="-14667" y="2374202"/>
            <a:ext cx="6326692" cy="1200329"/>
          </a:xfrm>
          <a:prstGeom prst="rect">
            <a:avLst/>
          </a:prstGeom>
          <a:noFill/>
        </p:spPr>
        <p:txBody>
          <a:bodyPr wrap="square" rtlCol="0">
            <a:spAutoFit/>
          </a:bodyPr>
          <a:lstStyle/>
          <a:p>
            <a:pPr algn="just"/>
            <a:r>
              <a:rPr lang="en-US" altLang="ja-JP" sz="2400" dirty="0" smtClean="0">
                <a:solidFill>
                  <a:schemeClr val="bg1"/>
                </a:solidFill>
                <a:latin typeface="Arial Narrow" panose="020B0606020202030204" pitchFamily="34" charset="0"/>
                <a:ea typeface="Hiragino Kaku Gothic Pro W3" charset="-128"/>
                <a:cs typeface="Arial" panose="020B0604020202020204" pitchFamily="34" charset="0"/>
              </a:rPr>
              <a:t>economic </a:t>
            </a:r>
            <a:r>
              <a:rPr lang="en-US" altLang="ja-JP" sz="2400" dirty="0">
                <a:solidFill>
                  <a:schemeClr val="bg1"/>
                </a:solidFill>
                <a:latin typeface="Arial Narrow" panose="020B0606020202030204" pitchFamily="34" charset="0"/>
                <a:ea typeface="Hiragino Kaku Gothic Pro W3" charset="-128"/>
                <a:cs typeface="Arial" panose="020B0604020202020204" pitchFamily="34" charset="0"/>
              </a:rPr>
              <a:t>performance of fusion power plants on </a:t>
            </a:r>
            <a:r>
              <a:rPr lang="en-US" altLang="ja-JP" sz="2400" b="1" dirty="0">
                <a:solidFill>
                  <a:schemeClr val="bg1"/>
                </a:solidFill>
                <a:latin typeface="Arial Narrow" panose="020B0606020202030204" pitchFamily="34" charset="0"/>
                <a:ea typeface="Hiragino Kaku Gothic Pro W3" charset="-128"/>
                <a:cs typeface="Arial" panose="020B0604020202020204" pitchFamily="34" charset="0"/>
              </a:rPr>
              <a:t>future deregulated electricity </a:t>
            </a:r>
            <a:r>
              <a:rPr lang="en-US" altLang="ja-JP" sz="2400" b="1" dirty="0" smtClean="0">
                <a:solidFill>
                  <a:schemeClr val="bg1"/>
                </a:solidFill>
                <a:latin typeface="Arial Narrow" panose="020B0606020202030204" pitchFamily="34" charset="0"/>
                <a:ea typeface="Hiragino Kaku Gothic Pro W3" charset="-128"/>
                <a:cs typeface="Arial" panose="020B0604020202020204" pitchFamily="34" charset="0"/>
              </a:rPr>
              <a:t>markets was evaluated with PJM market model.</a:t>
            </a:r>
            <a:endParaRPr kumimoji="1" lang="ja-JP" altLang="en-US" sz="2400" b="1" dirty="0">
              <a:solidFill>
                <a:schemeClr val="bg1"/>
              </a:solidFill>
              <a:latin typeface="Arial Narrow" panose="020B0606020202030204" pitchFamily="34" charset="0"/>
              <a:ea typeface="Hiragino Kaku Gothic Pro W3" charset="-128"/>
              <a:cs typeface="Arial" panose="020B0604020202020204" pitchFamily="34" charset="0"/>
            </a:endParaRPr>
          </a:p>
        </p:txBody>
      </p:sp>
      <p:graphicFrame>
        <p:nvGraphicFramePr>
          <p:cNvPr id="11" name="Table 9">
            <a:extLst>
              <a:ext uri="{FF2B5EF4-FFF2-40B4-BE49-F238E27FC236}">
                <a16:creationId xmlns:a16="http://schemas.microsoft.com/office/drawing/2014/main" xmlns="" id="{AEE96C73-1D73-144F-BDFB-D0799BC472E7}"/>
              </a:ext>
            </a:extLst>
          </p:cNvPr>
          <p:cNvGraphicFramePr>
            <a:graphicFrameLocks noGrp="1"/>
          </p:cNvGraphicFramePr>
          <p:nvPr>
            <p:extLst>
              <p:ext uri="{D42A27DB-BD31-4B8C-83A1-F6EECF244321}">
                <p14:modId xmlns:p14="http://schemas.microsoft.com/office/powerpoint/2010/main" val="3113105652"/>
              </p:ext>
            </p:extLst>
          </p:nvPr>
        </p:nvGraphicFramePr>
        <p:xfrm>
          <a:off x="64224" y="3983274"/>
          <a:ext cx="5909141" cy="2926080"/>
        </p:xfrm>
        <a:graphic>
          <a:graphicData uri="http://schemas.openxmlformats.org/drawingml/2006/table">
            <a:tbl>
              <a:tblPr firstRow="1" firstCol="1" bandRow="1" bandCol="1">
                <a:tableStyleId>{5C22544A-7EE6-4342-B048-85BDC9FD1C3A}</a:tableStyleId>
              </a:tblPr>
              <a:tblGrid>
                <a:gridCol w="2918740">
                  <a:extLst>
                    <a:ext uri="{9D8B030D-6E8A-4147-A177-3AD203B41FA5}">
                      <a16:colId xmlns:a16="http://schemas.microsoft.com/office/drawing/2014/main" xmlns="" val="610412661"/>
                    </a:ext>
                  </a:extLst>
                </a:gridCol>
                <a:gridCol w="2990401">
                  <a:extLst>
                    <a:ext uri="{9D8B030D-6E8A-4147-A177-3AD203B41FA5}">
                      <a16:colId xmlns:a16="http://schemas.microsoft.com/office/drawing/2014/main" xmlns="" val="3041118694"/>
                    </a:ext>
                  </a:extLst>
                </a:gridCol>
              </a:tblGrid>
              <a:tr h="197485">
                <a:tc>
                  <a:txBody>
                    <a:bodyPr/>
                    <a:lstStyle/>
                    <a:p>
                      <a:pP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System Parameter</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Value</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3048424"/>
                  </a:ext>
                </a:extLst>
              </a:tr>
              <a:tr h="227965">
                <a:tc>
                  <a:txBody>
                    <a:bodyPr/>
                    <a:lstStyle/>
                    <a:p>
                      <a:pPr hangingPunct="0">
                        <a:spcAft>
                          <a:spcPts val="0"/>
                        </a:spcAft>
                      </a:pPr>
                      <a:r>
                        <a:rPr lang="en-GB" sz="1600" b="0" i="0">
                          <a:solidFill>
                            <a:schemeClr val="tx1"/>
                          </a:solidFill>
                          <a:effectLst/>
                          <a:latin typeface="Arial Narrow" panose="020B0604020202020204" pitchFamily="34" charset="0"/>
                          <a:cs typeface="Arial Narrow" panose="020B0604020202020204" pitchFamily="34" charset="0"/>
                        </a:rPr>
                        <a:t>Operation Mode</a:t>
                      </a:r>
                      <a:endParaRPr lang="en-US" sz="1600" b="0" i="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Steady-state</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3323168352"/>
                  </a:ext>
                </a:extLst>
              </a:tr>
              <a:tr h="189230">
                <a:tc>
                  <a:txBody>
                    <a:bodyPr/>
                    <a:lstStyle/>
                    <a:p>
                      <a:pPr algn="just" hangingPunct="0">
                        <a:spcAft>
                          <a:spcPts val="0"/>
                        </a:spcAft>
                      </a:pPr>
                      <a:r>
                        <a:rPr lang="en-GB" sz="1600" b="0" i="0">
                          <a:solidFill>
                            <a:schemeClr val="tx1"/>
                          </a:solidFill>
                          <a:effectLst/>
                          <a:latin typeface="Arial Narrow" panose="020B0604020202020204" pitchFamily="34" charset="0"/>
                          <a:cs typeface="Arial Narrow" panose="020B0604020202020204" pitchFamily="34" charset="0"/>
                        </a:rPr>
                        <a:t>Electricity Output (sending-end)</a:t>
                      </a:r>
                      <a:endParaRPr lang="en-US" sz="1600" b="0" i="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1,200 GW</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315750353"/>
                  </a:ext>
                </a:extLst>
              </a:tr>
              <a:tr h="189230">
                <a:tc>
                  <a:txBody>
                    <a:bodyPr/>
                    <a:lstStyle/>
                    <a:p>
                      <a:pPr algn="just" hangingPunct="0">
                        <a:spcAft>
                          <a:spcPts val="0"/>
                        </a:spcAft>
                      </a:pPr>
                      <a:r>
                        <a:rPr lang="en-GB" sz="1600" b="0" i="0">
                          <a:solidFill>
                            <a:schemeClr val="tx1"/>
                          </a:solidFill>
                          <a:effectLst/>
                          <a:latin typeface="Arial Narrow" panose="020B0604020202020204" pitchFamily="34" charset="0"/>
                          <a:cs typeface="Arial Narrow" panose="020B0604020202020204" pitchFamily="34" charset="0"/>
                        </a:rPr>
                        <a:t>     – Major Radius</a:t>
                      </a:r>
                      <a:endParaRPr lang="en-US" sz="1600" b="0" i="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7.728 m</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3175974660"/>
                  </a:ext>
                </a:extLst>
              </a:tr>
              <a:tr h="189230">
                <a:tc>
                  <a:txBody>
                    <a:bodyPr/>
                    <a:lstStyle/>
                    <a:p>
                      <a:pPr algn="just" hangingPunct="0">
                        <a:spcAft>
                          <a:spcPts val="0"/>
                        </a:spcAft>
                      </a:pPr>
                      <a:r>
                        <a:rPr lang="en-GB" sz="1600" b="0" i="0">
                          <a:solidFill>
                            <a:schemeClr val="tx1"/>
                          </a:solidFill>
                          <a:effectLst/>
                          <a:latin typeface="Arial Narrow" panose="020B0604020202020204" pitchFamily="34" charset="0"/>
                          <a:cs typeface="Arial Narrow" panose="020B0604020202020204" pitchFamily="34" charset="0"/>
                        </a:rPr>
                        <a:t>     – Minor Radius</a:t>
                      </a:r>
                      <a:endParaRPr lang="en-US" sz="1600" b="0" i="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2.208 m</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853740373"/>
                  </a:ext>
                </a:extLst>
              </a:tr>
              <a:tr h="189230">
                <a:tc>
                  <a:txBody>
                    <a:bodyPr/>
                    <a:lstStyle/>
                    <a:p>
                      <a:pPr algn="just"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     – Beta Value</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4.274</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297074634"/>
                  </a:ext>
                </a:extLst>
              </a:tr>
              <a:tr h="189230">
                <a:tc>
                  <a:txBody>
                    <a:bodyPr/>
                    <a:lstStyle/>
                    <a:p>
                      <a:pPr algn="just"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     – Fusion Output</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2,801 MW</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47678364"/>
                  </a:ext>
                </a:extLst>
              </a:tr>
              <a:tr h="0">
                <a:tc>
                  <a:txBody>
                    <a:bodyPr/>
                    <a:lstStyle/>
                    <a:p>
                      <a:pPr algn="just"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Frequency of Unplanned Plant Outage</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0.001 – 0.00001 hour</a:t>
                      </a:r>
                      <a:r>
                        <a:rPr lang="en-GB" sz="1600" b="0" i="0" baseline="30000" dirty="0">
                          <a:solidFill>
                            <a:schemeClr val="tx1"/>
                          </a:solidFill>
                          <a:effectLst/>
                          <a:latin typeface="Arial Narrow" panose="020B0604020202020204" pitchFamily="34" charset="0"/>
                          <a:cs typeface="Arial Narrow" panose="020B0604020202020204" pitchFamily="34" charset="0"/>
                        </a:rPr>
                        <a:t>-1</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854550923"/>
                  </a:ext>
                </a:extLst>
              </a:tr>
              <a:tr h="0">
                <a:tc>
                  <a:txBody>
                    <a:bodyPr/>
                    <a:lstStyle/>
                    <a:p>
                      <a:pP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Service Time before Plasma Restart</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10 days</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0486610"/>
                  </a:ext>
                </a:extLst>
              </a:tr>
              <a:tr h="291465">
                <a:tc>
                  <a:txBody>
                    <a:bodyPr/>
                    <a:lstStyle/>
                    <a:p>
                      <a:pP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Bidding Market</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en-GB" sz="1600" b="0" i="0" dirty="0">
                          <a:solidFill>
                            <a:schemeClr val="tx1"/>
                          </a:solidFill>
                          <a:effectLst/>
                          <a:latin typeface="Arial Narrow" panose="020B0604020202020204" pitchFamily="34" charset="0"/>
                          <a:cs typeface="Arial Narrow" panose="020B0604020202020204" pitchFamily="34" charset="0"/>
                        </a:rPr>
                        <a:t>Real-time or Day-ahead or Year-Forward</a:t>
                      </a:r>
                      <a:endParaRPr lang="en-US" sz="1600" b="0" i="0" dirty="0">
                        <a:solidFill>
                          <a:schemeClr val="tx1"/>
                        </a:solidFill>
                        <a:effectLst/>
                        <a:latin typeface="Arial Narrow" panose="020B0604020202020204" pitchFamily="34" charset="0"/>
                        <a:ea typeface="SimSun" panose="02010600030101010101" pitchFamily="2" charset="-122"/>
                        <a:cs typeface="Arial Narrow"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30248387"/>
                  </a:ext>
                </a:extLst>
              </a:tr>
            </a:tbl>
          </a:graphicData>
        </a:graphic>
      </p:graphicFrame>
      <p:grpSp>
        <p:nvGrpSpPr>
          <p:cNvPr id="14" name="グループ化 13"/>
          <p:cNvGrpSpPr/>
          <p:nvPr/>
        </p:nvGrpSpPr>
        <p:grpSpPr>
          <a:xfrm>
            <a:off x="-26592" y="-70355"/>
            <a:ext cx="11999913" cy="861249"/>
            <a:chOff x="0" y="17726"/>
            <a:chExt cx="11999913" cy="861249"/>
          </a:xfrm>
        </p:grpSpPr>
        <p:grpSp>
          <p:nvGrpSpPr>
            <p:cNvPr id="15" name="Group 107"/>
            <p:cNvGrpSpPr>
              <a:grpSpLocks/>
            </p:cNvGrpSpPr>
            <p:nvPr/>
          </p:nvGrpSpPr>
          <p:grpSpPr bwMode="auto">
            <a:xfrm>
              <a:off x="0" y="17726"/>
              <a:ext cx="11999913" cy="861249"/>
              <a:chOff x="-960" y="1874"/>
              <a:chExt cx="7559" cy="542"/>
            </a:xfrm>
          </p:grpSpPr>
          <p:graphicFrame>
            <p:nvGraphicFramePr>
              <p:cNvPr id="17"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4688" name="ビットマップ イメージ" r:id="rId5" imgW="2523810" imgH="2523810" progId="Paint.Picture">
                      <p:embed/>
                    </p:oleObj>
                  </mc:Choice>
                  <mc:Fallback>
                    <p:oleObj name="ビットマップ イメージ" r:id="rId5" imgW="2523810" imgH="252381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6" name="그림 452"/>
            <p:cNvPicPr>
              <a:picLocks noChangeAspect="1"/>
            </p:cNvPicPr>
            <p:nvPr/>
          </p:nvPicPr>
          <p:blipFill>
            <a:blip r:embed="rId7"/>
            <a:stretch>
              <a:fillRect/>
            </a:stretch>
          </p:blipFill>
          <p:spPr>
            <a:xfrm>
              <a:off x="104211" y="92007"/>
              <a:ext cx="519181" cy="632505"/>
            </a:xfrm>
            <a:prstGeom prst="rect">
              <a:avLst/>
            </a:prstGeom>
          </p:spPr>
        </p:pic>
      </p:grpSp>
    </p:spTree>
    <p:extLst>
      <p:ext uri="{BB962C8B-B14F-4D97-AF65-F5344CB8AC3E}">
        <p14:creationId xmlns:p14="http://schemas.microsoft.com/office/powerpoint/2010/main" val="325022006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p:cNvSpPr txBox="1"/>
          <p:nvPr/>
        </p:nvSpPr>
        <p:spPr>
          <a:xfrm>
            <a:off x="211477" y="1526782"/>
            <a:ext cx="6047527" cy="1200329"/>
          </a:xfrm>
          <a:prstGeom prst="rect">
            <a:avLst/>
          </a:prstGeom>
          <a:noFill/>
          <a:ln w="12700">
            <a:noFill/>
          </a:ln>
        </p:spPr>
        <p:txBody>
          <a:bodyPr wrap="square" rtlCol="0">
            <a:spAutoFit/>
          </a:bodyPr>
          <a:lstStyle/>
          <a:p>
            <a:pPr marL="285750" indent="-285750" algn="just">
              <a:buFont typeface="Arial" panose="020B0604020202020204" pitchFamily="34" charset="0"/>
              <a:buChar char="•"/>
            </a:pPr>
            <a:r>
              <a:rPr lang="en-US" altLang="ja-JP" sz="2400" b="1" dirty="0" smtClean="0">
                <a:solidFill>
                  <a:schemeClr val="bg2">
                    <a:lumMod val="50000"/>
                  </a:schemeClr>
                </a:solidFill>
                <a:latin typeface="Arial Narrow" panose="020B0606020202030204" pitchFamily="34" charset="0"/>
                <a:ea typeface="Hiragino Kaku Gothic Pro W3" charset="-128"/>
                <a:cs typeface="Arial" panose="020B0604020202020204" pitchFamily="34" charset="0"/>
              </a:rPr>
              <a:t>Revenue </a:t>
            </a:r>
            <a:r>
              <a:rPr lang="en-US" altLang="ja-JP" sz="2400" b="1" dirty="0">
                <a:solidFill>
                  <a:schemeClr val="bg2">
                    <a:lumMod val="50000"/>
                  </a:schemeClr>
                </a:solidFill>
                <a:latin typeface="Arial Narrow" panose="020B0606020202030204" pitchFamily="34" charset="0"/>
                <a:ea typeface="Hiragino Kaku Gothic Pro W3" charset="-128"/>
                <a:cs typeface="Arial" panose="020B0604020202020204" pitchFamily="34" charset="0"/>
              </a:rPr>
              <a:t>of fusion power plants had </a:t>
            </a:r>
            <a:r>
              <a:rPr lang="en-US" altLang="ja-JP" sz="2400" b="1" u="sng" dirty="0">
                <a:solidFill>
                  <a:schemeClr val="bg2">
                    <a:lumMod val="50000"/>
                  </a:schemeClr>
                </a:solidFill>
                <a:latin typeface="Arial Narrow" panose="020B0606020202030204" pitchFamily="34" charset="0"/>
                <a:ea typeface="Hiragino Kaku Gothic Pro W3" charset="-128"/>
                <a:cs typeface="Arial" panose="020B0604020202020204" pitchFamily="34" charset="0"/>
              </a:rPr>
              <a:t>higher sensitivity to the unplanned outage frequency</a:t>
            </a:r>
            <a:r>
              <a:rPr lang="en-US" altLang="ja-JP" sz="2400" b="1" dirty="0">
                <a:solidFill>
                  <a:schemeClr val="bg2">
                    <a:lumMod val="50000"/>
                  </a:schemeClr>
                </a:solidFill>
                <a:latin typeface="Arial Narrow" panose="020B0606020202030204" pitchFamily="34" charset="0"/>
                <a:ea typeface="Hiragino Kaku Gothic Pro W3" charset="-128"/>
                <a:cs typeface="Arial" panose="020B0604020202020204" pitchFamily="34" charset="0"/>
              </a:rPr>
              <a:t> </a:t>
            </a:r>
            <a:r>
              <a:rPr lang="en-US" altLang="ja-JP" sz="2400" dirty="0">
                <a:solidFill>
                  <a:schemeClr val="bg2">
                    <a:lumMod val="50000"/>
                  </a:schemeClr>
                </a:solidFill>
                <a:latin typeface="Arial Narrow" panose="020B0606020202030204" pitchFamily="34" charset="0"/>
                <a:ea typeface="Hiragino Kaku Gothic Pro W3" charset="-128"/>
                <a:cs typeface="Arial" panose="020B0604020202020204" pitchFamily="34" charset="0"/>
              </a:rPr>
              <a:t>on deregulated electricity markets.</a:t>
            </a:r>
          </a:p>
        </p:txBody>
      </p:sp>
      <p:pic>
        <p:nvPicPr>
          <p:cNvPr id="4" name="Picture 10">
            <a:extLst>
              <a:ext uri="{FF2B5EF4-FFF2-40B4-BE49-F238E27FC236}">
                <a16:creationId xmlns:a16="http://schemas.microsoft.com/office/drawing/2014/main" xmlns="" id="{A4E48F97-09A2-0645-B774-C7B48A695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047" y="1448842"/>
            <a:ext cx="5616249" cy="4028322"/>
          </a:xfrm>
          <a:prstGeom prst="rect">
            <a:avLst/>
          </a:prstGeom>
        </p:spPr>
      </p:pic>
      <p:sp>
        <p:nvSpPr>
          <p:cNvPr id="5" name="テキスト ボックス 3">
            <a:extLst>
              <a:ext uri="{FF2B5EF4-FFF2-40B4-BE49-F238E27FC236}">
                <a16:creationId xmlns:a16="http://schemas.microsoft.com/office/drawing/2014/main" xmlns="" id="{7B73C344-EC7C-E542-ADB2-6512C4069E08}"/>
              </a:ext>
            </a:extLst>
          </p:cNvPr>
          <p:cNvSpPr txBox="1"/>
          <p:nvPr/>
        </p:nvSpPr>
        <p:spPr>
          <a:xfrm>
            <a:off x="596800" y="4992333"/>
            <a:ext cx="5276882" cy="1569660"/>
          </a:xfrm>
          <a:prstGeom prst="rect">
            <a:avLst/>
          </a:prstGeom>
          <a:solidFill>
            <a:schemeClr val="bg1"/>
          </a:solidFill>
          <a:ln w="12700">
            <a:solidFill>
              <a:srgbClr val="FF0000"/>
            </a:solidFill>
          </a:ln>
        </p:spPr>
        <p:txBody>
          <a:bodyPr wrap="square" rtlCol="0">
            <a:spAutoFit/>
          </a:bodyPr>
          <a:lstStyle/>
          <a:p>
            <a:pPr algn="just"/>
            <a:r>
              <a:rPr lang="en-US" altLang="ja-JP" sz="2400" dirty="0">
                <a:latin typeface="Arial Narrow" panose="020B0606020202030204" pitchFamily="34" charset="0"/>
                <a:ea typeface="Hiragino Kaku Gothic Pro W3" charset="-128"/>
                <a:cs typeface="Arial" panose="020B0604020202020204" pitchFamily="34" charset="0"/>
              </a:rPr>
              <a:t>The unplanned plant outage (including plasma disruption) frequency target should be lowered to &lt; </a:t>
            </a:r>
            <a:r>
              <a:rPr lang="en-US" altLang="ja-JP" sz="2400" b="1" dirty="0">
                <a:latin typeface="Arial Narrow" panose="020B0606020202030204" pitchFamily="34" charset="0"/>
                <a:ea typeface="Hiragino Kaku Gothic Pro W3" charset="-128"/>
                <a:cs typeface="Arial" panose="020B0604020202020204" pitchFamily="34" charset="0"/>
              </a:rPr>
              <a:t>0.3 times/year </a:t>
            </a:r>
            <a:r>
              <a:rPr lang="en-US" altLang="ja-JP" sz="2400" dirty="0">
                <a:latin typeface="Arial Narrow" panose="020B0606020202030204" pitchFamily="34" charset="0"/>
                <a:ea typeface="Hiragino Kaku Gothic Pro W3" charset="-128"/>
                <a:cs typeface="Arial" panose="020B0604020202020204" pitchFamily="34" charset="0"/>
              </a:rPr>
              <a:t>on deregulated electricity markets. </a:t>
            </a:r>
          </a:p>
        </p:txBody>
      </p:sp>
      <p:sp>
        <p:nvSpPr>
          <p:cNvPr id="6" name="テキスト ボックス 3">
            <a:extLst>
              <a:ext uri="{FF2B5EF4-FFF2-40B4-BE49-F238E27FC236}">
                <a16:creationId xmlns:a16="http://schemas.microsoft.com/office/drawing/2014/main" xmlns="" id="{A35CBB7D-A082-1342-8BF4-8477F59436C1}"/>
              </a:ext>
            </a:extLst>
          </p:cNvPr>
          <p:cNvSpPr txBox="1"/>
          <p:nvPr/>
        </p:nvSpPr>
        <p:spPr>
          <a:xfrm>
            <a:off x="6023992" y="5477164"/>
            <a:ext cx="5618074" cy="1200329"/>
          </a:xfrm>
          <a:prstGeom prst="rect">
            <a:avLst/>
          </a:prstGeom>
          <a:noFill/>
        </p:spPr>
        <p:txBody>
          <a:bodyPr wrap="square" rtlCol="0">
            <a:spAutoFit/>
          </a:bodyPr>
          <a:lstStyle/>
          <a:p>
            <a:pPr algn="r"/>
            <a:r>
              <a:rPr lang="en-US" altLang="ja-JP" sz="2400" dirty="0">
                <a:solidFill>
                  <a:schemeClr val="bg1"/>
                </a:solidFill>
                <a:latin typeface="Arial Narrow" panose="020B0606020202030204" pitchFamily="34" charset="0"/>
                <a:ea typeface="Hiragino Kaku Gothic Pro W3" charset="-128"/>
                <a:cs typeface="Arial Narrow" panose="020B0604020202020204" pitchFamily="34" charset="0"/>
              </a:rPr>
              <a:t>Fig. </a:t>
            </a:r>
            <a:r>
              <a:rPr lang="en-US" altLang="ja-JP" sz="2400" dirty="0" smtClean="0">
                <a:solidFill>
                  <a:schemeClr val="bg1"/>
                </a:solidFill>
                <a:latin typeface="Arial Narrow" panose="020B0606020202030204" pitchFamily="34" charset="0"/>
                <a:ea typeface="Hiragino Kaku Gothic Pro W3" charset="-128"/>
                <a:cs typeface="Arial Narrow" panose="020B0604020202020204" pitchFamily="34" charset="0"/>
              </a:rPr>
              <a:t> </a:t>
            </a:r>
            <a:r>
              <a:rPr lang="en-US" altLang="ja-JP" sz="2400" dirty="0">
                <a:solidFill>
                  <a:schemeClr val="bg1"/>
                </a:solidFill>
                <a:latin typeface="Arial Narrow" panose="020B0606020202030204" pitchFamily="34" charset="0"/>
                <a:ea typeface="Hiragino Kaku Gothic Pro W3" charset="-128"/>
                <a:cs typeface="Arial Narrow" panose="020B0604020202020204" pitchFamily="34" charset="0"/>
              </a:rPr>
              <a:t>Net Present Value of Fusion Power Plant on Deregulated Electricity Market vs. Conventional Market.</a:t>
            </a:r>
            <a:endParaRPr kumimoji="1" lang="ja-JP" altLang="en-US" sz="2400" dirty="0">
              <a:solidFill>
                <a:schemeClr val="bg1"/>
              </a:solidFill>
              <a:latin typeface="Arial Narrow" panose="020B0606020202030204" pitchFamily="34" charset="0"/>
              <a:ea typeface="Hiragino Kaku Gothic Pro W3" charset="-128"/>
              <a:cs typeface="Arial Narrow" panose="020B0604020202020204" pitchFamily="34" charset="0"/>
            </a:endParaRPr>
          </a:p>
        </p:txBody>
      </p:sp>
      <p:sp>
        <p:nvSpPr>
          <p:cNvPr id="7" name="正方形/長方形 6"/>
          <p:cNvSpPr/>
          <p:nvPr/>
        </p:nvSpPr>
        <p:spPr>
          <a:xfrm>
            <a:off x="413293" y="3953576"/>
            <a:ext cx="5913660" cy="830997"/>
          </a:xfrm>
          <a:prstGeom prst="rect">
            <a:avLst/>
          </a:prstGeom>
        </p:spPr>
        <p:txBody>
          <a:bodyPr wrap="square">
            <a:spAutoFit/>
          </a:bodyPr>
          <a:lstStyle/>
          <a:p>
            <a:r>
              <a:rPr lang="en-US" altLang="ja-JP" sz="2400" dirty="0" smtClean="0">
                <a:solidFill>
                  <a:schemeClr val="bg2">
                    <a:lumMod val="50000"/>
                  </a:schemeClr>
                </a:solidFill>
                <a:latin typeface="Arial Narrow" panose="020B0606020202030204" pitchFamily="34" charset="0"/>
                <a:ea typeface="Hiragino Kaku Gothic Pro W3" charset="-128"/>
                <a:cs typeface="Arial" panose="020B0604020202020204" pitchFamily="34" charset="0"/>
              </a:rPr>
              <a:t>Disruptions have large impact on the total value of fusion as a generator of base load electricity</a:t>
            </a:r>
            <a:endParaRPr lang="ja-JP" altLang="en-US" sz="2400" dirty="0"/>
          </a:p>
        </p:txBody>
      </p:sp>
      <p:sp>
        <p:nvSpPr>
          <p:cNvPr id="8" name="正方形/長方形 7"/>
          <p:cNvSpPr/>
          <p:nvPr/>
        </p:nvSpPr>
        <p:spPr>
          <a:xfrm>
            <a:off x="413293" y="730183"/>
            <a:ext cx="5913660" cy="830997"/>
          </a:xfrm>
          <a:prstGeom prst="rect">
            <a:avLst/>
          </a:prstGeom>
        </p:spPr>
        <p:txBody>
          <a:bodyPr wrap="square">
            <a:spAutoFit/>
          </a:bodyPr>
          <a:lstStyle/>
          <a:p>
            <a:r>
              <a:rPr lang="en-US" altLang="ja-JP" sz="2400" dirty="0" smtClean="0">
                <a:solidFill>
                  <a:schemeClr val="bg2">
                    <a:lumMod val="50000"/>
                  </a:schemeClr>
                </a:solidFill>
                <a:latin typeface="Arial Narrow" panose="020B0606020202030204" pitchFamily="34" charset="0"/>
                <a:ea typeface="Hiragino Kaku Gothic Pro W3" charset="-128"/>
                <a:cs typeface="Arial" panose="020B0604020202020204" pitchFamily="34" charset="0"/>
              </a:rPr>
              <a:t>Fusion electricity is sold in the bidding market</a:t>
            </a:r>
          </a:p>
          <a:p>
            <a:r>
              <a:rPr lang="en-US" altLang="ja-JP" sz="2400" dirty="0" smtClean="0">
                <a:solidFill>
                  <a:schemeClr val="bg2">
                    <a:lumMod val="50000"/>
                  </a:schemeClr>
                </a:solidFill>
                <a:latin typeface="Arial Narrow" panose="020B0606020202030204" pitchFamily="34" charset="0"/>
                <a:ea typeface="Hiragino Kaku Gothic Pro W3" charset="-128"/>
                <a:cs typeface="Arial" panose="020B0604020202020204" pitchFamily="34" charset="0"/>
              </a:rPr>
              <a:t>Under a long-term contract as a steady source.</a:t>
            </a:r>
            <a:endParaRPr lang="ja-JP" altLang="en-US" sz="2400" dirty="0"/>
          </a:p>
        </p:txBody>
      </p:sp>
      <p:sp>
        <p:nvSpPr>
          <p:cNvPr id="9" name="テキスト ボックス 3"/>
          <p:cNvSpPr txBox="1"/>
          <p:nvPr/>
        </p:nvSpPr>
        <p:spPr>
          <a:xfrm>
            <a:off x="805860" y="-39763"/>
            <a:ext cx="10657184" cy="646331"/>
          </a:xfrm>
          <a:prstGeom prst="rect">
            <a:avLst/>
          </a:prstGeom>
          <a:noFill/>
        </p:spPr>
        <p:txBody>
          <a:bodyPr wrap="square" rtlCol="0">
            <a:spAutoFit/>
          </a:bodyPr>
          <a:lstStyle/>
          <a:p>
            <a:r>
              <a:rPr lang="en-US" altLang="ja-JP" sz="3600" dirty="0" smtClean="0">
                <a:solidFill>
                  <a:schemeClr val="bg1"/>
                </a:solidFill>
                <a:latin typeface="Impact" panose="020B0806030902050204" pitchFamily="34" charset="0"/>
                <a:ea typeface="Hiragino Kaku Gothic Pro W3" charset="-128"/>
                <a:cs typeface="Arial" panose="020B0604020202020204" pitchFamily="34" charset="0"/>
              </a:rPr>
              <a:t>Fusion electricity in the  future electricity markets</a:t>
            </a:r>
            <a:endParaRPr lang="en-US" altLang="ja-JP" sz="3600" dirty="0">
              <a:solidFill>
                <a:schemeClr val="bg1"/>
              </a:solidFill>
              <a:latin typeface="Impact" panose="020B0806030902050204" pitchFamily="34" charset="0"/>
              <a:ea typeface="Hiragino Kaku Gothic Pro W3" charset="-128"/>
              <a:cs typeface="Arial" panose="020B0604020202020204" pitchFamily="34" charset="0"/>
            </a:endParaRPr>
          </a:p>
        </p:txBody>
      </p:sp>
      <p:grpSp>
        <p:nvGrpSpPr>
          <p:cNvPr id="10" name="グループ化 9"/>
          <p:cNvGrpSpPr/>
          <p:nvPr/>
        </p:nvGrpSpPr>
        <p:grpSpPr>
          <a:xfrm>
            <a:off x="-26592" y="-70355"/>
            <a:ext cx="11999913" cy="861249"/>
            <a:chOff x="0" y="17726"/>
            <a:chExt cx="11999913" cy="861249"/>
          </a:xfrm>
        </p:grpSpPr>
        <p:grpSp>
          <p:nvGrpSpPr>
            <p:cNvPr id="11" name="Group 107"/>
            <p:cNvGrpSpPr>
              <a:grpSpLocks/>
            </p:cNvGrpSpPr>
            <p:nvPr/>
          </p:nvGrpSpPr>
          <p:grpSpPr bwMode="auto">
            <a:xfrm>
              <a:off x="0" y="17726"/>
              <a:ext cx="11999913" cy="861249"/>
              <a:chOff x="-960" y="1874"/>
              <a:chExt cx="7559" cy="542"/>
            </a:xfrm>
          </p:grpSpPr>
          <p:graphicFrame>
            <p:nvGraphicFramePr>
              <p:cNvPr id="13"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285710" name="ビットマップ イメージ" r:id="rId4" imgW="2523810" imgH="2523810" progId="Paint.Picture">
                      <p:embed/>
                    </p:oleObj>
                  </mc:Choice>
                  <mc:Fallback>
                    <p:oleObj name="ビットマップ イメージ" r:id="rId4" imgW="2523810" imgH="25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12" name="그림 452"/>
            <p:cNvPicPr>
              <a:picLocks noChangeAspect="1"/>
            </p:cNvPicPr>
            <p:nvPr/>
          </p:nvPicPr>
          <p:blipFill>
            <a:blip r:embed="rId6"/>
            <a:stretch>
              <a:fillRect/>
            </a:stretch>
          </p:blipFill>
          <p:spPr>
            <a:xfrm>
              <a:off x="104211" y="92007"/>
              <a:ext cx="519181" cy="632505"/>
            </a:xfrm>
            <a:prstGeom prst="rect">
              <a:avLst/>
            </a:prstGeom>
          </p:spPr>
        </p:pic>
      </p:grpSp>
      <p:sp>
        <p:nvSpPr>
          <p:cNvPr id="15" name="正方形/長方形 14"/>
          <p:cNvSpPr/>
          <p:nvPr/>
        </p:nvSpPr>
        <p:spPr>
          <a:xfrm>
            <a:off x="1415480" y="2670393"/>
            <a:ext cx="8730707" cy="1400383"/>
          </a:xfrm>
          <a:prstGeom prst="rect">
            <a:avLst/>
          </a:prstGeom>
        </p:spPr>
        <p:txBody>
          <a:bodyPr wrap="square">
            <a:spAutoFit/>
          </a:bodyPr>
          <a:lstStyle/>
          <a:p>
            <a:pPr>
              <a:lnSpc>
                <a:spcPts val="2400"/>
              </a:lnSpc>
            </a:pPr>
            <a:r>
              <a:rPr lang="en-US" altLang="ja-JP" sz="2400" dirty="0">
                <a:solidFill>
                  <a:srgbClr val="002060"/>
                </a:solidFill>
                <a:latin typeface="Arial Narrow" panose="020B0604020202020204" pitchFamily="34" charset="0"/>
                <a:cs typeface="Arial Narrow" panose="020B0604020202020204" pitchFamily="34" charset="0"/>
              </a:rPr>
              <a:t>1. Electricity Selling Revenue</a:t>
            </a:r>
          </a:p>
          <a:p>
            <a:pPr>
              <a:lnSpc>
                <a:spcPts val="2400"/>
              </a:lnSpc>
            </a:pPr>
            <a:r>
              <a:rPr lang="en-US" altLang="ja-JP" sz="2400" dirty="0">
                <a:solidFill>
                  <a:srgbClr val="002060"/>
                </a:solidFill>
                <a:latin typeface="Arial Narrow" panose="020B0604020202020204" pitchFamily="34" charset="0"/>
                <a:cs typeface="Arial Narrow" panose="020B0604020202020204" pitchFamily="34" charset="0"/>
              </a:rPr>
              <a:t>2. Frequency Regulation Revenue</a:t>
            </a:r>
          </a:p>
          <a:p>
            <a:pPr>
              <a:lnSpc>
                <a:spcPts val="2400"/>
              </a:lnSpc>
              <a:spcAft>
                <a:spcPts val="600"/>
              </a:spcAft>
            </a:pPr>
            <a:r>
              <a:rPr lang="en-US" altLang="ja-JP" sz="2400" dirty="0" smtClean="0">
                <a:solidFill>
                  <a:srgbClr val="C00000"/>
                </a:solidFill>
                <a:latin typeface="Arial Narrow" panose="020B0604020202020204" pitchFamily="34" charset="0"/>
                <a:cs typeface="Arial Narrow" panose="020B0604020202020204" pitchFamily="34" charset="0"/>
              </a:rPr>
              <a:t>3</a:t>
            </a:r>
            <a:r>
              <a:rPr lang="en-US" altLang="ja-JP" sz="2400" dirty="0">
                <a:solidFill>
                  <a:srgbClr val="C00000"/>
                </a:solidFill>
                <a:latin typeface="Arial Narrow" panose="020B0604020202020204" pitchFamily="34" charset="0"/>
                <a:cs typeface="Arial Narrow" panose="020B0604020202020204" pitchFamily="34" charset="0"/>
              </a:rPr>
              <a:t>. Start-up Electricity </a:t>
            </a:r>
            <a:r>
              <a:rPr lang="en-US" altLang="ja-JP" sz="2400" dirty="0" smtClean="0">
                <a:solidFill>
                  <a:srgbClr val="C00000"/>
                </a:solidFill>
                <a:latin typeface="Arial Narrow" panose="020B0604020202020204" pitchFamily="34" charset="0"/>
                <a:cs typeface="Arial Narrow" panose="020B0604020202020204" pitchFamily="34" charset="0"/>
              </a:rPr>
              <a:t>Expense</a:t>
            </a:r>
          </a:p>
          <a:p>
            <a:pPr>
              <a:lnSpc>
                <a:spcPts val="2400"/>
              </a:lnSpc>
              <a:spcAft>
                <a:spcPts val="600"/>
              </a:spcAft>
            </a:pPr>
            <a:r>
              <a:rPr lang="en-US" altLang="ja-JP" sz="2400" dirty="0" smtClean="0">
                <a:solidFill>
                  <a:srgbClr val="C00000"/>
                </a:solidFill>
                <a:latin typeface="Arial Narrow" panose="020B0604020202020204" pitchFamily="34" charset="0"/>
                <a:cs typeface="Arial Narrow" panose="020B0604020202020204" pitchFamily="34" charset="0"/>
              </a:rPr>
              <a:t>4</a:t>
            </a:r>
            <a:r>
              <a:rPr lang="en-US" altLang="ja-JP" sz="2400" dirty="0">
                <a:solidFill>
                  <a:srgbClr val="C00000"/>
                </a:solidFill>
                <a:latin typeface="Arial Narrow" panose="020B0604020202020204" pitchFamily="34" charset="0"/>
                <a:cs typeface="Arial Narrow" panose="020B0604020202020204" pitchFamily="34" charset="0"/>
              </a:rPr>
              <a:t>. Imbalance Fee</a:t>
            </a:r>
            <a:endParaRPr lang="en-US" altLang="ja-JP" sz="2400" dirty="0">
              <a:solidFill>
                <a:srgbClr val="C000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911613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6561138" y="4451351"/>
            <a:ext cx="431800" cy="574675"/>
          </a:xfrm>
          <a:prstGeom prst="downArrow">
            <a:avLst>
              <a:gd name="adj1" fmla="val 50000"/>
              <a:gd name="adj2" fmla="val 33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67587" name="AutoShape 3"/>
          <p:cNvSpPr>
            <a:spLocks noChangeArrowheads="1"/>
          </p:cNvSpPr>
          <p:nvPr/>
        </p:nvSpPr>
        <p:spPr bwMode="auto">
          <a:xfrm>
            <a:off x="6527800" y="3643314"/>
            <a:ext cx="431800" cy="503237"/>
          </a:xfrm>
          <a:prstGeom prst="down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67588" name="Rectangle 4"/>
          <p:cNvSpPr>
            <a:spLocks noChangeArrowheads="1"/>
          </p:cNvSpPr>
          <p:nvPr/>
        </p:nvSpPr>
        <p:spPr bwMode="auto">
          <a:xfrm>
            <a:off x="2598738" y="0"/>
            <a:ext cx="58658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600" b="1" dirty="0">
                <a:solidFill>
                  <a:srgbClr val="000000"/>
                </a:solidFill>
                <a:latin typeface="Impact" panose="020B0806030902050204" pitchFamily="34" charset="0"/>
              </a:rPr>
              <a:t>Chemistry of </a:t>
            </a:r>
            <a:r>
              <a:rPr lang="en-US" altLang="ja-JP" sz="3600" b="1" dirty="0" smtClean="0">
                <a:solidFill>
                  <a:srgbClr val="000000"/>
                </a:solidFill>
                <a:latin typeface="Impact" panose="020B0806030902050204" pitchFamily="34" charset="0"/>
              </a:rPr>
              <a:t>biomass </a:t>
            </a:r>
            <a:r>
              <a:rPr lang="en-US" altLang="ja-JP" sz="3600" b="1" dirty="0" smtClean="0">
                <a:solidFill>
                  <a:srgbClr val="000000"/>
                </a:solidFill>
                <a:latin typeface="Impact" panose="020B0806030902050204" pitchFamily="34" charset="0"/>
              </a:rPr>
              <a:t>fusion hybrid</a:t>
            </a:r>
            <a:endParaRPr lang="en-US" altLang="ja-JP" sz="3600" b="1" dirty="0">
              <a:solidFill>
                <a:srgbClr val="000000"/>
              </a:solidFill>
              <a:latin typeface="Impact" panose="020B0806030902050204" pitchFamily="34" charset="0"/>
            </a:endParaRPr>
          </a:p>
        </p:txBody>
      </p:sp>
      <p:sp>
        <p:nvSpPr>
          <p:cNvPr id="67589" name="Rectangle 5"/>
          <p:cNvSpPr>
            <a:spLocks noChangeArrowheads="1"/>
          </p:cNvSpPr>
          <p:nvPr/>
        </p:nvSpPr>
        <p:spPr bwMode="auto">
          <a:xfrm>
            <a:off x="1748351" y="3009223"/>
            <a:ext cx="7129463"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dirty="0">
                <a:solidFill>
                  <a:srgbClr val="0000CC"/>
                </a:solidFill>
                <a:latin typeface="Arial Narrow" panose="020B0606020202030204" pitchFamily="34" charset="0"/>
              </a:rPr>
              <a:t>cellulose</a:t>
            </a:r>
            <a:r>
              <a:rPr lang="ja-JP" altLang="en-US" sz="2400" b="1" dirty="0">
                <a:solidFill>
                  <a:srgbClr val="000000"/>
                </a:solidFill>
                <a:latin typeface="Arial Narrow" panose="020B0606020202030204" pitchFamily="34" charset="0"/>
              </a:rPr>
              <a:t>：（</a:t>
            </a:r>
            <a:r>
              <a:rPr lang="en-US" altLang="ko-KR" sz="2400" b="1" dirty="0">
                <a:solidFill>
                  <a:srgbClr val="000000"/>
                </a:solidFill>
                <a:latin typeface="Arial Narrow" panose="020B0606020202030204" pitchFamily="34" charset="0"/>
              </a:rPr>
              <a:t>C</a:t>
            </a:r>
            <a:r>
              <a:rPr lang="en-US" altLang="ko-KR" sz="2400" b="1" baseline="-25000" dirty="0">
                <a:solidFill>
                  <a:srgbClr val="000000"/>
                </a:solidFill>
                <a:latin typeface="Arial Narrow" panose="020B0606020202030204" pitchFamily="34" charset="0"/>
              </a:rPr>
              <a:t>6</a:t>
            </a:r>
            <a:r>
              <a:rPr lang="en-US" altLang="ko-KR" sz="2400" b="1" dirty="0">
                <a:solidFill>
                  <a:srgbClr val="000000"/>
                </a:solidFill>
                <a:latin typeface="Arial Narrow" panose="020B0606020202030204" pitchFamily="34" charset="0"/>
              </a:rPr>
              <a:t>H</a:t>
            </a:r>
            <a:r>
              <a:rPr lang="en-US" altLang="ko-KR" sz="2400" b="1" baseline="-25000" dirty="0">
                <a:solidFill>
                  <a:srgbClr val="000000"/>
                </a:solidFill>
                <a:latin typeface="Arial Narrow" panose="020B0606020202030204" pitchFamily="34" charset="0"/>
              </a:rPr>
              <a:t>10</a:t>
            </a:r>
            <a:r>
              <a:rPr lang="en-US" altLang="ko-KR" sz="2400" b="1" dirty="0">
                <a:solidFill>
                  <a:srgbClr val="000000"/>
                </a:solidFill>
                <a:latin typeface="Arial Narrow" panose="020B0606020202030204" pitchFamily="34" charset="0"/>
              </a:rPr>
              <a:t>O</a:t>
            </a:r>
            <a:r>
              <a:rPr lang="en-US" altLang="ko-KR" sz="2400" b="1" baseline="-25000" dirty="0">
                <a:solidFill>
                  <a:srgbClr val="000000"/>
                </a:solidFill>
                <a:latin typeface="Arial Narrow" panose="020B0606020202030204" pitchFamily="34" charset="0"/>
              </a:rPr>
              <a:t>5</a:t>
            </a:r>
            <a:r>
              <a:rPr lang="ja-JP" altLang="en-US" sz="2400" b="1" dirty="0">
                <a:solidFill>
                  <a:srgbClr val="000000"/>
                </a:solidFill>
                <a:latin typeface="Arial Narrow" panose="020B0606020202030204" pitchFamily="34" charset="0"/>
              </a:rPr>
              <a:t>）</a:t>
            </a:r>
            <a:r>
              <a:rPr lang="en-US" altLang="ja-JP" sz="2400" b="1" baseline="-25000" dirty="0">
                <a:solidFill>
                  <a:srgbClr val="000000"/>
                </a:solidFill>
                <a:latin typeface="Arial Narrow" panose="020B0606020202030204" pitchFamily="34" charset="0"/>
              </a:rPr>
              <a:t>n/6</a:t>
            </a:r>
            <a:r>
              <a:rPr lang="en-US" altLang="ko-KR" sz="2400" b="1" dirty="0">
                <a:solidFill>
                  <a:srgbClr val="000000"/>
                </a:solidFill>
                <a:latin typeface="Arial Narrow" panose="020B0606020202030204" pitchFamily="34" charset="0"/>
              </a:rPr>
              <a:t>+ </a:t>
            </a:r>
            <a:r>
              <a:rPr lang="en-US" altLang="ja-JP" sz="2400" b="1" dirty="0">
                <a:solidFill>
                  <a:srgbClr val="000000"/>
                </a:solidFill>
                <a:latin typeface="Arial Narrow" panose="020B0606020202030204" pitchFamily="34" charset="0"/>
              </a:rPr>
              <a:t>n/6</a:t>
            </a:r>
            <a:r>
              <a:rPr lang="en-US" altLang="ko-KR" sz="2400" b="1" dirty="0">
                <a:solidFill>
                  <a:srgbClr val="000000"/>
                </a:solidFill>
                <a:latin typeface="Arial Narrow" panose="020B0606020202030204" pitchFamily="34" charset="0"/>
              </a:rPr>
              <a:t>H</a:t>
            </a:r>
            <a:r>
              <a:rPr lang="en-US" altLang="ko-KR" sz="2400" b="1" baseline="-25000" dirty="0">
                <a:solidFill>
                  <a:srgbClr val="000000"/>
                </a:solidFill>
                <a:latin typeface="Arial Narrow" panose="020B0606020202030204" pitchFamily="34" charset="0"/>
              </a:rPr>
              <a:t>2</a:t>
            </a:r>
            <a:r>
              <a:rPr lang="en-US" altLang="ko-KR" sz="2400" b="1" dirty="0">
                <a:solidFill>
                  <a:srgbClr val="000000"/>
                </a:solidFill>
                <a:latin typeface="Arial Narrow" panose="020B0606020202030204" pitchFamily="34" charset="0"/>
              </a:rPr>
              <a:t>O </a:t>
            </a:r>
            <a:r>
              <a:rPr lang="en-US" altLang="ja-JP" sz="2400" b="1" dirty="0">
                <a:solidFill>
                  <a:srgbClr val="000000"/>
                </a:solidFill>
                <a:latin typeface="Arial Narrow" panose="020B0606020202030204" pitchFamily="34" charset="0"/>
              </a:rPr>
              <a:t>→</a:t>
            </a:r>
            <a:r>
              <a:rPr lang="en-US" altLang="ko-KR" sz="2400" b="1" dirty="0">
                <a:solidFill>
                  <a:srgbClr val="000000"/>
                </a:solidFill>
                <a:latin typeface="Arial Narrow" panose="020B0606020202030204" pitchFamily="34" charset="0"/>
              </a:rPr>
              <a:t> </a:t>
            </a:r>
            <a:r>
              <a:rPr lang="en-US" altLang="ja-JP" sz="2400" b="1" dirty="0">
                <a:solidFill>
                  <a:srgbClr val="334EFF"/>
                </a:solidFill>
                <a:latin typeface="Arial Narrow" panose="020B0606020202030204" pitchFamily="34" charset="0"/>
              </a:rPr>
              <a:t>n</a:t>
            </a:r>
            <a:r>
              <a:rPr lang="en-US" altLang="ko-KR" sz="2400" b="1" dirty="0">
                <a:solidFill>
                  <a:srgbClr val="334EFF"/>
                </a:solidFill>
                <a:latin typeface="Arial Narrow" panose="020B0606020202030204" pitchFamily="34" charset="0"/>
              </a:rPr>
              <a:t>H</a:t>
            </a:r>
            <a:r>
              <a:rPr lang="en-US" altLang="ko-KR" sz="2400" b="1" baseline="-25000" dirty="0">
                <a:solidFill>
                  <a:srgbClr val="334EFF"/>
                </a:solidFill>
                <a:latin typeface="Arial Narrow" panose="020B0606020202030204" pitchFamily="34" charset="0"/>
              </a:rPr>
              <a:t>2</a:t>
            </a:r>
            <a:r>
              <a:rPr lang="en-US" altLang="ko-KR" sz="2400" b="1" dirty="0">
                <a:solidFill>
                  <a:srgbClr val="334EFF"/>
                </a:solidFill>
                <a:latin typeface="Arial Narrow" panose="020B0606020202030204" pitchFamily="34" charset="0"/>
              </a:rPr>
              <a:t> + </a:t>
            </a:r>
            <a:r>
              <a:rPr lang="en-US" altLang="ja-JP" sz="2400" b="1" dirty="0" err="1">
                <a:solidFill>
                  <a:srgbClr val="334EFF"/>
                </a:solidFill>
                <a:latin typeface="Arial Narrow" panose="020B0606020202030204" pitchFamily="34" charset="0"/>
              </a:rPr>
              <a:t>n</a:t>
            </a:r>
            <a:r>
              <a:rPr lang="en-US" altLang="ko-KR" sz="2400" b="1" dirty="0" err="1">
                <a:solidFill>
                  <a:srgbClr val="334EFF"/>
                </a:solidFill>
                <a:latin typeface="Arial Narrow" panose="020B0606020202030204" pitchFamily="34" charset="0"/>
              </a:rPr>
              <a:t>CO</a:t>
            </a:r>
            <a:r>
              <a:rPr lang="en-US" altLang="ko-KR" sz="2400" b="1" dirty="0">
                <a:solidFill>
                  <a:srgbClr val="334EFF"/>
                </a:solidFill>
                <a:latin typeface="Arial Narrow" panose="020B0606020202030204" pitchFamily="34" charset="0"/>
              </a:rPr>
              <a:t> </a:t>
            </a:r>
            <a:r>
              <a:rPr lang="en-US" altLang="ja-JP" sz="2400" b="1" dirty="0">
                <a:solidFill>
                  <a:srgbClr val="FF0000"/>
                </a:solidFill>
                <a:latin typeface="Arial Narrow" panose="020B0606020202030204" pitchFamily="34" charset="0"/>
              </a:rPr>
              <a:t>– 136n [kJ]</a:t>
            </a:r>
          </a:p>
        </p:txBody>
      </p:sp>
      <p:sp>
        <p:nvSpPr>
          <p:cNvPr id="67590" name="Rectangle 6"/>
          <p:cNvSpPr>
            <a:spLocks noChangeArrowheads="1"/>
          </p:cNvSpPr>
          <p:nvPr/>
        </p:nvSpPr>
        <p:spPr bwMode="auto">
          <a:xfrm>
            <a:off x="1774826" y="3160713"/>
            <a:ext cx="7345363" cy="50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375" tIns="67275" rIns="129375" bIns="67275">
            <a:spAutoFit/>
          </a:bodyPr>
          <a:lstStyle>
            <a:lvl1pPr defTabSz="13144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3144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3144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314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314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314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400" b="1" dirty="0">
              <a:solidFill>
                <a:srgbClr val="FF0000"/>
              </a:solidFill>
              <a:latin typeface="Arial Narrow" panose="020B0606020202030204" pitchFamily="34" charset="0"/>
            </a:endParaRPr>
          </a:p>
        </p:txBody>
      </p:sp>
      <p:sp>
        <p:nvSpPr>
          <p:cNvPr id="547847" name="Rectangle 7"/>
          <p:cNvSpPr>
            <a:spLocks noChangeArrowheads="1"/>
          </p:cNvSpPr>
          <p:nvPr/>
        </p:nvSpPr>
        <p:spPr bwMode="auto">
          <a:xfrm>
            <a:off x="1831984" y="896773"/>
            <a:ext cx="1239442" cy="830997"/>
          </a:xfrm>
          <a:prstGeom prst="rect">
            <a:avLst/>
          </a:prstGeom>
          <a:solidFill>
            <a:srgbClr val="CCFFFF"/>
          </a:solidFill>
          <a:ln w="9525">
            <a:solidFill>
              <a:schemeClr val="tx1"/>
            </a:solidFill>
            <a:miter lim="800000"/>
            <a:headEnd/>
            <a:tailEnd/>
          </a:ln>
          <a:effectLst/>
          <a:extLst/>
        </p:spPr>
        <p:txBody>
          <a:bodyPr wrap="none">
            <a:spAutoFit/>
          </a:bodyPr>
          <a:lstStyle/>
          <a:p>
            <a:pPr algn="ctr">
              <a:defRPr/>
            </a:pPr>
            <a:r>
              <a:rPr lang="en-US" altLang="ja-JP" sz="2400" b="1" dirty="0">
                <a:solidFill>
                  <a:srgbClr val="0000CC"/>
                </a:solidFill>
                <a:latin typeface="Arial Narrow" panose="020B0606020202030204" pitchFamily="34" charset="0"/>
                <a:ea typeface="Osaka" charset="-128"/>
              </a:rPr>
              <a:t>Biomass</a:t>
            </a:r>
          </a:p>
          <a:p>
            <a:pPr algn="ctr">
              <a:defRPr/>
            </a:pPr>
            <a:r>
              <a:rPr lang="en-US" altLang="ja-JP" sz="2400" b="1" dirty="0">
                <a:solidFill>
                  <a:srgbClr val="0000CC"/>
                </a:solidFill>
                <a:latin typeface="Arial Narrow" panose="020B0606020202030204" pitchFamily="34" charset="0"/>
                <a:ea typeface="Osaka" charset="-128"/>
              </a:rPr>
              <a:t>(</a:t>
            </a:r>
            <a:r>
              <a:rPr lang="en-US" altLang="ja-JP" sz="2400" b="1" dirty="0">
                <a:solidFill>
                  <a:srgbClr val="0000CC"/>
                </a:solidFill>
                <a:effectLst>
                  <a:outerShdw blurRad="38100" dist="38100" dir="2700000" algn="tl">
                    <a:srgbClr val="C0C0C0"/>
                  </a:outerShdw>
                </a:effectLst>
                <a:latin typeface="Arial Narrow" panose="020B0606020202030204" pitchFamily="34" charset="0"/>
              </a:rPr>
              <a:t>1kg)</a:t>
            </a:r>
          </a:p>
        </p:txBody>
      </p:sp>
      <p:sp>
        <p:nvSpPr>
          <p:cNvPr id="67592" name="Rectangle 8"/>
          <p:cNvSpPr>
            <a:spLocks noChangeArrowheads="1"/>
          </p:cNvSpPr>
          <p:nvPr/>
        </p:nvSpPr>
        <p:spPr bwMode="auto">
          <a:xfrm>
            <a:off x="3863975" y="1989139"/>
            <a:ext cx="3321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ko-KR" sz="2400" b="1">
                <a:solidFill>
                  <a:srgbClr val="000000"/>
                </a:solidFill>
                <a:latin typeface="Arial Narrow" panose="020B0606020202030204" pitchFamily="34" charset="0"/>
              </a:rPr>
              <a:t>+</a:t>
            </a:r>
            <a:endParaRPr lang="en-US" altLang="ja-JP" sz="2400" b="1">
              <a:solidFill>
                <a:srgbClr val="000000"/>
              </a:solidFill>
              <a:latin typeface="Arial Narrow" panose="020B0606020202030204" pitchFamily="34" charset="0"/>
            </a:endParaRPr>
          </a:p>
        </p:txBody>
      </p:sp>
      <p:sp>
        <p:nvSpPr>
          <p:cNvPr id="67593" name="Rectangle 9"/>
          <p:cNvSpPr>
            <a:spLocks noChangeArrowheads="1"/>
          </p:cNvSpPr>
          <p:nvPr/>
        </p:nvSpPr>
        <p:spPr bwMode="auto">
          <a:xfrm>
            <a:off x="4224338" y="1936750"/>
            <a:ext cx="657552"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00"/>
                </a:solidFill>
                <a:latin typeface="Arial Narrow" panose="020B0606020202030204" pitchFamily="34" charset="0"/>
                <a:ea typeface="Osaka" charset="-128"/>
              </a:rPr>
              <a:t>H</a:t>
            </a:r>
            <a:r>
              <a:rPr lang="en-US" altLang="ja-JP" sz="2400" b="1" baseline="-25000">
                <a:solidFill>
                  <a:srgbClr val="000000"/>
                </a:solidFill>
                <a:latin typeface="Arial Narrow" panose="020B0606020202030204" pitchFamily="34" charset="0"/>
                <a:ea typeface="Osaka" charset="-128"/>
              </a:rPr>
              <a:t>2</a:t>
            </a:r>
            <a:r>
              <a:rPr lang="en-US" altLang="ja-JP" sz="2400" b="1">
                <a:solidFill>
                  <a:srgbClr val="000000"/>
                </a:solidFill>
                <a:latin typeface="Arial Narrow" panose="020B0606020202030204" pitchFamily="34" charset="0"/>
                <a:ea typeface="Osaka" charset="-128"/>
              </a:rPr>
              <a:t>O</a:t>
            </a:r>
          </a:p>
        </p:txBody>
      </p:sp>
      <p:sp>
        <p:nvSpPr>
          <p:cNvPr id="67594" name="Rectangle 10"/>
          <p:cNvSpPr>
            <a:spLocks noChangeArrowheads="1"/>
          </p:cNvSpPr>
          <p:nvPr/>
        </p:nvSpPr>
        <p:spPr bwMode="auto">
          <a:xfrm>
            <a:off x="4791075" y="989014"/>
            <a:ext cx="381635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FF0000"/>
                </a:solidFill>
                <a:latin typeface="Arial Narrow" panose="020B0606020202030204" pitchFamily="34" charset="0"/>
                <a:ea typeface="Osaka" charset="-128"/>
              </a:rPr>
              <a:t>External Heat</a:t>
            </a:r>
            <a:r>
              <a:rPr lang="ja-JP" altLang="en-US" sz="2400" b="1">
                <a:solidFill>
                  <a:srgbClr val="FF0000"/>
                </a:solidFill>
                <a:latin typeface="Arial Narrow" panose="020B0606020202030204" pitchFamily="34" charset="0"/>
                <a:ea typeface="Osaka" charset="-128"/>
              </a:rPr>
              <a:t>，</a:t>
            </a:r>
            <a:r>
              <a:rPr lang="en-US" altLang="ja-JP" sz="2400" b="1">
                <a:solidFill>
                  <a:srgbClr val="FF0000"/>
                </a:solidFill>
                <a:latin typeface="Arial Narrow" panose="020B0606020202030204" pitchFamily="34" charset="0"/>
                <a:ea typeface="Osaka" charset="-128"/>
              </a:rPr>
              <a:t>900℃</a:t>
            </a:r>
            <a:endParaRPr lang="ja-JP" altLang="en-US" sz="2400" b="1">
              <a:solidFill>
                <a:srgbClr val="FF0000"/>
              </a:solidFill>
              <a:latin typeface="Arial Narrow" panose="020B0606020202030204" pitchFamily="34" charset="0"/>
              <a:ea typeface="Osaka" charset="-128"/>
            </a:endParaRPr>
          </a:p>
        </p:txBody>
      </p:sp>
      <p:sp>
        <p:nvSpPr>
          <p:cNvPr id="67595" name="AutoShape 11"/>
          <p:cNvSpPr>
            <a:spLocks noChangeArrowheads="1"/>
          </p:cNvSpPr>
          <p:nvPr/>
        </p:nvSpPr>
        <p:spPr bwMode="auto">
          <a:xfrm>
            <a:off x="5805488" y="1628776"/>
            <a:ext cx="576262" cy="50482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67596" name="Rectangle 12"/>
          <p:cNvSpPr>
            <a:spLocks noChangeArrowheads="1"/>
          </p:cNvSpPr>
          <p:nvPr/>
        </p:nvSpPr>
        <p:spPr bwMode="auto">
          <a:xfrm>
            <a:off x="7488238" y="1955800"/>
            <a:ext cx="910827"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00"/>
                </a:solidFill>
                <a:latin typeface="Arial Narrow" panose="020B0606020202030204" pitchFamily="34" charset="0"/>
                <a:ea typeface="Osaka" charset="-128"/>
              </a:rPr>
              <a:t>H</a:t>
            </a:r>
            <a:r>
              <a:rPr lang="en-US" altLang="ja-JP" sz="2400" b="1" baseline="-25000">
                <a:solidFill>
                  <a:srgbClr val="000000"/>
                </a:solidFill>
                <a:latin typeface="Arial Narrow" panose="020B0606020202030204" pitchFamily="34" charset="0"/>
                <a:ea typeface="Osaka" charset="-128"/>
              </a:rPr>
              <a:t>2</a:t>
            </a:r>
            <a:r>
              <a:rPr lang="en-US" altLang="ja-JP" sz="2400" b="1">
                <a:solidFill>
                  <a:srgbClr val="000000"/>
                </a:solidFill>
                <a:latin typeface="Arial Narrow" panose="020B0606020202030204" pitchFamily="34" charset="0"/>
                <a:ea typeface="Osaka" charset="-128"/>
              </a:rPr>
              <a:t>,CO</a:t>
            </a:r>
          </a:p>
        </p:txBody>
      </p:sp>
      <p:sp>
        <p:nvSpPr>
          <p:cNvPr id="67597" name="Rectangle 13"/>
          <p:cNvSpPr>
            <a:spLocks noChangeArrowheads="1"/>
          </p:cNvSpPr>
          <p:nvPr/>
        </p:nvSpPr>
        <p:spPr bwMode="auto">
          <a:xfrm>
            <a:off x="2433638" y="4985694"/>
            <a:ext cx="571976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Narrow" panose="020B0606020202030204" pitchFamily="34" charset="0"/>
              </a:rPr>
              <a:t>2H</a:t>
            </a:r>
            <a:r>
              <a:rPr lang="en-US" altLang="ja-JP" sz="2400" b="1" baseline="-25000">
                <a:solidFill>
                  <a:srgbClr val="000000"/>
                </a:solidFill>
                <a:latin typeface="Arial Narrow" panose="020B0606020202030204" pitchFamily="34" charset="0"/>
              </a:rPr>
              <a:t>2 </a:t>
            </a:r>
            <a:r>
              <a:rPr lang="ja-JP" altLang="en-US" sz="2400" b="1" baseline="-25000">
                <a:solidFill>
                  <a:srgbClr val="000000"/>
                </a:solidFill>
                <a:latin typeface="Arial Narrow" panose="020B0606020202030204" pitchFamily="34" charset="0"/>
              </a:rPr>
              <a:t>　</a:t>
            </a:r>
            <a:r>
              <a:rPr lang="en-US" altLang="ja-JP" sz="2400" b="1">
                <a:solidFill>
                  <a:srgbClr val="000000"/>
                </a:solidFill>
                <a:latin typeface="Arial Narrow" panose="020B0606020202030204" pitchFamily="34" charset="0"/>
              </a:rPr>
              <a:t>+</a:t>
            </a:r>
            <a:r>
              <a:rPr lang="ja-JP" altLang="en-US" sz="2400" b="1" i="1">
                <a:solidFill>
                  <a:srgbClr val="000000"/>
                </a:solidFill>
                <a:latin typeface="Arial Narrow" panose="020B0606020202030204" pitchFamily="34" charset="0"/>
              </a:rPr>
              <a:t>　</a:t>
            </a:r>
            <a:r>
              <a:rPr lang="en-US" altLang="ja-JP" sz="2400" b="1">
                <a:solidFill>
                  <a:srgbClr val="000000"/>
                </a:solidFill>
                <a:latin typeface="Arial Narrow" panose="020B0606020202030204" pitchFamily="34" charset="0"/>
              </a:rPr>
              <a:t>CO </a:t>
            </a:r>
            <a:r>
              <a:rPr lang="ja-JP" altLang="en-US" sz="2400" b="1">
                <a:solidFill>
                  <a:srgbClr val="000000"/>
                </a:solidFill>
                <a:latin typeface="Arial Narrow" panose="020B0606020202030204" pitchFamily="34" charset="0"/>
              </a:rPr>
              <a:t>　→ 　</a:t>
            </a:r>
            <a:r>
              <a:rPr lang="en-US" altLang="ja-JP" sz="2400" b="1">
                <a:solidFill>
                  <a:srgbClr val="0000CC"/>
                </a:solidFill>
                <a:latin typeface="Arial Narrow" panose="020B0606020202030204" pitchFamily="34" charset="0"/>
              </a:rPr>
              <a:t>-CH</a:t>
            </a:r>
            <a:r>
              <a:rPr lang="en-US" altLang="ja-JP" sz="2400" b="1" baseline="-25000">
                <a:solidFill>
                  <a:srgbClr val="0000CC"/>
                </a:solidFill>
                <a:latin typeface="Arial Narrow" panose="020B0606020202030204" pitchFamily="34" charset="0"/>
              </a:rPr>
              <a:t>2</a:t>
            </a:r>
            <a:r>
              <a:rPr lang="en-US" altLang="ja-JP" sz="2400" b="1">
                <a:solidFill>
                  <a:srgbClr val="0000CC"/>
                </a:solidFill>
                <a:latin typeface="Arial Narrow" panose="020B0606020202030204" pitchFamily="34" charset="0"/>
              </a:rPr>
              <a:t>-</a:t>
            </a:r>
            <a:r>
              <a:rPr lang="en-US" altLang="ja-JP" sz="2400" b="1">
                <a:solidFill>
                  <a:srgbClr val="000000"/>
                </a:solidFill>
                <a:latin typeface="Arial Narrow" panose="020B0606020202030204" pitchFamily="34" charset="0"/>
              </a:rPr>
              <a:t> +</a:t>
            </a:r>
            <a:r>
              <a:rPr lang="ja-JP" altLang="en-US" sz="2400" b="1">
                <a:solidFill>
                  <a:srgbClr val="000000"/>
                </a:solidFill>
                <a:latin typeface="Arial Narrow" panose="020B0606020202030204" pitchFamily="34" charset="0"/>
              </a:rPr>
              <a:t>　</a:t>
            </a:r>
            <a:r>
              <a:rPr lang="en-US" altLang="ja-JP" sz="2400" b="1">
                <a:solidFill>
                  <a:srgbClr val="000000"/>
                </a:solidFill>
                <a:latin typeface="Arial Narrow" panose="020B0606020202030204" pitchFamily="34" charset="0"/>
              </a:rPr>
              <a:t>H</a:t>
            </a:r>
            <a:r>
              <a:rPr lang="en-US" altLang="ja-JP" sz="2400" b="1" baseline="-25000">
                <a:solidFill>
                  <a:srgbClr val="000000"/>
                </a:solidFill>
                <a:latin typeface="Arial Narrow" panose="020B0606020202030204" pitchFamily="34" charset="0"/>
              </a:rPr>
              <a:t>2</a:t>
            </a:r>
            <a:r>
              <a:rPr lang="en-US" altLang="ja-JP" sz="2400" b="1">
                <a:solidFill>
                  <a:srgbClr val="000000"/>
                </a:solidFill>
                <a:latin typeface="Arial Narrow" panose="020B0606020202030204" pitchFamily="34" charset="0"/>
              </a:rPr>
              <a:t>O  </a:t>
            </a:r>
            <a:r>
              <a:rPr lang="en-US" altLang="ja-JP" sz="2400" b="1">
                <a:solidFill>
                  <a:srgbClr val="FF0000"/>
                </a:solidFill>
                <a:latin typeface="Arial Narrow" panose="020B0606020202030204" pitchFamily="34" charset="0"/>
              </a:rPr>
              <a:t>+</a:t>
            </a:r>
            <a:r>
              <a:rPr lang="ja-JP" altLang="en-US" sz="2400" b="1">
                <a:solidFill>
                  <a:srgbClr val="FF0000"/>
                </a:solidFill>
                <a:latin typeface="Arial Narrow" panose="020B0606020202030204" pitchFamily="34" charset="0"/>
              </a:rPr>
              <a:t>　</a:t>
            </a:r>
            <a:r>
              <a:rPr lang="en-US" altLang="ja-JP" sz="2400" b="1">
                <a:solidFill>
                  <a:srgbClr val="FF0000"/>
                </a:solidFill>
                <a:latin typeface="Arial Narrow" panose="020B0606020202030204" pitchFamily="34" charset="0"/>
              </a:rPr>
              <a:t>160</a:t>
            </a:r>
            <a:r>
              <a:rPr lang="ja-JP" altLang="en-US" sz="2400" b="1">
                <a:solidFill>
                  <a:srgbClr val="FF0000"/>
                </a:solidFill>
                <a:latin typeface="Arial Narrow" panose="020B0606020202030204" pitchFamily="34" charset="0"/>
              </a:rPr>
              <a:t>　</a:t>
            </a:r>
            <a:r>
              <a:rPr lang="en-US" altLang="ja-JP" sz="2400" b="1">
                <a:solidFill>
                  <a:srgbClr val="FF0000"/>
                </a:solidFill>
                <a:latin typeface="Arial Narrow" panose="020B0606020202030204" pitchFamily="34" charset="0"/>
              </a:rPr>
              <a:t>[kJ]</a:t>
            </a:r>
          </a:p>
        </p:txBody>
      </p:sp>
      <p:sp>
        <p:nvSpPr>
          <p:cNvPr id="67598" name="Rectangle 14"/>
          <p:cNvSpPr>
            <a:spLocks noChangeArrowheads="1"/>
          </p:cNvSpPr>
          <p:nvPr/>
        </p:nvSpPr>
        <p:spPr bwMode="auto">
          <a:xfrm>
            <a:off x="2154239" y="4584700"/>
            <a:ext cx="3348037" cy="46166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00"/>
                </a:solidFill>
                <a:latin typeface="Arial Narrow" panose="020B0606020202030204" pitchFamily="34" charset="0"/>
              </a:rPr>
              <a:t>Fischer-Tropsch reaction</a:t>
            </a:r>
          </a:p>
        </p:txBody>
      </p:sp>
      <p:sp>
        <p:nvSpPr>
          <p:cNvPr id="67599" name="Rectangle 15"/>
          <p:cNvSpPr>
            <a:spLocks noChangeArrowheads="1"/>
          </p:cNvSpPr>
          <p:nvPr/>
        </p:nvSpPr>
        <p:spPr bwMode="auto">
          <a:xfrm>
            <a:off x="3432176" y="4076701"/>
            <a:ext cx="540067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53498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53498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53498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53498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53498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53498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pt-BR" altLang="ja-JP" sz="2400" b="1">
                <a:solidFill>
                  <a:srgbClr val="000000"/>
                </a:solidFill>
                <a:latin typeface="Arial Narrow" panose="020B0606020202030204" pitchFamily="34" charset="0"/>
              </a:rPr>
              <a:t>C</a:t>
            </a:r>
            <a:r>
              <a:rPr lang="pt-BR" altLang="ja-JP" sz="2400" b="1">
                <a:solidFill>
                  <a:srgbClr val="000000"/>
                </a:solidFill>
                <a:latin typeface="Arial Narrow" panose="020B0606020202030204" pitchFamily="34" charset="0"/>
              </a:rPr>
              <a:t>O  + H</a:t>
            </a:r>
            <a:r>
              <a:rPr lang="pt-BR" altLang="ja-JP" sz="2400" b="1" baseline="-25000">
                <a:solidFill>
                  <a:srgbClr val="000000"/>
                </a:solidFill>
                <a:latin typeface="Arial Narrow" panose="020B0606020202030204" pitchFamily="34" charset="0"/>
              </a:rPr>
              <a:t>2</a:t>
            </a:r>
            <a:r>
              <a:rPr lang="pt-BR" altLang="ja-JP" sz="2400" b="1">
                <a:solidFill>
                  <a:srgbClr val="000000"/>
                </a:solidFill>
                <a:latin typeface="Arial Narrow" panose="020B0606020202030204" pitchFamily="34" charset="0"/>
              </a:rPr>
              <a:t>O   ⇔  </a:t>
            </a:r>
            <a:r>
              <a:rPr lang="pt-BR" altLang="ja-JP" sz="2400" b="1">
                <a:solidFill>
                  <a:srgbClr val="FF0000"/>
                </a:solidFill>
                <a:latin typeface="Arial Narrow" panose="020B0606020202030204" pitchFamily="34" charset="0"/>
              </a:rPr>
              <a:t> </a:t>
            </a:r>
            <a:r>
              <a:rPr lang="pt-BR" altLang="ja-JP" sz="2400" b="1">
                <a:solidFill>
                  <a:srgbClr val="0000CC"/>
                </a:solidFill>
                <a:latin typeface="Arial Narrow" panose="020B0606020202030204" pitchFamily="34" charset="0"/>
              </a:rPr>
              <a:t>H</a:t>
            </a:r>
            <a:r>
              <a:rPr lang="pt-BR" altLang="ja-JP" sz="2400" b="1" baseline="-25000">
                <a:solidFill>
                  <a:srgbClr val="0000CC"/>
                </a:solidFill>
                <a:latin typeface="Arial Narrow" panose="020B0606020202030204" pitchFamily="34" charset="0"/>
              </a:rPr>
              <a:t>2</a:t>
            </a:r>
            <a:r>
              <a:rPr lang="pt-BR" altLang="ja-JP" sz="2400" b="1">
                <a:solidFill>
                  <a:srgbClr val="0000CC"/>
                </a:solidFill>
                <a:latin typeface="Arial Narrow" panose="020B0606020202030204" pitchFamily="34" charset="0"/>
              </a:rPr>
              <a:t> </a:t>
            </a:r>
            <a:r>
              <a:rPr lang="pt-BR" altLang="ja-JP" sz="2400" b="1">
                <a:solidFill>
                  <a:srgbClr val="000000"/>
                </a:solidFill>
                <a:latin typeface="Arial Narrow" panose="020B0606020202030204" pitchFamily="34" charset="0"/>
              </a:rPr>
              <a:t> +  CO</a:t>
            </a:r>
            <a:r>
              <a:rPr lang="pt-BR" altLang="ja-JP" sz="2400" b="1" baseline="-25000">
                <a:solidFill>
                  <a:srgbClr val="000000"/>
                </a:solidFill>
                <a:latin typeface="Arial Narrow" panose="020B0606020202030204" pitchFamily="34" charset="0"/>
              </a:rPr>
              <a:t>2</a:t>
            </a:r>
            <a:r>
              <a:rPr lang="ja-JP" altLang="pt-BR" sz="2400" b="1">
                <a:solidFill>
                  <a:srgbClr val="000000"/>
                </a:solidFill>
                <a:latin typeface="Arial Narrow" panose="020B0606020202030204" pitchFamily="34" charset="0"/>
              </a:rPr>
              <a:t>　</a:t>
            </a:r>
            <a:r>
              <a:rPr lang="pt-BR" altLang="ja-JP" sz="2400" b="1">
                <a:solidFill>
                  <a:srgbClr val="000000"/>
                </a:solidFill>
                <a:latin typeface="Arial Narrow" panose="020B0606020202030204" pitchFamily="34" charset="0"/>
              </a:rPr>
              <a:t>+  </a:t>
            </a:r>
            <a:r>
              <a:rPr lang="pt-BR" altLang="ja-JP" sz="2400" b="1">
                <a:solidFill>
                  <a:srgbClr val="FF0000"/>
                </a:solidFill>
                <a:latin typeface="Arial Narrow" panose="020B0606020202030204" pitchFamily="34" charset="0"/>
              </a:rPr>
              <a:t>32 [kJ]</a:t>
            </a:r>
            <a:r>
              <a:rPr lang="pt-BR" altLang="ja-JP" sz="2400" b="1">
                <a:solidFill>
                  <a:srgbClr val="000000"/>
                </a:solidFill>
                <a:latin typeface="Arial Narrow" panose="020B0606020202030204" pitchFamily="34" charset="0"/>
              </a:rPr>
              <a:t> </a:t>
            </a:r>
            <a:r>
              <a:rPr lang="ja-JP" altLang="pt-BR" sz="2400" b="1">
                <a:solidFill>
                  <a:srgbClr val="000000"/>
                </a:solidFill>
                <a:latin typeface="Arial Narrow" panose="020B0606020202030204" pitchFamily="34" charset="0"/>
              </a:rPr>
              <a:t>　</a:t>
            </a:r>
          </a:p>
        </p:txBody>
      </p:sp>
      <p:sp>
        <p:nvSpPr>
          <p:cNvPr id="67600" name="Rectangle 16"/>
          <p:cNvSpPr>
            <a:spLocks noChangeArrowheads="1"/>
          </p:cNvSpPr>
          <p:nvPr/>
        </p:nvSpPr>
        <p:spPr bwMode="auto">
          <a:xfrm>
            <a:off x="1992314" y="4076700"/>
            <a:ext cx="1882247"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a:solidFill>
                  <a:srgbClr val="000000"/>
                </a:solidFill>
                <a:latin typeface="Arial Narrow" panose="020B0606020202030204" pitchFamily="34" charset="0"/>
              </a:rPr>
              <a:t>Shift Reaction</a:t>
            </a:r>
            <a:endParaRPr kumimoji="0" lang="en-US" altLang="ja-JP" sz="2400" b="1">
              <a:solidFill>
                <a:srgbClr val="000000"/>
              </a:solidFill>
              <a:latin typeface="Arial Narrow" panose="020B0606020202030204" pitchFamily="34" charset="0"/>
            </a:endParaRPr>
          </a:p>
        </p:txBody>
      </p:sp>
      <p:sp>
        <p:nvSpPr>
          <p:cNvPr id="67601" name="Rectangle 17"/>
          <p:cNvSpPr>
            <a:spLocks noChangeArrowheads="1"/>
          </p:cNvSpPr>
          <p:nvPr/>
        </p:nvSpPr>
        <p:spPr bwMode="auto">
          <a:xfrm>
            <a:off x="4918076" y="3665539"/>
            <a:ext cx="1616075" cy="460375"/>
          </a:xfrm>
          <a:prstGeom prst="rect">
            <a:avLst/>
          </a:prstGeom>
          <a:solidFill>
            <a:srgbClr val="CCFFFF"/>
          </a:solidFill>
          <a:ln w="9525">
            <a:solidFill>
              <a:schemeClr val="tx1"/>
            </a:solidFill>
            <a:miter lim="800000"/>
            <a:headEnd/>
            <a:tailEnd/>
          </a:ln>
          <a:effectLs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CC"/>
                </a:solidFill>
                <a:latin typeface="Arial Narrow" panose="020B0606020202030204" pitchFamily="34" charset="0"/>
                <a:ea typeface="Osaka" charset="-128"/>
              </a:rPr>
              <a:t>hydrogen</a:t>
            </a:r>
          </a:p>
        </p:txBody>
      </p:sp>
      <p:sp>
        <p:nvSpPr>
          <p:cNvPr id="67602" name="AutoShape 18"/>
          <p:cNvSpPr>
            <a:spLocks noChangeArrowheads="1"/>
          </p:cNvSpPr>
          <p:nvPr/>
        </p:nvSpPr>
        <p:spPr bwMode="auto">
          <a:xfrm flipV="1">
            <a:off x="7104063" y="4497389"/>
            <a:ext cx="360362" cy="2873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latin typeface="Arial Narrow" panose="020B0606020202030204" pitchFamily="34" charset="0"/>
            </a:endParaRPr>
          </a:p>
        </p:txBody>
      </p:sp>
      <p:sp>
        <p:nvSpPr>
          <p:cNvPr id="67603" name="AutoShape 21"/>
          <p:cNvSpPr>
            <a:spLocks noChangeArrowheads="1"/>
          </p:cNvSpPr>
          <p:nvPr/>
        </p:nvSpPr>
        <p:spPr bwMode="auto">
          <a:xfrm flipH="1" flipV="1">
            <a:off x="6167438" y="5634038"/>
            <a:ext cx="627062" cy="431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latin typeface="Arial Narrow" panose="020B0606020202030204" pitchFamily="34" charset="0"/>
            </a:endParaRPr>
          </a:p>
        </p:txBody>
      </p:sp>
      <p:sp>
        <p:nvSpPr>
          <p:cNvPr id="67604" name="AutoShape 22"/>
          <p:cNvSpPr>
            <a:spLocks noChangeArrowheads="1"/>
          </p:cNvSpPr>
          <p:nvPr/>
        </p:nvSpPr>
        <p:spPr bwMode="auto">
          <a:xfrm>
            <a:off x="5303839" y="2133600"/>
            <a:ext cx="2160587" cy="287338"/>
          </a:xfrm>
          <a:prstGeom prst="rightArrow">
            <a:avLst>
              <a:gd name="adj1" fmla="val 50000"/>
              <a:gd name="adj2" fmla="val 75124"/>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b="1">
              <a:solidFill>
                <a:srgbClr val="000000"/>
              </a:solidFill>
              <a:latin typeface="Arial Narrow" panose="020B0606020202030204" pitchFamily="34" charset="0"/>
            </a:endParaRPr>
          </a:p>
        </p:txBody>
      </p:sp>
      <p:sp>
        <p:nvSpPr>
          <p:cNvPr id="67605" name="Rectangle 26"/>
          <p:cNvSpPr>
            <a:spLocks noChangeArrowheads="1"/>
          </p:cNvSpPr>
          <p:nvPr/>
        </p:nvSpPr>
        <p:spPr bwMode="auto">
          <a:xfrm>
            <a:off x="7913688" y="4562476"/>
            <a:ext cx="2076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a:solidFill>
                  <a:srgbClr val="0000CC"/>
                </a:solidFill>
                <a:latin typeface="Arial Narrow" panose="020B0606020202030204" pitchFamily="34" charset="0"/>
              </a:rPr>
              <a:t>Carbon Neutral</a:t>
            </a:r>
            <a:endParaRPr kumimoji="0" lang="en-US" altLang="ja-JP" sz="2400" b="1">
              <a:solidFill>
                <a:srgbClr val="0000CC"/>
              </a:solidFill>
              <a:latin typeface="Arial Narrow" panose="020B0606020202030204" pitchFamily="34" charset="0"/>
            </a:endParaRPr>
          </a:p>
        </p:txBody>
      </p:sp>
      <p:sp>
        <p:nvSpPr>
          <p:cNvPr id="67606" name="Text Box 56"/>
          <p:cNvSpPr txBox="1">
            <a:spLocks noChangeArrowheads="1"/>
          </p:cNvSpPr>
          <p:nvPr/>
        </p:nvSpPr>
        <p:spPr bwMode="auto">
          <a:xfrm>
            <a:off x="6703957" y="1507928"/>
            <a:ext cx="1820888" cy="386423"/>
          </a:xfrm>
          <a:prstGeom prst="rect">
            <a:avLst/>
          </a:prstGeom>
          <a:solidFill>
            <a:srgbClr val="FFCCFF"/>
          </a:solidFill>
          <a:ln w="9525">
            <a:solidFill>
              <a:srgbClr val="FF0000"/>
            </a:solidFill>
            <a:miter lim="800000"/>
            <a:headEnd/>
            <a:tailEnd/>
          </a:ln>
          <a:effectLs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dirty="0" smtClean="0">
                <a:solidFill>
                  <a:srgbClr val="FF0000"/>
                </a:solidFill>
                <a:latin typeface="Arial Narrow" panose="020B0606020202030204" pitchFamily="34" charset="0"/>
              </a:rPr>
              <a:t>Plasma 8.2MJ</a:t>
            </a:r>
            <a:endParaRPr lang="en-US" altLang="ja-JP" sz="2400" b="1" dirty="0">
              <a:solidFill>
                <a:srgbClr val="FF0000"/>
              </a:solidFill>
              <a:latin typeface="Arial Narrow" panose="020B0606020202030204" pitchFamily="34" charset="0"/>
            </a:endParaRPr>
          </a:p>
        </p:txBody>
      </p:sp>
      <p:sp>
        <p:nvSpPr>
          <p:cNvPr id="67607" name="Text Box 57"/>
          <p:cNvSpPr txBox="1">
            <a:spLocks noChangeArrowheads="1"/>
          </p:cNvSpPr>
          <p:nvPr/>
        </p:nvSpPr>
        <p:spPr bwMode="auto">
          <a:xfrm>
            <a:off x="5072858" y="6252517"/>
            <a:ext cx="2211386" cy="386423"/>
          </a:xfrm>
          <a:prstGeom prst="rect">
            <a:avLst/>
          </a:prstGeom>
          <a:solidFill>
            <a:srgbClr val="FFCCFF"/>
          </a:solidFill>
          <a:ln w="9525">
            <a:solidFill>
              <a:srgbClr val="FF0000"/>
            </a:solidFill>
            <a:miter lim="800000"/>
            <a:headEnd/>
            <a:tailEnd/>
          </a:ln>
          <a:effectLs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dirty="0" smtClean="0">
                <a:solidFill>
                  <a:srgbClr val="FF0000"/>
                </a:solidFill>
                <a:latin typeface="Arial Narrow" panose="020B0606020202030204" pitchFamily="34" charset="0"/>
              </a:rPr>
              <a:t>Chemical  15.6MJ</a:t>
            </a:r>
            <a:endParaRPr lang="en-US" altLang="ja-JP" sz="2400" b="1" dirty="0">
              <a:solidFill>
                <a:srgbClr val="FF0000"/>
              </a:solidFill>
              <a:latin typeface="Arial Narrow" panose="020B0606020202030204" pitchFamily="34" charset="0"/>
            </a:endParaRPr>
          </a:p>
        </p:txBody>
      </p:sp>
      <p:sp>
        <p:nvSpPr>
          <p:cNvPr id="67608" name="Text Box 58"/>
          <p:cNvSpPr txBox="1">
            <a:spLocks noChangeArrowheads="1"/>
          </p:cNvSpPr>
          <p:nvPr/>
        </p:nvSpPr>
        <p:spPr bwMode="auto">
          <a:xfrm>
            <a:off x="9128461" y="2166741"/>
            <a:ext cx="2168593" cy="386423"/>
          </a:xfrm>
          <a:prstGeom prst="rect">
            <a:avLst/>
          </a:prstGeom>
          <a:solidFill>
            <a:srgbClr val="FFCCFF"/>
          </a:solidFill>
          <a:ln w="9525">
            <a:solidFill>
              <a:srgbClr val="FF0000"/>
            </a:solidFill>
            <a:miter lim="800000"/>
            <a:headEnd/>
            <a:tailEnd/>
          </a:ln>
          <a:effectLst/>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dirty="0" smtClean="0">
                <a:solidFill>
                  <a:srgbClr val="FF0000"/>
                </a:solidFill>
                <a:latin typeface="Arial Narrow" panose="020B0606020202030204" pitchFamily="34" charset="0"/>
              </a:rPr>
              <a:t>Hydrogen 24.2MJ</a:t>
            </a:r>
            <a:endParaRPr lang="en-US" altLang="ja-JP" sz="2400" b="1" dirty="0">
              <a:solidFill>
                <a:srgbClr val="FF0000"/>
              </a:solidFill>
              <a:latin typeface="Arial Narrow" panose="020B0606020202030204" pitchFamily="34" charset="0"/>
            </a:endParaRPr>
          </a:p>
        </p:txBody>
      </p:sp>
      <p:sp>
        <p:nvSpPr>
          <p:cNvPr id="67609" name="Text Box 19"/>
          <p:cNvSpPr txBox="1">
            <a:spLocks noChangeArrowheads="1"/>
          </p:cNvSpPr>
          <p:nvPr/>
        </p:nvSpPr>
        <p:spPr bwMode="auto">
          <a:xfrm>
            <a:off x="1812857" y="1899423"/>
            <a:ext cx="2346517" cy="386423"/>
          </a:xfrm>
          <a:prstGeom prst="rect">
            <a:avLst/>
          </a:prstGeom>
          <a:solidFill>
            <a:srgbClr val="FFCCFF"/>
          </a:solidFill>
          <a:ln w="9525">
            <a:solidFill>
              <a:srgbClr val="FF0000"/>
            </a:solidFill>
            <a:miter lim="800000"/>
            <a:headEnd/>
            <a:tailEnd/>
          </a:ln>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b="1" dirty="0" smtClean="0">
                <a:solidFill>
                  <a:srgbClr val="FF0000"/>
                </a:solidFill>
                <a:latin typeface="Arial Narrow" panose="020B0606020202030204" pitchFamily="34" charset="0"/>
              </a:rPr>
              <a:t>Chemical  16MJ</a:t>
            </a:r>
            <a:endParaRPr lang="en-US" altLang="ja-JP" sz="2400" b="1" dirty="0">
              <a:solidFill>
                <a:srgbClr val="FF0000"/>
              </a:solidFill>
              <a:latin typeface="Arial Narrow" panose="020B0606020202030204" pitchFamily="34" charset="0"/>
            </a:endParaRPr>
          </a:p>
        </p:txBody>
      </p:sp>
      <p:sp>
        <p:nvSpPr>
          <p:cNvPr id="67610" name="Text Box 20"/>
          <p:cNvSpPr txBox="1">
            <a:spLocks noChangeArrowheads="1"/>
          </p:cNvSpPr>
          <p:nvPr/>
        </p:nvSpPr>
        <p:spPr bwMode="auto">
          <a:xfrm>
            <a:off x="8259764" y="5205365"/>
            <a:ext cx="2012700" cy="386423"/>
          </a:xfrm>
          <a:prstGeom prst="rect">
            <a:avLst/>
          </a:prstGeom>
          <a:solidFill>
            <a:srgbClr val="FFCCFF"/>
          </a:solidFill>
          <a:ln w="9525">
            <a:solidFill>
              <a:srgbClr val="000000"/>
            </a:solidFill>
            <a:miter lim="800000"/>
            <a:headEnd/>
            <a:tailEnd/>
          </a:ln>
          <a:extLst/>
        </p:spPr>
        <p:txBody>
          <a:bodyPr wrap="square"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dirty="0" smtClean="0">
                <a:solidFill>
                  <a:srgbClr val="FF0000"/>
                </a:solidFill>
                <a:latin typeface="Arial Narrow" panose="020B0606020202030204" pitchFamily="34" charset="0"/>
              </a:rPr>
              <a:t>Heat 8.1MJ</a:t>
            </a:r>
            <a:endParaRPr lang="en-US" altLang="ja-JP" sz="2400" dirty="0">
              <a:solidFill>
                <a:srgbClr val="FF0000"/>
              </a:solidFill>
              <a:latin typeface="Arial Narrow" panose="020B0606020202030204" pitchFamily="34" charset="0"/>
            </a:endParaRPr>
          </a:p>
        </p:txBody>
      </p:sp>
      <p:sp>
        <p:nvSpPr>
          <p:cNvPr id="67611" name="Text Box 31"/>
          <p:cNvSpPr txBox="1">
            <a:spLocks noChangeArrowheads="1"/>
          </p:cNvSpPr>
          <p:nvPr/>
        </p:nvSpPr>
        <p:spPr bwMode="auto">
          <a:xfrm>
            <a:off x="8570913" y="5564189"/>
            <a:ext cx="2266950" cy="38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926" tIns="8463" rIns="16926" bIns="8463">
            <a:spAutoFit/>
          </a:bodyP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400" dirty="0" smtClean="0">
                <a:solidFill>
                  <a:srgbClr val="FF0000"/>
                </a:solidFill>
                <a:latin typeface="Arial Narrow" panose="020B0606020202030204" pitchFamily="34" charset="0"/>
              </a:rPr>
              <a:t>for </a:t>
            </a:r>
            <a:r>
              <a:rPr lang="en-US" altLang="ja-JP" sz="2400" dirty="0">
                <a:solidFill>
                  <a:srgbClr val="FF0000"/>
                </a:solidFill>
                <a:latin typeface="Arial Narrow" panose="020B0606020202030204" pitchFamily="34" charset="0"/>
              </a:rPr>
              <a:t>generation</a:t>
            </a:r>
          </a:p>
        </p:txBody>
      </p:sp>
      <p:pic>
        <p:nvPicPr>
          <p:cNvPr id="67612" name="Picture 2" descr="C:\Documents and Settings\yasushi\My Documents\file\炉設計\機構実習まとめ\CAD\本体_180度_プラズマあり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3632" y="957896"/>
            <a:ext cx="1074256" cy="112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4" name="図 51" descr="G:\実験装置\写真\RIMG00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922338"/>
            <a:ext cx="13922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615" name="グループ化 1"/>
          <p:cNvGrpSpPr>
            <a:grpSpLocks/>
          </p:cNvGrpSpPr>
          <p:nvPr/>
        </p:nvGrpSpPr>
        <p:grpSpPr bwMode="auto">
          <a:xfrm>
            <a:off x="5446714" y="1635125"/>
            <a:ext cx="1133475" cy="1169988"/>
            <a:chOff x="1693863" y="3241675"/>
            <a:chExt cx="2727325" cy="2581275"/>
          </a:xfrm>
        </p:grpSpPr>
        <p:grpSp>
          <p:nvGrpSpPr>
            <p:cNvPr id="67630" name="Group 93"/>
            <p:cNvGrpSpPr>
              <a:grpSpLocks/>
            </p:cNvGrpSpPr>
            <p:nvPr/>
          </p:nvGrpSpPr>
          <p:grpSpPr bwMode="auto">
            <a:xfrm flipH="1">
              <a:off x="3703638" y="3378200"/>
              <a:ext cx="638175" cy="193675"/>
              <a:chOff x="3817" y="621"/>
              <a:chExt cx="765" cy="237"/>
            </a:xfrm>
          </p:grpSpPr>
          <p:sp>
            <p:nvSpPr>
              <p:cNvPr id="67656" name="Rectangle 94"/>
              <p:cNvSpPr>
                <a:spLocks noChangeArrowheads="1"/>
              </p:cNvSpPr>
              <p:nvPr/>
            </p:nvSpPr>
            <p:spPr bwMode="auto">
              <a:xfrm rot="-5400000">
                <a:off x="4043" y="395"/>
                <a:ext cx="134" cy="58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57" name="Rectangle 95"/>
              <p:cNvSpPr>
                <a:spLocks noChangeArrowheads="1"/>
              </p:cNvSpPr>
              <p:nvPr/>
            </p:nvSpPr>
            <p:spPr bwMode="auto">
              <a:xfrm rot="-2918053">
                <a:off x="4360" y="635"/>
                <a:ext cx="172" cy="27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sp>
          <p:nvSpPr>
            <p:cNvPr id="67631" name="Rectangle 96"/>
            <p:cNvSpPr>
              <a:spLocks noChangeArrowheads="1"/>
            </p:cNvSpPr>
            <p:nvPr/>
          </p:nvSpPr>
          <p:spPr bwMode="auto">
            <a:xfrm rot="5400000" flipV="1">
              <a:off x="2003426" y="4995862"/>
              <a:ext cx="165100" cy="784225"/>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32" name="Rectangle 97"/>
            <p:cNvSpPr>
              <a:spLocks noChangeArrowheads="1"/>
            </p:cNvSpPr>
            <p:nvPr/>
          </p:nvSpPr>
          <p:spPr bwMode="auto">
            <a:xfrm rot="2918053" flipV="1">
              <a:off x="2442369" y="5093494"/>
              <a:ext cx="209550" cy="366712"/>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33" name="Rectangle 98"/>
            <p:cNvSpPr>
              <a:spLocks noChangeArrowheads="1"/>
            </p:cNvSpPr>
            <p:nvPr/>
          </p:nvSpPr>
          <p:spPr bwMode="auto">
            <a:xfrm rot="-5400000">
              <a:off x="2105025" y="2974975"/>
              <a:ext cx="163513" cy="7858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34" name="Rectangle 99"/>
            <p:cNvSpPr>
              <a:spLocks noChangeArrowheads="1"/>
            </p:cNvSpPr>
            <p:nvPr/>
          </p:nvSpPr>
          <p:spPr bwMode="auto">
            <a:xfrm rot="-2918053">
              <a:off x="2532857" y="3286918"/>
              <a:ext cx="209550" cy="366713"/>
            </a:xfrm>
            <a:prstGeom prst="rect">
              <a:avLst/>
            </a:prstGeom>
            <a:gradFill rotWithShape="1">
              <a:gsLst>
                <a:gs pos="0">
                  <a:srgbClr val="C0C0C0"/>
                </a:gs>
                <a:gs pos="5000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35" name="Rectangle 101"/>
            <p:cNvSpPr>
              <a:spLocks noChangeArrowheads="1"/>
            </p:cNvSpPr>
            <p:nvPr/>
          </p:nvSpPr>
          <p:spPr bwMode="auto">
            <a:xfrm>
              <a:off x="2052638" y="3719513"/>
              <a:ext cx="2360612" cy="1350962"/>
            </a:xfrm>
            <a:prstGeom prst="rect">
              <a:avLst/>
            </a:prstGeom>
            <a:gradFill rotWithShape="1">
              <a:gsLst>
                <a:gs pos="0">
                  <a:srgbClr val="00FF00"/>
                </a:gs>
                <a:gs pos="100000">
                  <a:srgbClr val="CC6600"/>
                </a:gs>
              </a:gsLst>
              <a:lin ang="5400000" scaled="1"/>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59" name="Rectangle 102"/>
            <p:cNvSpPr>
              <a:spLocks noChangeArrowheads="1"/>
            </p:cNvSpPr>
            <p:nvPr/>
          </p:nvSpPr>
          <p:spPr bwMode="auto">
            <a:xfrm>
              <a:off x="2232451" y="3725007"/>
              <a:ext cx="106954"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0" name="Rectangle 103"/>
            <p:cNvSpPr>
              <a:spLocks noChangeArrowheads="1"/>
            </p:cNvSpPr>
            <p:nvPr/>
          </p:nvSpPr>
          <p:spPr bwMode="auto">
            <a:xfrm>
              <a:off x="241580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1" name="Rectangle 104"/>
            <p:cNvSpPr>
              <a:spLocks noChangeArrowheads="1"/>
            </p:cNvSpPr>
            <p:nvPr/>
          </p:nvSpPr>
          <p:spPr bwMode="auto">
            <a:xfrm>
              <a:off x="2595332" y="3725007"/>
              <a:ext cx="103133"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2" name="Rectangle 105"/>
            <p:cNvSpPr>
              <a:spLocks noChangeArrowheads="1"/>
            </p:cNvSpPr>
            <p:nvPr/>
          </p:nvSpPr>
          <p:spPr bwMode="auto">
            <a:xfrm>
              <a:off x="2759581" y="3725007"/>
              <a:ext cx="103135" cy="1341423"/>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3" name="Rectangle 106"/>
            <p:cNvSpPr>
              <a:spLocks noChangeArrowheads="1"/>
            </p:cNvSpPr>
            <p:nvPr/>
          </p:nvSpPr>
          <p:spPr bwMode="auto">
            <a:xfrm>
              <a:off x="3630492"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4" name="Rectangle 107"/>
            <p:cNvSpPr>
              <a:spLocks noChangeArrowheads="1"/>
            </p:cNvSpPr>
            <p:nvPr/>
          </p:nvSpPr>
          <p:spPr bwMode="auto">
            <a:xfrm>
              <a:off x="381002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5" name="Rectangle 108"/>
            <p:cNvSpPr>
              <a:spLocks noChangeArrowheads="1"/>
            </p:cNvSpPr>
            <p:nvPr/>
          </p:nvSpPr>
          <p:spPr bwMode="auto">
            <a:xfrm>
              <a:off x="3989551" y="3742520"/>
              <a:ext cx="103135"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6" name="Rectangle 109"/>
            <p:cNvSpPr>
              <a:spLocks noChangeArrowheads="1"/>
            </p:cNvSpPr>
            <p:nvPr/>
          </p:nvSpPr>
          <p:spPr bwMode="auto">
            <a:xfrm>
              <a:off x="4153803" y="3742520"/>
              <a:ext cx="103133" cy="1341421"/>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7644" name="Line 110"/>
            <p:cNvSpPr>
              <a:spLocks noChangeShapeType="1"/>
            </p:cNvSpPr>
            <p:nvPr/>
          </p:nvSpPr>
          <p:spPr bwMode="auto">
            <a:xfrm>
              <a:off x="2052638" y="3719513"/>
              <a:ext cx="0" cy="134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Narrow" panose="020B0606020202030204" pitchFamily="34" charset="0"/>
              </a:endParaRPr>
            </a:p>
          </p:txBody>
        </p:sp>
        <p:sp>
          <p:nvSpPr>
            <p:cNvPr id="67645" name="Line 111"/>
            <p:cNvSpPr>
              <a:spLocks noChangeShapeType="1"/>
            </p:cNvSpPr>
            <p:nvPr/>
          </p:nvSpPr>
          <p:spPr bwMode="auto">
            <a:xfrm flipH="1">
              <a:off x="4411663" y="3738563"/>
              <a:ext cx="1587" cy="1331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Narrow" panose="020B0606020202030204" pitchFamily="34" charset="0"/>
              </a:endParaRPr>
            </a:p>
          </p:txBody>
        </p:sp>
        <p:sp>
          <p:nvSpPr>
            <p:cNvPr id="67646" name="Freeform 112"/>
            <p:cNvSpPr>
              <a:spLocks/>
            </p:cNvSpPr>
            <p:nvPr/>
          </p:nvSpPr>
          <p:spPr bwMode="auto">
            <a:xfrm>
              <a:off x="2052638" y="5070475"/>
              <a:ext cx="2360612" cy="684213"/>
            </a:xfrm>
            <a:custGeom>
              <a:avLst/>
              <a:gdLst>
                <a:gd name="T0" fmla="*/ 0 w 2064"/>
                <a:gd name="T1" fmla="*/ 0 h 907"/>
                <a:gd name="T2" fmla="*/ 2147483646 w 2064"/>
                <a:gd name="T3" fmla="*/ 2147483646 h 907"/>
                <a:gd name="T4" fmla="*/ 2147483646 w 2064"/>
                <a:gd name="T5" fmla="*/ 2147483646 h 907"/>
                <a:gd name="T6" fmla="*/ 2147483646 w 2064"/>
                <a:gd name="T7" fmla="*/ 2147483646 h 907"/>
                <a:gd name="T8" fmla="*/ 2147483646 w 2064"/>
                <a:gd name="T9" fmla="*/ 2147483646 h 907"/>
                <a:gd name="T10" fmla="*/ 2147483646 w 2064"/>
                <a:gd name="T11" fmla="*/ 0 h 907"/>
                <a:gd name="T12" fmla="*/ 0 w 2064"/>
                <a:gd name="T13" fmla="*/ 0 h 9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907">
                  <a:moveTo>
                    <a:pt x="0" y="0"/>
                  </a:moveTo>
                  <a:lnTo>
                    <a:pt x="703" y="340"/>
                  </a:lnTo>
                  <a:lnTo>
                    <a:pt x="703" y="907"/>
                  </a:lnTo>
                  <a:lnTo>
                    <a:pt x="1338" y="907"/>
                  </a:lnTo>
                  <a:lnTo>
                    <a:pt x="1338" y="363"/>
                  </a:lnTo>
                  <a:lnTo>
                    <a:pt x="2064" y="0"/>
                  </a:lnTo>
                  <a:lnTo>
                    <a:pt x="0" y="0"/>
                  </a:lnTo>
                  <a:close/>
                </a:path>
              </a:pathLst>
            </a:custGeom>
            <a:gradFill rotWithShape="1">
              <a:gsLst>
                <a:gs pos="0">
                  <a:srgbClr val="C0C0C0"/>
                </a:gs>
                <a:gs pos="50000">
                  <a:srgbClr val="FFFFFF"/>
                </a:gs>
                <a:gs pos="100000">
                  <a:srgbClr val="C0C0C0"/>
                </a:gs>
              </a:gsLst>
              <a:lin ang="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Narrow" panose="020B0606020202030204" pitchFamily="34" charset="0"/>
              </a:endParaRPr>
            </a:p>
          </p:txBody>
        </p:sp>
        <p:sp>
          <p:nvSpPr>
            <p:cNvPr id="67647" name="AutoShape 114"/>
            <p:cNvSpPr>
              <a:spLocks noChangeArrowheads="1"/>
            </p:cNvSpPr>
            <p:nvPr/>
          </p:nvSpPr>
          <p:spPr bwMode="auto">
            <a:xfrm>
              <a:off x="3082925" y="3241675"/>
              <a:ext cx="350838" cy="292100"/>
            </a:xfrm>
            <a:prstGeom prst="downArrow">
              <a:avLst>
                <a:gd name="adj1" fmla="val 50000"/>
                <a:gd name="adj2" fmla="val 25000"/>
              </a:avLst>
            </a:prstGeom>
            <a:gradFill rotWithShape="1">
              <a:gsLst>
                <a:gs pos="0">
                  <a:srgbClr val="FFFFFF"/>
                </a:gs>
                <a:gs pos="100000">
                  <a:srgbClr val="00FF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48" name="AutoShape 115"/>
            <p:cNvSpPr>
              <a:spLocks noChangeArrowheads="1"/>
            </p:cNvSpPr>
            <p:nvPr/>
          </p:nvSpPr>
          <p:spPr bwMode="auto">
            <a:xfrm>
              <a:off x="2987675" y="5456238"/>
              <a:ext cx="180975" cy="360362"/>
            </a:xfrm>
            <a:prstGeom prst="downArrow">
              <a:avLst>
                <a:gd name="adj1" fmla="val 50000"/>
                <a:gd name="adj2" fmla="val 49781"/>
              </a:avLst>
            </a:prstGeom>
            <a:gradFill rotWithShape="1">
              <a:gsLst>
                <a:gs pos="0">
                  <a:srgbClr val="FFFFFF"/>
                </a:gs>
                <a:gs pos="100000">
                  <a:srgbClr val="CC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49" name="AutoShape 116"/>
            <p:cNvSpPr>
              <a:spLocks noChangeArrowheads="1"/>
            </p:cNvSpPr>
            <p:nvPr/>
          </p:nvSpPr>
          <p:spPr bwMode="auto">
            <a:xfrm>
              <a:off x="3270250" y="5464175"/>
              <a:ext cx="184150" cy="358775"/>
            </a:xfrm>
            <a:prstGeom prst="downArrow">
              <a:avLst>
                <a:gd name="adj1" fmla="val 50000"/>
                <a:gd name="adj2" fmla="val 48707"/>
              </a:avLst>
            </a:prstGeom>
            <a:gradFill rotWithShape="1">
              <a:gsLst>
                <a:gs pos="0">
                  <a:srgbClr val="FFFFFF"/>
                </a:gs>
                <a:gs pos="100000">
                  <a:srgbClr val="FF6600"/>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3" name="Rectangle 124"/>
            <p:cNvSpPr>
              <a:spLocks noChangeArrowheads="1"/>
            </p:cNvSpPr>
            <p:nvPr/>
          </p:nvSpPr>
          <p:spPr bwMode="auto">
            <a:xfrm>
              <a:off x="2927652"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74" name="Rectangle 125"/>
            <p:cNvSpPr>
              <a:spLocks noChangeArrowheads="1"/>
            </p:cNvSpPr>
            <p:nvPr/>
          </p:nvSpPr>
          <p:spPr bwMode="auto">
            <a:xfrm>
              <a:off x="3111001" y="3735515"/>
              <a:ext cx="118414"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75" name="Rectangle 126"/>
            <p:cNvSpPr>
              <a:spLocks noChangeArrowheads="1"/>
            </p:cNvSpPr>
            <p:nvPr/>
          </p:nvSpPr>
          <p:spPr bwMode="auto">
            <a:xfrm>
              <a:off x="3290532" y="3735515"/>
              <a:ext cx="114593" cy="1348426"/>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76" name="Rectangle 127"/>
            <p:cNvSpPr>
              <a:spLocks noChangeArrowheads="1"/>
            </p:cNvSpPr>
            <p:nvPr/>
          </p:nvSpPr>
          <p:spPr bwMode="auto">
            <a:xfrm>
              <a:off x="3450963" y="3735515"/>
              <a:ext cx="122233" cy="1351929"/>
            </a:xfrm>
            <a:prstGeom prst="rect">
              <a:avLst/>
            </a:prstGeom>
            <a:gradFill rotWithShape="1">
              <a:gsLst>
                <a:gs pos="0">
                  <a:schemeClr val="folHlink"/>
                </a:gs>
                <a:gs pos="50000">
                  <a:schemeClr val="folHlink">
                    <a:gamma/>
                    <a:tint val="0"/>
                    <a:invGamma/>
                  </a:schemeClr>
                </a:gs>
                <a:gs pos="100000">
                  <a:schemeClr val="folHlink"/>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2400">
                <a:solidFill>
                  <a:srgbClr val="000000"/>
                </a:solidFill>
                <a:latin typeface="Arial Narrow" panose="020B0606020202030204" pitchFamily="34" charset="0"/>
              </a:endParaRPr>
            </a:p>
          </p:txBody>
        </p:sp>
        <p:sp>
          <p:nvSpPr>
            <p:cNvPr id="67654" name="Rectangle 136"/>
            <p:cNvSpPr>
              <a:spLocks noChangeArrowheads="1"/>
            </p:cNvSpPr>
            <p:nvPr/>
          </p:nvSpPr>
          <p:spPr bwMode="auto">
            <a:xfrm>
              <a:off x="3783013" y="3736975"/>
              <a:ext cx="638175" cy="1333500"/>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67655" name="Rectangle 138"/>
            <p:cNvSpPr>
              <a:spLocks noChangeArrowheads="1"/>
            </p:cNvSpPr>
            <p:nvPr/>
          </p:nvSpPr>
          <p:spPr bwMode="auto">
            <a:xfrm rot="10800000">
              <a:off x="2044700" y="3738563"/>
              <a:ext cx="639763" cy="1335087"/>
            </a:xfrm>
            <a:prstGeom prst="rect">
              <a:avLst/>
            </a:prstGeom>
            <a:gradFill rotWithShape="1">
              <a:gsLst>
                <a:gs pos="0">
                  <a:srgbClr val="FFFFFF"/>
                </a:gs>
                <a:gs pos="100000">
                  <a:srgbClr val="C0C0C0"/>
                </a:gs>
              </a:gsLst>
              <a:lin ang="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pic>
        <p:nvPicPr>
          <p:cNvPr id="67616" name="Picture 3" descr="G:\実験装置\写真\RIMG00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5339" y="3571876"/>
            <a:ext cx="12668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7" name="Rectangle 57"/>
          <p:cNvSpPr>
            <a:spLocks noChangeArrowheads="1"/>
          </p:cNvSpPr>
          <p:nvPr/>
        </p:nvSpPr>
        <p:spPr bwMode="auto">
          <a:xfrm>
            <a:off x="2979739" y="5592764"/>
            <a:ext cx="3030537" cy="433387"/>
          </a:xfrm>
          <a:prstGeom prst="rect">
            <a:avLst/>
          </a:prstGeom>
          <a:solidFill>
            <a:srgbClr val="CCFFFF"/>
          </a:solidFill>
          <a:ln w="9525">
            <a:solidFill>
              <a:schemeClr val="tx1"/>
            </a:solidFill>
            <a:miter lim="800000"/>
            <a:headEnd/>
            <a:tailEnd/>
          </a:ln>
        </p:spPr>
        <p:txBody>
          <a:bodyPr wrap="none" lIns="16926" tIns="8463" rIns="16926" bIns="8463" anchor="ctr"/>
          <a:lstStyle>
            <a:lvl1pPr defTabSz="1074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747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747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747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747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CC"/>
                </a:solidFill>
                <a:latin typeface="Arial Narrow" panose="020B0606020202030204" pitchFamily="34" charset="0"/>
              </a:rPr>
              <a:t>diesel(hydrocarbon)</a:t>
            </a:r>
          </a:p>
        </p:txBody>
      </p:sp>
      <p:sp>
        <p:nvSpPr>
          <p:cNvPr id="82" name="Rectangle 32"/>
          <p:cNvSpPr>
            <a:spLocks noChangeArrowheads="1"/>
          </p:cNvSpPr>
          <p:nvPr/>
        </p:nvSpPr>
        <p:spPr bwMode="auto">
          <a:xfrm>
            <a:off x="298741" y="6031083"/>
            <a:ext cx="3925597" cy="661818"/>
          </a:xfrm>
          <a:prstGeom prst="rect">
            <a:avLst/>
          </a:prstGeom>
          <a:noFill/>
          <a:ln w="9525">
            <a:noFill/>
            <a:miter lim="800000"/>
            <a:headEnd/>
            <a:tailEnd/>
          </a:ln>
          <a:effectLst/>
        </p:spPr>
        <p:txBody>
          <a:bodyPr wrap="none" lIns="16926" tIns="8463" rIns="16926" bIns="8463" anchor="ctr"/>
          <a:lstStyle/>
          <a:p>
            <a:pPr algn="ctr" defTabSz="1074738">
              <a:defRPr/>
            </a:pPr>
            <a:r>
              <a:rPr lang="en-US" altLang="ja-JP" sz="2400" b="1" dirty="0">
                <a:solidFill>
                  <a:srgbClr val="0000CC"/>
                </a:solidFill>
                <a:effectLst>
                  <a:outerShdw blurRad="38100" dist="38100" dir="2700000" algn="tl">
                    <a:srgbClr val="C0C0C0"/>
                  </a:outerShdw>
                </a:effectLst>
                <a:latin typeface="Arial Narrow" panose="020B0606020202030204" pitchFamily="34" charset="0"/>
              </a:rPr>
              <a:t>Carbon free oil 0.5 </a:t>
            </a:r>
            <a:r>
              <a:rPr lang="en-US" altLang="ja-JP" sz="2400" b="1" dirty="0" smtClean="0">
                <a:solidFill>
                  <a:srgbClr val="0000CC"/>
                </a:solidFill>
                <a:effectLst>
                  <a:outerShdw blurRad="38100" dist="38100" dir="2700000" algn="tl">
                    <a:srgbClr val="C0C0C0"/>
                  </a:outerShdw>
                </a:effectLst>
                <a:latin typeface="Arial Narrow" panose="020B0606020202030204" pitchFamily="34" charset="0"/>
              </a:rPr>
              <a:t>liter</a:t>
            </a:r>
          </a:p>
          <a:p>
            <a:pPr algn="ctr" defTabSz="1074738">
              <a:defRPr/>
            </a:pPr>
            <a:r>
              <a:rPr lang="en-US" altLang="ja-JP" sz="2400" b="1" dirty="0" smtClean="0">
                <a:solidFill>
                  <a:srgbClr val="0000CC"/>
                </a:solidFill>
                <a:effectLst>
                  <a:outerShdw blurRad="38100" dist="38100" dir="2700000" algn="tl">
                    <a:srgbClr val="C0C0C0"/>
                  </a:outerShdw>
                </a:effectLst>
                <a:latin typeface="Arial Narrow" panose="020B0606020202030204" pitchFamily="34" charset="0"/>
              </a:rPr>
              <a:t>Sold in the market</a:t>
            </a:r>
            <a:endParaRPr lang="en-US" altLang="ja-JP" sz="2400" b="1" dirty="0">
              <a:solidFill>
                <a:srgbClr val="0000CC"/>
              </a:solidFill>
              <a:effectLst>
                <a:outerShdw blurRad="38100" dist="38100" dir="2700000" algn="tl">
                  <a:srgbClr val="C0C0C0"/>
                </a:outerShdw>
              </a:effectLst>
              <a:latin typeface="Arial Narrow" panose="020B0606020202030204" pitchFamily="34" charset="0"/>
            </a:endParaRPr>
          </a:p>
        </p:txBody>
      </p:sp>
      <p:pic>
        <p:nvPicPr>
          <p:cNvPr id="67619" name="Picture 5" descr="DSC00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7888" y="2852738"/>
            <a:ext cx="7937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0" name="Rectangle 16"/>
          <p:cNvSpPr>
            <a:spLocks noChangeArrowheads="1"/>
          </p:cNvSpPr>
          <p:nvPr/>
        </p:nvSpPr>
        <p:spPr bwMode="auto">
          <a:xfrm>
            <a:off x="1511201" y="2444596"/>
            <a:ext cx="2714205" cy="461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a:solidFill>
                  <a:srgbClr val="000000"/>
                </a:solidFill>
                <a:latin typeface="Arial Narrow" panose="020B0606020202030204" pitchFamily="34" charset="0"/>
              </a:rPr>
              <a:t>Biomass gasification</a:t>
            </a:r>
            <a:endParaRPr kumimoji="0" lang="en-US" altLang="ja-JP" sz="2400" b="1">
              <a:solidFill>
                <a:srgbClr val="000000"/>
              </a:solidFill>
              <a:latin typeface="Arial Narrow" panose="020B0606020202030204" pitchFamily="34" charset="0"/>
            </a:endParaRPr>
          </a:p>
        </p:txBody>
      </p:sp>
      <p:pic>
        <p:nvPicPr>
          <p:cNvPr id="67621" name="Picture 4" descr="C:\Documents and Settings\Eriko\Local Settings\Temporary Internet Files\Content.IE5\B3ELIL7G\MC90035424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5226" y="6278564"/>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 name="グループ化 88"/>
          <p:cNvGrpSpPr/>
          <p:nvPr/>
        </p:nvGrpSpPr>
        <p:grpSpPr>
          <a:xfrm>
            <a:off x="-72436" y="-72261"/>
            <a:ext cx="11999913" cy="861249"/>
            <a:chOff x="0" y="17726"/>
            <a:chExt cx="11999913" cy="861249"/>
          </a:xfrm>
        </p:grpSpPr>
        <p:grpSp>
          <p:nvGrpSpPr>
            <p:cNvPr id="90" name="Group 107"/>
            <p:cNvGrpSpPr>
              <a:grpSpLocks/>
            </p:cNvGrpSpPr>
            <p:nvPr/>
          </p:nvGrpSpPr>
          <p:grpSpPr bwMode="auto">
            <a:xfrm>
              <a:off x="0" y="17726"/>
              <a:ext cx="11999913" cy="861249"/>
              <a:chOff x="-960" y="1874"/>
              <a:chExt cx="7559" cy="542"/>
            </a:xfrm>
          </p:grpSpPr>
          <p:graphicFrame>
            <p:nvGraphicFramePr>
              <p:cNvPr id="92"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67722" name="ビットマップ イメージ" r:id="rId9" imgW="2523810" imgH="2523810" progId="Paint.Picture">
                      <p:embed/>
                    </p:oleObj>
                  </mc:Choice>
                  <mc:Fallback>
                    <p:oleObj name="ビットマップ イメージ" r:id="rId9" imgW="2523810" imgH="2523810"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91" name="그림 452"/>
            <p:cNvPicPr>
              <a:picLocks noChangeAspect="1"/>
            </p:cNvPicPr>
            <p:nvPr/>
          </p:nvPicPr>
          <p:blipFill>
            <a:blip r:embed="rId11"/>
            <a:stretch>
              <a:fillRect/>
            </a:stretch>
          </p:blipFill>
          <p:spPr>
            <a:xfrm>
              <a:off x="104211" y="92007"/>
              <a:ext cx="519181" cy="632505"/>
            </a:xfrm>
            <a:prstGeom prst="rect">
              <a:avLst/>
            </a:prstGeom>
          </p:spPr>
        </p:pic>
      </p:grpSp>
      <p:sp>
        <p:nvSpPr>
          <p:cNvPr id="2" name="正方形/長方形 1"/>
          <p:cNvSpPr/>
          <p:nvPr/>
        </p:nvSpPr>
        <p:spPr>
          <a:xfrm>
            <a:off x="180600" y="964227"/>
            <a:ext cx="1558440" cy="1938992"/>
          </a:xfrm>
          <a:prstGeom prst="rect">
            <a:avLst/>
          </a:prstGeom>
        </p:spPr>
        <p:txBody>
          <a:bodyPr wrap="none">
            <a:spAutoFit/>
          </a:bodyPr>
          <a:lstStyle/>
          <a:p>
            <a:r>
              <a:rPr lang="en-US" altLang="ja-JP" sz="2400" b="1" dirty="0" smtClean="0">
                <a:solidFill>
                  <a:srgbClr val="0000CC"/>
                </a:solidFill>
                <a:latin typeface="Arial Narrow" panose="020B0606020202030204" pitchFamily="34" charset="0"/>
                <a:ea typeface="Osaka" charset="-128"/>
              </a:rPr>
              <a:t>Waste</a:t>
            </a:r>
          </a:p>
          <a:p>
            <a:r>
              <a:rPr lang="en-US" altLang="ja-JP" sz="2400" b="1" dirty="0" smtClean="0">
                <a:solidFill>
                  <a:srgbClr val="0000CC"/>
                </a:solidFill>
                <a:latin typeface="Arial Narrow" panose="020B0606020202030204" pitchFamily="34" charset="0"/>
                <a:ea typeface="Osaka" charset="-128"/>
              </a:rPr>
              <a:t>Garbage</a:t>
            </a:r>
          </a:p>
          <a:p>
            <a:r>
              <a:rPr lang="en-US" altLang="ja-JP" sz="2400" b="1" dirty="0" smtClean="0">
                <a:solidFill>
                  <a:srgbClr val="0000CC"/>
                </a:solidFill>
                <a:latin typeface="Arial Narrow" panose="020B0606020202030204" pitchFamily="34" charset="0"/>
                <a:ea typeface="Osaka" charset="-128"/>
              </a:rPr>
              <a:t>Agriculture</a:t>
            </a:r>
          </a:p>
          <a:p>
            <a:r>
              <a:rPr lang="en-US" altLang="ja-JP" sz="2400" b="1" dirty="0" smtClean="0">
                <a:solidFill>
                  <a:srgbClr val="0000CC"/>
                </a:solidFill>
                <a:latin typeface="Arial Narrow" panose="020B0606020202030204" pitchFamily="34" charset="0"/>
                <a:ea typeface="Osaka" charset="-128"/>
              </a:rPr>
              <a:t>byproducts</a:t>
            </a:r>
          </a:p>
          <a:p>
            <a:r>
              <a:rPr lang="en-US" altLang="ja-JP" sz="2400" b="1" dirty="0" smtClean="0">
                <a:solidFill>
                  <a:srgbClr val="0000CC"/>
                </a:solidFill>
                <a:latin typeface="Arial Narrow" panose="020B0606020202030204" pitchFamily="34" charset="0"/>
                <a:ea typeface="Osaka" charset="-128"/>
              </a:rPr>
              <a:t>forestry</a:t>
            </a:r>
            <a:endParaRPr lang="ja-JP" altLang="en-US" sz="2400" dirty="0">
              <a:latin typeface="Arial Narrow" panose="020B0606020202030204" pitchFamily="34" charset="0"/>
            </a:endParaRPr>
          </a:p>
        </p:txBody>
      </p:sp>
      <p:sp>
        <p:nvSpPr>
          <p:cNvPr id="79" name="Rectangle 26"/>
          <p:cNvSpPr>
            <a:spLocks noChangeArrowheads="1"/>
          </p:cNvSpPr>
          <p:nvPr/>
        </p:nvSpPr>
        <p:spPr bwMode="auto">
          <a:xfrm>
            <a:off x="9948277" y="1039813"/>
            <a:ext cx="1125629" cy="830997"/>
          </a:xfrm>
          <a:prstGeom prst="rect">
            <a:avLst/>
          </a:prstGeom>
          <a:solidFill>
            <a:srgbClr val="CCFFFF"/>
          </a:solidFill>
          <a:ln w="9525">
            <a:solidFill>
              <a:schemeClr val="tx1"/>
            </a:solidFill>
            <a:miter lim="800000"/>
            <a:headEnd/>
            <a:tailEnd/>
          </a:ln>
          <a:effectLst/>
          <a:extLst/>
        </p:spPr>
        <p:txBody>
          <a:bodyPr wrap="non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dirty="0" smtClean="0">
                <a:solidFill>
                  <a:srgbClr val="0000CC"/>
                </a:solidFill>
                <a:latin typeface="Arial Narrow" panose="020B0606020202030204" pitchFamily="34" charset="0"/>
              </a:rPr>
              <a:t>Fusion</a:t>
            </a:r>
          </a:p>
          <a:p>
            <a:pPr eaLnBrk="1" hangingPunct="1">
              <a:spcBef>
                <a:spcPct val="0"/>
              </a:spcBef>
              <a:buFontTx/>
              <a:buNone/>
            </a:pPr>
            <a:r>
              <a:rPr kumimoji="0" lang="pt-BR" altLang="ja-JP" sz="2400" b="1" dirty="0" smtClean="0">
                <a:solidFill>
                  <a:srgbClr val="0000CC"/>
                </a:solidFill>
                <a:latin typeface="Arial Narrow" panose="020B0606020202030204" pitchFamily="34" charset="0"/>
              </a:rPr>
              <a:t>Reactor</a:t>
            </a:r>
            <a:endParaRPr kumimoji="0" lang="en-US" altLang="ja-JP" sz="2400" b="1" dirty="0">
              <a:solidFill>
                <a:srgbClr val="0000CC"/>
              </a:solidFill>
              <a:latin typeface="Arial Narrow" panose="020B0606020202030204" pitchFamily="34" charset="0"/>
            </a:endParaRPr>
          </a:p>
        </p:txBody>
      </p:sp>
      <p:sp>
        <p:nvSpPr>
          <p:cNvPr id="80" name="Rectangle 26"/>
          <p:cNvSpPr>
            <a:spLocks noChangeArrowheads="1"/>
          </p:cNvSpPr>
          <p:nvPr/>
        </p:nvSpPr>
        <p:spPr bwMode="auto">
          <a:xfrm>
            <a:off x="6420337" y="2539647"/>
            <a:ext cx="2444586" cy="461665"/>
          </a:xfrm>
          <a:prstGeom prst="rect">
            <a:avLst/>
          </a:prstGeom>
          <a:solidFill>
            <a:srgbClr val="CCFFFF"/>
          </a:solidFill>
          <a:ln w="9525">
            <a:solidFill>
              <a:schemeClr val="tx1"/>
            </a:solidFill>
            <a:miter lim="800000"/>
            <a:headEnd/>
            <a:tailEnd/>
          </a:ln>
          <a:effectLst/>
          <a:extLst/>
        </p:spPr>
        <p:txBody>
          <a:bodyPr wrap="square">
            <a:spAutoFit/>
          </a:bodyPr>
          <a:lstStyle>
            <a:lvl1pPr defTabSz="43211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3211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3211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3211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3211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pt-BR" altLang="ja-JP" sz="2400" b="1" dirty="0" smtClean="0">
                <a:solidFill>
                  <a:srgbClr val="0000CC"/>
                </a:solidFill>
                <a:latin typeface="Arial Narrow" panose="020B0606020202030204" pitchFamily="34" charset="0"/>
              </a:rPr>
              <a:t>Chemical</a:t>
            </a:r>
            <a:r>
              <a:rPr kumimoji="0" lang="pt-BR" altLang="ja-JP" sz="2400" b="1" dirty="0">
                <a:solidFill>
                  <a:srgbClr val="0000CC"/>
                </a:solidFill>
                <a:latin typeface="Arial Narrow" panose="020B0606020202030204" pitchFamily="34" charset="0"/>
              </a:rPr>
              <a:t> </a:t>
            </a:r>
            <a:r>
              <a:rPr kumimoji="0" lang="pt-BR" altLang="ja-JP" sz="2400" b="1" dirty="0" smtClean="0">
                <a:solidFill>
                  <a:srgbClr val="0000CC"/>
                </a:solidFill>
                <a:latin typeface="Arial Narrow" panose="020B0606020202030204" pitchFamily="34" charset="0"/>
              </a:rPr>
              <a:t>Reactor</a:t>
            </a:r>
            <a:endParaRPr kumimoji="0" lang="en-US" altLang="ja-JP" sz="2400" b="1" dirty="0">
              <a:solidFill>
                <a:srgbClr val="0000CC"/>
              </a:solidFill>
              <a:latin typeface="Arial Narrow" panose="020B0606020202030204"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486150" y="33338"/>
            <a:ext cx="53165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a:solidFill>
                  <a:srgbClr val="000000"/>
                </a:solidFill>
                <a:latin typeface="Impact" panose="020B0806030902050204" pitchFamily="34" charset="0"/>
              </a:rPr>
              <a:t>Fusion Energy Balance</a:t>
            </a:r>
          </a:p>
        </p:txBody>
      </p:sp>
      <p:sp>
        <p:nvSpPr>
          <p:cNvPr id="72714" name="Rectangle 3"/>
          <p:cNvSpPr>
            <a:spLocks noChangeArrowheads="1"/>
          </p:cNvSpPr>
          <p:nvPr/>
        </p:nvSpPr>
        <p:spPr bwMode="auto">
          <a:xfrm>
            <a:off x="1031851" y="5050404"/>
            <a:ext cx="102251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dirty="0">
                <a:solidFill>
                  <a:srgbClr val="000000"/>
                </a:solidFill>
                <a:latin typeface="Arial Narrow" panose="020B0606020202030204" pitchFamily="34" charset="0"/>
                <a:ea typeface="ＭＳ ゴシック" panose="020B0609070205080204" pitchFamily="49" charset="-128"/>
              </a:rPr>
              <a:t>◯</a:t>
            </a:r>
            <a:r>
              <a:rPr kumimoji="0" lang="en-US" altLang="ja-JP" sz="2400" dirty="0">
                <a:solidFill>
                  <a:srgbClr val="FF0000"/>
                </a:solidFill>
                <a:latin typeface="Arial Narrow" panose="020B0606020202030204" pitchFamily="34" charset="0"/>
                <a:ea typeface="ＭＳ ゴシック" panose="020B0609070205080204" pitchFamily="49" charset="-128"/>
              </a:rPr>
              <a:t>Large energy gain Q (&gt;20) needed for DEMO</a:t>
            </a:r>
            <a:r>
              <a:rPr kumimoji="0" lang="en-US" altLang="ja-JP" sz="2400" dirty="0">
                <a:solidFill>
                  <a:srgbClr val="000000"/>
                </a:solidFill>
                <a:latin typeface="Arial Narrow" panose="020B0606020202030204" pitchFamily="34" charset="0"/>
                <a:ea typeface="ＭＳ ゴシック" panose="020B0609070205080204" pitchFamily="49" charset="-128"/>
              </a:rPr>
              <a:t> because of poor </a:t>
            </a:r>
            <a:r>
              <a:rPr kumimoji="0" lang="en-US" altLang="ja-JP" sz="2400" dirty="0" smtClean="0">
                <a:solidFill>
                  <a:srgbClr val="000000"/>
                </a:solidFill>
                <a:latin typeface="Arial Narrow" panose="020B0606020202030204" pitchFamily="34" charset="0"/>
                <a:ea typeface="ＭＳ ゴシック" panose="020B0609070205080204" pitchFamily="49" charset="-128"/>
              </a:rPr>
              <a:t>generation </a:t>
            </a:r>
            <a:r>
              <a:rPr kumimoji="0" lang="en-US" altLang="ja-JP" sz="2400" dirty="0">
                <a:solidFill>
                  <a:srgbClr val="000000"/>
                </a:solidFill>
                <a:latin typeface="Arial Narrow" panose="020B0606020202030204" pitchFamily="34" charset="0"/>
                <a:ea typeface="ＭＳ ゴシック" panose="020B0609070205080204" pitchFamily="49" charset="-128"/>
              </a:rPr>
              <a:t>efficiency.</a:t>
            </a:r>
          </a:p>
        </p:txBody>
      </p:sp>
      <p:sp>
        <p:nvSpPr>
          <p:cNvPr id="72715" name="Rectangle 4"/>
          <p:cNvSpPr>
            <a:spLocks noChangeArrowheads="1"/>
          </p:cNvSpPr>
          <p:nvPr/>
        </p:nvSpPr>
        <p:spPr bwMode="auto">
          <a:xfrm>
            <a:off x="8112140" y="1340768"/>
            <a:ext cx="1871419"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a:solidFill>
                  <a:srgbClr val="FF0000"/>
                </a:solidFill>
                <a:latin typeface="Arial Narrow" panose="020B0606020202030204" pitchFamily="34" charset="0"/>
              </a:rPr>
              <a:t>Net plant energy output(fuel)</a:t>
            </a:r>
          </a:p>
        </p:txBody>
      </p:sp>
      <p:sp>
        <p:nvSpPr>
          <p:cNvPr id="72716" name="Rectangle 5"/>
          <p:cNvSpPr>
            <a:spLocks noChangeArrowheads="1"/>
          </p:cNvSpPr>
          <p:nvPr/>
        </p:nvSpPr>
        <p:spPr bwMode="auto">
          <a:xfrm>
            <a:off x="471651" y="1706445"/>
            <a:ext cx="1370934"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Driver</a:t>
            </a:r>
          </a:p>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Energy</a:t>
            </a:r>
          </a:p>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P</a:t>
            </a:r>
            <a:r>
              <a:rPr kumimoji="0" lang="en-US" altLang="ja-JP" sz="2400" baseline="-25000">
                <a:solidFill>
                  <a:srgbClr val="000000"/>
                </a:solidFill>
                <a:latin typeface="Arial Narrow" panose="020B0606020202030204" pitchFamily="34" charset="0"/>
                <a:ea typeface="ＭＳ ゴシック" panose="020B0609070205080204" pitchFamily="49" charset="-128"/>
              </a:rPr>
              <a:t>d</a:t>
            </a:r>
            <a:r>
              <a:rPr kumimoji="0" lang="en-US" altLang="ja-JP" sz="2400">
                <a:solidFill>
                  <a:srgbClr val="000000"/>
                </a:solidFill>
                <a:latin typeface="Arial Narrow" panose="020B0606020202030204" pitchFamily="34" charset="0"/>
                <a:ea typeface="ＭＳ ゴシック" panose="020B0609070205080204" pitchFamily="49" charset="-128"/>
              </a:rPr>
              <a:t> </a:t>
            </a:r>
          </a:p>
        </p:txBody>
      </p:sp>
      <p:sp>
        <p:nvSpPr>
          <p:cNvPr id="72717" name="Rectangle 6"/>
          <p:cNvSpPr>
            <a:spLocks noChangeArrowheads="1"/>
          </p:cNvSpPr>
          <p:nvPr/>
        </p:nvSpPr>
        <p:spPr bwMode="auto">
          <a:xfrm>
            <a:off x="2039163" y="1083785"/>
            <a:ext cx="3324795" cy="1938992"/>
          </a:xfrm>
          <a:prstGeom prst="rect">
            <a:avLst/>
          </a:prstGeom>
          <a:solidFill>
            <a:srgbClr val="FFCCFF"/>
          </a:solidFill>
          <a:ln w="9525">
            <a:solidFill>
              <a:schemeClr val="tx1"/>
            </a:solidFill>
            <a:miter lim="800000"/>
            <a:headEnd/>
            <a:tailEnd/>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dirty="0" smtClean="0">
                <a:solidFill>
                  <a:srgbClr val="000000"/>
                </a:solidFill>
                <a:latin typeface="Arial Narrow" panose="020B0606020202030204" pitchFamily="34" charset="0"/>
                <a:ea typeface="ＭＳ ゴシック" panose="020B0609070205080204" pitchFamily="49" charset="-128"/>
              </a:rPr>
              <a:t>Fusion reactor ( Pf=3GWt)</a:t>
            </a:r>
          </a:p>
          <a:p>
            <a:pPr algn="ctr" eaLnBrk="1" hangingPunct="1">
              <a:spcBef>
                <a:spcPct val="0"/>
              </a:spcBef>
              <a:buFontTx/>
              <a:buNone/>
            </a:pPr>
            <a:r>
              <a:rPr kumimoji="0" lang="en-US" altLang="ja-JP" sz="2400" dirty="0" smtClean="0">
                <a:solidFill>
                  <a:srgbClr val="000000"/>
                </a:solidFill>
                <a:latin typeface="Arial Narrow" panose="020B0606020202030204" pitchFamily="34" charset="0"/>
                <a:ea typeface="ＭＳ ゴシック" panose="020B0609070205080204" pitchFamily="49" charset="-128"/>
              </a:rPr>
              <a:t>Energy Multiplication</a:t>
            </a:r>
            <a:endParaRPr kumimoji="0" lang="en-US" altLang="ja-JP" sz="2400" dirty="0">
              <a:solidFill>
                <a:srgbClr val="000000"/>
              </a:solidFill>
              <a:latin typeface="Arial Narrow" panose="020B0606020202030204" pitchFamily="34" charset="0"/>
              <a:ea typeface="ＭＳ ゴシック" panose="020B0609070205080204" pitchFamily="49" charset="-128"/>
            </a:endParaRPr>
          </a:p>
          <a:p>
            <a:pPr algn="ctr" eaLnBrk="1" hangingPunct="1">
              <a:spcBef>
                <a:spcPct val="0"/>
              </a:spcBef>
              <a:buFontTx/>
              <a:buNone/>
            </a:pPr>
            <a:r>
              <a:rPr kumimoji="0" lang="en-US" altLang="ja-JP" sz="2400" dirty="0" smtClean="0">
                <a:solidFill>
                  <a:srgbClr val="FF0000"/>
                </a:solidFill>
                <a:latin typeface="Arial Narrow" panose="020B0606020202030204" pitchFamily="34" charset="0"/>
                <a:ea typeface="ＭＳ ゴシック" panose="020B0609070205080204" pitchFamily="49" charset="-128"/>
              </a:rPr>
              <a:t>     fusion energy</a:t>
            </a:r>
          </a:p>
          <a:p>
            <a:pPr algn="ctr" eaLnBrk="1" hangingPunct="1">
              <a:spcBef>
                <a:spcPct val="0"/>
              </a:spcBef>
              <a:buFontTx/>
              <a:buNone/>
            </a:pPr>
            <a:r>
              <a:rPr kumimoji="0" lang="en-US" altLang="ja-JP" sz="2400" dirty="0" err="1" smtClean="0">
                <a:solidFill>
                  <a:srgbClr val="FF0000"/>
                </a:solidFill>
                <a:latin typeface="Arial Narrow" panose="020B0606020202030204" pitchFamily="34" charset="0"/>
                <a:ea typeface="ＭＳ ゴシック" panose="020B0609070205080204" pitchFamily="49" charset="-128"/>
              </a:rPr>
              <a:t>P</a:t>
            </a:r>
            <a:r>
              <a:rPr kumimoji="0" lang="en-US" altLang="ja-JP" sz="2400" baseline="-25000" dirty="0" err="1" smtClean="0">
                <a:solidFill>
                  <a:srgbClr val="FF0000"/>
                </a:solidFill>
                <a:latin typeface="Arial Narrow" panose="020B0606020202030204" pitchFamily="34" charset="0"/>
                <a:ea typeface="ＭＳ ゴシック" panose="020B0609070205080204" pitchFamily="49" charset="-128"/>
              </a:rPr>
              <a:t>d</a:t>
            </a:r>
            <a:endParaRPr kumimoji="0" lang="en-US" altLang="ja-JP" sz="2400" baseline="-25000" dirty="0" smtClean="0">
              <a:solidFill>
                <a:srgbClr val="FF0000"/>
              </a:solidFill>
              <a:latin typeface="Arial Narrow" panose="020B0606020202030204" pitchFamily="34" charset="0"/>
              <a:ea typeface="ＭＳ ゴシック" panose="020B0609070205080204" pitchFamily="49" charset="-128"/>
            </a:endParaRPr>
          </a:p>
          <a:p>
            <a:pPr algn="ctr" eaLnBrk="1" hangingPunct="1">
              <a:spcBef>
                <a:spcPct val="0"/>
              </a:spcBef>
              <a:buFontTx/>
              <a:buNone/>
            </a:pPr>
            <a:endParaRPr kumimoji="0" lang="en-US" altLang="ja-JP" sz="2400" dirty="0">
              <a:solidFill>
                <a:srgbClr val="FF0000"/>
              </a:solidFill>
              <a:latin typeface="Arial Narrow" panose="020B0606020202030204" pitchFamily="34" charset="0"/>
              <a:ea typeface="ＭＳ ゴシック" panose="020B0609070205080204" pitchFamily="49" charset="-128"/>
            </a:endParaRPr>
          </a:p>
        </p:txBody>
      </p:sp>
      <p:sp>
        <p:nvSpPr>
          <p:cNvPr id="72718" name="Rectangle 7"/>
          <p:cNvSpPr>
            <a:spLocks noChangeArrowheads="1"/>
          </p:cNvSpPr>
          <p:nvPr/>
        </p:nvSpPr>
        <p:spPr bwMode="auto">
          <a:xfrm>
            <a:off x="5807237" y="1628106"/>
            <a:ext cx="1029449"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dirty="0">
                <a:solidFill>
                  <a:srgbClr val="000000"/>
                </a:solidFill>
                <a:latin typeface="Arial Narrow" panose="020B0606020202030204" pitchFamily="34" charset="0"/>
                <a:ea typeface="ＭＳ ゴシック" panose="020B0609070205080204" pitchFamily="49" charset="-128"/>
              </a:rPr>
              <a:t>Blanket</a:t>
            </a:r>
          </a:p>
          <a:p>
            <a:pPr eaLnBrk="1" hangingPunct="1">
              <a:spcBef>
                <a:spcPct val="0"/>
              </a:spcBef>
              <a:buFontTx/>
              <a:buNone/>
            </a:pPr>
            <a:r>
              <a:rPr kumimoji="0" lang="en-US" altLang="ja-JP" sz="2400" dirty="0">
                <a:solidFill>
                  <a:srgbClr val="000000"/>
                </a:solidFill>
                <a:latin typeface="Arial Narrow" panose="020B0606020202030204" pitchFamily="34" charset="0"/>
                <a:ea typeface="ＭＳ ゴシック" panose="020B0609070205080204" pitchFamily="49" charset="-128"/>
              </a:rPr>
              <a:t>Output</a:t>
            </a:r>
          </a:p>
        </p:txBody>
      </p:sp>
      <p:sp>
        <p:nvSpPr>
          <p:cNvPr id="72719" name="AutoShape 8"/>
          <p:cNvSpPr>
            <a:spLocks noChangeArrowheads="1"/>
          </p:cNvSpPr>
          <p:nvPr/>
        </p:nvSpPr>
        <p:spPr bwMode="auto">
          <a:xfrm>
            <a:off x="1891130" y="2392438"/>
            <a:ext cx="360339" cy="215900"/>
          </a:xfrm>
          <a:prstGeom prst="rightArrow">
            <a:avLst>
              <a:gd name="adj1" fmla="val 50000"/>
              <a:gd name="adj2" fmla="val 4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2720" name="AutoShape 9"/>
          <p:cNvSpPr>
            <a:spLocks noChangeArrowheads="1"/>
          </p:cNvSpPr>
          <p:nvPr/>
        </p:nvSpPr>
        <p:spPr bwMode="auto">
          <a:xfrm>
            <a:off x="5232599" y="1988468"/>
            <a:ext cx="503206" cy="431800"/>
          </a:xfrm>
          <a:prstGeom prst="rightArrow">
            <a:avLst>
              <a:gd name="adj1" fmla="val 50000"/>
              <a:gd name="adj2" fmla="val 291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2721" name="AutoShape 10"/>
          <p:cNvSpPr>
            <a:spLocks noChangeArrowheads="1"/>
          </p:cNvSpPr>
          <p:nvPr/>
        </p:nvSpPr>
        <p:spPr bwMode="auto">
          <a:xfrm rot="1100098" flipH="1">
            <a:off x="1510213" y="3266166"/>
            <a:ext cx="2128502" cy="713839"/>
          </a:xfrm>
          <a:prstGeom prst="curvedUpArrow">
            <a:avLst>
              <a:gd name="adj1" fmla="val 21009"/>
              <a:gd name="adj2" fmla="val 114922"/>
              <a:gd name="adj3" fmla="val 6353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2722" name="Rectangle 11"/>
          <p:cNvSpPr>
            <a:spLocks noChangeArrowheads="1"/>
          </p:cNvSpPr>
          <p:nvPr/>
        </p:nvSpPr>
        <p:spPr bwMode="auto">
          <a:xfrm>
            <a:off x="4000517" y="3194936"/>
            <a:ext cx="1438214"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Generation</a:t>
            </a:r>
          </a:p>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Efficiency</a:t>
            </a:r>
          </a:p>
          <a:p>
            <a:pPr algn="ctr" eaLnBrk="1" hangingPunct="1">
              <a:spcBef>
                <a:spcPct val="0"/>
              </a:spcBef>
              <a:buFontTx/>
              <a:buNone/>
            </a:pPr>
            <a:r>
              <a:rPr lang="en-US" altLang="ja-JP" sz="2400">
                <a:solidFill>
                  <a:srgbClr val="000000"/>
                </a:solidFill>
                <a:latin typeface="Arial Narrow" panose="020B0606020202030204" pitchFamily="34" charset="0"/>
              </a:rPr>
              <a:t>η </a:t>
            </a:r>
            <a:r>
              <a:rPr kumimoji="0" lang="en-US" altLang="ja-JP" sz="2400">
                <a:solidFill>
                  <a:srgbClr val="000000"/>
                </a:solidFill>
                <a:latin typeface="Arial Narrow" panose="020B0606020202030204" pitchFamily="34" charset="0"/>
                <a:ea typeface="ＭＳ ゴシック" panose="020B0609070205080204" pitchFamily="49" charset="-128"/>
              </a:rPr>
              <a:t>~0.33</a:t>
            </a:r>
          </a:p>
        </p:txBody>
      </p:sp>
      <p:sp>
        <p:nvSpPr>
          <p:cNvPr id="72723" name="AutoShape 12"/>
          <p:cNvSpPr>
            <a:spLocks noChangeArrowheads="1"/>
          </p:cNvSpPr>
          <p:nvPr/>
        </p:nvSpPr>
        <p:spPr bwMode="auto">
          <a:xfrm rot="7569185">
            <a:off x="5653243" y="2645709"/>
            <a:ext cx="522288" cy="503205"/>
          </a:xfrm>
          <a:prstGeom prst="rightArrow">
            <a:avLst>
              <a:gd name="adj1" fmla="val 50000"/>
              <a:gd name="adj2" fmla="val 259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2724" name="AutoShape 13"/>
          <p:cNvSpPr>
            <a:spLocks noChangeArrowheads="1"/>
          </p:cNvSpPr>
          <p:nvPr/>
        </p:nvSpPr>
        <p:spPr bwMode="auto">
          <a:xfrm rot="19534914">
            <a:off x="6454896" y="3067968"/>
            <a:ext cx="512730" cy="503238"/>
          </a:xfrm>
          <a:prstGeom prst="rightArrow">
            <a:avLst>
              <a:gd name="adj1" fmla="val 48806"/>
              <a:gd name="adj2" fmla="val 2951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nvGrpSpPr>
          <p:cNvPr id="72725" name="Group 14"/>
          <p:cNvGrpSpPr>
            <a:grpSpLocks/>
          </p:cNvGrpSpPr>
          <p:nvPr/>
        </p:nvGrpSpPr>
        <p:grpSpPr bwMode="auto">
          <a:xfrm>
            <a:off x="1225964" y="2434850"/>
            <a:ext cx="8819587" cy="3940175"/>
            <a:chOff x="204" y="1616"/>
            <a:chExt cx="5556" cy="2482"/>
          </a:xfrm>
        </p:grpSpPr>
        <p:grpSp>
          <p:nvGrpSpPr>
            <p:cNvPr id="72726" name="Group 15"/>
            <p:cNvGrpSpPr>
              <a:grpSpLocks/>
            </p:cNvGrpSpPr>
            <p:nvPr/>
          </p:nvGrpSpPr>
          <p:grpSpPr bwMode="auto">
            <a:xfrm>
              <a:off x="3465" y="1616"/>
              <a:ext cx="1280" cy="1028"/>
              <a:chOff x="3465" y="1570"/>
              <a:chExt cx="1280" cy="1028"/>
            </a:xfrm>
          </p:grpSpPr>
          <p:sp>
            <p:nvSpPr>
              <p:cNvPr id="72728" name="Rectangle 16"/>
              <p:cNvSpPr>
                <a:spLocks noChangeArrowheads="1"/>
              </p:cNvSpPr>
              <p:nvPr/>
            </p:nvSpPr>
            <p:spPr bwMode="auto">
              <a:xfrm>
                <a:off x="3465" y="1842"/>
                <a:ext cx="923" cy="75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Conversion</a:t>
                </a:r>
              </a:p>
              <a:p>
                <a:pPr algn="ctr" eaLnBrk="1" hangingPunct="1">
                  <a:spcBef>
                    <a:spcPct val="0"/>
                  </a:spcBef>
                  <a:buFontTx/>
                  <a:buNone/>
                </a:pPr>
                <a:r>
                  <a:rPr kumimoji="0" lang="en-US" altLang="ja-JP" sz="2400">
                    <a:solidFill>
                      <a:srgbClr val="000000"/>
                    </a:solidFill>
                    <a:latin typeface="Arial Narrow" panose="020B0606020202030204" pitchFamily="34" charset="0"/>
                    <a:ea typeface="ＭＳ ゴシック" panose="020B0609070205080204" pitchFamily="49" charset="-128"/>
                  </a:rPr>
                  <a:t>Efficiency</a:t>
                </a:r>
              </a:p>
              <a:p>
                <a:pPr algn="ctr" eaLnBrk="1" hangingPunct="1">
                  <a:spcBef>
                    <a:spcPct val="0"/>
                  </a:spcBef>
                  <a:buFontTx/>
                  <a:buNone/>
                </a:pPr>
                <a:r>
                  <a:rPr lang="en-US" altLang="ja-JP" sz="2400">
                    <a:solidFill>
                      <a:srgbClr val="000000"/>
                    </a:solidFill>
                    <a:latin typeface="Arial Narrow" panose="020B0606020202030204" pitchFamily="34" charset="0"/>
                  </a:rPr>
                  <a:t>η 2.0</a:t>
                </a:r>
                <a:r>
                  <a:rPr kumimoji="0" lang="en-US" altLang="ja-JP" sz="2400">
                    <a:solidFill>
                      <a:srgbClr val="000000"/>
                    </a:solidFill>
                    <a:latin typeface="Arial Narrow" panose="020B0606020202030204" pitchFamily="34" charset="0"/>
                    <a:ea typeface="ＭＳ ゴシック" panose="020B0609070205080204" pitchFamily="49" charset="-128"/>
                  </a:rPr>
                  <a:t>~2.7</a:t>
                </a:r>
              </a:p>
            </p:txBody>
          </p:sp>
          <p:sp>
            <p:nvSpPr>
              <p:cNvPr id="72729" name="AutoShape 17"/>
              <p:cNvSpPr>
                <a:spLocks noChangeArrowheads="1"/>
              </p:cNvSpPr>
              <p:nvPr/>
            </p:nvSpPr>
            <p:spPr bwMode="auto">
              <a:xfrm rot="3032041">
                <a:off x="3690" y="1576"/>
                <a:ext cx="329" cy="317"/>
              </a:xfrm>
              <a:prstGeom prst="rightArrow">
                <a:avLst>
                  <a:gd name="adj1" fmla="val 50000"/>
                  <a:gd name="adj2" fmla="val 259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72730" name="AutoShape 18"/>
              <p:cNvSpPr>
                <a:spLocks noChangeArrowheads="1"/>
              </p:cNvSpPr>
              <p:nvPr/>
            </p:nvSpPr>
            <p:spPr bwMode="auto">
              <a:xfrm rot="-2065086">
                <a:off x="4422" y="1616"/>
                <a:ext cx="323" cy="317"/>
              </a:xfrm>
              <a:prstGeom prst="rightArrow">
                <a:avLst>
                  <a:gd name="adj1" fmla="val 48806"/>
                  <a:gd name="adj2" fmla="val 2951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grpSp>
        <p:sp>
          <p:nvSpPr>
            <p:cNvPr id="72727" name="Rectangle 20"/>
            <p:cNvSpPr>
              <a:spLocks noChangeArrowheads="1"/>
            </p:cNvSpPr>
            <p:nvPr/>
          </p:nvSpPr>
          <p:spPr bwMode="auto">
            <a:xfrm>
              <a:off x="204" y="3342"/>
              <a:ext cx="555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en-US" altLang="ja-JP" sz="2400" dirty="0">
                <a:solidFill>
                  <a:srgbClr val="000000"/>
                </a:solidFill>
                <a:latin typeface="Arial Narrow" panose="020B0606020202030204" pitchFamily="34" charset="0"/>
                <a:ea typeface="ＭＳ ゴシック" panose="020B0609070205080204" pitchFamily="49" charset="-128"/>
              </a:endParaRPr>
            </a:p>
            <a:p>
              <a:pPr eaLnBrk="1" hangingPunct="1">
                <a:spcBef>
                  <a:spcPct val="0"/>
                </a:spcBef>
                <a:buFontTx/>
                <a:buNone/>
              </a:pPr>
              <a:r>
                <a:rPr kumimoji="0" lang="en-US" altLang="ja-JP" sz="2400" dirty="0">
                  <a:solidFill>
                    <a:srgbClr val="000000"/>
                  </a:solidFill>
                  <a:latin typeface="Arial Narrow" panose="020B0606020202030204" pitchFamily="34" charset="0"/>
                  <a:ea typeface="ＭＳ ゴシック" panose="020B0609070205080204" pitchFamily="49" charset="-128"/>
                </a:rPr>
                <a:t>○If fusion plant </a:t>
              </a:r>
              <a:r>
                <a:rPr kumimoji="0" lang="en-US" altLang="ja-JP" sz="2400" dirty="0" smtClean="0">
                  <a:solidFill>
                    <a:srgbClr val="000000"/>
                  </a:solidFill>
                  <a:latin typeface="Arial Narrow" panose="020B0606020202030204" pitchFamily="34" charset="0"/>
                  <a:ea typeface="ＭＳ ゴシック" panose="020B0609070205080204" pitchFamily="49" charset="-128"/>
                </a:rPr>
                <a:t>can produce more energy output by fuel </a:t>
              </a:r>
              <a:r>
                <a:rPr kumimoji="0" lang="en-US" altLang="ja-JP" sz="2400" dirty="0">
                  <a:solidFill>
                    <a:srgbClr val="000000"/>
                  </a:solidFill>
                  <a:latin typeface="Arial Narrow" panose="020B0606020202030204" pitchFamily="34" charset="0"/>
                  <a:ea typeface="ＭＳ ゴシック" panose="020B0609070205080204" pitchFamily="49" charset="-128"/>
                </a:rPr>
                <a:t>production, </a:t>
              </a:r>
              <a:endParaRPr kumimoji="0" lang="en-US" altLang="ja-JP" sz="2400" dirty="0" smtClean="0">
                <a:solidFill>
                  <a:srgbClr val="000000"/>
                </a:solidFill>
                <a:latin typeface="Arial Narrow" panose="020B0606020202030204" pitchFamily="34" charset="0"/>
                <a:ea typeface="ＭＳ ゴシック" panose="020B0609070205080204" pitchFamily="49" charset="-128"/>
              </a:endParaRPr>
            </a:p>
            <a:p>
              <a:pPr eaLnBrk="1" hangingPunct="1">
                <a:spcBef>
                  <a:spcPct val="0"/>
                </a:spcBef>
                <a:buFontTx/>
                <a:buNone/>
              </a:pPr>
              <a:r>
                <a:rPr kumimoji="0" lang="en-US" altLang="ja-JP" sz="2400" dirty="0">
                  <a:solidFill>
                    <a:srgbClr val="000000"/>
                  </a:solidFill>
                  <a:latin typeface="Arial Narrow" panose="020B0606020202030204" pitchFamily="34" charset="0"/>
                  <a:ea typeface="ＭＳ ゴシック" panose="020B0609070205080204" pitchFamily="49" charset="-128"/>
                </a:rPr>
                <a:t> </a:t>
              </a:r>
              <a:r>
                <a:rPr kumimoji="0" lang="en-US" altLang="ja-JP" sz="2400" dirty="0" smtClean="0">
                  <a:solidFill>
                    <a:srgbClr val="000000"/>
                  </a:solidFill>
                  <a:latin typeface="Arial Narrow" panose="020B0606020202030204" pitchFamily="34" charset="0"/>
                  <a:ea typeface="ＭＳ ゴシック" panose="020B0609070205080204" pitchFamily="49" charset="-128"/>
                </a:rPr>
                <a:t>    required energy multiplication </a:t>
              </a:r>
              <a:r>
                <a:rPr kumimoji="0" lang="en-US" altLang="ja-JP" sz="2400" dirty="0" smtClean="0">
                  <a:solidFill>
                    <a:srgbClr val="FF0000"/>
                  </a:solidFill>
                  <a:latin typeface="Arial Narrow" panose="020B0606020202030204" pitchFamily="34" charset="0"/>
                  <a:ea typeface="ＭＳ ゴシック" panose="020B0609070205080204" pitchFamily="49" charset="-128"/>
                </a:rPr>
                <a:t>Q could be as low as 5.</a:t>
              </a:r>
              <a:r>
                <a:rPr kumimoji="0" lang="ja-JP" altLang="en-US" sz="2400" dirty="0">
                  <a:solidFill>
                    <a:srgbClr val="000000"/>
                  </a:solidFill>
                  <a:latin typeface="Arial Narrow" panose="020B0606020202030204" pitchFamily="34" charset="0"/>
                  <a:ea typeface="ＭＳ ゴシック" panose="020B0609070205080204" pitchFamily="49" charset="-128"/>
                </a:rPr>
                <a:t>　</a:t>
              </a:r>
            </a:p>
          </p:txBody>
        </p:sp>
      </p:grpSp>
      <p:cxnSp>
        <p:nvCxnSpPr>
          <p:cNvPr id="3" name="直線コネクタ 2"/>
          <p:cNvCxnSpPr/>
          <p:nvPr/>
        </p:nvCxnSpPr>
        <p:spPr>
          <a:xfrm flipH="1">
            <a:off x="2279650" y="2997201"/>
            <a:ext cx="3867150" cy="1655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flipV="1">
            <a:off x="1955142" y="3065505"/>
            <a:ext cx="4324350" cy="1603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0" y="17726"/>
            <a:ext cx="11999913" cy="861249"/>
            <a:chOff x="0" y="17726"/>
            <a:chExt cx="11999913" cy="861249"/>
          </a:xfrm>
        </p:grpSpPr>
        <p:grpSp>
          <p:nvGrpSpPr>
            <p:cNvPr id="29" name="Group 107"/>
            <p:cNvGrpSpPr>
              <a:grpSpLocks/>
            </p:cNvGrpSpPr>
            <p:nvPr/>
          </p:nvGrpSpPr>
          <p:grpSpPr bwMode="auto">
            <a:xfrm>
              <a:off x="0" y="17726"/>
              <a:ext cx="11999913" cy="861249"/>
              <a:chOff x="-960" y="1874"/>
              <a:chExt cx="7559" cy="542"/>
            </a:xfrm>
          </p:grpSpPr>
          <p:graphicFrame>
            <p:nvGraphicFramePr>
              <p:cNvPr id="31" name="Object 109"/>
              <p:cNvGraphicFramePr>
                <a:graphicFrameLocks noChangeAspect="1"/>
              </p:cNvGraphicFramePr>
              <p:nvPr/>
            </p:nvGraphicFramePr>
            <p:xfrm>
              <a:off x="6055" y="1874"/>
              <a:ext cx="426" cy="426"/>
            </p:xfrm>
            <a:graphic>
              <a:graphicData uri="http://schemas.openxmlformats.org/presentationml/2006/ole">
                <mc:AlternateContent xmlns:mc="http://schemas.openxmlformats.org/markup-compatibility/2006">
                  <mc:Choice xmlns:v="urn:schemas-microsoft-com:vml" Requires="v">
                    <p:oleObj spid="_x0000_s72788" name="ビットマップ イメージ" r:id="rId3" imgW="2523810" imgH="2523810" progId="Paint.Picture">
                      <p:embed/>
                    </p:oleObj>
                  </mc:Choice>
                  <mc:Fallback>
                    <p:oleObj name="ビットマップ イメージ" r:id="rId3" imgW="2523810" imgH="25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 y="1874"/>
                            <a:ext cx="426"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Rectangle 111"/>
              <p:cNvSpPr>
                <a:spLocks noChangeArrowheads="1"/>
              </p:cNvSpPr>
              <p:nvPr/>
            </p:nvSpPr>
            <p:spPr bwMode="auto">
              <a:xfrm flipV="1">
                <a:off x="-960" y="2359"/>
                <a:ext cx="7559" cy="57"/>
              </a:xfrm>
              <a:prstGeom prst="rect">
                <a:avLst/>
              </a:prstGeom>
              <a:gradFill rotWithShape="1">
                <a:gsLst>
                  <a:gs pos="0">
                    <a:schemeClr val="accent2">
                      <a:gamma/>
                      <a:tint val="18039"/>
                      <a:invGamma/>
                    </a:schemeClr>
                  </a:gs>
                  <a:gs pos="100000">
                    <a:schemeClr val="accent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pic>
          <p:nvPicPr>
            <p:cNvPr id="30" name="그림 452"/>
            <p:cNvPicPr>
              <a:picLocks noChangeAspect="1"/>
            </p:cNvPicPr>
            <p:nvPr/>
          </p:nvPicPr>
          <p:blipFill>
            <a:blip r:embed="rId5"/>
            <a:stretch>
              <a:fillRect/>
            </a:stretch>
          </p:blipFill>
          <p:spPr>
            <a:xfrm>
              <a:off x="104211" y="92007"/>
              <a:ext cx="519181" cy="632505"/>
            </a:xfrm>
            <a:prstGeom prst="rect">
              <a:avLst/>
            </a:prstGeom>
          </p:spPr>
        </p:pic>
      </p:grpSp>
      <p:cxnSp>
        <p:nvCxnSpPr>
          <p:cNvPr id="4" name="直線コネクタ 3"/>
          <p:cNvCxnSpPr/>
          <p:nvPr/>
        </p:nvCxnSpPr>
        <p:spPr>
          <a:xfrm>
            <a:off x="3036567" y="2276872"/>
            <a:ext cx="17925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円弧 4"/>
          <p:cNvSpPr/>
          <p:nvPr/>
        </p:nvSpPr>
        <p:spPr>
          <a:xfrm>
            <a:off x="767409" y="989108"/>
            <a:ext cx="7240034" cy="721953"/>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flipH="1">
            <a:off x="1179997" y="989108"/>
            <a:ext cx="6428171" cy="974517"/>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AutoShape 8"/>
          <p:cNvSpPr>
            <a:spLocks noChangeArrowheads="1"/>
          </p:cNvSpPr>
          <p:nvPr/>
        </p:nvSpPr>
        <p:spPr bwMode="auto">
          <a:xfrm rot="5400000">
            <a:off x="1124089" y="1471607"/>
            <a:ext cx="125564" cy="108416"/>
          </a:xfrm>
          <a:prstGeom prst="rightArrow">
            <a:avLst>
              <a:gd name="adj1" fmla="val 50000"/>
              <a:gd name="adj2" fmla="val 4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35" name="AutoShape 12"/>
          <p:cNvSpPr>
            <a:spLocks noChangeArrowheads="1"/>
          </p:cNvSpPr>
          <p:nvPr/>
        </p:nvSpPr>
        <p:spPr bwMode="auto">
          <a:xfrm rot="7569185">
            <a:off x="3621452" y="4123479"/>
            <a:ext cx="522288" cy="176707"/>
          </a:xfrm>
          <a:prstGeom prst="rightArrow">
            <a:avLst>
              <a:gd name="adj1" fmla="val 50000"/>
              <a:gd name="adj2" fmla="val 259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8" name="正方形/長方形 7"/>
          <p:cNvSpPr/>
          <p:nvPr/>
        </p:nvSpPr>
        <p:spPr>
          <a:xfrm>
            <a:off x="2776438" y="4283632"/>
            <a:ext cx="898451" cy="461665"/>
          </a:xfrm>
          <a:prstGeom prst="rect">
            <a:avLst/>
          </a:prstGeom>
          <a:ln>
            <a:solidFill>
              <a:srgbClr val="FF0000"/>
            </a:solidFill>
          </a:ln>
        </p:spPr>
        <p:txBody>
          <a:bodyPr wrap="none">
            <a:spAutoFit/>
          </a:bodyPr>
          <a:lstStyle/>
          <a:p>
            <a:pPr algn="ctr" eaLnBrk="1" hangingPunct="1"/>
            <a:r>
              <a:rPr kumimoji="0" lang="en-US" altLang="ja-JP" sz="2400" dirty="0" smtClean="0">
                <a:solidFill>
                  <a:srgbClr val="000000"/>
                </a:solidFill>
                <a:latin typeface="Arial Narrow" panose="020B0606020202030204" pitchFamily="34" charset="0"/>
                <a:ea typeface="ＭＳ ゴシック" panose="020B0609070205080204" pitchFamily="49" charset="-128"/>
              </a:rPr>
              <a:t>1GWe</a:t>
            </a:r>
            <a:endParaRPr kumimoji="0" lang="en-US" altLang="ja-JP" sz="2400" dirty="0">
              <a:solidFill>
                <a:srgbClr val="000000"/>
              </a:solidFill>
              <a:latin typeface="Arial Narrow" panose="020B0606020202030204" pitchFamily="34" charset="0"/>
              <a:ea typeface="ＭＳ ゴシック" panose="020B0609070205080204" pitchFamily="49" charset="-128"/>
            </a:endParaRPr>
          </a:p>
        </p:txBody>
      </p:sp>
      <p:sp>
        <p:nvSpPr>
          <p:cNvPr id="37" name="正方形/長方形 36"/>
          <p:cNvSpPr/>
          <p:nvPr/>
        </p:nvSpPr>
        <p:spPr>
          <a:xfrm>
            <a:off x="9840416" y="2695112"/>
            <a:ext cx="1120821" cy="461665"/>
          </a:xfrm>
          <a:prstGeom prst="rect">
            <a:avLst/>
          </a:prstGeom>
          <a:ln>
            <a:solidFill>
              <a:srgbClr val="FF0000"/>
            </a:solidFill>
          </a:ln>
        </p:spPr>
        <p:txBody>
          <a:bodyPr wrap="none">
            <a:spAutoFit/>
          </a:bodyPr>
          <a:lstStyle/>
          <a:p>
            <a:pPr algn="ctr" eaLnBrk="1" hangingPunct="1"/>
            <a:r>
              <a:rPr kumimoji="0" lang="en-US" altLang="ja-JP" sz="2400" dirty="0" smtClean="0">
                <a:solidFill>
                  <a:srgbClr val="000000"/>
                </a:solidFill>
                <a:latin typeface="Arial Narrow" panose="020B0606020202030204" pitchFamily="34" charset="0"/>
                <a:ea typeface="ＭＳ ゴシック" panose="020B0609070205080204" pitchFamily="49" charset="-128"/>
              </a:rPr>
              <a:t>6~8GWt</a:t>
            </a:r>
            <a:endParaRPr kumimoji="0" lang="en-US" altLang="ja-JP" sz="2400" dirty="0">
              <a:solidFill>
                <a:srgbClr val="000000"/>
              </a:solidFill>
              <a:latin typeface="Arial Narrow" panose="020B0606020202030204" pitchFamily="34" charset="0"/>
              <a:ea typeface="ＭＳ ゴシック" panose="020B0609070205080204" pitchFamily="49" charset="-128"/>
            </a:endParaRPr>
          </a:p>
        </p:txBody>
      </p:sp>
      <p:sp>
        <p:nvSpPr>
          <p:cNvPr id="9" name="正方形/長方形 8"/>
          <p:cNvSpPr/>
          <p:nvPr/>
        </p:nvSpPr>
        <p:spPr>
          <a:xfrm>
            <a:off x="2392577" y="2094637"/>
            <a:ext cx="495649" cy="369332"/>
          </a:xfrm>
          <a:prstGeom prst="rect">
            <a:avLst/>
          </a:prstGeom>
        </p:spPr>
        <p:txBody>
          <a:bodyPr wrap="none">
            <a:spAutoFit/>
          </a:bodyPr>
          <a:lstStyle/>
          <a:p>
            <a:r>
              <a:rPr kumimoji="0" lang="en-US" altLang="ja-JP" dirty="0">
                <a:solidFill>
                  <a:srgbClr val="FF0000"/>
                </a:solidFill>
                <a:latin typeface="Arial Narrow" panose="020B0606020202030204" pitchFamily="34" charset="0"/>
                <a:ea typeface="ＭＳ ゴシック" panose="020B0609070205080204" pitchFamily="49" charset="-128"/>
              </a:rPr>
              <a:t>Q =</a:t>
            </a:r>
            <a:endParaRPr lang="ja-JP" altLang="en-US" dirty="0"/>
          </a:p>
        </p:txBody>
      </p:sp>
      <p:sp>
        <p:nvSpPr>
          <p:cNvPr id="10" name="正方形/長方形 9"/>
          <p:cNvSpPr/>
          <p:nvPr/>
        </p:nvSpPr>
        <p:spPr>
          <a:xfrm>
            <a:off x="3791042" y="4562118"/>
            <a:ext cx="2534668" cy="461665"/>
          </a:xfrm>
          <a:prstGeom prst="rect">
            <a:avLst/>
          </a:prstGeom>
        </p:spPr>
        <p:txBody>
          <a:bodyPr wrap="none">
            <a:spAutoFit/>
          </a:bodyPr>
          <a:lstStyle/>
          <a:p>
            <a:r>
              <a:rPr kumimoji="0" lang="en-US" altLang="ja-JP" sz="2400" dirty="0" smtClean="0">
                <a:solidFill>
                  <a:srgbClr val="000000"/>
                </a:solidFill>
                <a:latin typeface="Arial Narrow" panose="020B0606020202030204" pitchFamily="34" charset="0"/>
                <a:ea typeface="ＭＳ ゴシック" panose="020B0609070205080204" pitchFamily="49" charset="-128"/>
              </a:rPr>
              <a:t>Electricity generation</a:t>
            </a:r>
            <a:endParaRPr lang="ja-JP" altLang="en-US" sz="2400" dirty="0"/>
          </a:p>
        </p:txBody>
      </p:sp>
      <p:sp>
        <p:nvSpPr>
          <p:cNvPr id="40" name="正方形/長方形 39"/>
          <p:cNvSpPr/>
          <p:nvPr/>
        </p:nvSpPr>
        <p:spPr>
          <a:xfrm>
            <a:off x="6884876" y="4119539"/>
            <a:ext cx="2454528" cy="369332"/>
          </a:xfrm>
          <a:prstGeom prst="rect">
            <a:avLst/>
          </a:prstGeom>
        </p:spPr>
        <p:txBody>
          <a:bodyPr wrap="square">
            <a:spAutoFit/>
          </a:bodyPr>
          <a:lstStyle/>
          <a:p>
            <a:r>
              <a:rPr kumimoji="0" lang="en-US" altLang="ja-JP" dirty="0" smtClean="0">
                <a:solidFill>
                  <a:srgbClr val="000000"/>
                </a:solidFill>
                <a:latin typeface="Arial Narrow" panose="020B0606020202030204" pitchFamily="34" charset="0"/>
                <a:ea typeface="ＭＳ ゴシック" panose="020B0609070205080204" pitchFamily="49" charset="-128"/>
              </a:rPr>
              <a:t>Biomass fuel production</a:t>
            </a:r>
            <a:endParaRPr lang="ja-JP" altLang="en-US" dirty="0"/>
          </a:p>
        </p:txBody>
      </p:sp>
      <p:sp>
        <p:nvSpPr>
          <p:cNvPr id="41" name="AutoShape 12"/>
          <p:cNvSpPr>
            <a:spLocks noChangeArrowheads="1"/>
          </p:cNvSpPr>
          <p:nvPr/>
        </p:nvSpPr>
        <p:spPr bwMode="auto">
          <a:xfrm rot="1731823">
            <a:off x="5535251" y="4118837"/>
            <a:ext cx="522288" cy="503205"/>
          </a:xfrm>
          <a:prstGeom prst="rightArrow">
            <a:avLst>
              <a:gd name="adj1" fmla="val 50000"/>
              <a:gd name="adj2" fmla="val 259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latin typeface="Arial Narrow" panose="020B0606020202030204" pitchFamily="34" charset="0"/>
            </a:endParaRPr>
          </a:p>
        </p:txBody>
      </p:sp>
      <p:sp>
        <p:nvSpPr>
          <p:cNvPr id="42" name="正方形/長方形 41"/>
          <p:cNvSpPr/>
          <p:nvPr/>
        </p:nvSpPr>
        <p:spPr>
          <a:xfrm>
            <a:off x="5923310" y="4567911"/>
            <a:ext cx="1457900" cy="461665"/>
          </a:xfrm>
          <a:prstGeom prst="rect">
            <a:avLst/>
          </a:prstGeom>
        </p:spPr>
        <p:txBody>
          <a:bodyPr wrap="none">
            <a:spAutoFit/>
          </a:bodyPr>
          <a:lstStyle/>
          <a:p>
            <a:r>
              <a:rPr kumimoji="0" lang="en-US" altLang="ja-JP" sz="2400" dirty="0" smtClean="0">
                <a:solidFill>
                  <a:srgbClr val="000000"/>
                </a:solidFill>
                <a:latin typeface="Arial Narrow" panose="020B0606020202030204" pitchFamily="34" charset="0"/>
                <a:ea typeface="ＭＳ ゴシック" panose="020B0609070205080204" pitchFamily="49" charset="-128"/>
              </a:rPr>
              <a:t>Waste heat</a:t>
            </a:r>
            <a:endParaRPr lang="ja-JP" altLang="en-US" sz="2400"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sng" strike="noStrike" cap="none" normalizeH="0" baseline="0" smtClean="0">
            <a:ln>
              <a:noFill/>
            </a:ln>
            <a:solidFill>
              <a:schemeClr val="tx1"/>
            </a:solidFill>
            <a:effectLst/>
            <a:latin typeface="Arial" pitchFamily="34" charset="0"/>
            <a:ea typeface="HGｺﾞｼｯｸE"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sng" strike="noStrike" cap="none" normalizeH="0" baseline="0" smtClean="0">
            <a:ln>
              <a:noFill/>
            </a:ln>
            <a:solidFill>
              <a:schemeClr val="tx1"/>
            </a:solidFill>
            <a:effectLst/>
            <a:latin typeface="Arial" pitchFamily="34" charset="0"/>
            <a:ea typeface="HGｺﾞｼｯｸE" pitchFamily="49"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23327</TotalTime>
  <Words>2677</Words>
  <Application>Microsoft Office PowerPoint</Application>
  <PresentationFormat>ワイド画面</PresentationFormat>
  <Paragraphs>481</Paragraphs>
  <Slides>20</Slides>
  <Notes>10</Notes>
  <HiddenSlides>0</HiddenSlides>
  <MMClips>0</MMClips>
  <ScaleCrop>false</ScaleCrop>
  <HeadingPairs>
    <vt:vector size="8" baseType="variant">
      <vt:variant>
        <vt:lpstr>使用されているフォント</vt:lpstr>
      </vt:variant>
      <vt:variant>
        <vt:i4>15</vt:i4>
      </vt:variant>
      <vt:variant>
        <vt:lpstr>テーマ</vt:lpstr>
      </vt:variant>
      <vt:variant>
        <vt:i4>3</vt:i4>
      </vt:variant>
      <vt:variant>
        <vt:lpstr>埋め込まれた OLE サーバー</vt:lpstr>
      </vt:variant>
      <vt:variant>
        <vt:i4>1</vt:i4>
      </vt:variant>
      <vt:variant>
        <vt:lpstr>スライド タイトル</vt:lpstr>
      </vt:variant>
      <vt:variant>
        <vt:i4>20</vt:i4>
      </vt:variant>
    </vt:vector>
  </HeadingPairs>
  <TitlesOfParts>
    <vt:vector size="39" baseType="lpstr">
      <vt:lpstr>Hiragino Kaku Gothic Pro W3</vt:lpstr>
      <vt:lpstr>Hiragino Kaku Gothic Pro W6</vt:lpstr>
      <vt:lpstr>맑은 고딕</vt:lpstr>
      <vt:lpstr>ＭＳ Ｐゴシック</vt:lpstr>
      <vt:lpstr>ＭＳ Ｐ明朝</vt:lpstr>
      <vt:lpstr>ＭＳ ゴシック</vt:lpstr>
      <vt:lpstr>ＭＳ 明朝</vt:lpstr>
      <vt:lpstr>Osaka</vt:lpstr>
      <vt:lpstr>SimSun</vt:lpstr>
      <vt:lpstr>Arial</vt:lpstr>
      <vt:lpstr>Arial Narrow</vt:lpstr>
      <vt:lpstr>Impact</vt:lpstr>
      <vt:lpstr>Times</vt:lpstr>
      <vt:lpstr>Times New Roman</vt:lpstr>
      <vt:lpstr>Wingdings</vt:lpstr>
      <vt:lpstr>標準デザイン</vt:lpstr>
      <vt:lpstr>5_標準デザイン</vt:lpstr>
      <vt:lpstr>Clouds</vt:lpstr>
      <vt:lpstr>ビットマップ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ｊａｅｒｉ</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ｋｏｎｉｓｈｉ</dc:creator>
  <cp:lastModifiedBy>小西哲之</cp:lastModifiedBy>
  <cp:revision>286</cp:revision>
  <cp:lastPrinted>2002-09-14T10:18:30Z</cp:lastPrinted>
  <dcterms:created xsi:type="dcterms:W3CDTF">2001-06-03T15:57:15Z</dcterms:created>
  <dcterms:modified xsi:type="dcterms:W3CDTF">2018-10-27T02:36:45Z</dcterms:modified>
</cp:coreProperties>
</file>