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8" r:id="rId2"/>
    <p:sldId id="457" r:id="rId3"/>
    <p:sldId id="469" r:id="rId4"/>
    <p:sldId id="470" r:id="rId5"/>
    <p:sldId id="440" r:id="rId6"/>
    <p:sldId id="465" r:id="rId7"/>
    <p:sldId id="462" r:id="rId8"/>
    <p:sldId id="471" r:id="rId9"/>
    <p:sldId id="459" r:id="rId10"/>
    <p:sldId id="472" r:id="rId11"/>
    <p:sldId id="468" r:id="rId12"/>
    <p:sldId id="458" r:id="rId13"/>
    <p:sldId id="436" r:id="rId14"/>
    <p:sldId id="473" r:id="rId15"/>
    <p:sldId id="442" r:id="rId16"/>
    <p:sldId id="474" r:id="rId17"/>
    <p:sldId id="413" r:id="rId18"/>
    <p:sldId id="416" r:id="rId19"/>
  </p:sldIdLst>
  <p:sldSz cx="12192000" cy="6858000"/>
  <p:notesSz cx="6797675" cy="987266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G120906\AppData\Local\Microsoft\Windows\Temporary%20Internet%20Files\Content.Outlook\W1DP4HFE\Test%20histo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fr-FR" sz="1800" b="1" baseline="0" dirty="0" smtClean="0"/>
              <a:t>Q</a:t>
            </a:r>
            <a:r>
              <a:rPr lang="fr-FR" sz="1800" b="1" baseline="-25000" dirty="0" smtClean="0"/>
              <a:t>i</a:t>
            </a:r>
            <a:r>
              <a:rPr lang="fr-FR" sz="1800" b="1" dirty="0" smtClean="0"/>
              <a:t> </a:t>
            </a:r>
            <a:r>
              <a:rPr lang="fr-FR" sz="1800" b="1" dirty="0"/>
              <a:t>(kW/m</a:t>
            </a:r>
            <a:r>
              <a:rPr lang="fr-FR" sz="1800" b="1" baseline="30000" dirty="0"/>
              <a:t>2</a:t>
            </a:r>
            <a:r>
              <a:rPr lang="fr-FR" sz="1800" b="1" dirty="0"/>
              <a:t>)</a:t>
            </a:r>
          </a:p>
        </c:rich>
      </c:tx>
      <c:layout>
        <c:manualLayout>
          <c:xMode val="edge"/>
          <c:yMode val="edge"/>
          <c:x val="0.36812386156648452"/>
          <c:y val="5.5297428321252805E-2"/>
        </c:manualLayout>
      </c:layout>
      <c:overlay val="0"/>
      <c:spPr>
        <a:noFill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Feuil1!$A$1:$A$5</c:f>
              <c:strCache>
                <c:ptCount val="5"/>
                <c:pt idx="0">
                  <c:v>DT full +fast ions</c:v>
                </c:pt>
                <c:pt idx="1">
                  <c:v>DT full</c:v>
                </c:pt>
                <c:pt idx="2">
                  <c:v>DD full</c:v>
                </c:pt>
                <c:pt idx="3">
                  <c:v>DT no effect</c:v>
                </c:pt>
                <c:pt idx="4">
                  <c:v>DD no effect</c:v>
                </c:pt>
              </c:strCache>
            </c:strRef>
          </c:cat>
          <c:val>
            <c:numRef>
              <c:f>Feuil1!$B$1:$B$5</c:f>
              <c:numCache>
                <c:formatCode>0</c:formatCode>
                <c:ptCount val="5"/>
                <c:pt idx="0">
                  <c:v>84</c:v>
                </c:pt>
                <c:pt idx="1">
                  <c:v>154</c:v>
                </c:pt>
                <c:pt idx="2">
                  <c:v>271</c:v>
                </c:pt>
                <c:pt idx="3">
                  <c:v>1491</c:v>
                </c:pt>
                <c:pt idx="4">
                  <c:v>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C-42DC-86C1-555E3BADCC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256896"/>
        <c:axId val="136324224"/>
      </c:barChart>
      <c:catAx>
        <c:axId val="134256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36324224"/>
        <c:crosses val="autoZero"/>
        <c:auto val="1"/>
        <c:lblAlgn val="ctr"/>
        <c:lblOffset val="100"/>
        <c:noMultiLvlLbl val="0"/>
      </c:catAx>
      <c:valAx>
        <c:axId val="13632422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3425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23/10/2018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1300" indent="-2735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94308" indent="-21886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32031" indent="-21886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69755" indent="-21886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07478" indent="-2188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45201" indent="-2188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82925" indent="-2188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20648" indent="-2188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F4FB6B-C27F-44A3-8403-95BC56FB0F79}" type="slidenum">
              <a:rPr lang="en-GB" altLang="fr-FR">
                <a:latin typeface="Arial" charset="0"/>
              </a:rPr>
              <a:pPr/>
              <a:t>9</a:t>
            </a:fld>
            <a:endParaRPr lang="en-GB" alt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0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7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lang="en-GB" altLang="en-US" sz="3600" b="0" i="0" dirty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r>
              <a:rPr lang="en-US" altLang="en-US" sz="4400" b="1" i="1" dirty="0" smtClean="0">
                <a:solidFill>
                  <a:srgbClr val="FFE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Electromagnetic, pressure gradients and diamagnetic effects on ITG turbulence</a:t>
            </a:r>
            <a:endParaRPr lang="en-GB" altLang="en-US" sz="4200" b="1" i="1" dirty="0">
              <a:solidFill>
                <a:srgbClr val="FFE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Jeronimo Garcia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2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507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56487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smtClean="0"/>
              <a:t>Page ‹N°›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356B766-F1AC-4BC1-A8BC-5DA7D702E969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59" y="2348880"/>
            <a:ext cx="11495607" cy="1296144"/>
          </a:xfrm>
        </p:spPr>
        <p:txBody>
          <a:bodyPr/>
          <a:lstStyle/>
          <a:p>
            <a:r>
              <a:rPr lang="en-US" altLang="en-US" sz="3200" b="1" dirty="0">
                <a:latin typeface="+mn-lt"/>
              </a:rPr>
              <a:t>First principles and integrated modelling achievements towards trustful fusion power predictions for JET and ITER</a:t>
            </a:r>
            <a:endParaRPr lang="fr-FR" alt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27" y="3933056"/>
            <a:ext cx="11904453" cy="1440160"/>
          </a:xfrm>
        </p:spPr>
        <p:txBody>
          <a:bodyPr>
            <a:normAutofit fontScale="55000" lnSpcReduction="20000"/>
          </a:bodyPr>
          <a:lstStyle/>
          <a:p>
            <a:r>
              <a:rPr lang="en-GB" sz="2900" u="sng" dirty="0"/>
              <a:t>J. Garcia</a:t>
            </a:r>
            <a:r>
              <a:rPr lang="en-GB" sz="2900" u="sng" baseline="30000" dirty="0"/>
              <a:t>1</a:t>
            </a:r>
            <a:r>
              <a:rPr lang="en-GB" sz="2900" dirty="0"/>
              <a:t>,</a:t>
            </a:r>
            <a:r>
              <a:rPr lang="en-US" sz="2900" dirty="0"/>
              <a:t>  L. Garzotti</a:t>
            </a:r>
            <a:r>
              <a:rPr lang="en-US" sz="2900" baseline="30000" dirty="0"/>
              <a:t>2</a:t>
            </a:r>
            <a:r>
              <a:rPr lang="en-US" sz="2900" dirty="0"/>
              <a:t>, M. Nocente</a:t>
            </a:r>
            <a:r>
              <a:rPr lang="en-US" sz="2900" baseline="30000" dirty="0"/>
              <a:t>3</a:t>
            </a:r>
            <a:r>
              <a:rPr lang="en-US" sz="2900" dirty="0"/>
              <a:t>, T.W. Bache</a:t>
            </a:r>
            <a:r>
              <a:rPr lang="en-US" sz="2900" baseline="30000" dirty="0"/>
              <a:t>2</a:t>
            </a:r>
            <a:r>
              <a:rPr lang="en-US" sz="2900" dirty="0"/>
              <a:t>, A. Banon-Navarro</a:t>
            </a:r>
            <a:r>
              <a:rPr lang="en-US" sz="2900" baseline="30000" dirty="0"/>
              <a:t>4</a:t>
            </a:r>
            <a:r>
              <a:rPr lang="en-US" sz="2900" dirty="0"/>
              <a:t>, Y. Baranov</a:t>
            </a:r>
            <a:r>
              <a:rPr lang="en-US" sz="2900" baseline="30000" dirty="0"/>
              <a:t>2</a:t>
            </a:r>
            <a:r>
              <a:rPr lang="en-US" sz="2900" dirty="0"/>
              <a:t>, F. J. Casson</a:t>
            </a:r>
            <a:r>
              <a:rPr lang="en-US" sz="2900" baseline="30000" dirty="0"/>
              <a:t>2</a:t>
            </a:r>
            <a:r>
              <a:rPr lang="en-US" sz="2900" dirty="0"/>
              <a:t>, C. Challis</a:t>
            </a:r>
            <a:r>
              <a:rPr lang="en-US" sz="2900" baseline="30000" dirty="0"/>
              <a:t>2</a:t>
            </a:r>
            <a:r>
              <a:rPr lang="en-US" sz="2900" dirty="0"/>
              <a:t>, J. Citrin</a:t>
            </a:r>
            <a:r>
              <a:rPr lang="en-US" sz="2900" baseline="30000" dirty="0"/>
              <a:t>5</a:t>
            </a:r>
            <a:r>
              <a:rPr lang="en-US" sz="2900" dirty="0"/>
              <a:t>, R. Dumont</a:t>
            </a:r>
            <a:r>
              <a:rPr lang="en-US" sz="2900" baseline="30000" dirty="0"/>
              <a:t>1</a:t>
            </a:r>
            <a:r>
              <a:rPr lang="en-US" sz="2900" dirty="0"/>
              <a:t>, D. Gallart</a:t>
            </a:r>
            <a:r>
              <a:rPr lang="en-US" sz="2900" baseline="30000" dirty="0"/>
              <a:t>6</a:t>
            </a:r>
            <a:r>
              <a:rPr lang="en-US" sz="2900" dirty="0"/>
              <a:t>, T. Goerler</a:t>
            </a:r>
            <a:r>
              <a:rPr lang="en-US" sz="2900" baseline="30000" dirty="0"/>
              <a:t>4</a:t>
            </a:r>
            <a:r>
              <a:rPr lang="en-US" sz="2900" dirty="0"/>
              <a:t>, A. Ho</a:t>
            </a:r>
            <a:r>
              <a:rPr lang="en-US" sz="2900" baseline="30000" dirty="0"/>
              <a:t>5</a:t>
            </a:r>
            <a:r>
              <a:rPr lang="en-US" sz="2900" dirty="0"/>
              <a:t>, J. Joly</a:t>
            </a:r>
            <a:r>
              <a:rPr lang="en-US" sz="2900" baseline="30000" dirty="0"/>
              <a:t>1</a:t>
            </a:r>
            <a:r>
              <a:rPr lang="en-US" sz="2900" dirty="0"/>
              <a:t>, K. Kirov</a:t>
            </a:r>
            <a:r>
              <a:rPr lang="en-US" sz="2900" baseline="30000" dirty="0"/>
              <a:t>2</a:t>
            </a:r>
            <a:r>
              <a:rPr lang="en-US" sz="2900" dirty="0"/>
              <a:t>, J. Mailloux</a:t>
            </a:r>
            <a:r>
              <a:rPr lang="en-US" sz="2900" baseline="30000" dirty="0"/>
              <a:t>2</a:t>
            </a:r>
            <a:r>
              <a:rPr lang="en-US" sz="2900" dirty="0"/>
              <a:t>, M. Mantsinen</a:t>
            </a:r>
            <a:r>
              <a:rPr lang="en-US" sz="2900" baseline="30000" dirty="0"/>
              <a:t>7</a:t>
            </a:r>
            <a:r>
              <a:rPr lang="en-US" sz="2900" dirty="0"/>
              <a:t>, J. Morales</a:t>
            </a:r>
            <a:r>
              <a:rPr lang="en-US" sz="2900" baseline="30000" dirty="0"/>
              <a:t>1</a:t>
            </a:r>
            <a:r>
              <a:rPr lang="en-US" sz="2900" dirty="0"/>
              <a:t>, S. Saarelma</a:t>
            </a:r>
            <a:r>
              <a:rPr lang="en-US" sz="2900" baseline="30000" dirty="0"/>
              <a:t>2</a:t>
            </a:r>
            <a:r>
              <a:rPr lang="en-US" sz="2900" dirty="0"/>
              <a:t> and JET contributors</a:t>
            </a:r>
            <a:r>
              <a:rPr lang="en-US" sz="2900" baseline="30000" dirty="0"/>
              <a:t>∗</a:t>
            </a:r>
            <a:r>
              <a:rPr lang="en-GB" sz="2900" dirty="0"/>
              <a:t> </a:t>
            </a:r>
          </a:p>
          <a:p>
            <a:r>
              <a:rPr lang="fr-FR" sz="1200" i="1" dirty="0"/>
              <a:t> 1 CEA, IRFM, F-13108 Saint-Paul-lez-Durance, France. </a:t>
            </a:r>
            <a:endParaRPr lang="fr-FR" sz="1200" dirty="0"/>
          </a:p>
          <a:p>
            <a:r>
              <a:rPr lang="en-US" sz="1200" i="1" dirty="0"/>
              <a:t>2 CCFE, </a:t>
            </a:r>
            <a:r>
              <a:rPr lang="en-US" sz="1200" i="1" dirty="0" err="1"/>
              <a:t>Culham</a:t>
            </a:r>
            <a:r>
              <a:rPr lang="en-US" sz="1200" i="1" dirty="0"/>
              <a:t> Science Centre, Abingdon, OX14 3DB, UK</a:t>
            </a:r>
            <a:endParaRPr lang="fr-FR" sz="1200" dirty="0"/>
          </a:p>
          <a:p>
            <a:r>
              <a:rPr lang="en-US" sz="1200" i="1" dirty="0"/>
              <a:t>3 </a:t>
            </a:r>
            <a:r>
              <a:rPr lang="en-US" sz="1200" i="1" dirty="0" err="1"/>
              <a:t>Università</a:t>
            </a:r>
            <a:r>
              <a:rPr lang="en-US" sz="1200" i="1" dirty="0"/>
              <a:t> </a:t>
            </a:r>
            <a:r>
              <a:rPr lang="en-US" sz="1200" i="1" dirty="0" err="1"/>
              <a:t>degli</a:t>
            </a:r>
            <a:r>
              <a:rPr lang="en-US" sz="1200" i="1" dirty="0"/>
              <a:t> </a:t>
            </a:r>
            <a:r>
              <a:rPr lang="en-US" sz="1200" i="1" dirty="0" err="1"/>
              <a:t>Studi</a:t>
            </a:r>
            <a:r>
              <a:rPr lang="en-US" sz="1200" i="1" dirty="0"/>
              <a:t> di Milano-Bicocca Milano, Lombardy, Italy</a:t>
            </a:r>
            <a:endParaRPr lang="fr-FR" sz="1200" dirty="0"/>
          </a:p>
          <a:p>
            <a:r>
              <a:rPr lang="en-US" sz="1200" i="1" dirty="0"/>
              <a:t>4 Max Planck Institute for Plasma </a:t>
            </a:r>
            <a:r>
              <a:rPr lang="en-US" sz="1200" i="1" dirty="0" err="1"/>
              <a:t>Physics,Boltzmannstr</a:t>
            </a:r>
            <a:r>
              <a:rPr lang="en-US" sz="1200" i="1" dirty="0"/>
              <a:t>. 2, 85748 </a:t>
            </a:r>
            <a:r>
              <a:rPr lang="en-US" sz="1200" i="1" dirty="0" err="1"/>
              <a:t>Garching</a:t>
            </a:r>
            <a:r>
              <a:rPr lang="en-US" sz="1200" i="1" dirty="0"/>
              <a:t>, Germany</a:t>
            </a:r>
            <a:endParaRPr lang="fr-FR" sz="1200" dirty="0"/>
          </a:p>
          <a:p>
            <a:r>
              <a:rPr lang="en-US" sz="1200" i="1" dirty="0"/>
              <a:t>5 DIFFER - Dutch Institute for Fundamental Energy Research</a:t>
            </a:r>
            <a:endParaRPr lang="fr-FR" sz="1200" dirty="0"/>
          </a:p>
          <a:p>
            <a:r>
              <a:rPr lang="es-ES" sz="1200" i="1" dirty="0"/>
              <a:t>6 Barcelona </a:t>
            </a:r>
            <a:r>
              <a:rPr lang="es-ES" sz="1200" i="1" dirty="0" err="1"/>
              <a:t>Supercomputing</a:t>
            </a:r>
            <a:r>
              <a:rPr lang="es-ES" sz="1200" i="1" dirty="0"/>
              <a:t> Center (BSC-CNS) C. Gran </a:t>
            </a:r>
            <a:r>
              <a:rPr lang="es-ES" sz="1200" i="1" dirty="0" err="1"/>
              <a:t>Capità</a:t>
            </a:r>
            <a:r>
              <a:rPr lang="es-ES" sz="1200" i="1" dirty="0"/>
              <a:t> 2-4, 08034 Barcelona, </a:t>
            </a:r>
            <a:r>
              <a:rPr lang="es-ES" sz="1200" i="1" dirty="0" err="1"/>
              <a:t>Spain</a:t>
            </a:r>
            <a:endParaRPr lang="fr-FR" sz="1200" dirty="0"/>
          </a:p>
          <a:p>
            <a:r>
              <a:rPr lang="es-ES" sz="1200" i="1" dirty="0"/>
              <a:t>7</a:t>
            </a:r>
            <a:r>
              <a:rPr lang="es-ES" sz="1200" dirty="0"/>
              <a:t> </a:t>
            </a:r>
            <a:r>
              <a:rPr lang="es-ES" sz="1200" i="1" dirty="0"/>
              <a:t>ICREA-Barcelona </a:t>
            </a:r>
            <a:r>
              <a:rPr lang="es-ES" sz="1200" i="1" dirty="0" err="1"/>
              <a:t>Supercomputing</a:t>
            </a:r>
            <a:r>
              <a:rPr lang="es-ES" sz="1200" i="1" dirty="0"/>
              <a:t> Center, Barcelona, </a:t>
            </a:r>
            <a:r>
              <a:rPr lang="es-ES" sz="1200" i="1" dirty="0" err="1"/>
              <a:t>Spain</a:t>
            </a:r>
            <a:endParaRPr lang="fr-FR" sz="12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8" y="5488385"/>
            <a:ext cx="1158744" cy="51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27" y="5488385"/>
            <a:ext cx="730977" cy="6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CC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5" y="5662146"/>
            <a:ext cx="1097210" cy="36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8" y="5462011"/>
            <a:ext cx="670813" cy="730441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0" y="6211325"/>
            <a:ext cx="2281645" cy="5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37" y="6236982"/>
            <a:ext cx="1380587" cy="47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2" y="6228515"/>
            <a:ext cx="1202881" cy="54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92" y="5581883"/>
            <a:ext cx="1784351" cy="4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510" y="145507"/>
            <a:ext cx="8541327" cy="4572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dirty="0"/>
              <a:t>Outline</a:t>
            </a:r>
            <a:endParaRPr lang="en-US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087" y="797830"/>
            <a:ext cx="9015307" cy="56487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Transport model validation with D and H plasmas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Neutron rate generation validation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+mn-lt"/>
              </a:rPr>
              <a:t>DT extrapolations and physics of the DT isotope effect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Physics of alpha born particles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Conclusions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+mn-lt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712788" indent="-350838"/>
            <a:endParaRPr lang="en-US" sz="1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6021799" y="6531162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DT extrapolations </a:t>
            </a:r>
            <a:r>
              <a:rPr lang="fr-FR" dirty="0" err="1" smtClean="0"/>
              <a:t>with</a:t>
            </a:r>
            <a:r>
              <a:rPr lang="fr-FR" dirty="0" smtClean="0"/>
              <a:t> QL </a:t>
            </a:r>
            <a:r>
              <a:rPr lang="fr-FR" dirty="0" err="1" smtClean="0"/>
              <a:t>models</a:t>
            </a:r>
            <a:r>
              <a:rPr lang="fr-FR" dirty="0" smtClean="0"/>
              <a:t>: isotope </a:t>
            </a:r>
            <a:r>
              <a:rPr lang="fr-FR" dirty="0" err="1" smtClean="0"/>
              <a:t>effects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8" name="TextBox 5"/>
          <p:cNvSpPr txBox="1"/>
          <p:nvPr/>
        </p:nvSpPr>
        <p:spPr bwMode="auto">
          <a:xfrm>
            <a:off x="81261" y="4103506"/>
            <a:ext cx="12071230" cy="17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64" tIns="42332" rIns="84664" bIns="42332" rtlCol="0">
            <a:spAutoFit/>
          </a:bodyPr>
          <a:lstStyle/>
          <a:p>
            <a:pPr marL="264576" lvl="1" indent="-264576">
              <a:spcAft>
                <a:spcPts val="1200"/>
              </a:spcAft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DT extrapolation to 40 MW</a:t>
            </a:r>
            <a:r>
              <a:rPr lang="en-US" sz="2000" dirty="0" smtClean="0">
                <a:cs typeface="Arial" panose="020B0604020202020204" pitchFamily="34" charset="0"/>
              </a:rPr>
              <a:t> with different models (TGLF, </a:t>
            </a:r>
            <a:r>
              <a:rPr lang="en-US" sz="2000" dirty="0" err="1" smtClean="0">
                <a:cs typeface="Arial" panose="020B0604020202020204" pitchFamily="34" charset="0"/>
              </a:rPr>
              <a:t>Qualikiz</a:t>
            </a:r>
            <a:r>
              <a:rPr lang="en-US" sz="2000" dirty="0" smtClean="0">
                <a:cs typeface="Arial" panose="020B0604020202020204" pitchFamily="34" charset="0"/>
              </a:rPr>
              <a:t>) and integrated modelling suites</a:t>
            </a:r>
          </a:p>
          <a:p>
            <a:pPr marL="264576" lvl="1" indent="-264576">
              <a:spcAft>
                <a:spcPts val="1200"/>
              </a:spcAft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Isotope effect for the hybrid route: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better core thermal confinement in DT than DD and higher density peaking</a:t>
            </a:r>
          </a:p>
          <a:p>
            <a:pPr marL="264576" lvl="1" indent="-264576">
              <a:spcAft>
                <a:spcPts val="1200"/>
              </a:spcAft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Several mechanisms playing a role: </a:t>
            </a:r>
            <a:r>
              <a:rPr lang="en-US" sz="2000" dirty="0" err="1" smtClean="0">
                <a:cs typeface="Arial" panose="020B0604020202020204" pitchFamily="34" charset="0"/>
              </a:rPr>
              <a:t>ExB</a:t>
            </a:r>
            <a:r>
              <a:rPr lang="en-US" sz="2000" dirty="0" smtClean="0">
                <a:cs typeface="Arial" panose="020B0604020202020204" pitchFamily="34" charset="0"/>
              </a:rPr>
              <a:t> shearing, </a:t>
            </a:r>
            <a:r>
              <a:rPr lang="en-US" sz="2000" dirty="0" err="1" smtClean="0">
                <a:cs typeface="Arial" panose="020B0604020202020204" pitchFamily="34" charset="0"/>
              </a:rPr>
              <a:t>Ti</a:t>
            </a:r>
            <a:r>
              <a:rPr lang="en-US" sz="2000" dirty="0" smtClean="0"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cs typeface="Arial" panose="020B0604020202020204" pitchFamily="34" charset="0"/>
              </a:rPr>
              <a:t>Te</a:t>
            </a:r>
            <a:r>
              <a:rPr lang="en-US" sz="2000" dirty="0" smtClean="0">
                <a:cs typeface="Arial" panose="020B0604020202020204" pitchFamily="34" charset="0"/>
              </a:rPr>
              <a:t>, electrons and ions heat exchange, pedestal increasing</a:t>
            </a:r>
          </a:p>
          <a:p>
            <a:pPr marL="264576" lvl="1" indent="-264576">
              <a:spcAft>
                <a:spcPts val="1200"/>
              </a:spcAft>
              <a:buClr>
                <a:srgbClr val="0000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How confident can we be in QL DT extrapolations? What can be the impact on ITER?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8502" y="3127437"/>
            <a:ext cx="1424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dirty="0">
                <a:cs typeface="Arial" charset="0"/>
              </a:rPr>
              <a:t>J. Garcia PPCF 2016 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723" y="885294"/>
            <a:ext cx="5756307" cy="3013150"/>
          </a:xfrm>
          <a:prstGeom prst="rect">
            <a:avLst/>
          </a:prstGeom>
        </p:spPr>
      </p:pic>
      <p:sp>
        <p:nvSpPr>
          <p:cNvPr id="11" name="Espace réservé du pied de page 1"/>
          <p:cNvSpPr txBox="1">
            <a:spLocks/>
          </p:cNvSpPr>
          <p:nvPr/>
        </p:nvSpPr>
        <p:spPr>
          <a:xfrm>
            <a:off x="6021800" y="6522908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79229" y="3099735"/>
            <a:ext cx="2156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dirty="0">
                <a:cs typeface="Arial" charset="0"/>
              </a:rPr>
              <a:t>F.J. Casson et al this conference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307529" y="1325440"/>
            <a:ext cx="19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CRONOS+TGLF: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9225115" y="1229672"/>
            <a:ext cx="129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Aft>
                <a:spcPts val="1200"/>
              </a:spcAft>
              <a:buClr>
                <a:srgbClr val="0000FF"/>
              </a:buClr>
              <a:buSzPct val="125000"/>
            </a:pPr>
            <a:r>
              <a:rPr lang="en-US" dirty="0" smtClean="0">
                <a:cs typeface="Arial" panose="020B0604020202020204" pitchFamily="34" charset="0"/>
              </a:rPr>
              <a:t>JETTO+QLK: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770" y="1792833"/>
            <a:ext cx="30371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Pedestal scales as  ~ P</a:t>
            </a:r>
            <a:r>
              <a:rPr kumimoji="0" lang="en-GB" sz="16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en-GB" sz="1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0.41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GB" sz="16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</a:t>
            </a:r>
            <a:endParaRPr kumimoji="0" lang="en-GB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electron temperature gradient scales (ETG)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Alpha power contribution included.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29067" y="1698670"/>
            <a:ext cx="3352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pedestal scaling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electron temperature gradients (ETG) 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prstClr val="black"/>
                </a:solidFill>
              </a:rPr>
              <a:t>Alpha power contribution included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5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/>
              <a:t>Isotope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in DT ITER plasmas: </a:t>
            </a:r>
            <a:r>
              <a:rPr lang="fr-FR" sz="2400" dirty="0" err="1" smtClean="0"/>
              <a:t>strong</a:t>
            </a:r>
            <a:r>
              <a:rPr lang="fr-FR" sz="2400" dirty="0" smtClean="0"/>
              <a:t> </a:t>
            </a:r>
            <a:r>
              <a:rPr lang="fr-FR" sz="2400" dirty="0" err="1" smtClean="0"/>
              <a:t>heat</a:t>
            </a:r>
            <a:r>
              <a:rPr lang="fr-FR" sz="2400" dirty="0" smtClean="0"/>
              <a:t> flux </a:t>
            </a:r>
            <a:r>
              <a:rPr lang="fr-FR" sz="2400" dirty="0" err="1" smtClean="0"/>
              <a:t>reduction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3 Rectángulo"/>
              <p:cNvSpPr>
                <a:spLocks noChangeArrowheads="1"/>
              </p:cNvSpPr>
              <p:nvPr/>
            </p:nvSpPr>
            <p:spPr bwMode="auto">
              <a:xfrm>
                <a:off x="332929" y="3944820"/>
                <a:ext cx="10903789" cy="1420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0975" indent="-180975">
                  <a:buFont typeface="Arial" panose="020B0604020202020204" pitchFamily="34" charset="0"/>
                  <a:buChar char="•"/>
                  <a:tabLst>
                    <a:tab pos="1512000" algn="l"/>
                    <a:tab pos="1828800" algn="l"/>
                    <a:tab pos="1890000" algn="l"/>
                    <a:tab pos="2059200" algn="l"/>
                  </a:tabLst>
                </a:pPr>
                <a:r>
                  <a:rPr lang="en-US" dirty="0" smtClean="0">
                    <a:ea typeface="平成明朝"/>
                    <a:cs typeface="Times New Roman" pitchFamily="18" charset="0"/>
                  </a:rPr>
                  <a:t>Excluding 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electromagnetic </a:t>
                </a:r>
                <a:r>
                  <a:rPr lang="en-US" dirty="0" smtClean="0">
                    <a:ea typeface="平成明朝"/>
                    <a:cs typeface="Times New Roman" pitchFamily="18" charset="0"/>
                  </a:rPr>
                  <a:t>effects (EM) 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and </a:t>
                </a:r>
                <a:r>
                  <a:rPr lang="en-US" dirty="0" err="1">
                    <a:ea typeface="平成明朝"/>
                    <a:cs typeface="Times New Roman" pitchFamily="18" charset="0"/>
                  </a:rPr>
                  <a:t>ExB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 </a:t>
                </a:r>
                <a:r>
                  <a:rPr lang="en-US" dirty="0" smtClean="0">
                    <a:ea typeface="平成明朝"/>
                    <a:cs typeface="Times New Roman" pitchFamily="18" charset="0"/>
                  </a:rPr>
                  <a:t>(PVG) flow shear, effects, GB 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scaling: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𝐷𝑇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𝐷𝐷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=1.09~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fr-FR" dirty="0" smtClean="0"/>
              </a:p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1512000" algn="l"/>
                    <a:tab pos="1828800" algn="l"/>
                    <a:tab pos="1890000" algn="l"/>
                    <a:tab pos="2059200" algn="l"/>
                  </a:tabLst>
                </a:pPr>
                <a:r>
                  <a:rPr lang="en-US" dirty="0" smtClean="0">
                    <a:ea typeface="平成明朝"/>
                    <a:cs typeface="Times New Roman" pitchFamily="18" charset="0"/>
                  </a:rPr>
                  <a:t>With EM 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and </a:t>
                </a:r>
                <a:r>
                  <a:rPr lang="en-US" dirty="0" err="1">
                    <a:ea typeface="平成明朝"/>
                    <a:cs typeface="Times New Roman" pitchFamily="18" charset="0"/>
                  </a:rPr>
                  <a:t>ExB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 (PVG) effects </a:t>
                </a:r>
                <a:r>
                  <a:rPr lang="en-US" dirty="0" smtClean="0">
                    <a:ea typeface="平成明朝"/>
                    <a:cs typeface="Times New Roman" pitchFamily="18" charset="0"/>
                  </a:rPr>
                  <a:t>(full 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simulation)</a:t>
                </a:r>
              </a:p>
              <a:p>
                <a:pPr marL="635000" lvl="1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1512000" algn="l"/>
                    <a:tab pos="1828800" algn="l"/>
                    <a:tab pos="1890000" algn="l"/>
                    <a:tab pos="2059200" algn="l"/>
                  </a:tabLst>
                </a:pPr>
                <a:r>
                  <a:rPr lang="en-US" dirty="0">
                    <a:solidFill>
                      <a:srgbClr val="FF0000"/>
                    </a:solidFill>
                    <a:ea typeface="平成明朝"/>
                    <a:cs typeface="Times New Roman" pitchFamily="18" charset="0"/>
                  </a:rPr>
                  <a:t>Ion heat flux reduction of 42% from DD to DT </a:t>
                </a:r>
              </a:p>
              <a:p>
                <a:pPr marL="635000" lvl="1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1512000" algn="l"/>
                    <a:tab pos="1828800" algn="l"/>
                    <a:tab pos="1890000" algn="l"/>
                    <a:tab pos="2059200" algn="l"/>
                  </a:tabLst>
                </a:pPr>
                <a:r>
                  <a:rPr lang="en-US" dirty="0">
                    <a:ea typeface="平成明朝"/>
                    <a:cs typeface="Times New Roman" pitchFamily="18" charset="0"/>
                  </a:rPr>
                  <a:t>3 times reduction of heat flux from DD to full </a:t>
                </a:r>
                <a:r>
                  <a:rPr lang="en-US" dirty="0" err="1">
                    <a:ea typeface="平成明朝"/>
                    <a:cs typeface="Times New Roman" pitchFamily="18" charset="0"/>
                  </a:rPr>
                  <a:t>DT+fast</a:t>
                </a:r>
                <a:r>
                  <a:rPr lang="en-US" dirty="0">
                    <a:ea typeface="平成明朝"/>
                    <a:cs typeface="Times New Roman" pitchFamily="18" charset="0"/>
                  </a:rPr>
                  <a:t> ions</a:t>
                </a:r>
                <a:r>
                  <a:rPr lang="en-US" dirty="0">
                    <a:ea typeface="平成明朝"/>
                    <a:cs typeface="Times New Roman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rgbClr val="FF0000"/>
                    </a:solidFill>
                    <a:ea typeface="平成明朝"/>
                    <a:cs typeface="Times New Roman" pitchFamily="18" charset="0"/>
                    <a:sym typeface="Wingdings" panose="05000000000000000000" pitchFamily="2" charset="2"/>
                  </a:rPr>
                  <a:t>Strong deviation from GB </a:t>
                </a:r>
                <a:r>
                  <a:rPr lang="en-US" dirty="0" smtClean="0">
                    <a:solidFill>
                      <a:srgbClr val="FF0000"/>
                    </a:solidFill>
                    <a:ea typeface="平成明朝"/>
                    <a:cs typeface="Times New Roman" pitchFamily="18" charset="0"/>
                    <a:sym typeface="Wingdings" panose="05000000000000000000" pitchFamily="2" charset="2"/>
                  </a:rPr>
                  <a:t>scaling</a:t>
                </a:r>
                <a:endParaRPr lang="en-US" dirty="0">
                  <a:solidFill>
                    <a:srgbClr val="FF0000"/>
                  </a:solidFill>
                  <a:ea typeface="平成明朝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29" y="3944820"/>
                <a:ext cx="10903789" cy="1420004"/>
              </a:xfrm>
              <a:prstGeom prst="rect">
                <a:avLst/>
              </a:prstGeom>
              <a:blipFill>
                <a:blip r:embed="rId2"/>
                <a:stretch>
                  <a:fillRect l="-391" t="-26609" r="-3747" b="-60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8"/>
              <p:cNvSpPr txBox="1"/>
              <p:nvPr/>
            </p:nvSpPr>
            <p:spPr>
              <a:xfrm>
                <a:off x="2249830" y="678167"/>
                <a:ext cx="7771631" cy="393267"/>
              </a:xfrm>
              <a:prstGeom prst="rect">
                <a:avLst/>
              </a:prstGeom>
              <a:noFill/>
            </p:spPr>
            <p:txBody>
              <a:bodyPr wrap="square" lIns="84664" tIns="42332" rIns="84664" bIns="42332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Non-linear results of ITER hybrid scenario with GENE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=0.33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30" y="678167"/>
                <a:ext cx="7771631" cy="393267"/>
              </a:xfrm>
              <a:prstGeom prst="rect">
                <a:avLst/>
              </a:prstGeom>
              <a:blipFill>
                <a:blip r:embed="rId3"/>
                <a:stretch>
                  <a:fillRect l="-941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03" y="992702"/>
            <a:ext cx="3061358" cy="29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256938"/>
            <a:ext cx="1449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J. Garcia et al. NF17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2537181"/>
            <a:ext cx="1542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J. Garcia et al. </a:t>
            </a:r>
            <a:r>
              <a:rPr lang="en-US" sz="1200" dirty="0"/>
              <a:t>POP18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332929" y="5390032"/>
            <a:ext cx="1170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12000" algn="l"/>
                <a:tab pos="1828800" algn="l"/>
                <a:tab pos="1890000" algn="l"/>
                <a:tab pos="2059200" algn="l"/>
              </a:tabLst>
            </a:pPr>
            <a:r>
              <a:rPr lang="en-US" altLang="fr-FR" dirty="0">
                <a:ea typeface="平成明朝"/>
                <a:cs typeface="Times New Roman" pitchFamily="18" charset="0"/>
              </a:rPr>
              <a:t>Some of these effects are non-linear (zonal-flows) still have to be included in QL </a:t>
            </a:r>
            <a:r>
              <a:rPr lang="en-US" altLang="fr-FR" dirty="0" smtClean="0">
                <a:ea typeface="平成明朝"/>
                <a:cs typeface="Times New Roman" pitchFamily="18" charset="0"/>
              </a:rPr>
              <a:t>models, but some trends are captured</a:t>
            </a:r>
            <a:endParaRPr lang="en-US" dirty="0">
              <a:ea typeface="平成明朝"/>
              <a:cs typeface="Times New Roman" pitchFamily="18" charset="0"/>
            </a:endParaRPr>
          </a:p>
        </p:txBody>
      </p:sp>
      <p:sp>
        <p:nvSpPr>
          <p:cNvPr id="12" name="Espace réservé du pied de page 1"/>
          <p:cNvSpPr txBox="1">
            <a:spLocks/>
          </p:cNvSpPr>
          <p:nvPr/>
        </p:nvSpPr>
        <p:spPr>
          <a:xfrm>
            <a:off x="6016504" y="6522908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721373" y="1256622"/>
            <a:ext cx="4295131" cy="2160406"/>
            <a:chOff x="327804" y="1133573"/>
            <a:chExt cx="5525912" cy="2296671"/>
          </a:xfrm>
        </p:grpSpPr>
        <p:graphicFrame>
          <p:nvGraphicFramePr>
            <p:cNvPr id="7" name="Graphique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0248367"/>
                </p:ext>
              </p:extLst>
            </p:nvPr>
          </p:nvGraphicFramePr>
          <p:xfrm>
            <a:off x="769872" y="1133573"/>
            <a:ext cx="5083844" cy="22966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3" name="Connecteur droit 12"/>
            <p:cNvCxnSpPr/>
            <p:nvPr/>
          </p:nvCxnSpPr>
          <p:spPr>
            <a:xfrm flipV="1">
              <a:off x="327804" y="2320506"/>
              <a:ext cx="4580626" cy="172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371854" y="2970433"/>
              <a:ext cx="4580626" cy="172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58091" y="5817011"/>
            <a:ext cx="118590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Message 3: </a:t>
            </a:r>
            <a:r>
              <a:rPr lang="en-US" b="1" dirty="0" smtClean="0">
                <a:solidFill>
                  <a:srgbClr val="FF0000"/>
                </a:solidFill>
              </a:rPr>
              <a:t>DT isotope effects are complex and simplified modelling can only partially capture (for instance </a:t>
            </a:r>
            <a:r>
              <a:rPr lang="en-US" b="1" dirty="0" err="1" smtClean="0">
                <a:solidFill>
                  <a:srgbClr val="FF0000"/>
                </a:solidFill>
              </a:rPr>
              <a:t>ExB</a:t>
            </a:r>
            <a:r>
              <a:rPr lang="en-US" b="1" dirty="0" smtClean="0">
                <a:solidFill>
                  <a:srgbClr val="FF0000"/>
                </a:solidFill>
              </a:rPr>
              <a:t> shearing)</a:t>
            </a:r>
          </a:p>
          <a:p>
            <a:pPr marL="285750" indent="-285750" algn="ctr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physics of the DT isotope effect can be studied at JET for minimizing ITER risks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76200"/>
            <a:ext cx="11057467" cy="457200"/>
          </a:xfrm>
        </p:spPr>
        <p:txBody>
          <a:bodyPr/>
          <a:lstStyle/>
          <a:p>
            <a:pPr algn="ctr"/>
            <a:r>
              <a:rPr lang="en-GB" sz="2400" dirty="0" smtClean="0"/>
              <a:t>DT </a:t>
            </a:r>
            <a:r>
              <a:rPr lang="en-GB" sz="2400" dirty="0"/>
              <a:t>fusion </a:t>
            </a:r>
            <a:r>
              <a:rPr lang="en-GB" sz="2400" dirty="0" smtClean="0"/>
              <a:t>power at JET extrapolation: significant isotope effects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4F40F8-4374-4B28-B962-6FD1DFE6A93F}"/>
                  </a:ext>
                </a:extLst>
              </p:cNvPr>
              <p:cNvSpPr txBox="1"/>
              <p:nvPr/>
            </p:nvSpPr>
            <p:spPr>
              <a:xfrm>
                <a:off x="4766741" y="834368"/>
                <a:ext cx="7425259" cy="417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Extrapolations performed to maximum power in DT with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validated models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Error </a:t>
                </a:r>
                <a:r>
                  <a:rPr lang="en-GB" sz="2000" dirty="0"/>
                  <a:t>bars account for: sensitivity to bootstrap current models, isotope effects, </a:t>
                </a:r>
                <a:r>
                  <a:rPr lang="en-GB" sz="2000" dirty="0" err="1"/>
                  <a:t>Ip</a:t>
                </a:r>
                <a:endParaRPr lang="en-GB" sz="2000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/>
                  <a:t>Maximum </a:t>
                </a:r>
                <a:r>
                  <a:rPr lang="en-GB" sz="2000" dirty="0" err="1"/>
                  <a:t>P</a:t>
                </a:r>
                <a:r>
                  <a:rPr lang="en-GB" sz="2000" baseline="-25000" dirty="0" err="1"/>
                  <a:t>fus</a:t>
                </a:r>
                <a:r>
                  <a:rPr lang="en-GB" sz="2000" dirty="0"/>
                  <a:t> for baseline at highest </a:t>
                </a:r>
                <a:r>
                  <a:rPr lang="en-GB" sz="2000" dirty="0" err="1"/>
                  <a:t>Ip</a:t>
                </a:r>
                <a:r>
                  <a:rPr lang="en-GB" sz="2000" dirty="0"/>
                  <a:t>. </a:t>
                </a:r>
                <a:r>
                  <a:rPr lang="en-GB" sz="2000" dirty="0">
                    <a:solidFill>
                      <a:srgbClr val="FF0000"/>
                    </a:solidFill>
                  </a:rPr>
                  <a:t>For hybrid an optimum appears depending on the density </a:t>
                </a:r>
                <a:r>
                  <a:rPr lang="en-GB" sz="2000" dirty="0"/>
                  <a:t>[J. Garcia et al </a:t>
                </a:r>
                <a:r>
                  <a:rPr lang="en-GB" sz="2000" dirty="0" err="1"/>
                  <a:t>ppcf</a:t>
                </a:r>
                <a:r>
                  <a:rPr lang="en-GB" sz="2000" dirty="0"/>
                  <a:t> 16]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FF0000"/>
                    </a:solidFill>
                  </a:rPr>
                  <a:t>P</a:t>
                </a:r>
                <a:r>
                  <a:rPr lang="en-GB" sz="2000" baseline="-25000" dirty="0">
                    <a:solidFill>
                      <a:srgbClr val="FF0000"/>
                    </a:solidFill>
                  </a:rPr>
                  <a:t>fus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~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10-16MW for hybrid and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baseline </a:t>
                </a:r>
                <a:r>
                  <a:rPr lang="en-GB" sz="2000" dirty="0" smtClean="0"/>
                  <a:t>(roughly 50% beam-target).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solidFill>
                      <a:srgbClr val="FF0000"/>
                    </a:solidFill>
                  </a:rPr>
                  <a:t>Very </a:t>
                </a:r>
                <a:r>
                  <a:rPr lang="en-GB" sz="2000" dirty="0">
                    <a:solidFill>
                      <a:srgbClr val="FF0000"/>
                    </a:solidFill>
                  </a:rPr>
                  <a:t>favourable isotope effects found for the hybrid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route in line with </a:t>
                </a:r>
                <a:r>
                  <a:rPr lang="en-GB" sz="2000" dirty="0" err="1" smtClean="0">
                    <a:solidFill>
                      <a:srgbClr val="FF0000"/>
                    </a:solidFill>
                  </a:rPr>
                  <a:t>gyrokinetic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 simulations 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000" b="1" dirty="0" smtClean="0"/>
                  <a:t>Modelling drawback</a:t>
                </a:r>
                <a:r>
                  <a:rPr lang="en-GB" sz="2000" dirty="0" smtClean="0"/>
                  <a:t>: pedestal density and pressure, elm frequency change with isotope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4F40F8-4374-4B28-B962-6FD1DFE6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41" y="834368"/>
                <a:ext cx="7425259" cy="4170372"/>
              </a:xfrm>
              <a:prstGeom prst="rect">
                <a:avLst/>
              </a:prstGeom>
              <a:blipFill>
                <a:blip r:embed="rId2"/>
                <a:stretch>
                  <a:fillRect l="-739" t="-877" b="-1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6438092" y="6528474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82439" y="6538409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03" y="727092"/>
            <a:ext cx="4120569" cy="4384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369" y="5123696"/>
            <a:ext cx="1992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J. Garcia et al </a:t>
            </a:r>
            <a:r>
              <a:rPr lang="en-GB" sz="1400" dirty="0" err="1"/>
              <a:t>ppcf</a:t>
            </a:r>
            <a:r>
              <a:rPr lang="en-GB" sz="1400" dirty="0"/>
              <a:t> 16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2334230" y="5112019"/>
            <a:ext cx="2052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ea typeface="Times New Roman" panose="02020603050405020304" pitchFamily="18" charset="0"/>
              </a:rPr>
              <a:t>S. Saarelma</a:t>
            </a:r>
            <a:r>
              <a:rPr lang="fr-FR" sz="1400" cap="all" dirty="0">
                <a:ea typeface="Times New Roman" panose="02020603050405020304" pitchFamily="18" charset="0"/>
              </a:rPr>
              <a:t> </a:t>
            </a:r>
            <a:r>
              <a:rPr lang="fr-FR" sz="1400" dirty="0">
                <a:ea typeface="Times New Roman" panose="02020603050405020304" pitchFamily="18" charset="0"/>
              </a:rPr>
              <a:t>et al. </a:t>
            </a:r>
            <a:r>
              <a:rPr lang="fr-FR" sz="1400" dirty="0" err="1">
                <a:ea typeface="Times New Roman" panose="02020603050405020304" pitchFamily="18" charset="0"/>
              </a:rPr>
              <a:t>ppcf</a:t>
            </a:r>
            <a:r>
              <a:rPr lang="fr-FR" sz="1400" dirty="0">
                <a:ea typeface="Times New Roman" panose="02020603050405020304" pitchFamily="18" charset="0"/>
              </a:rPr>
              <a:t> 18 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387350" y="5579279"/>
            <a:ext cx="11635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Message 4: Similar </a:t>
            </a:r>
            <a:r>
              <a:rPr lang="en-GB" sz="2000" b="1" dirty="0" err="1">
                <a:solidFill>
                  <a:srgbClr val="FF0000"/>
                </a:solidFill>
              </a:rPr>
              <a:t>P</a:t>
            </a:r>
            <a:r>
              <a:rPr lang="en-GB" sz="2000" b="1" baseline="-25000" dirty="0" err="1">
                <a:solidFill>
                  <a:srgbClr val="FF0000"/>
                </a:solidFill>
              </a:rPr>
              <a:t>fus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than the </a:t>
            </a:r>
            <a:r>
              <a:rPr lang="en-GB" sz="2000" b="1" dirty="0">
                <a:solidFill>
                  <a:srgbClr val="FF0000"/>
                </a:solidFill>
              </a:rPr>
              <a:t>first DT campaign at JET but with </a:t>
            </a:r>
            <a:r>
              <a:rPr lang="en-GB" sz="2000" b="1" dirty="0" smtClean="0">
                <a:solidFill>
                  <a:srgbClr val="FF0000"/>
                </a:solidFill>
              </a:rPr>
              <a:t>plasmas closer to ITER conditions. The DT isotope effect obtained could be even underestimated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050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510" y="145507"/>
            <a:ext cx="8541327" cy="4572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dirty="0"/>
              <a:t>Outline</a:t>
            </a:r>
            <a:endParaRPr lang="en-US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140" y="770936"/>
            <a:ext cx="9015307" cy="56487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Transport model validation with D and H plasmas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Neutron rate generation validation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DT extrapolations and physics of the DT isotope effect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+mn-lt"/>
              </a:rPr>
              <a:t>Physics of alpha born particles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Conclusions</a:t>
            </a:r>
            <a:endParaRPr lang="en-US" sz="2400" dirty="0">
              <a:latin typeface="+mn-lt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712788" indent="-350838"/>
            <a:endParaRPr lang="en-US" sz="1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6030761" y="6537700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Alpha </a:t>
            </a:r>
            <a:r>
              <a:rPr lang="fr-FR" dirty="0" err="1" smtClean="0"/>
              <a:t>physics</a:t>
            </a:r>
            <a:r>
              <a:rPr lang="fr-FR" dirty="0" smtClean="0"/>
              <a:t> analyses at 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827248" y="6538409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3075" name="Imag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03" y="834086"/>
            <a:ext cx="3095371" cy="26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27" y="857311"/>
            <a:ext cx="2902745" cy="26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36" y="887083"/>
            <a:ext cx="2933701" cy="25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1" y="5279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F4F40F8-4374-4B28-B962-6FD1DFE6A93F}"/>
              </a:ext>
            </a:extLst>
          </p:cNvPr>
          <p:cNvSpPr txBox="1"/>
          <p:nvPr/>
        </p:nvSpPr>
        <p:spPr>
          <a:xfrm>
            <a:off x="184950" y="3779141"/>
            <a:ext cx="1175780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F0000"/>
                </a:solidFill>
              </a:rPr>
              <a:t>Alpha physics analyses possible in JET-DT scenarios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Quite significant alpha heating to the electrons and fast ions pressure…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… but direct competition of ICRH: </a:t>
            </a:r>
            <a:r>
              <a:rPr lang="en-GB" sz="2200" dirty="0">
                <a:solidFill>
                  <a:srgbClr val="FF0000"/>
                </a:solidFill>
              </a:rPr>
              <a:t>how to  clearly see alpha effects?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F0000"/>
                </a:solidFill>
              </a:rPr>
              <a:t>Two possible solutions</a:t>
            </a:r>
            <a:r>
              <a:rPr lang="en-GB" sz="2200" dirty="0"/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Using </a:t>
            </a:r>
            <a:r>
              <a:rPr lang="en-GB" sz="2200" baseline="30000" dirty="0"/>
              <a:t>3</a:t>
            </a:r>
            <a:r>
              <a:rPr lang="en-GB" sz="2200" dirty="0"/>
              <a:t>He as alternative to H minority (ITER scheme)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Removing ICRH for two slowing down time</a:t>
            </a:r>
            <a:r>
              <a:rPr lang="en-GB" sz="2200" dirty="0">
                <a:sym typeface="Wingdings" panose="05000000000000000000" pitchFamily="2" charset="2"/>
              </a:rPr>
              <a:t> W accumulation? </a:t>
            </a:r>
            <a:r>
              <a:rPr lang="en-GB" sz="1600" dirty="0">
                <a:sym typeface="Wingdings" panose="05000000000000000000" pitchFamily="2" charset="2"/>
              </a:rPr>
              <a:t>[F.J. Casson et al. this conference]</a:t>
            </a:r>
            <a:endParaRPr lang="en-GB" dirty="0"/>
          </a:p>
        </p:txBody>
      </p:sp>
      <p:sp>
        <p:nvSpPr>
          <p:cNvPr id="12" name="Espace réservé du pied de page 1"/>
          <p:cNvSpPr txBox="1">
            <a:spLocks/>
          </p:cNvSpPr>
          <p:nvPr/>
        </p:nvSpPr>
        <p:spPr>
          <a:xfrm>
            <a:off x="6443142" y="6528474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510" y="145507"/>
            <a:ext cx="8541327" cy="4572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dirty="0"/>
              <a:t>Outline</a:t>
            </a:r>
            <a:endParaRPr lang="en-US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245" y="761971"/>
            <a:ext cx="9015307" cy="56487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Transport model validation with D and H plasmas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Neutron rate generation validation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DT extrapolations and physics of the DT isotope effect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Physics of alpha born particles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+mn-lt"/>
              </a:rPr>
              <a:t>Conclusions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+mn-lt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712788" indent="-350838"/>
            <a:endParaRPr lang="en-US" sz="1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6021800" y="6532582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" y="764704"/>
                <a:ext cx="12192000" cy="5648796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latin typeface="+mn-lt"/>
                  </a:rPr>
                  <a:t>Record neutron yield plasmas obtained in the last campaign analyzed and extrapolated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latin typeface="+mn-lt"/>
                  </a:rPr>
                  <a:t>Isotope effects found in recent campaigns, some causes found from first principle physics analyses. 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Upcoming T campaign will allow more comparisons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latin typeface="+mn-lt"/>
                  </a:rPr>
                  <a:t>Extrapolated fusion yield consistent between different approaches : 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P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+mn-lt"/>
                  </a:rPr>
                  <a:t>fus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10-16 MW for hybrid and baseline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latin typeface="+mn-lt"/>
                  </a:rPr>
                  <a:t>Significant isotope effects found in JET-DT hybrid regime extrapolated plasmas. 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Even stronger transport isotope effect obtained for ITER hybrid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latin typeface="+mn-lt"/>
                  </a:rPr>
                  <a:t>DD plasmas optimization cannot be directly translated to DT due to 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inherent differences in transport, MHD and neutron generation. 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latin typeface="+mn-lt"/>
                  </a:rPr>
                  <a:t>Key ITER physics can be analyzed in DT extrapolated plasmas: 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alpha electron heating and destabilization of </a:t>
                </a:r>
                <a:r>
                  <a:rPr lang="en-US" dirty="0" err="1" smtClean="0">
                    <a:solidFill>
                      <a:srgbClr val="FF0000"/>
                    </a:solidFill>
                    <a:latin typeface="+mn-lt"/>
                  </a:rPr>
                  <a:t>Alfvén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 modes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latin typeface="+mn-lt"/>
                  </a:rPr>
                  <a:t>Many effects still to be included in integrated modelling DT extrapolations: fast ions impact on turbulence, isotope effects on pedestal, impurity seeding…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DT related isotope effects for ITER DT phase can be analyzed in JET-DT for minimizing risks</a:t>
                </a:r>
              </a:p>
              <a:p>
                <a:pPr marL="400050" lvl="2" indent="0">
                  <a:buNone/>
                </a:pPr>
                <a:endParaRPr lang="fr-FR" dirty="0" smtClean="0"/>
              </a:p>
              <a:p>
                <a:pPr marL="762000" lvl="2" indent="-361950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64704"/>
                <a:ext cx="12192000" cy="5648796"/>
              </a:xfrm>
              <a:blipFill>
                <a:blip r:embed="rId2"/>
                <a:stretch>
                  <a:fillRect l="-450" t="-1079" r="-4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6" name="Espace réservé du pied de page 1"/>
          <p:cNvSpPr txBox="1">
            <a:spLocks/>
          </p:cNvSpPr>
          <p:nvPr/>
        </p:nvSpPr>
        <p:spPr>
          <a:xfrm>
            <a:off x="6043211" y="6522908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4707472" y="6538409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510" y="145507"/>
            <a:ext cx="8541327" cy="4572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200" dirty="0"/>
              <a:t>Outline-Relevant questions for a burning plasma campaign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474" y="896442"/>
            <a:ext cx="11403352" cy="564879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400" dirty="0">
                <a:latin typeface="+mn-lt"/>
              </a:rPr>
              <a:t>Is the physics of pedestal, transport/turbulence, MHD and heating very different in DT with respect to DD plasmas?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latin typeface="+mn-lt"/>
              </a:rPr>
              <a:t>Are the usual models used for predicting DD also valid for different isotopes? 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latin typeface="+mn-lt"/>
              </a:rPr>
              <a:t>Can we predict the neutrons generated in DD and extrapolate to DT?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latin typeface="+mn-lt"/>
              </a:rPr>
              <a:t>Can optimum plasmas in DD be also optimum for DT operation?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latin typeface="+mn-lt"/>
              </a:rPr>
              <a:t>Can JET-DT integrated operation be ITER relevant? i.e. it can help to minimize ITER risks in DT operation?   </a:t>
            </a:r>
            <a:endParaRPr lang="en-US" dirty="0" smtClean="0"/>
          </a:p>
          <a:p>
            <a:endParaRPr lang="en-US" dirty="0" smtClean="0"/>
          </a:p>
          <a:p>
            <a:pPr marL="712788" indent="-350838"/>
            <a:endParaRPr lang="en-US" sz="1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6121461" y="6538409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5674" y="145507"/>
            <a:ext cx="8017069" cy="457200"/>
          </a:xfrm>
        </p:spPr>
        <p:txBody>
          <a:bodyPr/>
          <a:lstStyle/>
          <a:p>
            <a:pPr algn="ctr"/>
            <a:r>
              <a:rPr lang="fr-FR" sz="2400" dirty="0"/>
              <a:t>Content: </a:t>
            </a:r>
            <a:r>
              <a:rPr lang="fr-FR" sz="2400" dirty="0" err="1"/>
              <a:t>Modelling</a:t>
            </a:r>
            <a:r>
              <a:rPr lang="fr-FR" sz="2400" dirty="0"/>
              <a:t>/analyses/extrapolation </a:t>
            </a:r>
            <a:r>
              <a:rPr lang="fr-FR" sz="2400" dirty="0" err="1"/>
              <a:t>strategy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11" name="3 Rectángulo"/>
          <p:cNvSpPr>
            <a:spLocks noChangeArrowheads="1"/>
          </p:cNvSpPr>
          <p:nvPr/>
        </p:nvSpPr>
        <p:spPr bwMode="auto">
          <a:xfrm>
            <a:off x="4514416" y="1610844"/>
            <a:ext cx="7520938" cy="3754874"/>
          </a:xfrm>
          <a:prstGeom prst="rect">
            <a:avLst/>
          </a:prstGeom>
          <a:noFill/>
          <a:ln w="158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Validation of models on existing D and H plasmas</a:t>
            </a: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Verification of a 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extrapolation capability with existing D plasmas </a:t>
            </a:r>
            <a:r>
              <a:rPr lang="en-US" sz="2000" dirty="0">
                <a:ea typeface="平成明朝"/>
                <a:cs typeface="Times New Roman" pitchFamily="18" charset="0"/>
              </a:rPr>
              <a:t>when changing power, </a:t>
            </a:r>
            <a:r>
              <a:rPr lang="en-US" sz="2000" dirty="0" err="1">
                <a:ea typeface="平成明朝"/>
                <a:cs typeface="Times New Roman" pitchFamily="18" charset="0"/>
              </a:rPr>
              <a:t>Ip</a:t>
            </a:r>
            <a:r>
              <a:rPr lang="en-US" sz="2000" dirty="0">
                <a:ea typeface="平成明朝"/>
                <a:cs typeface="Times New Roman" pitchFamily="18" charset="0"/>
              </a:rPr>
              <a:t> and Bt.</a:t>
            </a:r>
          </a:p>
          <a:p>
            <a:pPr marL="265113" lvl="1" indent="-173038">
              <a:tabLst>
                <a:tab pos="1828800" algn="l"/>
                <a:tab pos="1890713" algn="l"/>
                <a:tab pos="2057400" algn="l"/>
              </a:tabLst>
            </a:pP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Verification of the 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extrapolation strategy with future D plasmas</a:t>
            </a: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Close the ‘gap’ with respect to DT physics: 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Validation of models with first DT JET campaign and future isotope experiments (T) </a:t>
            </a: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First-principle modelling supporting the extrapolation strategy</a:t>
            </a: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endParaRPr lang="en-US" dirty="0">
              <a:ea typeface="平成明朝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8789" y="617616"/>
            <a:ext cx="1184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GB" altLang="fr-FR" sz="2400" dirty="0">
                <a:solidFill>
                  <a:srgbClr val="FF0000"/>
                </a:solidFill>
                <a:latin typeface="+mn-lt"/>
              </a:rPr>
              <a:t>Strong modelling program at JET </a:t>
            </a:r>
            <a:r>
              <a:rPr lang="en-GB" altLang="fr-FR" sz="2400" dirty="0">
                <a:latin typeface="+mn-lt"/>
              </a:rPr>
              <a:t>in support of DD operation and </a:t>
            </a:r>
            <a:r>
              <a:rPr lang="en-GB" altLang="fr-FR" sz="2400" dirty="0" smtClean="0">
                <a:solidFill>
                  <a:srgbClr val="FF0000"/>
                </a:solidFill>
                <a:latin typeface="+mn-lt"/>
              </a:rPr>
              <a:t>credible DT predictions</a:t>
            </a:r>
            <a:endParaRPr lang="en-GB" altLang="fr-FR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790" y="1079620"/>
            <a:ext cx="11469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fr-FR" dirty="0"/>
              <a:t>Use of the DD plasmas with highest neutron rate or with ITB’s from the latest campaigns for:</a:t>
            </a:r>
          </a:p>
        </p:txBody>
      </p:sp>
      <p:sp>
        <p:nvSpPr>
          <p:cNvPr id="15" name="Espace réservé du pied de page 1"/>
          <p:cNvSpPr txBox="1">
            <a:spLocks/>
          </p:cNvSpPr>
          <p:nvPr/>
        </p:nvSpPr>
        <p:spPr>
          <a:xfrm>
            <a:off x="6118830" y="6535210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93776" y="1448952"/>
            <a:ext cx="4020640" cy="5257423"/>
            <a:chOff x="1745673" y="1874337"/>
            <a:chExt cx="4032448" cy="5257423"/>
          </a:xfrm>
        </p:grpSpPr>
        <p:grpSp>
          <p:nvGrpSpPr>
            <p:cNvPr id="10" name="Groupe 9"/>
            <p:cNvGrpSpPr/>
            <p:nvPr/>
          </p:nvGrpSpPr>
          <p:grpSpPr>
            <a:xfrm>
              <a:off x="1745673" y="1874337"/>
              <a:ext cx="4032448" cy="5009328"/>
              <a:chOff x="378119" y="2667321"/>
              <a:chExt cx="4032448" cy="500932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19" y="2986057"/>
                <a:ext cx="4032448" cy="4690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6"/>
              <p:cNvSpPr txBox="1"/>
              <p:nvPr/>
            </p:nvSpPr>
            <p:spPr>
              <a:xfrm>
                <a:off x="1122931" y="2667321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rate vs Power</a:t>
                </a:r>
              </a:p>
            </p:txBody>
          </p:sp>
        </p:grpSp>
        <p:sp>
          <p:nvSpPr>
            <p:cNvPr id="3" name="Ellipse 2"/>
            <p:cNvSpPr/>
            <p:nvPr/>
          </p:nvSpPr>
          <p:spPr>
            <a:xfrm>
              <a:off x="4766740" y="2395468"/>
              <a:ext cx="431800" cy="4109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3761897" y="2514601"/>
              <a:ext cx="1220744" cy="8633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3560046" y="2613934"/>
              <a:ext cx="1422595" cy="931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3695318" y="3338137"/>
              <a:ext cx="618194" cy="13392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537632" y="6823983"/>
              <a:ext cx="2448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E. </a:t>
              </a:r>
              <a:r>
                <a:rPr lang="en-US" sz="1400" dirty="0" err="1"/>
                <a:t>Joffrin</a:t>
              </a:r>
              <a:r>
                <a:rPr lang="en-US" sz="1400" dirty="0"/>
                <a:t> et al. this conference</a:t>
              </a:r>
              <a:endParaRPr lang="fr-FR" sz="1400" dirty="0"/>
            </a:p>
          </p:txBody>
        </p:sp>
      </p:grpSp>
      <p:sp>
        <p:nvSpPr>
          <p:cNvPr id="20" name="Flèche vers le bas 19"/>
          <p:cNvSpPr/>
          <p:nvPr/>
        </p:nvSpPr>
        <p:spPr>
          <a:xfrm>
            <a:off x="8067752" y="5123509"/>
            <a:ext cx="414265" cy="604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464878" y="5961099"/>
            <a:ext cx="192193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JET-DT </a:t>
            </a:r>
            <a:r>
              <a:rPr lang="fr-FR" b="1" dirty="0" err="1" smtClean="0">
                <a:solidFill>
                  <a:srgbClr val="FF0000"/>
                </a:solidFill>
              </a:rPr>
              <a:t>predictions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510" y="145507"/>
            <a:ext cx="8541327" cy="4572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dirty="0"/>
              <a:t>Outline</a:t>
            </a:r>
            <a:endParaRPr lang="en-US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867" y="896441"/>
            <a:ext cx="10205721" cy="56487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>
                <a:latin typeface="+mn-lt"/>
              </a:rPr>
              <a:t>Transport model validation with D and H plasmas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Neutron rate generation validation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DT extrapolations and p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hysics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of the DT isotope effect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Physics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of alpha born particles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Conclusions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+mn-lt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712788" indent="-350838"/>
            <a:endParaRPr lang="en-US" sz="1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6075595" y="6531873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050" y="145507"/>
            <a:ext cx="8199383" cy="457200"/>
          </a:xfrm>
        </p:spPr>
        <p:txBody>
          <a:bodyPr/>
          <a:lstStyle/>
          <a:p>
            <a:pPr algn="ctr"/>
            <a:r>
              <a:rPr lang="en-GB" sz="2400" dirty="0"/>
              <a:t>Validation of QL models with D : reasonable results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1027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7" y="755944"/>
            <a:ext cx="2792386" cy="18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9" y="2718611"/>
            <a:ext cx="2784464" cy="19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1" y="4692068"/>
            <a:ext cx="2589762" cy="20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1" y="3976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3234994" y="1489347"/>
            <a:ext cx="2810963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1" indent="-1730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Validation of TGLF with JET D shot discharge 92436 using CRONOS</a:t>
            </a: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Pedestal 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self-consistently simulated and experimental rotation used</a:t>
            </a: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Results in reasonable agreement showing strong dependence on </a:t>
            </a:r>
            <a:r>
              <a:rPr lang="en-US" sz="2000" dirty="0" err="1">
                <a:ea typeface="平成明朝"/>
                <a:cs typeface="Times New Roman" pitchFamily="18" charset="0"/>
              </a:rPr>
              <a:t>ExB</a:t>
            </a:r>
            <a:r>
              <a:rPr lang="en-US" sz="2000" dirty="0">
                <a:ea typeface="平成明朝"/>
                <a:cs typeface="Times New Roman" pitchFamily="18" charset="0"/>
              </a:rPr>
              <a:t> shearing</a:t>
            </a:r>
            <a:r>
              <a:rPr lang="en-US" dirty="0">
                <a:ea typeface="平成明朝"/>
                <a:cs typeface="Times New Roman" pitchFamily="18" charset="0"/>
              </a:rPr>
              <a:t> </a:t>
            </a:r>
            <a:r>
              <a:rPr lang="en-US" sz="1400" dirty="0">
                <a:ea typeface="平成明朝"/>
                <a:cs typeface="Times New Roman" pitchFamily="18" charset="0"/>
              </a:rPr>
              <a:t>[</a:t>
            </a:r>
            <a:r>
              <a:rPr lang="da-DK" sz="1400" dirty="0">
                <a:ea typeface="平成明朝"/>
                <a:cs typeface="Times New Roman" pitchFamily="18" charset="0"/>
              </a:rPr>
              <a:t>Hyun-Tae Kim et al </a:t>
            </a:r>
            <a:r>
              <a:rPr lang="fr-FR" sz="1400" dirty="0">
                <a:ea typeface="平成明朝"/>
                <a:cs typeface="Times New Roman" pitchFamily="18" charset="0"/>
              </a:rPr>
              <a:t>NF18]</a:t>
            </a:r>
            <a:endParaRPr lang="en-US" dirty="0">
              <a:solidFill>
                <a:srgbClr val="FF0000"/>
              </a:solidFill>
              <a:ea typeface="平成明朝"/>
              <a:cs typeface="Times New Roman" pitchFamily="18" charset="0"/>
            </a:endParaRPr>
          </a:p>
          <a:p>
            <a:pPr marL="265113" lvl="1" indent="-173038"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endParaRPr lang="en-US" dirty="0">
              <a:ea typeface="平成明朝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6648" y="962783"/>
            <a:ext cx="166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Morales EPS 18</a:t>
            </a:r>
            <a:endParaRPr lang="fr-FR" sz="1400" dirty="0"/>
          </a:p>
        </p:txBody>
      </p:sp>
      <p:pic>
        <p:nvPicPr>
          <p:cNvPr id="21" name="Imag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9" y="675237"/>
            <a:ext cx="2417143" cy="19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91" y="4680768"/>
            <a:ext cx="2313623" cy="18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26" y="2729774"/>
            <a:ext cx="2468686" cy="18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53512" y="1434040"/>
            <a:ext cx="27805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17303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Validation of </a:t>
            </a:r>
            <a:r>
              <a:rPr lang="en-US" sz="2000" dirty="0" err="1">
                <a:solidFill>
                  <a:srgbClr val="FF0000"/>
                </a:solidFill>
                <a:ea typeface="平成明朝"/>
                <a:cs typeface="Times New Roman" pitchFamily="18" charset="0"/>
              </a:rPr>
              <a:t>Qualikiz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 with JET D shot discharge 92436 using JINTRAC</a:t>
            </a: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Fixed boundary at rho=0.8 but rotation 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self-consistently simulated </a:t>
            </a:r>
            <a:endParaRPr lang="en-US" sz="2000" dirty="0">
              <a:ea typeface="平成明朝"/>
              <a:cs typeface="Times New Roman" pitchFamily="18" charset="0"/>
            </a:endParaRPr>
          </a:p>
          <a:p>
            <a:pPr marL="265113" lvl="1" indent="-17303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Very good results for ne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, </a:t>
            </a:r>
            <a:r>
              <a:rPr lang="en-US" sz="2000" dirty="0" err="1" smtClean="0">
                <a:ea typeface="平成明朝"/>
                <a:cs typeface="Times New Roman" pitchFamily="18" charset="0"/>
              </a:rPr>
              <a:t>Te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, rot </a:t>
            </a:r>
            <a:r>
              <a:rPr lang="en-US" sz="2000" dirty="0">
                <a:ea typeface="平成明朝"/>
                <a:cs typeface="Times New Roman" pitchFamily="18" charset="0"/>
              </a:rPr>
              <a:t>but </a:t>
            </a:r>
            <a:r>
              <a:rPr lang="en-US" sz="2000" dirty="0" err="1">
                <a:ea typeface="平成明朝"/>
                <a:cs typeface="Times New Roman" pitchFamily="18" charset="0"/>
              </a:rPr>
              <a:t>Ti</a:t>
            </a:r>
            <a:r>
              <a:rPr lang="en-US" sz="2000" dirty="0">
                <a:ea typeface="平成明朝"/>
                <a:cs typeface="Times New Roman" pitchFamily="18" charset="0"/>
              </a:rPr>
              <a:t> </a:t>
            </a:r>
            <a:r>
              <a:rPr lang="en-US" sz="2000" dirty="0" err="1">
                <a:ea typeface="平成明朝"/>
                <a:cs typeface="Times New Roman" pitchFamily="18" charset="0"/>
              </a:rPr>
              <a:t>understimated</a:t>
            </a:r>
            <a:endParaRPr lang="en-US" sz="2000" dirty="0">
              <a:solidFill>
                <a:srgbClr val="FF0000"/>
              </a:solidFill>
              <a:ea typeface="平成明朝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81853" y="929666"/>
            <a:ext cx="1271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Ho EPS18</a:t>
            </a:r>
            <a:endParaRPr lang="fr-FR" sz="1400" dirty="0"/>
          </a:p>
        </p:txBody>
      </p:sp>
      <p:sp>
        <p:nvSpPr>
          <p:cNvPr id="17" name="Espace réservé du pied de page 1"/>
          <p:cNvSpPr txBox="1">
            <a:spLocks/>
          </p:cNvSpPr>
          <p:nvPr/>
        </p:nvSpPr>
        <p:spPr>
          <a:xfrm>
            <a:off x="6096000" y="6531873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Validation of TGLF with H plasmas: discrepancies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7892" y="3973913"/>
            <a:ext cx="120287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1" indent="-1730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H campaign for comparing with D discharges </a:t>
            </a:r>
            <a:r>
              <a:rPr lang="en-US" sz="1600" dirty="0">
                <a:ea typeface="平成明朝"/>
                <a:cs typeface="Times New Roman" pitchFamily="18" charset="0"/>
              </a:rPr>
              <a:t>[</a:t>
            </a:r>
            <a:r>
              <a:rPr lang="fr-FR" sz="1600" cap="all" dirty="0" err="1"/>
              <a:t>m</a:t>
            </a:r>
            <a:r>
              <a:rPr lang="fr-FR" sz="1600" dirty="0" err="1"/>
              <a:t>aggi</a:t>
            </a:r>
            <a:r>
              <a:rPr lang="fr-FR" sz="1600" cap="all" dirty="0"/>
              <a:t> C. F.</a:t>
            </a:r>
            <a:r>
              <a:rPr lang="fr-FR" sz="1600" dirty="0"/>
              <a:t> et al PPCF18]</a:t>
            </a:r>
            <a:endParaRPr lang="fr-FR" sz="2000" dirty="0">
              <a:solidFill>
                <a:srgbClr val="FF0000"/>
              </a:solidFill>
              <a:ea typeface="平成明朝"/>
              <a:cs typeface="Times New Roman" pitchFamily="18" charset="0"/>
            </a:endParaRPr>
          </a:p>
          <a:p>
            <a:pPr marL="265113" lvl="1" indent="-1730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Validation of TGLF </a:t>
            </a:r>
            <a:r>
              <a:rPr lang="en-US" sz="2000" dirty="0">
                <a:ea typeface="平成明朝"/>
                <a:cs typeface="Times New Roman" pitchFamily="18" charset="0"/>
              </a:rPr>
              <a:t>with JET D and H discharges in L mode using JINTRAC and TGLF</a:t>
            </a:r>
          </a:p>
          <a:p>
            <a:pPr marL="265113" lvl="1" indent="-1730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Temperatures well reproduced for both H and D but 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predicted particle confinement for H too high </a:t>
            </a:r>
          </a:p>
          <a:p>
            <a:pPr marL="265113" lvl="1" indent="-1730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This trend is not universal, other simulations correctly predict H profiles </a:t>
            </a:r>
            <a:r>
              <a:rPr lang="en-US" sz="1600" dirty="0">
                <a:ea typeface="平成明朝"/>
                <a:cs typeface="Times New Roman" pitchFamily="18" charset="0"/>
              </a:rPr>
              <a:t>[H. </a:t>
            </a:r>
            <a:r>
              <a:rPr lang="en-US" sz="1600" dirty="0" err="1">
                <a:ea typeface="平成明朝"/>
                <a:cs typeface="Times New Roman" pitchFamily="18" charset="0"/>
              </a:rPr>
              <a:t>Weisen</a:t>
            </a:r>
            <a:r>
              <a:rPr lang="en-US" sz="1600" dirty="0">
                <a:ea typeface="平成明朝"/>
                <a:cs typeface="Times New Roman" pitchFamily="18" charset="0"/>
              </a:rPr>
              <a:t> et al. this conference]</a:t>
            </a:r>
          </a:p>
          <a:p>
            <a:pPr marL="265113" lvl="1" indent="-1730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Is the physics of the isotope effect well included in QL models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?</a:t>
            </a:r>
            <a:endParaRPr lang="en-US" sz="2000" dirty="0">
              <a:ea typeface="平成明朝"/>
              <a:cs typeface="Times New Roman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587" y="699693"/>
            <a:ext cx="7078594" cy="311330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1021789" y="1887011"/>
            <a:ext cx="221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4.5MW NBI H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021789" y="2270960"/>
            <a:ext cx="221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3.2MW NBI D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6100233" y="6531363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Conditions for anti-GB scaling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-25178" y="4115418"/>
            <a:ext cx="1221717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1" indent="-1730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GENE </a:t>
            </a:r>
            <a:r>
              <a:rPr lang="en-US" sz="1400" dirty="0">
                <a:ea typeface="平成明朝"/>
                <a:cs typeface="Times New Roman" pitchFamily="18" charset="0"/>
              </a:rPr>
              <a:t>[</a:t>
            </a:r>
            <a:r>
              <a:rPr lang="da-DK" altLang="en-US" sz="1400" dirty="0"/>
              <a:t>Jenko et al., PoP 2000] </a:t>
            </a:r>
            <a:r>
              <a:rPr lang="en-US" sz="2000" dirty="0">
                <a:ea typeface="平成明朝"/>
                <a:cs typeface="Times New Roman" pitchFamily="18" charset="0"/>
              </a:rPr>
              <a:t>non-linear local simulations for H L-mode 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discharge. </a:t>
            </a:r>
            <a:r>
              <a:rPr lang="en-US" sz="2000" dirty="0">
                <a:ea typeface="平成明朝"/>
                <a:cs typeface="Times New Roman" pitchFamily="18" charset="0"/>
              </a:rPr>
              <a:t>Only the mass changed from H to D</a:t>
            </a:r>
          </a:p>
          <a:p>
            <a:pPr marL="265113" lvl="1" indent="-1730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 err="1">
                <a:solidFill>
                  <a:srgbClr val="FF0000"/>
                </a:solidFill>
                <a:ea typeface="平成明朝"/>
                <a:cs typeface="Times New Roman" pitchFamily="18" charset="0"/>
              </a:rPr>
              <a:t>ExB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 shearing, </a:t>
            </a:r>
            <a:r>
              <a:rPr lang="en-US" sz="2000" dirty="0" err="1">
                <a:solidFill>
                  <a:srgbClr val="FF0000"/>
                </a:solidFill>
                <a:ea typeface="平成明朝"/>
                <a:cs typeface="Times New Roman" pitchFamily="18" charset="0"/>
              </a:rPr>
              <a:t>collisionality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 and electron </a:t>
            </a:r>
            <a:r>
              <a:rPr lang="en-US" sz="2000" dirty="0" smtClean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transport: deviations 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from GB scaling.</a:t>
            </a:r>
          </a:p>
          <a:p>
            <a:pPr marL="265113" lvl="1" indent="-1730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Impact of </a:t>
            </a:r>
            <a:r>
              <a:rPr lang="en-US" sz="2000" dirty="0" err="1">
                <a:solidFill>
                  <a:srgbClr val="FF0000"/>
                </a:solidFill>
                <a:ea typeface="平成明朝"/>
                <a:cs typeface="Times New Roman" pitchFamily="18" charset="0"/>
              </a:rPr>
              <a:t>collisionality</a:t>
            </a:r>
            <a:r>
              <a:rPr lang="en-US" sz="2000" dirty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 is turbulence regime dependent</a:t>
            </a:r>
            <a:r>
              <a:rPr lang="en-US" sz="2000" dirty="0">
                <a:ea typeface="平成明朝"/>
                <a:cs typeface="Times New Roman" pitchFamily="18" charset="0"/>
              </a:rPr>
              <a:t>: ITG-TEM (weak) or pure TEM (strong)</a:t>
            </a:r>
          </a:p>
          <a:p>
            <a:pPr marL="265113" lvl="1" indent="-17303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dirty="0">
                <a:ea typeface="平成明朝"/>
                <a:cs typeface="Times New Roman" pitchFamily="18" charset="0"/>
              </a:rPr>
              <a:t>Some effects 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captured </a:t>
            </a:r>
            <a:r>
              <a:rPr lang="en-US" sz="2000" dirty="0">
                <a:ea typeface="平成明朝"/>
                <a:cs typeface="Times New Roman" pitchFamily="18" charset="0"/>
              </a:rPr>
              <a:t>by QL models </a:t>
            </a:r>
            <a:r>
              <a:rPr lang="en-US" sz="2000" dirty="0" smtClean="0">
                <a:ea typeface="平成明朝"/>
                <a:cs typeface="Times New Roman" pitchFamily="18" charset="0"/>
              </a:rPr>
              <a:t>but not clear if all of them </a:t>
            </a:r>
            <a:r>
              <a:rPr lang="en-US" sz="1400" dirty="0" smtClean="0">
                <a:ea typeface="平成明朝"/>
                <a:cs typeface="Times New Roman" pitchFamily="18" charset="0"/>
              </a:rPr>
              <a:t>[H</a:t>
            </a:r>
            <a:r>
              <a:rPr lang="en-US" sz="1400" dirty="0">
                <a:ea typeface="平成明朝"/>
                <a:cs typeface="Times New Roman" pitchFamily="18" charset="0"/>
              </a:rPr>
              <a:t>. Weisen et al. this conference</a:t>
            </a:r>
            <a:r>
              <a:rPr lang="en-US" sz="1400" dirty="0" smtClean="0">
                <a:ea typeface="平成明朝"/>
                <a:cs typeface="Times New Roman" pitchFamily="18" charset="0"/>
              </a:rPr>
              <a:t>]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1" y="4531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00" y="765998"/>
            <a:ext cx="3536176" cy="3467673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880420" y="718559"/>
            <a:ext cx="5310067" cy="3396853"/>
            <a:chOff x="1515859" y="817780"/>
            <a:chExt cx="5255655" cy="29289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859" y="817780"/>
              <a:ext cx="4964703" cy="29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5681638" y="832223"/>
                  <a:ext cx="10898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</a:rPr>
                    <a:t>Q</a:t>
                  </a:r>
                  <a:r>
                    <a:rPr lang="fr-FR" sz="1400" b="1" baseline="-25000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fr-FR" sz="1400" b="1" dirty="0">
                      <a:solidFill>
                        <a:srgbClr val="FF0000"/>
                      </a:solidFill>
                    </a:rPr>
                    <a:t>/Q</a:t>
                  </a:r>
                  <a:r>
                    <a:rPr lang="fr-FR" sz="1400" b="1" baseline="-25000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fr-FR" sz="1400" b="1" dirty="0">
                      <a:solidFill>
                        <a:srgbClr val="FF0000"/>
                      </a:solidFill>
                    </a:rPr>
                    <a:t>GB</a:t>
                  </a:r>
                </a:p>
              </p:txBody>
            </p:sp>
          </mc:Choice>
          <mc:Fallback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1638" y="832223"/>
                  <a:ext cx="1089876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667" t="-3448" b="-34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eur droit 12"/>
            <p:cNvCxnSpPr/>
            <p:nvPr/>
          </p:nvCxnSpPr>
          <p:spPr>
            <a:xfrm>
              <a:off x="6226576" y="1078294"/>
              <a:ext cx="0" cy="2324456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pied de page 1"/>
          <p:cNvSpPr txBox="1">
            <a:spLocks/>
          </p:cNvSpPr>
          <p:nvPr/>
        </p:nvSpPr>
        <p:spPr>
          <a:xfrm>
            <a:off x="6116877" y="6536468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749136"/>
            <a:ext cx="1211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algn="ctr">
              <a:spcAft>
                <a:spcPts val="600"/>
              </a:spcAft>
              <a:tabLst>
                <a:tab pos="1828800" algn="l"/>
                <a:tab pos="1890713" algn="l"/>
                <a:tab pos="2057400" algn="l"/>
              </a:tabLst>
            </a:pPr>
            <a:r>
              <a:rPr lang="en-US" sz="2000" b="1" dirty="0" smtClean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Message 1: Extrapolations to different D isotopes based on simplified modelling for transport must be carefully analyzed with first principle modelling</a:t>
            </a:r>
            <a:endParaRPr lang="en-US" sz="2000" b="1" dirty="0">
              <a:ea typeface="平成明朝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510" y="145507"/>
            <a:ext cx="8541327" cy="4572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dirty="0"/>
              <a:t>Outline</a:t>
            </a:r>
            <a:endParaRPr lang="en-US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087" y="797829"/>
            <a:ext cx="9015307" cy="56487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Transport model validation with D and H plasmas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+mn-lt"/>
              </a:rPr>
              <a:t>Neutron rate generation validation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DT extrapolations and physics of the DT isotope effect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Physics of alpha born particles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Conclusions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+mn-lt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712788" indent="-350838"/>
            <a:endParaRPr lang="en-US" sz="1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6093524" y="6522908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fr-FR" dirty="0">
                <a:latin typeface="Arial" charset="0"/>
                <a:cs typeface="Arial" charset="0"/>
              </a:rPr>
              <a:t>Neutron rate predictions and ICRH+NBI synergy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7734" y="3760794"/>
            <a:ext cx="12065000" cy="2015934"/>
          </a:xfrm>
          <a:prstGeom prst="rect">
            <a:avLst/>
          </a:prstGeom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defRPr/>
            </a:pPr>
            <a:r>
              <a:rPr lang="en-US" sz="2000" dirty="0" smtClean="0">
                <a:latin typeface="+mn-lt"/>
              </a:rPr>
              <a:t>Strong activity on the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neutron rate predictability in DD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TRANSP/TORIC gives on average 6% higher neutron rate </a:t>
            </a:r>
            <a:r>
              <a:rPr lang="en-US" sz="2000" dirty="0" smtClean="0">
                <a:latin typeface="+mn-lt"/>
              </a:rPr>
              <a:t>when 5.5MW of ICRH power in H minority scheme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sz="2000" dirty="0" smtClean="0">
                <a:latin typeface="+mn-lt"/>
              </a:rPr>
              <a:t>Enhancement  in DD neutrons is due to fast ions (E&gt;110keV) accelerated by ICRH;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In hybrid regimes up to 20% boost due to synergetic effects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[D. </a:t>
            </a:r>
            <a:r>
              <a:rPr lang="en-US" sz="1400" dirty="0" err="1" smtClean="0">
                <a:latin typeface="+mn-lt"/>
              </a:rPr>
              <a:t>Gallart</a:t>
            </a:r>
            <a:r>
              <a:rPr lang="en-US" sz="1400" dirty="0" smtClean="0">
                <a:latin typeface="+mn-lt"/>
              </a:rPr>
              <a:t> et al NF18]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sz="2000" dirty="0" smtClean="0">
                <a:latin typeface="+mn-lt"/>
              </a:rPr>
              <a:t>Not straightforward </a:t>
            </a:r>
            <a:r>
              <a:rPr lang="en-US" sz="2000" dirty="0" err="1" smtClean="0">
                <a:latin typeface="+mn-lt"/>
              </a:rPr>
              <a:t>extrapolable</a:t>
            </a:r>
            <a:r>
              <a:rPr lang="en-US" sz="2000" dirty="0" smtClean="0">
                <a:latin typeface="+mn-lt"/>
              </a:rPr>
              <a:t> to DT plasmas due to different DT cross-section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[D. </a:t>
            </a:r>
            <a:r>
              <a:rPr lang="en-US" sz="1400" dirty="0" err="1" smtClean="0">
                <a:latin typeface="+mn-lt"/>
              </a:rPr>
              <a:t>Gallart</a:t>
            </a:r>
            <a:r>
              <a:rPr lang="en-US" sz="1400" dirty="0" smtClean="0">
                <a:latin typeface="+mn-lt"/>
              </a:rPr>
              <a:t> et al NF18]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3803" y="6538409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16" name="Imag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12" y="751514"/>
            <a:ext cx="3684597" cy="290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pied de page 1"/>
          <p:cNvSpPr txBox="1">
            <a:spLocks/>
          </p:cNvSpPr>
          <p:nvPr/>
        </p:nvSpPr>
        <p:spPr>
          <a:xfrm>
            <a:off x="6394770" y="6522908"/>
            <a:ext cx="5156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404040"/>
                </a:solidFill>
              </a:rPr>
              <a:t>J. Garcia, 27th IAEA Fusion Energy Conference, Gandhinagar 25 October 2018|</a:t>
            </a:r>
            <a:endParaRPr lang="en-GB" altLang="en-US" sz="1200" dirty="0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7564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a typeface="平成明朝"/>
                <a:cs typeface="Times New Roman" pitchFamily="18" charset="0"/>
              </a:rPr>
              <a:t>Message 2: </a:t>
            </a:r>
            <a:r>
              <a:rPr lang="en-US" sz="2000" b="1" dirty="0">
                <a:solidFill>
                  <a:srgbClr val="FF0000"/>
                </a:solidFill>
              </a:rPr>
              <a:t>Optimum DD </a:t>
            </a:r>
            <a:r>
              <a:rPr lang="en-US" sz="2000" b="1" dirty="0" smtClean="0">
                <a:solidFill>
                  <a:srgbClr val="FF0000"/>
                </a:solidFill>
              </a:rPr>
              <a:t>plasmas </a:t>
            </a:r>
            <a:r>
              <a:rPr lang="en-US" sz="2000" b="1" dirty="0">
                <a:solidFill>
                  <a:srgbClr val="FF0000"/>
                </a:solidFill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neutron </a:t>
            </a:r>
            <a:r>
              <a:rPr lang="en-US" sz="2000" b="1" dirty="0">
                <a:solidFill>
                  <a:srgbClr val="FF0000"/>
                </a:solidFill>
              </a:rPr>
              <a:t>rate </a:t>
            </a:r>
            <a:r>
              <a:rPr lang="en-US" sz="2000" b="1" dirty="0" smtClean="0">
                <a:solidFill>
                  <a:srgbClr val="FF0000"/>
                </a:solidFill>
              </a:rPr>
              <a:t>generation at JET are </a:t>
            </a:r>
            <a:r>
              <a:rPr lang="en-US" sz="2000" b="1" dirty="0">
                <a:solidFill>
                  <a:srgbClr val="FF0000"/>
                </a:solidFill>
              </a:rPr>
              <a:t>not </a:t>
            </a:r>
            <a:r>
              <a:rPr lang="en-US" sz="2000" b="1" dirty="0" smtClean="0">
                <a:solidFill>
                  <a:srgbClr val="FF0000"/>
                </a:solidFill>
              </a:rPr>
              <a:t>straightforward </a:t>
            </a:r>
            <a:r>
              <a:rPr lang="en-US" sz="2000" b="1" dirty="0" err="1" smtClean="0">
                <a:solidFill>
                  <a:srgbClr val="FF0000"/>
                </a:solidFill>
              </a:rPr>
              <a:t>extrapolable</a:t>
            </a:r>
            <a:r>
              <a:rPr lang="en-US" sz="2000" b="1" dirty="0" smtClean="0">
                <a:solidFill>
                  <a:srgbClr val="FF0000"/>
                </a:solidFill>
              </a:rPr>
              <a:t> to </a:t>
            </a:r>
            <a:r>
              <a:rPr lang="en-US" sz="2000" b="1" dirty="0">
                <a:solidFill>
                  <a:srgbClr val="FF0000"/>
                </a:solidFill>
              </a:rPr>
              <a:t>DT.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8" y="673653"/>
            <a:ext cx="3875767" cy="2901643"/>
          </a:xfrm>
          <a:prstGeom prst="rect">
            <a:avLst/>
          </a:prstGeom>
        </p:spPr>
      </p:pic>
      <p:pic>
        <p:nvPicPr>
          <p:cNvPr id="2052" name="Picture 4" descr="https://www.researchgate.net/profile/G_Khatri/publication/275003974/figure/fig5/AS:311308386881540@1451233111335/Measured-cross-sections-for-different-fusion-reactions-as-a-function-of-the-averag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35" y="784873"/>
            <a:ext cx="3457223" cy="28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1831</Words>
  <Application>Microsoft Office PowerPoint</Application>
  <PresentationFormat>Grand écran</PresentationFormat>
  <Paragraphs>188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Calibri</vt:lpstr>
      <vt:lpstr>Wingdings</vt:lpstr>
      <vt:lpstr>Arial</vt:lpstr>
      <vt:lpstr>Cambria Math</vt:lpstr>
      <vt:lpstr>Times New Roman</vt:lpstr>
      <vt:lpstr>平成明朝</vt:lpstr>
      <vt:lpstr>Office Theme</vt:lpstr>
      <vt:lpstr>First principles and integrated modelling achievements towards trustful fusion power predictions for JET and ITER</vt:lpstr>
      <vt:lpstr>Outline-Relevant questions for a burning plasma campaign</vt:lpstr>
      <vt:lpstr>Content: Modelling/analyses/extrapolation strategy</vt:lpstr>
      <vt:lpstr>Outline</vt:lpstr>
      <vt:lpstr>Validation of QL models with D : reasonable results</vt:lpstr>
      <vt:lpstr>Validation of TGLF with H plasmas: discrepancies</vt:lpstr>
      <vt:lpstr>Conditions for anti-GB scaling</vt:lpstr>
      <vt:lpstr>Outline</vt:lpstr>
      <vt:lpstr>Neutron rate predictions and ICRH+NBI synergy</vt:lpstr>
      <vt:lpstr>Outline</vt:lpstr>
      <vt:lpstr>DT extrapolations with QL models: isotope effects</vt:lpstr>
      <vt:lpstr>Isotope effects in DT ITER plasmas: strong heat flux reduction</vt:lpstr>
      <vt:lpstr>DT fusion power at JET extrapolation: significant isotope effects</vt:lpstr>
      <vt:lpstr>Outline</vt:lpstr>
      <vt:lpstr>Alpha physics analyses at JET</vt:lpstr>
      <vt:lpstr>Outline</vt:lpstr>
      <vt:lpstr>Conclusions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 extrapolation activities performed at JET</dc:title>
  <dc:creator>GARCIA Jeronimo 120906</dc:creator>
  <cp:lastModifiedBy>GARCIA Jeronimo 120906</cp:lastModifiedBy>
  <cp:revision>153</cp:revision>
  <cp:lastPrinted>2018-10-18T06:13:47Z</cp:lastPrinted>
  <dcterms:modified xsi:type="dcterms:W3CDTF">2018-10-23T16:59:41Z</dcterms:modified>
</cp:coreProperties>
</file>