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96" r:id="rId4"/>
    <p:sldId id="299" r:id="rId5"/>
    <p:sldId id="298" r:id="rId6"/>
    <p:sldId id="262" r:id="rId7"/>
    <p:sldId id="264" r:id="rId8"/>
    <p:sldId id="328" r:id="rId9"/>
    <p:sldId id="310" r:id="rId10"/>
    <p:sldId id="323" r:id="rId11"/>
    <p:sldId id="329" r:id="rId12"/>
    <p:sldId id="313" r:id="rId13"/>
    <p:sldId id="330" r:id="rId14"/>
    <p:sldId id="325" r:id="rId15"/>
    <p:sldId id="326" r:id="rId16"/>
    <p:sldId id="311" r:id="rId17"/>
    <p:sldId id="327" r:id="rId18"/>
    <p:sldId id="318" r:id="rId19"/>
    <p:sldId id="294" r:id="rId20"/>
    <p:sldId id="321" r:id="rId21"/>
    <p:sldId id="322" r:id="rId22"/>
    <p:sldId id="272" r:id="rId23"/>
    <p:sldId id="285" r:id="rId24"/>
    <p:sldId id="286" r:id="rId25"/>
    <p:sldId id="276" r:id="rId26"/>
    <p:sldId id="301" r:id="rId27"/>
    <p:sldId id="303" r:id="rId2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66"/>
    <a:srgbClr val="009900"/>
    <a:srgbClr val="00CCFF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75" autoAdjust="0"/>
  </p:normalViewPr>
  <p:slideViewPr>
    <p:cSldViewPr showGuides="1">
      <p:cViewPr>
        <p:scale>
          <a:sx n="85" d="100"/>
          <a:sy n="85" d="100"/>
        </p:scale>
        <p:origin x="360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23/10/2018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6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7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927649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1" y="5589240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960097" y="5733256"/>
            <a:ext cx="4813577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733256"/>
            <a:ext cx="2208245" cy="656859"/>
          </a:xfrm>
          <a:prstGeom prst="rect">
            <a:avLst/>
          </a:prstGeom>
        </p:spPr>
      </p:pic>
      <p:pic>
        <p:nvPicPr>
          <p:cNvPr id="12" name="Picture 10" descr="D3D_logo_Revised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87" y="5725825"/>
            <a:ext cx="2142303" cy="91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05404" y="5658350"/>
            <a:ext cx="1022842" cy="10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220092"/>
            <a:ext cx="610929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pic>
        <p:nvPicPr>
          <p:cNvPr id="11" name="Picture 10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4" y="6453337"/>
            <a:ext cx="997853" cy="296819"/>
          </a:xfrm>
          <a:prstGeom prst="rect">
            <a:avLst/>
          </a:prstGeom>
        </p:spPr>
      </p:pic>
      <p:pic>
        <p:nvPicPr>
          <p:cNvPr id="12" name="Picture 10" descr="D3D_logo_Revised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20609"/>
            <a:ext cx="1268671" cy="5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8180" y="6283277"/>
            <a:ext cx="561896" cy="5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3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0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1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7" Type="http://schemas.openxmlformats.org/officeDocument/2006/relationships/image" Target="../media/image6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636912"/>
            <a:ext cx="8496944" cy="1296144"/>
          </a:xfrm>
        </p:spPr>
        <p:txBody>
          <a:bodyPr/>
          <a:lstStyle/>
          <a:p>
            <a:r>
              <a:rPr lang="en-GB" sz="2800" dirty="0"/>
              <a:t>Core Density Peaking Experiments in JET, DIII-D and C-Mod in Various Operational Scenarios </a:t>
            </a:r>
            <a:r>
              <a:rPr lang="en-GB" sz="2800" dirty="0">
                <a:sym typeface="Symbol" panose="05050102010706020507" pitchFamily="18" charset="2"/>
              </a:rPr>
              <a:t></a:t>
            </a:r>
            <a:r>
              <a:rPr lang="en-GB" sz="2800" dirty="0"/>
              <a:t> Driven by </a:t>
            </a:r>
            <a:r>
              <a:rPr lang="en-GB" sz="2800" dirty="0" err="1" smtClean="0"/>
              <a:t>Fueling</a:t>
            </a:r>
            <a:r>
              <a:rPr lang="en-GB" sz="2800" dirty="0" smtClean="0"/>
              <a:t> </a:t>
            </a:r>
            <a:r>
              <a:rPr lang="en-GB" sz="2800" dirty="0"/>
              <a:t>or Transport?</a:t>
            </a: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Tuomas Tala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941" y="1606766"/>
            <a:ext cx="6375598" cy="46227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336" y="44450"/>
            <a:ext cx="1116124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DIII-D, Density Peaking from NBI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is 15-30%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71212" y="2840789"/>
            <a:ext cx="16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6600"/>
                </a:solidFill>
              </a:rPr>
              <a:t>PF </a:t>
            </a:r>
            <a:r>
              <a:rPr lang="fi-FI" sz="1400" dirty="0" err="1">
                <a:solidFill>
                  <a:srgbClr val="006600"/>
                </a:solidFill>
              </a:rPr>
              <a:t>due</a:t>
            </a:r>
            <a:r>
              <a:rPr lang="fi-FI" sz="1400" dirty="0">
                <a:solidFill>
                  <a:srgbClr val="006600"/>
                </a:solidFill>
              </a:rPr>
              <a:t> to NBI </a:t>
            </a:r>
            <a:r>
              <a:rPr lang="fi-FI" sz="1400" dirty="0" err="1">
                <a:solidFill>
                  <a:srgbClr val="006600"/>
                </a:solidFill>
              </a:rPr>
              <a:t>source</a:t>
            </a:r>
            <a:endParaRPr lang="fi-FI" sz="1400" dirty="0">
              <a:solidFill>
                <a:srgbClr val="006600"/>
              </a:solidFill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19336" y="1335922"/>
            <a:ext cx="5256583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experimental D and V show that the fraction of NBI fueling is </a:t>
            </a:r>
            <a:r>
              <a:rPr lang="en-US" sz="1800" dirty="0" smtClean="0"/>
              <a:t>15-30</a:t>
            </a:r>
            <a:r>
              <a:rPr lang="en-US" sz="1800" dirty="0"/>
              <a:t>% </a:t>
            </a:r>
            <a:r>
              <a:rPr lang="en-US" sz="1800" dirty="0" smtClean="0"/>
              <a:t>on DIII-D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This fraction </a:t>
            </a:r>
            <a:r>
              <a:rPr lang="en-US" sz="1800" dirty="0" smtClean="0"/>
              <a:t>decreases </a:t>
            </a:r>
            <a:r>
              <a:rPr lang="en-US" sz="1800" dirty="0" smtClean="0"/>
              <a:t>with decreasing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Clearly JET and DIII-D are different </a:t>
            </a:r>
            <a:r>
              <a:rPr lang="en-US" sz="1800" dirty="0" err="1" smtClean="0"/>
              <a:t>wrt</a:t>
            </a:r>
            <a:r>
              <a:rPr lang="en-US" sz="1800" dirty="0" smtClean="0"/>
              <a:t> density peaking. Why?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NBI particle source – no, DIII-D source stronger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Transport – yes, </a:t>
            </a:r>
            <a:r>
              <a:rPr lang="en-US" sz="1600" dirty="0" smtClean="0">
                <a:solidFill>
                  <a:srgbClr val="FF0000"/>
                </a:solidFill>
              </a:rPr>
              <a:t>Trapped </a:t>
            </a:r>
            <a:r>
              <a:rPr lang="en-US" sz="1600" dirty="0">
                <a:solidFill>
                  <a:srgbClr val="FF0000"/>
                </a:solidFill>
              </a:rPr>
              <a:t>Electron modes (TEM) </a:t>
            </a:r>
            <a:r>
              <a:rPr lang="en-US" sz="1600" dirty="0" smtClean="0">
                <a:solidFill>
                  <a:srgbClr val="FF0000"/>
                </a:solidFill>
              </a:rPr>
              <a:t>stronger than </a:t>
            </a:r>
            <a:r>
              <a:rPr lang="en-US" sz="1600" dirty="0">
                <a:solidFill>
                  <a:srgbClr val="FF0000"/>
                </a:solidFill>
              </a:rPr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JET, JET </a:t>
            </a:r>
            <a:r>
              <a:rPr lang="en-US" sz="1600" dirty="0">
                <a:solidFill>
                  <a:srgbClr val="FF0000"/>
                </a:solidFill>
              </a:rPr>
              <a:t>is deeply ITG </a:t>
            </a:r>
            <a:r>
              <a:rPr lang="en-US" sz="1600" dirty="0" smtClean="0">
                <a:solidFill>
                  <a:srgbClr val="FF0000"/>
                </a:solidFill>
              </a:rPr>
              <a:t>dominated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Diffusion larger </a:t>
            </a:r>
            <a:r>
              <a:rPr lang="en-US" sz="1600" dirty="0">
                <a:solidFill>
                  <a:srgbClr val="FF0000"/>
                </a:solidFill>
              </a:rPr>
              <a:t>on DIII-D </a:t>
            </a:r>
            <a:r>
              <a:rPr lang="en-US" sz="1600" dirty="0" smtClean="0">
                <a:solidFill>
                  <a:srgbClr val="FF0000"/>
                </a:solidFill>
              </a:rPr>
              <a:t>than on JET, JET </a:t>
            </a:r>
            <a:r>
              <a:rPr lang="en-US" sz="1600" dirty="0">
                <a:solidFill>
                  <a:srgbClr val="FF0000"/>
                </a:solidFill>
              </a:rPr>
              <a:t>has larger confinement </a:t>
            </a:r>
            <a:r>
              <a:rPr lang="en-US" sz="1600" dirty="0" smtClean="0">
                <a:solidFill>
                  <a:srgbClr val="FF0000"/>
                </a:solidFill>
              </a:rPr>
              <a:t>time, </a:t>
            </a:r>
            <a:r>
              <a:rPr lang="en-US" sz="1600" dirty="0">
                <a:solidFill>
                  <a:srgbClr val="FF0000"/>
                </a:solidFill>
              </a:rPr>
              <a:t>thus the source stays in the plasma way longer in JET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54048" y="2833325"/>
            <a:ext cx="1578" cy="315241"/>
          </a:xfrm>
          <a:prstGeom prst="straightConnector1">
            <a:avLst/>
          </a:prstGeom>
          <a:ln>
            <a:solidFill>
              <a:srgbClr val="0066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32104" y="5157192"/>
            <a:ext cx="185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C0066"/>
                </a:solidFill>
              </a:rPr>
              <a:t>PF </a:t>
            </a:r>
            <a:r>
              <a:rPr lang="fi-FI" sz="1400" dirty="0" err="1">
                <a:solidFill>
                  <a:srgbClr val="CC0066"/>
                </a:solidFill>
              </a:rPr>
              <a:t>due</a:t>
            </a:r>
            <a:r>
              <a:rPr lang="fi-FI" sz="1400" dirty="0">
                <a:solidFill>
                  <a:srgbClr val="CC0066"/>
                </a:solidFill>
              </a:rPr>
              <a:t> to </a:t>
            </a:r>
            <a:r>
              <a:rPr lang="fi-FI" sz="1400" dirty="0" err="1">
                <a:solidFill>
                  <a:srgbClr val="CC0066"/>
                </a:solidFill>
              </a:rPr>
              <a:t>inward</a:t>
            </a:r>
            <a:r>
              <a:rPr lang="fi-FI" sz="1400" dirty="0">
                <a:solidFill>
                  <a:srgbClr val="CC0066"/>
                </a:solidFill>
              </a:rPr>
              <a:t> </a:t>
            </a:r>
            <a:r>
              <a:rPr lang="fi-FI" sz="1400" dirty="0" err="1">
                <a:solidFill>
                  <a:srgbClr val="CC0066"/>
                </a:solidFill>
              </a:rPr>
              <a:t>pinch</a:t>
            </a:r>
            <a:endParaRPr lang="fi-FI" sz="1400" dirty="0">
              <a:solidFill>
                <a:srgbClr val="CC0066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055626" y="3384904"/>
            <a:ext cx="0" cy="2251056"/>
          </a:xfrm>
          <a:prstGeom prst="straightConnector1">
            <a:avLst/>
          </a:prstGeom>
          <a:ln>
            <a:solidFill>
              <a:srgbClr val="CC0066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14081" y="1179154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Core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peaking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factor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009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5400" dirty="0" smtClean="0"/>
          </a:p>
          <a:p>
            <a:pPr marL="0" indent="0">
              <a:buNone/>
            </a:pPr>
            <a:r>
              <a:rPr lang="fi-FI" sz="5400" dirty="0" err="1" smtClean="0"/>
              <a:t>Model</a:t>
            </a:r>
            <a:r>
              <a:rPr lang="fi-FI" sz="5400" dirty="0" smtClean="0"/>
              <a:t> and </a:t>
            </a:r>
            <a:r>
              <a:rPr lang="fi-FI" sz="5400" dirty="0" err="1" smtClean="0"/>
              <a:t>Code</a:t>
            </a:r>
            <a:r>
              <a:rPr lang="fi-FI" sz="5400" dirty="0" smtClean="0"/>
              <a:t> </a:t>
            </a:r>
            <a:r>
              <a:rPr lang="fi-FI" sz="5400" dirty="0" err="1" smtClean="0"/>
              <a:t>Validation</a:t>
            </a:r>
            <a:r>
              <a:rPr lang="fi-FI" sz="5400" dirty="0" smtClean="0"/>
              <a:t> ….</a:t>
            </a:r>
            <a:endParaRPr lang="fi-FI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1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492037"/>
            <a:ext cx="4896544" cy="134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GENE </a:t>
            </a:r>
            <a:r>
              <a:rPr lang="en-US" sz="1600" dirty="0" smtClean="0">
                <a:solidFill>
                  <a:srgbClr val="0000FF"/>
                </a:solidFill>
              </a:rPr>
              <a:t>[1] predicts </a:t>
            </a:r>
            <a:r>
              <a:rPr lang="en-US" sz="1600" dirty="0">
                <a:solidFill>
                  <a:srgbClr val="0000FF"/>
                </a:solidFill>
              </a:rPr>
              <a:t>flat or even hollow (at high </a:t>
            </a:r>
            <a:r>
              <a:rPr lang="en-US" altLang="fi-FI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altLang="fi-FI" sz="1600" dirty="0">
                <a:solidFill>
                  <a:srgbClr val="0000FF"/>
                </a:solidFill>
              </a:rPr>
              <a:t>) density </a:t>
            </a:r>
            <a:r>
              <a:rPr lang="en-US" altLang="fi-FI" sz="1600" dirty="0" smtClean="0">
                <a:solidFill>
                  <a:srgbClr val="0000FF"/>
                </a:solidFill>
              </a:rPr>
              <a:t>profiles, </a:t>
            </a:r>
            <a:r>
              <a:rPr lang="en-US" altLang="fi-FI" sz="1600" dirty="0">
                <a:solidFill>
                  <a:srgbClr val="0000FF"/>
                </a:solidFill>
              </a:rPr>
              <a:t>implying that the NBI particle source dominates in contributing to density </a:t>
            </a:r>
            <a:r>
              <a:rPr lang="en-US" altLang="fi-FI" sz="1600" dirty="0" smtClean="0">
                <a:solidFill>
                  <a:srgbClr val="0000FF"/>
                </a:solidFill>
              </a:rPr>
              <a:t>peaking. </a:t>
            </a:r>
            <a:endParaRPr lang="en-US" altLang="fi-FI" sz="16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600" dirty="0"/>
          </a:p>
          <a:p>
            <a:pPr marL="0" indent="0">
              <a:buNone/>
            </a:pP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5560" y="653363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GENE </a:t>
            </a:r>
            <a:r>
              <a:rPr lang="fi-FI" sz="2400" dirty="0" err="1"/>
              <a:t>Simulations</a:t>
            </a:r>
            <a:r>
              <a:rPr lang="fi-FI" sz="2400" dirty="0"/>
              <a:t> Predict Zero </a:t>
            </a:r>
            <a:r>
              <a:rPr lang="fi-FI" sz="2400" dirty="0" err="1"/>
              <a:t>Peaking</a:t>
            </a:r>
            <a:r>
              <a:rPr lang="fi-FI" sz="2400" dirty="0"/>
              <a:t> in JET H-</a:t>
            </a:r>
            <a:r>
              <a:rPr lang="fi-FI" sz="2400" dirty="0" err="1"/>
              <a:t>mode</a:t>
            </a:r>
            <a:r>
              <a:rPr lang="fi-FI" sz="2400" dirty="0"/>
              <a:t>,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Peaked</a:t>
            </a:r>
            <a:r>
              <a:rPr lang="fi-FI" sz="2400" dirty="0"/>
              <a:t> </a:t>
            </a:r>
            <a:r>
              <a:rPr lang="fi-FI" sz="2400" dirty="0" err="1"/>
              <a:t>Profiles</a:t>
            </a:r>
            <a:r>
              <a:rPr lang="fi-FI" sz="2400" dirty="0"/>
              <a:t> in </a:t>
            </a:r>
            <a:r>
              <a:rPr lang="fi-FI" sz="2400" dirty="0" smtClean="0"/>
              <a:t>DIII-D H-</a:t>
            </a:r>
            <a:r>
              <a:rPr lang="fi-FI" sz="2400" dirty="0" err="1" smtClean="0"/>
              <a:t>mode</a:t>
            </a:r>
            <a:r>
              <a:rPr lang="fi-FI" sz="2400" dirty="0" smtClean="0"/>
              <a:t> Plasma in </a:t>
            </a:r>
            <a:r>
              <a:rPr lang="fi-FI" sz="2400" dirty="0" err="1" smtClean="0"/>
              <a:t>Agreement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</a:t>
            </a:r>
            <a:r>
              <a:rPr lang="fi-FI" sz="2400" dirty="0" err="1" smtClean="0"/>
              <a:t>Experiments</a:t>
            </a:r>
            <a:endParaRPr lang="fi-F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7568" y="92625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0000FF"/>
                </a:solidFill>
              </a:rPr>
              <a:t>JET</a:t>
            </a:r>
            <a:endParaRPr lang="fi-FI" sz="2800" b="1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7161" y="90192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FF0000"/>
                </a:solidFill>
              </a:rPr>
              <a:t>DIII-D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260843" y="1336274"/>
            <a:ext cx="5832648" cy="134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altLang="fi-FI" sz="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GENE </a:t>
            </a: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agreement with “transport versus fueling” contributions to the density peaking.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565615"/>
            <a:ext cx="5760640" cy="363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565615"/>
            <a:ext cx="5112568" cy="3668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3514" y="6127818"/>
            <a:ext cx="1785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CC0066"/>
                </a:solidFill>
              </a:rPr>
              <a:t>[1] F. </a:t>
            </a:r>
            <a:r>
              <a:rPr lang="fi-FI" sz="1400" b="1" dirty="0" err="1" smtClean="0">
                <a:solidFill>
                  <a:srgbClr val="CC0066"/>
                </a:solidFill>
              </a:rPr>
              <a:t>Jenko</a:t>
            </a:r>
            <a:r>
              <a:rPr lang="fi-FI" sz="1400" b="1" dirty="0" smtClean="0">
                <a:solidFill>
                  <a:srgbClr val="CC0066"/>
                </a:solidFill>
              </a:rPr>
              <a:t>, </a:t>
            </a:r>
            <a:r>
              <a:rPr lang="fi-FI" sz="1400" b="1" dirty="0" err="1" smtClean="0">
                <a:solidFill>
                  <a:srgbClr val="CC0066"/>
                </a:solidFill>
              </a:rPr>
              <a:t>PoP</a:t>
            </a:r>
            <a:r>
              <a:rPr lang="fi-FI" sz="1400" b="1" dirty="0" smtClean="0">
                <a:solidFill>
                  <a:srgbClr val="CC0066"/>
                </a:solidFill>
              </a:rPr>
              <a:t> 2000</a:t>
            </a:r>
            <a:endParaRPr lang="fi-FI" sz="1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492037"/>
            <a:ext cx="4896544" cy="134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Non-linear GENE </a:t>
            </a:r>
            <a:r>
              <a:rPr lang="en-US" sz="1600" dirty="0">
                <a:solidFill>
                  <a:srgbClr val="0000FF"/>
                </a:solidFill>
              </a:rPr>
              <a:t>predicts </a:t>
            </a:r>
            <a:r>
              <a:rPr lang="en-US" sz="1600" dirty="0" smtClean="0">
                <a:solidFill>
                  <a:srgbClr val="0000FF"/>
                </a:solidFill>
              </a:rPr>
              <a:t>also flat d</a:t>
            </a:r>
            <a:r>
              <a:rPr lang="en-US" altLang="fi-FI" sz="1600" dirty="0" smtClean="0">
                <a:solidFill>
                  <a:srgbClr val="0000FF"/>
                </a:solidFill>
              </a:rPr>
              <a:t>ensity profile in JET, suggesting </a:t>
            </a:r>
            <a:r>
              <a:rPr lang="en-US" altLang="fi-FI" sz="1600" dirty="0">
                <a:solidFill>
                  <a:srgbClr val="0000FF"/>
                </a:solidFill>
              </a:rPr>
              <a:t>that the NBI particle source dominates in contributing to density </a:t>
            </a:r>
            <a:r>
              <a:rPr lang="en-US" altLang="fi-FI" sz="1600" dirty="0" smtClean="0">
                <a:solidFill>
                  <a:srgbClr val="0000FF"/>
                </a:solidFill>
              </a:rPr>
              <a:t>peaking. </a:t>
            </a:r>
            <a:endParaRPr lang="en-US" altLang="fi-FI" sz="16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600" dirty="0"/>
          </a:p>
          <a:p>
            <a:pPr marL="0" indent="0">
              <a:buNone/>
            </a:pP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5560" y="653363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 smtClean="0"/>
              <a:t>Non-linear</a:t>
            </a:r>
            <a:r>
              <a:rPr lang="fi-FI" sz="2400" dirty="0" smtClean="0"/>
              <a:t> GENE </a:t>
            </a:r>
            <a:r>
              <a:rPr lang="fi-FI" sz="2400" dirty="0" err="1" smtClean="0"/>
              <a:t>Simulation</a:t>
            </a:r>
            <a:r>
              <a:rPr lang="fi-FI" sz="2400" dirty="0" smtClean="0"/>
              <a:t> </a:t>
            </a:r>
            <a:r>
              <a:rPr lang="fi-FI" sz="2400" dirty="0" err="1" smtClean="0"/>
              <a:t>Predict</a:t>
            </a:r>
            <a:r>
              <a:rPr lang="fi-FI" sz="2400" dirty="0" smtClean="0"/>
              <a:t>  Zero </a:t>
            </a:r>
            <a:r>
              <a:rPr lang="fi-FI" sz="2400" dirty="0" err="1" smtClean="0"/>
              <a:t>Peaking</a:t>
            </a:r>
            <a:r>
              <a:rPr lang="fi-FI" sz="2400" dirty="0" smtClean="0"/>
              <a:t> in JET H-</a:t>
            </a:r>
            <a:r>
              <a:rPr lang="fi-FI" sz="2400" dirty="0" err="1" smtClean="0"/>
              <a:t>mode</a:t>
            </a:r>
            <a:r>
              <a:rPr lang="fi-FI" sz="2400" dirty="0" smtClean="0"/>
              <a:t> – </a:t>
            </a:r>
            <a:r>
              <a:rPr lang="fi-FI" sz="2400" dirty="0" err="1" smtClean="0"/>
              <a:t>Stand-alone</a:t>
            </a:r>
            <a:r>
              <a:rPr lang="fi-FI" sz="2400" dirty="0" smtClean="0"/>
              <a:t> TGLF </a:t>
            </a:r>
            <a:r>
              <a:rPr lang="fi-FI" sz="2400" dirty="0" err="1" smtClean="0"/>
              <a:t>Runs</a:t>
            </a:r>
            <a:r>
              <a:rPr lang="fi-FI" sz="2400" dirty="0" smtClean="0"/>
              <a:t> in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Agreement</a:t>
            </a:r>
            <a:r>
              <a:rPr lang="fi-FI" sz="2400" dirty="0" smtClean="0"/>
              <a:t> </a:t>
            </a:r>
            <a:r>
              <a:rPr lang="fi-FI" sz="2400" dirty="0" err="1" smtClean="0"/>
              <a:t>against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DIII-D </a:t>
            </a:r>
            <a:r>
              <a:rPr lang="en-US" alt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>
                <a:cs typeface="Times New Roman" panose="02020603050405020304" pitchFamily="18" charset="0"/>
              </a:rPr>
              <a:t>*</a:t>
            </a:r>
            <a:r>
              <a:rPr lang="fi-FI" sz="2400" dirty="0" smtClean="0"/>
              <a:t> </a:t>
            </a:r>
            <a:r>
              <a:rPr lang="fi-FI" sz="2400" dirty="0" err="1" smtClean="0"/>
              <a:t>Scan</a:t>
            </a:r>
            <a:r>
              <a:rPr lang="fi-FI" sz="2400" dirty="0" smtClean="0"/>
              <a:t>  </a:t>
            </a:r>
            <a:endParaRPr lang="fi-F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7568" y="92625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0000FF"/>
                </a:solidFill>
              </a:rPr>
              <a:t>JET</a:t>
            </a:r>
            <a:endParaRPr lang="fi-FI" sz="2800" b="1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7161" y="90192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FF0000"/>
                </a:solidFill>
              </a:rPr>
              <a:t>DIII-D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269898" y="1294591"/>
            <a:ext cx="5832648" cy="134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altLang="fi-FI" sz="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Stand-alone TGLF predicts</a:t>
            </a:r>
            <a:r>
              <a:rPr lang="en-US" altLang="fi-FI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the peaking factor in agreement with experimental density peaking</a:t>
            </a: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3" y="2165033"/>
            <a:ext cx="5400600" cy="3838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0888"/>
            <a:ext cx="5554717" cy="3680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126" y="2564904"/>
            <a:ext cx="144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 smtClean="0"/>
              <a:t>Particle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flux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6129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303131"/>
            <a:ext cx="6258630" cy="50505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448" y="228600"/>
            <a:ext cx="9649072" cy="457200"/>
          </a:xfrm>
        </p:spPr>
        <p:txBody>
          <a:bodyPr/>
          <a:lstStyle/>
          <a:p>
            <a:r>
              <a:rPr lang="fi-FI" sz="2200" dirty="0"/>
              <a:t>TGLF </a:t>
            </a:r>
            <a:r>
              <a:rPr lang="fi-FI" sz="2200" dirty="0" err="1"/>
              <a:t>Modelling</a:t>
            </a:r>
            <a:r>
              <a:rPr lang="fi-FI" sz="2200" dirty="0"/>
              <a:t> of </a:t>
            </a:r>
            <a:r>
              <a:rPr lang="fi-FI" sz="2200" dirty="0" err="1"/>
              <a:t>the</a:t>
            </a:r>
            <a:r>
              <a:rPr lang="fi-FI" sz="2200" dirty="0"/>
              <a:t> JET </a:t>
            </a:r>
            <a:r>
              <a:rPr lang="el-GR" alt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200" dirty="0">
                <a:cs typeface="Times New Roman" panose="02020603050405020304" pitchFamily="18" charset="0"/>
              </a:rPr>
              <a:t>* </a:t>
            </a:r>
            <a:r>
              <a:rPr lang="fi-FI" sz="2200" kern="0" dirty="0" err="1"/>
              <a:t>Scan</a:t>
            </a:r>
            <a:r>
              <a:rPr lang="fi-FI" sz="2200" kern="0" dirty="0"/>
              <a:t> </a:t>
            </a:r>
            <a:r>
              <a:rPr lang="fi-FI" sz="2200" kern="0" dirty="0" smtClean="0"/>
              <a:t>in </a:t>
            </a:r>
            <a:r>
              <a:rPr lang="fi-FI" sz="2200" kern="0" dirty="0"/>
              <a:t>H-</a:t>
            </a:r>
            <a:r>
              <a:rPr lang="fi-FI" sz="2200" kern="0" dirty="0" err="1"/>
              <a:t>mode</a:t>
            </a:r>
            <a:r>
              <a:rPr lang="fi-FI" sz="2200" dirty="0"/>
              <a:t> – </a:t>
            </a:r>
            <a:br>
              <a:rPr lang="fi-FI" sz="2200" dirty="0"/>
            </a:br>
            <a:r>
              <a:rPr lang="fi-FI" sz="2200" dirty="0"/>
              <a:t>NBI </a:t>
            </a:r>
            <a:r>
              <a:rPr lang="fi-FI" sz="2200" dirty="0" err="1"/>
              <a:t>Source</a:t>
            </a:r>
            <a:r>
              <a:rPr lang="fi-FI" sz="2200" dirty="0"/>
              <a:t> </a:t>
            </a:r>
            <a:r>
              <a:rPr lang="fi-FI" sz="2200" dirty="0" err="1"/>
              <a:t>Contributes</a:t>
            </a:r>
            <a:r>
              <a:rPr lang="fi-FI" sz="2200" dirty="0"/>
              <a:t> to </a:t>
            </a:r>
            <a:r>
              <a:rPr lang="fi-FI" sz="2200" dirty="0" err="1"/>
              <a:t>Density</a:t>
            </a:r>
            <a:r>
              <a:rPr lang="fi-FI" sz="2200" dirty="0"/>
              <a:t> </a:t>
            </a:r>
            <a:r>
              <a:rPr lang="fi-FI" sz="2200" dirty="0" err="1"/>
              <a:t>Peaking</a:t>
            </a:r>
            <a:r>
              <a:rPr lang="fi-FI" sz="2200" dirty="0"/>
              <a:t> </a:t>
            </a:r>
            <a:r>
              <a:rPr lang="fi-FI" sz="2200" dirty="0" smtClean="0"/>
              <a:t>at 50-90% </a:t>
            </a:r>
            <a:r>
              <a:rPr lang="fi-FI" sz="2200" dirty="0" err="1" smtClean="0"/>
              <a:t>Fraction</a:t>
            </a:r>
            <a:endParaRPr lang="fi-FI" sz="22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18390" y="1268761"/>
            <a:ext cx="5129537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[1] peaking </a:t>
            </a:r>
            <a:r>
              <a:rPr lang="en-US" sz="1800" dirty="0"/>
              <a:t>factor from NBI </a:t>
            </a:r>
            <a:r>
              <a:rPr lang="en-US" sz="1800" dirty="0" smtClean="0"/>
              <a:t>source using the JINTRAC transport code [2]:</a:t>
            </a:r>
            <a:endParaRPr lang="en-US" sz="1800" dirty="0"/>
          </a:p>
          <a:p>
            <a:pPr lvl="1">
              <a:buFontTx/>
              <a:buChar char="–"/>
            </a:pPr>
            <a:r>
              <a:rPr lang="en-US" sz="1400" dirty="0">
                <a:solidFill>
                  <a:srgbClr val="0000FF"/>
                </a:solidFill>
              </a:rPr>
              <a:t>Low </a:t>
            </a:r>
            <a:r>
              <a:rPr lang="en-US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*: </a:t>
            </a:r>
            <a:r>
              <a:rPr lang="en-US" altLang="fi-FI" sz="1400" dirty="0">
                <a:solidFill>
                  <a:srgbClr val="0000FF"/>
                </a:solidFill>
              </a:rPr>
              <a:t>47</a:t>
            </a:r>
            <a:r>
              <a:rPr lang="en-US" sz="1400" dirty="0">
                <a:solidFill>
                  <a:srgbClr val="0000FF"/>
                </a:solidFill>
              </a:rPr>
              <a:t>% </a:t>
            </a:r>
          </a:p>
          <a:p>
            <a:pPr lvl="1">
              <a:buFontTx/>
              <a:buChar char="–"/>
            </a:pPr>
            <a:r>
              <a:rPr lang="en-US" sz="1400" dirty="0" smtClean="0">
                <a:solidFill>
                  <a:srgbClr val="006600"/>
                </a:solidFill>
              </a:rPr>
              <a:t>High </a:t>
            </a:r>
            <a:r>
              <a:rPr lang="en-US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6600"/>
                </a:solidFill>
              </a:rPr>
              <a:t>: </a:t>
            </a:r>
            <a:r>
              <a:rPr lang="en-US" sz="1400" dirty="0" smtClean="0">
                <a:solidFill>
                  <a:srgbClr val="006600"/>
                </a:solidFill>
              </a:rPr>
              <a:t>90% </a:t>
            </a:r>
            <a:endParaRPr lang="en-US" sz="1400" dirty="0">
              <a:solidFill>
                <a:srgbClr val="006600"/>
              </a:solidFill>
            </a:endParaRPr>
          </a:p>
          <a:p>
            <a:pPr lvl="1">
              <a:buFontTx/>
              <a:buChar char="–"/>
            </a:pPr>
            <a:endParaRPr lang="en-US" sz="1400" dirty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TGLF predicts similar results for Hybrid and </a:t>
            </a:r>
            <a:r>
              <a:rPr lang="en-US" sz="1800" dirty="0" err="1"/>
              <a:t>ELMy</a:t>
            </a:r>
            <a:r>
              <a:rPr lang="en-US" sz="1800" dirty="0"/>
              <a:t> H-mode in Hydrogen 3-point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scans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In L-mode, NBI source less important ~10</a:t>
            </a:r>
            <a:r>
              <a:rPr lang="en-US" sz="1800" dirty="0" smtClean="0"/>
              <a:t>%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performs well against JET discharges for each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None/>
            </a:pPr>
            <a:r>
              <a:rPr lang="fi-FI" sz="1200" b="1" dirty="0">
                <a:solidFill>
                  <a:srgbClr val="CC0066"/>
                </a:solidFill>
              </a:rPr>
              <a:t>[</a:t>
            </a:r>
            <a:r>
              <a:rPr lang="fi-FI" sz="1200" b="1" dirty="0" smtClean="0">
                <a:solidFill>
                  <a:srgbClr val="CC0066"/>
                </a:solidFill>
              </a:rPr>
              <a:t>1] </a:t>
            </a:r>
            <a:r>
              <a:rPr lang="fi-FI" sz="1200" b="1" dirty="0">
                <a:solidFill>
                  <a:srgbClr val="CC0066"/>
                </a:solidFill>
              </a:rPr>
              <a:t>G. </a:t>
            </a:r>
            <a:r>
              <a:rPr lang="fi-FI" sz="1200" b="1" dirty="0" smtClean="0">
                <a:solidFill>
                  <a:srgbClr val="CC0066"/>
                </a:solidFill>
              </a:rPr>
              <a:t>Staebler, </a:t>
            </a:r>
            <a:r>
              <a:rPr lang="fi-FI" sz="1200" b="1" dirty="0" err="1" smtClean="0">
                <a:solidFill>
                  <a:srgbClr val="CC0066"/>
                </a:solidFill>
              </a:rPr>
              <a:t>PoP</a:t>
            </a:r>
            <a:r>
              <a:rPr lang="fi-FI" sz="1200" b="1" dirty="0" smtClean="0">
                <a:solidFill>
                  <a:srgbClr val="CC0066"/>
                </a:solidFill>
              </a:rPr>
              <a:t> 2005 </a:t>
            </a:r>
            <a:endParaRPr lang="fi-FI" sz="1200" b="1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fi-FI" sz="1200" b="1" dirty="0" smtClean="0">
                <a:solidFill>
                  <a:srgbClr val="CC0066"/>
                </a:solidFill>
              </a:rPr>
              <a:t>[</a:t>
            </a:r>
            <a:r>
              <a:rPr lang="fi-FI" sz="1200" b="1" dirty="0">
                <a:solidFill>
                  <a:srgbClr val="CC0066"/>
                </a:solidFill>
              </a:rPr>
              <a:t>2</a:t>
            </a:r>
            <a:r>
              <a:rPr lang="fi-FI" sz="1200" b="1" dirty="0" smtClean="0">
                <a:solidFill>
                  <a:srgbClr val="CC0066"/>
                </a:solidFill>
              </a:rPr>
              <a:t>] </a:t>
            </a:r>
            <a:r>
              <a:rPr lang="fi-FI" sz="1200" b="1" dirty="0">
                <a:solidFill>
                  <a:srgbClr val="CC0066"/>
                </a:solidFill>
              </a:rPr>
              <a:t>M. Romanelli, </a:t>
            </a:r>
            <a:r>
              <a:rPr lang="fi-FI" sz="1200" b="1" dirty="0" smtClean="0">
                <a:solidFill>
                  <a:srgbClr val="CC0066"/>
                </a:solidFill>
              </a:rPr>
              <a:t>Plasma and Fusion </a:t>
            </a:r>
            <a:r>
              <a:rPr lang="fi-FI" sz="1200" b="1" dirty="0" err="1" smtClean="0">
                <a:solidFill>
                  <a:srgbClr val="CC0066"/>
                </a:solidFill>
              </a:rPr>
              <a:t>Research</a:t>
            </a:r>
            <a:r>
              <a:rPr lang="fi-FI" sz="1200" b="1" dirty="0" smtClean="0">
                <a:solidFill>
                  <a:srgbClr val="CC0066"/>
                </a:solidFill>
              </a:rPr>
              <a:t> 2014</a:t>
            </a:r>
            <a:endParaRPr lang="fi-FI" sz="1200" b="1" dirty="0">
              <a:solidFill>
                <a:srgbClr val="CC006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Tx/>
              <a:buChar char="–"/>
            </a:pPr>
            <a:endParaRPr lang="fi-FI" sz="1800" dirty="0">
              <a:solidFill>
                <a:srgbClr val="006600"/>
              </a:solidFill>
            </a:endParaRPr>
          </a:p>
          <a:p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200978" y="3196478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65025" y="3203104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altLang="fi-FI" sz="14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6200978" y="5397602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41338" y="5397601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21" y="1484784"/>
            <a:ext cx="6242118" cy="46645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228600"/>
            <a:ext cx="7749480" cy="457200"/>
          </a:xfrm>
        </p:spPr>
        <p:txBody>
          <a:bodyPr/>
          <a:lstStyle/>
          <a:p>
            <a:r>
              <a:rPr lang="en-US" sz="2400" dirty="0"/>
              <a:t>Predictive </a:t>
            </a:r>
            <a:r>
              <a:rPr lang="en-US" sz="2400" dirty="0" smtClean="0"/>
              <a:t>Capability </a:t>
            </a:r>
            <a:r>
              <a:rPr lang="en-US" sz="2400" dirty="0"/>
              <a:t>of TGLF I</a:t>
            </a:r>
            <a:r>
              <a:rPr lang="en-US" sz="2400" dirty="0" smtClean="0"/>
              <a:t>s </a:t>
            </a:r>
            <a:r>
              <a:rPr lang="en-US" sz="2400" dirty="0"/>
              <a:t>G</a:t>
            </a:r>
            <a:r>
              <a:rPr lang="en-US" sz="2400" dirty="0" smtClean="0"/>
              <a:t>ood </a:t>
            </a:r>
            <a:r>
              <a:rPr lang="en-US" sz="2400" dirty="0"/>
              <a:t>in </a:t>
            </a:r>
            <a:r>
              <a:rPr lang="en-US" sz="2400" dirty="0" smtClean="0"/>
              <a:t>DIII-D </a:t>
            </a:r>
            <a:r>
              <a:rPr lang="en-US" sz="2400" dirty="0"/>
              <a:t>P</a:t>
            </a:r>
            <a:r>
              <a:rPr lang="en-US" sz="2400" dirty="0" smtClean="0"/>
              <a:t>rovided That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s Predicted Well</a:t>
            </a:r>
            <a:endParaRPr lang="en-US" sz="2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7532" y="1340768"/>
            <a:ext cx="4680807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predictions for the high </a:t>
            </a:r>
            <a:r>
              <a:rPr lang="en-US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 case in agreement with experiment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does not predict the flat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profile at ρ=0.5-0.8 for the low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case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400" dirty="0" smtClean="0"/>
              <a:t>Leads to an overestimation of NBI contribution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Predictive capability of TGLF is fairly good in JET and DIII-D </a:t>
            </a:r>
            <a:r>
              <a:rPr lang="en-US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</a:t>
            </a:r>
            <a:r>
              <a:rPr lang="en-US" altLang="fi-FI" sz="1800" dirty="0" smtClean="0"/>
              <a:t> scans except for the low </a:t>
            </a:r>
            <a:r>
              <a:rPr lang="en-US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 case </a:t>
            </a:r>
            <a:r>
              <a:rPr lang="en-US" altLang="fi-FI" sz="1800" dirty="0" smtClean="0"/>
              <a:t>on DIII-D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Tx/>
              <a:buChar char="–"/>
            </a:pPr>
            <a:endParaRPr lang="fi-FI" sz="1800" dirty="0">
              <a:solidFill>
                <a:srgbClr val="006600"/>
              </a:solidFill>
            </a:endParaRPr>
          </a:p>
          <a:p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406181" y="3206530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25000" y="32065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altLang="fi-FI" sz="14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6429158" y="5157191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41335" y="5157192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06522" y="2753528"/>
            <a:ext cx="860079" cy="579421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endCxn id="13" idx="2"/>
          </p:cNvCxnSpPr>
          <p:nvPr/>
        </p:nvCxnSpPr>
        <p:spPr>
          <a:xfrm flipV="1">
            <a:off x="4727848" y="3043239"/>
            <a:ext cx="2578674" cy="289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347751"/>
            <a:ext cx="6614113" cy="50461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392" y="44450"/>
            <a:ext cx="9360396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TGLF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Simulations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Reproduce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Experimental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Peaking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Factors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When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Temperature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Predictions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Agreement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57952" y="1347751"/>
            <a:ext cx="4957928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</a:t>
            </a:r>
            <a:r>
              <a:rPr lang="en-US" sz="1800" dirty="0"/>
              <a:t>simulations </a:t>
            </a:r>
            <a:r>
              <a:rPr lang="en-US" sz="1800" dirty="0" smtClean="0"/>
              <a:t>are in agreement with experimental peaking factors only when the predicted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/>
              <a:t>T</a:t>
            </a:r>
            <a:r>
              <a:rPr lang="en-US" sz="1800" baseline="-25000" dirty="0" err="1"/>
              <a:t>e</a:t>
            </a:r>
            <a:r>
              <a:rPr lang="en-US" sz="1800" dirty="0"/>
              <a:t> </a:t>
            </a:r>
            <a:r>
              <a:rPr lang="en-US" sz="1800" dirty="0" smtClean="0"/>
              <a:t>profiles are in agreement with experimental ones</a:t>
            </a:r>
            <a:endParaRPr lang="en-US" altLang="fi-FI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This is also seen in stand-alone TGLF simulations 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What happens at lower </a:t>
            </a:r>
            <a:r>
              <a:rPr lang="el-GR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in JET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Does NBI fueling lose its dominance to inward pinch?</a:t>
            </a:r>
            <a:endParaRPr lang="en-US" sz="1400" dirty="0">
              <a:solidFill>
                <a:srgbClr val="FF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2" name="Isosceles Triangle 1"/>
          <p:cNvSpPr/>
          <p:nvPr/>
        </p:nvSpPr>
        <p:spPr>
          <a:xfrm>
            <a:off x="6528048" y="3319263"/>
            <a:ext cx="144016" cy="14401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6816080" y="3038369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TGLF </a:t>
            </a:r>
            <a:r>
              <a:rPr lang="fi-FI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</a:rPr>
              <a:t>experimental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fi-FI" baseline="-250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 and T</a:t>
            </a:r>
            <a:r>
              <a:rPr lang="fi-FI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2064" y="4948151"/>
            <a:ext cx="187220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44072" y="3291967"/>
            <a:ext cx="1872208" cy="158417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4072" y="4816499"/>
            <a:ext cx="122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DIII-D TGLF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9298" y="395725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</a:rPr>
              <a:t>DIII-D </a:t>
            </a:r>
            <a:r>
              <a:rPr lang="fi-FI" dirty="0" err="1" smtClean="0">
                <a:solidFill>
                  <a:srgbClr val="0000FF"/>
                </a:solidFill>
              </a:rPr>
              <a:t>Exp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0589" y="961232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Core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peaking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factor</a:t>
            </a:r>
            <a:endParaRPr lang="fi-FI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422897"/>
            <a:ext cx="6614113" cy="49709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9366730" y="4277526"/>
            <a:ext cx="1265774" cy="88664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312843" y="4579848"/>
            <a:ext cx="1265774" cy="886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38006" y="4243796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CC0066"/>
                </a:solidFill>
              </a:rPr>
              <a:t>JET </a:t>
            </a:r>
            <a:r>
              <a:rPr lang="fi-FI" b="1" dirty="0" err="1" smtClean="0">
                <a:solidFill>
                  <a:srgbClr val="CC0066"/>
                </a:solidFill>
              </a:rPr>
              <a:t>exp</a:t>
            </a:r>
            <a:r>
              <a:rPr lang="fi-FI" b="1" dirty="0" smtClean="0">
                <a:solidFill>
                  <a:srgbClr val="CC0066"/>
                </a:solidFill>
              </a:rPr>
              <a:t> and TGLF</a:t>
            </a:r>
            <a:endParaRPr lang="fi-FI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98" y="1650778"/>
            <a:ext cx="4225040" cy="44206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Predictive</a:t>
            </a:r>
            <a:r>
              <a:rPr lang="fi-FI" dirty="0" smtClean="0"/>
              <a:t> Transport </a:t>
            </a:r>
            <a:r>
              <a:rPr lang="fi-FI" dirty="0" err="1" smtClean="0"/>
              <a:t>Modelling</a:t>
            </a:r>
            <a:r>
              <a:rPr lang="fi-FI" dirty="0" smtClean="0"/>
              <a:t> Can </a:t>
            </a:r>
            <a:r>
              <a:rPr lang="fi-FI" dirty="0" err="1" smtClean="0"/>
              <a:t>Reproduce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Lowest</a:t>
            </a:r>
            <a:r>
              <a:rPr lang="fi-FI" dirty="0" smtClean="0"/>
              <a:t> </a:t>
            </a:r>
            <a:r>
              <a:rPr lang="el-GR" altLang="fi-FI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</a:t>
            </a:r>
            <a:r>
              <a:rPr lang="fi-FI" dirty="0" smtClean="0"/>
              <a:t> JET </a:t>
            </a:r>
            <a:r>
              <a:rPr lang="fi-FI" dirty="0" err="1" smtClean="0"/>
              <a:t>Discharges</a:t>
            </a:r>
            <a:endParaRPr lang="fi-FI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995896" y="4195945"/>
            <a:ext cx="4204971" cy="251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TGLF reproduces density peaking in low density JET hybrid plasma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Simulation without fueling suggests ~50% NBI contribution as in the H-mode </a:t>
            </a:r>
            <a:r>
              <a:rPr lang="el-GR" altLang="fi-F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0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 </a:t>
            </a:r>
            <a:r>
              <a:rPr lang="en-US" altLang="fi-FI" sz="2000" dirty="0" smtClean="0">
                <a:solidFill>
                  <a:prstClr val="black"/>
                </a:solidFill>
              </a:rPr>
              <a:t>scan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2231" y="2593076"/>
            <a:ext cx="3023503" cy="3319464"/>
            <a:chOff x="2290716" y="3779185"/>
            <a:chExt cx="2287620" cy="2511548"/>
          </a:xfrm>
        </p:grpSpPr>
        <p:pic>
          <p:nvPicPr>
            <p:cNvPr id="8" name="Content Placeholder 4"/>
            <p:cNvPicPr>
              <a:picLocks noChangeAspect="1"/>
            </p:cNvPicPr>
            <p:nvPr/>
          </p:nvPicPr>
          <p:blipFill rotWithShape="1">
            <a:blip r:embed="rId3"/>
            <a:srcRect l="8249"/>
            <a:stretch/>
          </p:blipFill>
          <p:spPr bwMode="auto">
            <a:xfrm>
              <a:off x="2290716" y="3779185"/>
              <a:ext cx="2287620" cy="2511548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2597" y="3912647"/>
              <a:ext cx="914429" cy="6613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601055" y="3912647"/>
              <a:ext cx="443433" cy="406454"/>
            </a:xfrm>
            <a:prstGeom prst="ellipse">
              <a:avLst/>
            </a:prstGeom>
            <a:noFill/>
            <a:ln w="38100">
              <a:solidFill>
                <a:srgbClr val="007B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601055" y="4573947"/>
              <a:ext cx="443433" cy="406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4166" y="2068605"/>
            <a:ext cx="3898672" cy="3251346"/>
            <a:chOff x="6513009" y="2109780"/>
            <a:chExt cx="3898672" cy="3251346"/>
          </a:xfrm>
        </p:grpSpPr>
        <p:sp>
          <p:nvSpPr>
            <p:cNvPr id="15" name="TextBox 14"/>
            <p:cNvSpPr txBox="1"/>
            <p:nvPr/>
          </p:nvSpPr>
          <p:spPr>
            <a:xfrm>
              <a:off x="8561227" y="2716025"/>
              <a:ext cx="1758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>
                  <a:latin typeface="Calibri"/>
                  <a:ea typeface="Times New Roman"/>
                  <a:cs typeface="Times New Roman"/>
                </a:rPr>
                <a:t>Exp.</a:t>
              </a:r>
              <a:r>
                <a:rPr lang="en-US" sz="2400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       </a:t>
              </a:r>
              <a:r>
                <a:rPr lang="en-US" sz="2400" b="1" dirty="0" smtClean="0">
                  <a:solidFill>
                    <a:srgbClr val="0000FF"/>
                  </a:solidFill>
                  <a:latin typeface="Calibri"/>
                  <a:ea typeface="Times New Roman"/>
                  <a:cs typeface="Times New Roman"/>
                </a:rPr>
                <a:t>TGLF</a:t>
              </a:r>
              <a:endParaRPr lang="en-US" sz="2400" b="1" dirty="0">
                <a:solidFill>
                  <a:srgbClr val="0000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6291" y="3807319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15220" y="2264919"/>
              <a:ext cx="4331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54" y="4529199"/>
              <a:ext cx="4331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58535" y="2109780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05100" y="3813834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3009" y="3073540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Ti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1562" y="2433720"/>
              <a:ext cx="126028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ICRH only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19099" y="4327334"/>
              <a:ext cx="14334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&gt;20MW NBI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9639818" y="4405158"/>
              <a:ext cx="300494" cy="6174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946215" y="5022572"/>
              <a:ext cx="1465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NBI source=0</a:t>
              </a:r>
              <a:endParaRPr lang="en-US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1"/>
              <p:cNvSpPr txBox="1">
                <a:spLocks/>
              </p:cNvSpPr>
              <p:nvPr/>
            </p:nvSpPr>
            <p:spPr bwMode="auto">
              <a:xfrm>
                <a:off x="7995896" y="1431131"/>
                <a:ext cx="4056865" cy="188924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buFont typeface="Arial"/>
                  <a:buChar char="•"/>
                  <a:tabLst/>
                  <a:defRPr sz="2000" b="1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2573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Wingdings" panose="05000000000000000000" pitchFamily="2" charset="2"/>
                  <a:buChar char="q"/>
                </a:pPr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TGLF captures density peaking with ICRH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i-FI" b="0" i="0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b="0" i="0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i-FI" b="0" i="0" kern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i-FI" b="0" i="1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i-FI" b="0" i="0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fi-FI" b="0" i="1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Very low density + 8MW of ICRH</a:t>
                </a:r>
              </a:p>
              <a:p>
                <a:pPr>
                  <a:buClrTx/>
                  <a:buFont typeface="Wingdings" panose="05000000000000000000" pitchFamily="2" charset="2"/>
                  <a:buChar char="q"/>
                </a:pP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GENE also predicts </a:t>
                </a:r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density peaking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correctly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2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896" y="1431131"/>
                <a:ext cx="4056865" cy="1889240"/>
              </a:xfrm>
              <a:prstGeom prst="rect">
                <a:avLst/>
              </a:prstGeom>
              <a:blipFill>
                <a:blip r:embed="rId5"/>
                <a:stretch>
                  <a:fillRect l="-1353" t="-1613" r="-3158" b="-14194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5541" y="1909198"/>
            <a:ext cx="2714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Revisit database corners</a:t>
            </a:r>
            <a:br>
              <a:rPr lang="en-GB" sz="2000" dirty="0" smtClean="0">
                <a:solidFill>
                  <a:srgbClr val="0000FF"/>
                </a:solidFill>
              </a:rPr>
            </a:br>
            <a:r>
              <a:rPr lang="en-GB" sz="2000" dirty="0" smtClean="0">
                <a:solidFill>
                  <a:srgbClr val="0000FF"/>
                </a:solidFill>
              </a:rPr>
              <a:t>(no modulation) 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207394" y="4208172"/>
            <a:ext cx="2233" cy="1245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4981397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ITER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4572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1167247"/>
            <a:ext cx="5904656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C-Mod discharges do not have NBI fueling </a:t>
            </a:r>
            <a:r>
              <a:rPr lang="en-US" dirty="0" smtClean="0"/>
              <a:t>– relevant </a:t>
            </a:r>
            <a:r>
              <a:rPr lang="en-US" dirty="0"/>
              <a:t>information on the role of NBI fueling and </a:t>
            </a:r>
            <a:r>
              <a:rPr lang="en-US" dirty="0" smtClean="0"/>
              <a:t>I-mode particle transport is a special case with no density pedestal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L-mode plasmas have different q-profile and </a:t>
            </a:r>
            <a:r>
              <a:rPr lang="en-US" sz="2500" dirty="0" err="1"/>
              <a:t>T</a:t>
            </a:r>
            <a:r>
              <a:rPr lang="en-US" sz="2500" baseline="-25000" dirty="0" err="1"/>
              <a:t>e</a:t>
            </a:r>
            <a:r>
              <a:rPr lang="en-US" sz="2500" dirty="0"/>
              <a:t>/</a:t>
            </a:r>
            <a:r>
              <a:rPr lang="en-US" sz="2500" dirty="0" err="1"/>
              <a:t>T</a:t>
            </a:r>
            <a:r>
              <a:rPr lang="en-US" sz="2500" baseline="-25000" dirty="0" err="1"/>
              <a:t>i</a:t>
            </a:r>
            <a:r>
              <a:rPr lang="en-US" sz="2500" dirty="0"/>
              <a:t> ratio and thus, density peaking originating from different reasons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line with</a:t>
            </a:r>
            <a:r>
              <a:rPr lang="en-US" dirty="0" smtClean="0"/>
              <a:t> </a:t>
            </a:r>
            <a:r>
              <a:rPr lang="en-US" dirty="0" smtClean="0"/>
              <a:t>the JET </a:t>
            </a:r>
            <a:r>
              <a:rPr lang="en-US" dirty="0"/>
              <a:t>and DIII-D L-mode </a:t>
            </a:r>
            <a:r>
              <a:rPr lang="en-US" dirty="0" smtClean="0"/>
              <a:t>results, i.e. the I-mode core density peaking does not have any </a:t>
            </a:r>
            <a:r>
              <a:rPr lang="el-GR" alt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dirty="0"/>
              <a:t>*</a:t>
            </a:r>
            <a:r>
              <a:rPr lang="en-US" dirty="0" smtClean="0"/>
              <a:t> dependence.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Gas </a:t>
            </a:r>
            <a:r>
              <a:rPr lang="en-US" dirty="0"/>
              <a:t>puff modulation was also </a:t>
            </a:r>
            <a:r>
              <a:rPr lang="en-US" dirty="0" smtClean="0"/>
              <a:t>performed </a:t>
            </a:r>
            <a:r>
              <a:rPr lang="en-US" dirty="0"/>
              <a:t>on C-Mod, but the modulated density data is too noisy to able to extract the particle transport coefficients. </a:t>
            </a:r>
            <a:endParaRPr lang="fi-FI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257051"/>
            <a:ext cx="10620672" cy="457200"/>
          </a:xfrm>
        </p:spPr>
        <p:txBody>
          <a:bodyPr/>
          <a:lstStyle/>
          <a:p>
            <a:r>
              <a:rPr lang="en-US" sz="2400" dirty="0"/>
              <a:t>Density Peaking in non-</a:t>
            </a:r>
            <a:r>
              <a:rPr lang="en-US" sz="2400" dirty="0" err="1"/>
              <a:t>Fuelled</a:t>
            </a:r>
            <a:r>
              <a:rPr lang="en-US" sz="2400" dirty="0"/>
              <a:t> I-Mode Plasmas o</a:t>
            </a:r>
            <a:r>
              <a:rPr lang="en-US" sz="2400" dirty="0" smtClean="0"/>
              <a:t>n </a:t>
            </a:r>
            <a:r>
              <a:rPr lang="en-US" sz="2400" dirty="0"/>
              <a:t>C-Mod </a:t>
            </a:r>
            <a:r>
              <a:rPr lang="en-US" sz="2400" dirty="0" smtClean="0"/>
              <a:t>A</a:t>
            </a:r>
            <a:r>
              <a:rPr lang="en-US" sz="2400" dirty="0" smtClean="0"/>
              <a:t>re </a:t>
            </a:r>
            <a:r>
              <a:rPr lang="en-US" sz="2400" dirty="0"/>
              <a:t>S</a:t>
            </a:r>
            <a:r>
              <a:rPr lang="en-US" sz="2400" dirty="0" smtClean="0"/>
              <a:t>imilar </a:t>
            </a:r>
            <a:r>
              <a:rPr lang="en-US" sz="2400" dirty="0" smtClean="0"/>
              <a:t>with Respect to Core Density Peaking </a:t>
            </a:r>
            <a:r>
              <a:rPr lang="en-US" sz="2400" dirty="0"/>
              <a:t>to </a:t>
            </a:r>
            <a:r>
              <a:rPr lang="en-US" sz="2400" dirty="0" smtClean="0"/>
              <a:t>Those </a:t>
            </a:r>
            <a:r>
              <a:rPr lang="en-US" sz="2400" dirty="0"/>
              <a:t>of L-mode in JET and DIII-D</a:t>
            </a:r>
            <a:endParaRPr lang="fi-FI" sz="2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5454" t="74486" r="11258"/>
          <a:stretch/>
        </p:blipFill>
        <p:spPr bwMode="auto">
          <a:xfrm>
            <a:off x="7239897" y="3674601"/>
            <a:ext cx="3891996" cy="2870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9430620" y="3978734"/>
            <a:ext cx="27244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sz="1400" b="1" dirty="0" smtClean="0">
                <a:solidFill>
                  <a:srgbClr val="034EE3"/>
                </a:solidFill>
                <a:ea typeface="Times New Roman"/>
                <a:cs typeface="Times New Roman"/>
              </a:rPr>
              <a:t>low </a:t>
            </a:r>
            <a:r>
              <a:rPr lang="el-GR" sz="1400" dirty="0">
                <a:solidFill>
                  <a:srgbClr val="034EE3"/>
                </a:solidFill>
                <a:latin typeface="Times New Roman"/>
                <a:ea typeface="Times New Roman"/>
              </a:rPr>
              <a:t>υ</a:t>
            </a:r>
            <a:r>
              <a:rPr lang="en-US" sz="1400" dirty="0" smtClean="0">
                <a:solidFill>
                  <a:srgbClr val="034EE3"/>
                </a:solidFill>
                <a:ea typeface="Times New Roman"/>
                <a:cs typeface="Times New Roman"/>
              </a:rPr>
              <a:t>*</a:t>
            </a:r>
            <a:r>
              <a:rPr lang="en-GB" sz="1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	</a:t>
            </a:r>
          </a:p>
          <a:p>
            <a:r>
              <a:rPr lang="en-GB" sz="1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sz="1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middle </a:t>
            </a:r>
            <a:r>
              <a:rPr lang="el-GR" sz="1400" dirty="0">
                <a:solidFill>
                  <a:srgbClr val="FF0000"/>
                </a:solidFill>
                <a:latin typeface="Times New Roman"/>
                <a:ea typeface="Times New Roman"/>
              </a:rPr>
              <a:t>υ</a:t>
            </a:r>
            <a:r>
              <a:rPr lang="en-US" sz="1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*</a:t>
            </a:r>
            <a:endParaRPr lang="fi-FI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en-GB" sz="1400" b="1" dirty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en-GB" sz="1400" b="1" dirty="0" smtClean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	</a:t>
            </a:r>
            <a:r>
              <a:rPr lang="en-GB" sz="1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high </a:t>
            </a:r>
            <a:r>
              <a:rPr lang="el-GR" sz="1400" dirty="0">
                <a:solidFill>
                  <a:srgbClr val="006600"/>
                </a:solidFill>
                <a:latin typeface="Times New Roman"/>
                <a:ea typeface="Times New Roman"/>
              </a:rPr>
              <a:t>υ</a:t>
            </a:r>
            <a:r>
              <a:rPr lang="en-US" sz="1400" dirty="0" smtClean="0">
                <a:solidFill>
                  <a:srgbClr val="006600"/>
                </a:solidFill>
                <a:ea typeface="Times New Roman"/>
                <a:cs typeface="Times New Roman"/>
              </a:rPr>
              <a:t>*</a:t>
            </a:r>
            <a:r>
              <a:rPr lang="en-US" sz="1400" dirty="0" smtClean="0">
                <a:solidFill>
                  <a:srgbClr val="00B050"/>
                </a:solidFill>
                <a:ea typeface="Times New Roman"/>
                <a:cs typeface="Times New Roman"/>
              </a:rPr>
              <a:t> </a:t>
            </a:r>
            <a:endParaRPr lang="fi-FI" sz="1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fi-FI" sz="2000" dirty="0">
              <a:solidFill>
                <a:srgbClr val="034EE3"/>
              </a:solidFill>
              <a:latin typeface="Times New Roman"/>
              <a:ea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772962" y="4143887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9785551" y="4341580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9774808" y="4548727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897" y="1068454"/>
            <a:ext cx="3891996" cy="2487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2374" y="107417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/>
              <a:t>Core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density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peaking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factor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1504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8" y="392993"/>
            <a:ext cx="10873208" cy="457200"/>
          </a:xfrm>
        </p:spPr>
        <p:txBody>
          <a:bodyPr/>
          <a:lstStyle/>
          <a:p>
            <a:pPr algn="ctr"/>
            <a:r>
              <a:rPr lang="fi-FI" sz="2800" dirty="0" smtClean="0"/>
              <a:t>Conclusions:  </a:t>
            </a:r>
            <a:r>
              <a:rPr lang="en-US" sz="2800" dirty="0"/>
              <a:t>Core Density Peaking </a:t>
            </a:r>
            <a:r>
              <a:rPr lang="en-US" sz="2800" dirty="0" smtClean="0"/>
              <a:t>– </a:t>
            </a:r>
            <a:br>
              <a:rPr lang="en-US" sz="2800" dirty="0" smtClean="0"/>
            </a:br>
            <a:r>
              <a:rPr lang="en-US" sz="2800" dirty="0" smtClean="0"/>
              <a:t>Driven </a:t>
            </a:r>
            <a:r>
              <a:rPr lang="en-US" sz="2800" dirty="0"/>
              <a:t>by </a:t>
            </a:r>
            <a:r>
              <a:rPr lang="en-US" sz="2800" dirty="0" smtClean="0"/>
              <a:t>Fueling </a:t>
            </a:r>
            <a:r>
              <a:rPr lang="en-US" sz="2800" dirty="0"/>
              <a:t>or Transport?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fi-FI" sz="4400" dirty="0" smtClean="0"/>
              <a:t> </a:t>
            </a:r>
            <a:endParaRPr lang="fi-FI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376" y="1124744"/>
            <a:ext cx="108012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</a:rPr>
              <a:t>JET is NBI source dominant </a:t>
            </a:r>
            <a:r>
              <a:rPr lang="en-US" sz="2000" dirty="0" smtClean="0">
                <a:solidFill>
                  <a:srgbClr val="0000FF"/>
                </a:solidFill>
              </a:rPr>
              <a:t>50-70</a:t>
            </a:r>
            <a:r>
              <a:rPr lang="en-US" sz="2000" dirty="0">
                <a:solidFill>
                  <a:srgbClr val="0000FF"/>
                </a:solidFill>
              </a:rPr>
              <a:t>% </a:t>
            </a:r>
            <a:r>
              <a:rPr lang="en-US" sz="2000" dirty="0" smtClean="0">
                <a:solidFill>
                  <a:srgbClr val="0000FF"/>
                </a:solidFill>
              </a:rPr>
              <a:t>and DIII-D transport dominant (only 15-30% from NBI)   </a:t>
            </a:r>
            <a:endParaRPr lang="en-GB" sz="1600" dirty="0" smtClean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lvl="1">
              <a:buFontTx/>
              <a:buChar char="–"/>
            </a:pPr>
            <a:r>
              <a:rPr lang="en-GB" sz="1600" dirty="0">
                <a:solidFill>
                  <a:srgbClr val="0000FF"/>
                </a:solidFill>
                <a:ea typeface="Times New Roman" panose="02020603050405020304" pitchFamily="18" charset="0"/>
              </a:rPr>
              <a:t>Trapped Electron modes (TEM) play a stronger role than in JET (JET is deeply ITG dominated)</a:t>
            </a:r>
          </a:p>
          <a:p>
            <a:pPr lvl="1">
              <a:buFontTx/>
              <a:buChar char="–"/>
            </a:pP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Lower 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υ</a:t>
            </a: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, higher magnetic 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shear, 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larger R/</a:t>
            </a:r>
            <a:r>
              <a:rPr lang="en-GB" sz="1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L</a:t>
            </a:r>
            <a:r>
              <a:rPr lang="en-GB" sz="1600" baseline="-250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Te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and higher </a:t>
            </a:r>
            <a:r>
              <a:rPr lang="el-GR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β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in 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DIII-D than in JET </a:t>
            </a:r>
          </a:p>
          <a:p>
            <a:pPr lvl="1">
              <a:buFontTx/>
              <a:buChar char="–"/>
            </a:pPr>
            <a:r>
              <a:rPr lang="en-GB" sz="1600" dirty="0" smtClean="0">
                <a:solidFill>
                  <a:srgbClr val="0000FF"/>
                </a:solidFill>
              </a:rPr>
              <a:t>JET has </a:t>
            </a:r>
            <a:r>
              <a:rPr lang="en-US" sz="1600" dirty="0" smtClean="0">
                <a:solidFill>
                  <a:srgbClr val="0000FF"/>
                </a:solidFill>
              </a:rPr>
              <a:t>larger </a:t>
            </a:r>
            <a:r>
              <a:rPr lang="en-US" sz="1600" dirty="0">
                <a:solidFill>
                  <a:srgbClr val="0000FF"/>
                </a:solidFill>
              </a:rPr>
              <a:t>confinement time than DIII-D, </a:t>
            </a:r>
            <a:r>
              <a:rPr lang="en-US" sz="1600" dirty="0" smtClean="0">
                <a:solidFill>
                  <a:srgbClr val="0000FF"/>
                </a:solidFill>
              </a:rPr>
              <a:t>thus the </a:t>
            </a:r>
            <a:r>
              <a:rPr lang="en-US" sz="1600" dirty="0">
                <a:solidFill>
                  <a:srgbClr val="0000FF"/>
                </a:solidFill>
              </a:rPr>
              <a:t>source stays in the plasma way longer in </a:t>
            </a:r>
            <a:r>
              <a:rPr lang="en-US" sz="1600" dirty="0" smtClean="0">
                <a:solidFill>
                  <a:srgbClr val="0000FF"/>
                </a:solidFill>
              </a:rPr>
              <a:t>JET</a:t>
            </a:r>
            <a:endParaRPr lang="en-US" sz="1600" dirty="0">
              <a:solidFill>
                <a:srgbClr val="0000FF"/>
              </a:solidFill>
            </a:endParaRPr>
          </a:p>
          <a:p>
            <a:pPr lvl="2">
              <a:buFontTx/>
              <a:buChar char="–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Validation of TGLF and </a:t>
            </a:r>
            <a:r>
              <a:rPr lang="en-US" sz="2000" dirty="0">
                <a:solidFill>
                  <a:srgbClr val="FF0000"/>
                </a:solidFill>
              </a:rPr>
              <a:t>GENE </a:t>
            </a:r>
            <a:r>
              <a:rPr lang="en-US" sz="2000" dirty="0" smtClean="0">
                <a:solidFill>
                  <a:srgbClr val="FF0000"/>
                </a:solidFill>
              </a:rPr>
              <a:t>against the unique experimental particle transport dataset: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TGLF </a:t>
            </a:r>
            <a:r>
              <a:rPr lang="en-US" sz="1600" dirty="0" smtClean="0">
                <a:solidFill>
                  <a:srgbClr val="FF0000"/>
                </a:solidFill>
              </a:rPr>
              <a:t>quite convincing against </a:t>
            </a:r>
            <a:r>
              <a:rPr lang="en-US" sz="1600" dirty="0">
                <a:solidFill>
                  <a:srgbClr val="FF0000"/>
                </a:solidFill>
              </a:rPr>
              <a:t>various experimental results </a:t>
            </a:r>
            <a:r>
              <a:rPr lang="en-US" sz="1600" dirty="0" smtClean="0">
                <a:solidFill>
                  <a:srgbClr val="FF0000"/>
                </a:solidFill>
              </a:rPr>
              <a:t>provided that </a:t>
            </a:r>
            <a:r>
              <a:rPr lang="en-US" sz="1600" dirty="0" err="1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 predicted </a:t>
            </a:r>
            <a:r>
              <a:rPr lang="en-US" sz="1600" dirty="0">
                <a:solidFill>
                  <a:srgbClr val="FF0000"/>
                </a:solidFill>
              </a:rPr>
              <a:t>accurately </a:t>
            </a:r>
            <a:r>
              <a:rPr lang="en-US" sz="1600" dirty="0" smtClean="0">
                <a:solidFill>
                  <a:srgbClr val="FF0000"/>
                </a:solidFill>
              </a:rPr>
              <a:t>enough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GENE </a:t>
            </a:r>
            <a:r>
              <a:rPr lang="en-US" sz="1600" dirty="0" smtClean="0">
                <a:solidFill>
                  <a:srgbClr val="FF0000"/>
                </a:solidFill>
              </a:rPr>
              <a:t>qualitatively </a:t>
            </a:r>
            <a:r>
              <a:rPr lang="en-US" sz="1600" dirty="0">
                <a:solidFill>
                  <a:srgbClr val="FF0000"/>
                </a:solidFill>
              </a:rPr>
              <a:t>agreeing </a:t>
            </a:r>
            <a:r>
              <a:rPr lang="en-US" sz="1600" dirty="0" smtClean="0">
                <a:solidFill>
                  <a:srgbClr val="FF0000"/>
                </a:solidFill>
              </a:rPr>
              <a:t>well with various experimental trends, underestimates </a:t>
            </a:r>
            <a:r>
              <a:rPr lang="en-US" sz="1600" dirty="0">
                <a:solidFill>
                  <a:srgbClr val="FF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pinch at </a:t>
            </a:r>
            <a:r>
              <a:rPr lang="en-US" sz="1600" dirty="0" err="1">
                <a:solidFill>
                  <a:srgbClr val="FF0000"/>
                </a:solidFill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</a:rPr>
              <a:t>e</a:t>
            </a:r>
            <a:r>
              <a:rPr lang="en-US" sz="1600" dirty="0">
                <a:solidFill>
                  <a:srgbClr val="FF0000"/>
                </a:solidFill>
              </a:rPr>
              <a:t>/T</a:t>
            </a:r>
            <a:r>
              <a:rPr lang="en-US" sz="1600" baseline="-25000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~1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Density peaking </a:t>
            </a:r>
            <a:r>
              <a:rPr lang="en-US" sz="1900" dirty="0" smtClean="0"/>
              <a:t>(also in </a:t>
            </a:r>
            <a:r>
              <a:rPr lang="en-US" sz="1900" dirty="0"/>
              <a:t>future </a:t>
            </a:r>
            <a:r>
              <a:rPr lang="en-US" sz="1900" dirty="0" smtClean="0"/>
              <a:t>devices) </a:t>
            </a:r>
            <a:r>
              <a:rPr lang="en-US" sz="1900" dirty="0"/>
              <a:t>depends critically on the parameter regime, such as </a:t>
            </a:r>
            <a:r>
              <a:rPr lang="el-GR" altLang="fi-FI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9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*,</a:t>
            </a:r>
            <a:r>
              <a:rPr lang="en-US" sz="1900" dirty="0"/>
              <a:t> </a:t>
            </a:r>
            <a:r>
              <a:rPr lang="en-US" sz="1900" dirty="0" err="1" smtClean="0"/>
              <a:t>T</a:t>
            </a:r>
            <a:r>
              <a:rPr lang="en-US" sz="1900" baseline="-25000" dirty="0" err="1" smtClean="0"/>
              <a:t>e</a:t>
            </a:r>
            <a:r>
              <a:rPr lang="en-US" sz="1900" dirty="0" smtClean="0"/>
              <a:t>/</a:t>
            </a:r>
            <a:r>
              <a:rPr lang="en-US" sz="1900" dirty="0" err="1" smtClean="0"/>
              <a:t>T</a:t>
            </a:r>
            <a:r>
              <a:rPr lang="en-US" sz="1900" baseline="-25000" dirty="0" err="1" smtClean="0"/>
              <a:t>i</a:t>
            </a:r>
            <a:r>
              <a:rPr lang="en-US" sz="1900" dirty="0" smtClean="0"/>
              <a:t>, </a:t>
            </a:r>
            <a:r>
              <a:rPr lang="en-US" sz="1900" dirty="0" err="1" smtClean="0"/>
              <a:t>L</a:t>
            </a:r>
            <a:r>
              <a:rPr lang="en-US" sz="1900" baseline="-25000" dirty="0" err="1" smtClean="0"/>
              <a:t>Te</a:t>
            </a:r>
            <a:r>
              <a:rPr lang="en-US" sz="1900" dirty="0" smtClean="0"/>
              <a:t>/</a:t>
            </a:r>
            <a:r>
              <a:rPr lang="en-US" sz="1900" dirty="0" err="1" smtClean="0"/>
              <a:t>L</a:t>
            </a:r>
            <a:r>
              <a:rPr lang="en-US" sz="1900" baseline="-25000" dirty="0" err="1"/>
              <a:t>T</a:t>
            </a:r>
            <a:r>
              <a:rPr lang="en-US" sz="1900" baseline="-25000" dirty="0" err="1" smtClean="0"/>
              <a:t>i</a:t>
            </a:r>
            <a:r>
              <a:rPr lang="en-US" sz="1900" dirty="0" smtClean="0"/>
              <a:t>, </a:t>
            </a:r>
            <a:r>
              <a:rPr lang="el-GR" sz="1900" dirty="0" smtClean="0"/>
              <a:t>β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q-profile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/>
              <a:t>I-mode </a:t>
            </a:r>
            <a:r>
              <a:rPr lang="en-US" sz="1900" dirty="0"/>
              <a:t>particle transport characteristics </a:t>
            </a:r>
            <a:r>
              <a:rPr lang="en-US" sz="1900" dirty="0" smtClean="0"/>
              <a:t>(core density peaking) are </a:t>
            </a:r>
            <a:r>
              <a:rPr lang="en-US" sz="1900" dirty="0"/>
              <a:t>similar </a:t>
            </a:r>
            <a:r>
              <a:rPr lang="en-US" sz="1900" dirty="0" smtClean="0"/>
              <a:t>to </a:t>
            </a:r>
            <a:r>
              <a:rPr lang="en-US" sz="1900" dirty="0"/>
              <a:t>those of </a:t>
            </a:r>
            <a:r>
              <a:rPr lang="en-US" sz="1900" dirty="0" smtClean="0"/>
              <a:t>L-mode in JET and DIII-D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0278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512" y="1052736"/>
            <a:ext cx="8784976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T. Tala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S. Mordijck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 H. Nordman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Salmi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Bourdelle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J. Citrin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Czarnecka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F. Eriksson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E. Fransson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Giroud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J. Hillesheim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Hubbard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J.W. Hughes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Maggi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P. Mantica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Marioni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Maslov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G. McKee, L. Meneses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S. Menmuir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V. Naulin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11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Oberparleiter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T. Rhodes, G. Sips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12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Skyman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D. Tegnered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Tsalas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E. Tolman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H. Weisen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14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JET contributors*</a:t>
            </a:r>
            <a:endParaRPr lang="fi-FI" sz="3200" dirty="0">
              <a:solidFill>
                <a:srgbClr val="0000FF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VTT</a:t>
            </a:r>
            <a:r>
              <a:rPr lang="en-US" dirty="0"/>
              <a:t>, P.O. Box 1000, FI-02044 VTT, Espoo, Finland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The College of William and Mary, Williamsburg, 23187, USA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Chalmers University of Technology, </a:t>
            </a:r>
            <a:r>
              <a:rPr lang="en-US" dirty="0" err="1"/>
              <a:t>Göteborg</a:t>
            </a:r>
            <a:r>
              <a:rPr lang="en-US" dirty="0"/>
              <a:t>, Sweden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CEA, IRFM, F-13108 Saint-Paul-</a:t>
            </a:r>
            <a:r>
              <a:rPr lang="en-US" dirty="0" err="1"/>
              <a:t>lez</a:t>
            </a:r>
            <a:r>
              <a:rPr lang="en-US" dirty="0"/>
              <a:t>-Durance, France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DIFFER, Eindhoven, Netherlands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IPPLM, Warsaw, Poland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CCFE, </a:t>
            </a:r>
            <a:r>
              <a:rPr lang="en-US" dirty="0" err="1"/>
              <a:t>Culham</a:t>
            </a:r>
            <a:r>
              <a:rPr lang="en-US" dirty="0"/>
              <a:t> Science Centre, Abingdon, OX14 3DB, UK</a:t>
            </a:r>
            <a:endParaRPr lang="fi-FI" dirty="0"/>
          </a:p>
          <a:p>
            <a:pPr marL="0" indent="0">
              <a:buNone/>
            </a:pPr>
            <a:r>
              <a:rPr lang="en-GB" baseline="30000" dirty="0"/>
              <a:t>8</a:t>
            </a:r>
            <a:r>
              <a:rPr lang="en-US" dirty="0"/>
              <a:t>MIT Plasma Science and Fusion Center, Cambridge, MA, USA</a:t>
            </a:r>
            <a:endParaRPr lang="fi-FI" dirty="0"/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Istituto </a:t>
            </a:r>
            <a:r>
              <a:rPr lang="en-US" dirty="0"/>
              <a:t>di </a:t>
            </a:r>
            <a:r>
              <a:rPr lang="en-US" dirty="0" err="1"/>
              <a:t>Fisica</a:t>
            </a:r>
            <a:r>
              <a:rPr lang="en-US" dirty="0"/>
              <a:t> del Plasma, via </a:t>
            </a:r>
            <a:r>
              <a:rPr lang="en-US" dirty="0" err="1"/>
              <a:t>Cozzi</a:t>
            </a:r>
            <a:r>
              <a:rPr lang="en-US" dirty="0"/>
              <a:t> 53, Milano, Italy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10</a:t>
            </a:r>
            <a:r>
              <a:rPr lang="en-US" dirty="0"/>
              <a:t>Instituto de Plasmas e </a:t>
            </a:r>
            <a:r>
              <a:rPr lang="en-US" dirty="0" err="1"/>
              <a:t>Fusão</a:t>
            </a:r>
            <a:r>
              <a:rPr lang="en-US" dirty="0"/>
              <a:t> Nuclear, IST, Lisbon, Portugal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11</a:t>
            </a:r>
            <a:r>
              <a:rPr lang="en-US" dirty="0"/>
              <a:t>Danish Technical University Physics, </a:t>
            </a:r>
            <a:r>
              <a:rPr lang="en-US" dirty="0" err="1"/>
              <a:t>Lyngby</a:t>
            </a:r>
            <a:r>
              <a:rPr lang="en-US" dirty="0"/>
              <a:t>, Denmark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Commission, Brussels, Belgium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13</a:t>
            </a:r>
            <a:r>
              <a:rPr lang="en-US" dirty="0"/>
              <a:t>ITER </a:t>
            </a:r>
            <a:r>
              <a:rPr lang="en-US" dirty="0" err="1"/>
              <a:t>Organisation</a:t>
            </a:r>
            <a:r>
              <a:rPr lang="en-US" dirty="0"/>
              <a:t>, </a:t>
            </a:r>
            <a:r>
              <a:rPr lang="en-US" dirty="0" err="1"/>
              <a:t>Cadarache</a:t>
            </a:r>
            <a:r>
              <a:rPr lang="en-US" dirty="0"/>
              <a:t>, France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14</a:t>
            </a:r>
            <a:r>
              <a:rPr lang="en-US" dirty="0"/>
              <a:t>CRPP, Lausanne, Switzerland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*See the author list of X. Litaudon et al (2017), </a:t>
            </a:r>
            <a:r>
              <a:rPr lang="en-US" dirty="0" err="1"/>
              <a:t>Nucl</a:t>
            </a:r>
            <a:r>
              <a:rPr lang="en-US" dirty="0"/>
              <a:t>. Fusion </a:t>
            </a:r>
            <a:r>
              <a:rPr lang="en-US" b="1" dirty="0"/>
              <a:t>57 </a:t>
            </a:r>
            <a:r>
              <a:rPr lang="en-US" dirty="0"/>
              <a:t>102001. </a:t>
            </a:r>
            <a:endParaRPr lang="fi-FI" dirty="0"/>
          </a:p>
          <a:p>
            <a:pPr marL="0" indent="0">
              <a:buNone/>
            </a:pPr>
            <a:endParaRPr lang="fi-FI" sz="2200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579296" cy="457200"/>
          </a:xfrm>
        </p:spPr>
        <p:txBody>
          <a:bodyPr/>
          <a:lstStyle/>
          <a:p>
            <a:r>
              <a:rPr lang="en-GB" sz="2000" b="1" dirty="0"/>
              <a:t>Core Density Peaking Experiments in JET, DIII-D and C-Mod in Various Operational Scenarios </a:t>
            </a:r>
            <a:r>
              <a:rPr lang="en-GB" sz="2000" b="1" dirty="0">
                <a:sym typeface="Symbol" panose="05050102010706020507" pitchFamily="18" charset="2"/>
              </a:rPr>
              <a:t></a:t>
            </a:r>
            <a:r>
              <a:rPr lang="en-GB" sz="2000" b="1" dirty="0"/>
              <a:t> Driven by Fuelling or Transport?</a:t>
            </a:r>
            <a:r>
              <a:rPr lang="fi-FI" sz="2000" b="1" dirty="0"/>
              <a:t/>
            </a:r>
            <a:br>
              <a:rPr lang="fi-FI" sz="2000" b="1" dirty="0"/>
            </a:br>
            <a:endParaRPr lang="fi-FI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51984" y="3140968"/>
            <a:ext cx="43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1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1"/>
              <p:cNvSpPr txBox="1">
                <a:spLocks/>
              </p:cNvSpPr>
              <p:nvPr/>
            </p:nvSpPr>
            <p:spPr bwMode="auto">
              <a:xfrm>
                <a:off x="1361515" y="4741771"/>
                <a:ext cx="7105142" cy="79729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buFont typeface="Arial"/>
                  <a:buChar char="•"/>
                  <a:tabLst/>
                  <a:defRPr sz="2000" b="1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2573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 smtClean="0"/>
                  <a:t>Collisionality </a:t>
                </a:r>
                <a:r>
                  <a:rPr lang="en-US" b="0" dirty="0"/>
                  <a:t>scan is also </a:t>
                </a:r>
                <a:r>
                  <a:rPr lang="en-US" b="0" dirty="0" smtClean="0"/>
                  <a:t>a density </a:t>
                </a:r>
                <a:r>
                  <a:rPr lang="en-US" b="0" dirty="0"/>
                  <a:t>gradient </a:t>
                </a:r>
                <a:r>
                  <a:rPr lang="en-US" b="0" dirty="0" smtClean="0"/>
                  <a:t>scan thus providing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𝑖𝑛𝑐</m:t>
                        </m:r>
                      </m:sub>
                    </m:sSub>
                    <m:r>
                      <a:rPr lang="fi-FI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i-FI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fi-FI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b="0" dirty="0" smtClean="0"/>
                  <a:t>. Integration yields [1]:</a:t>
                </a:r>
              </a:p>
            </p:txBody>
          </p:sp>
        </mc:Choice>
        <mc:Fallback xmlns="">
          <p:sp>
            <p:nvSpPr>
              <p:cNvPr id="3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1515" y="4741771"/>
                <a:ext cx="7105142" cy="797292"/>
              </a:xfrm>
              <a:prstGeom prst="rect">
                <a:avLst/>
              </a:prstGeom>
              <a:blipFill>
                <a:blip r:embed="rId2"/>
                <a:stretch>
                  <a:fillRect l="-858" t="-4580" b="-152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74333" y="2350697"/>
            <a:ext cx="7422202" cy="10625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Use perturbative approach is </a:t>
            </a:r>
            <a:r>
              <a:rPr lang="en-US" b="0" dirty="0" smtClean="0"/>
              <a:t>to obtain absolute values for the transport (takes the code validation to the next level)</a:t>
            </a:r>
          </a:p>
          <a:p>
            <a:pPr marL="0" indent="0">
              <a:buNone/>
            </a:pPr>
            <a:endParaRPr lang="en-US" sz="400" b="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Standard approach is to linearize using the a</a:t>
            </a:r>
            <a:r>
              <a:rPr lang="en-US" b="0" kern="0" dirty="0" smtClean="0">
                <a:solidFill>
                  <a:schemeClr val="tx1"/>
                </a:solidFill>
              </a:rPr>
              <a:t>nsatz: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274357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Particle balance </a:t>
            </a:r>
            <a:r>
              <a:rPr lang="en-US" sz="28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transport coefficients </a:t>
            </a:r>
            <a:r>
              <a:rPr lang="en-US" sz="2800" dirty="0" smtClean="0">
                <a:cs typeface="Times New Roman" panose="02020603050405020304" pitchFamily="18" charset="0"/>
              </a:rPr>
              <a:t>from the experiment in 2 steps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43373" y="1532279"/>
                <a:ext cx="3397020" cy="741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ker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ker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ker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𝑁𝐵𝐼</m:t>
                              </m:r>
                            </m:sub>
                          </m:s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73" y="1532279"/>
                <a:ext cx="3397020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4806" y="1521521"/>
                <a:ext cx="2279022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ker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ker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𝑁𝐵𝐼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806" y="1521521"/>
                <a:ext cx="2279022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956688" y="2084769"/>
            <a:ext cx="3104336" cy="3669530"/>
            <a:chOff x="5994794" y="2615810"/>
            <a:chExt cx="3033000" cy="3558062"/>
          </a:xfrm>
        </p:grpSpPr>
        <p:grpSp>
          <p:nvGrpSpPr>
            <p:cNvPr id="12" name="Group 11"/>
            <p:cNvGrpSpPr/>
            <p:nvPr/>
          </p:nvGrpSpPr>
          <p:grpSpPr>
            <a:xfrm>
              <a:off x="5994794" y="2615810"/>
              <a:ext cx="3033000" cy="3558062"/>
              <a:chOff x="6300192" y="1087059"/>
              <a:chExt cx="2151153" cy="2627144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19" t="1556" b="1"/>
              <a:stretch/>
            </p:blipFill>
            <p:spPr bwMode="auto">
              <a:xfrm>
                <a:off x="6300192" y="1176859"/>
                <a:ext cx="2151153" cy="2537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300192" y="1087059"/>
                <a:ext cx="159956" cy="829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223740" y="5009665"/>
              <a:ext cx="6610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dirty="0" smtClean="0"/>
                <a:t>Edge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23740" y="3066122"/>
              <a:ext cx="630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dirty="0" smtClean="0"/>
                <a:t>Core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43373" y="1147111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Steady state (1 </a:t>
            </a:r>
            <a:r>
              <a:rPr lang="en-US" dirty="0" err="1" smtClean="0">
                <a:solidFill>
                  <a:srgbClr val="0070C0"/>
                </a:solidFill>
              </a:rPr>
              <a:t>eq</a:t>
            </a:r>
            <a:r>
              <a:rPr lang="en-US" dirty="0" smtClean="0">
                <a:solidFill>
                  <a:srgbClr val="0070C0"/>
                </a:solidFill>
              </a:rPr>
              <a:t> 2 unknowns):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0121" y="1194898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Inside rho&lt;0.8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1107" y="3864710"/>
                <a:ext cx="5303490" cy="719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i="1" ker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ker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′⋅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ker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i="1" ker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07" y="3864710"/>
                <a:ext cx="5303490" cy="719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95204" y="1470376"/>
                <a:ext cx="2519408" cy="6771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from Fourier </a:t>
                </a:r>
                <a:br>
                  <a:rPr lang="en-US" dirty="0" smtClean="0"/>
                </a:br>
                <a:r>
                  <a:rPr lang="en-US" dirty="0" smtClean="0"/>
                  <a:t>transformed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b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000" b="1" kern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204" y="1470376"/>
                <a:ext cx="2519408" cy="677108"/>
              </a:xfrm>
              <a:prstGeom prst="rect">
                <a:avLst/>
              </a:prstGeom>
              <a:blipFill>
                <a:blip r:embed="rId7"/>
                <a:stretch>
                  <a:fillRect l="-1683" t="-3509" r="-721" b="-10526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7708447" y="2159853"/>
            <a:ext cx="1665330" cy="18223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50481" y="5405706"/>
                <a:ext cx="2712537" cy="784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kern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i-FI" sz="2000" b="0" i="1" kern="0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ker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ker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sz="2000" ker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𝑖𝑛𝑐</m:t>
                              </m:r>
                            </m:sub>
                          </m:s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ker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81" y="5405706"/>
                <a:ext cx="2712537" cy="7845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52760" y="2389609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Step 1: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2760" y="477108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Step 2: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21107" y="3338919"/>
                <a:ext cx="2566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07" y="3338919"/>
                <a:ext cx="256640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TTF 2018 | Seville | 12 September 2018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Analysis Techniques Employed to Obtain the Particle Transport Coefficients 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r="30419"/>
          <a:stretch/>
        </p:blipFill>
        <p:spPr bwMode="auto">
          <a:xfrm>
            <a:off x="1742671" y="1624142"/>
            <a:ext cx="3412888" cy="3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91605" y="1163375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JET H-</a:t>
            </a:r>
            <a:r>
              <a:rPr lang="fi-FI" dirty="0" err="1"/>
              <a:t>mode</a:t>
            </a:r>
            <a:r>
              <a:rPr lang="fi-FI" dirty="0"/>
              <a:t> plasma </a:t>
            </a:r>
            <a:r>
              <a:rPr lang="fi-FI" dirty="0" err="1"/>
              <a:t>shot</a:t>
            </a:r>
            <a:r>
              <a:rPr lang="fi-FI" dirty="0"/>
              <a:t> #87420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5620615" y="936299"/>
                <a:ext cx="5213118" cy="489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kern="0" dirty="0"/>
                  <a:t>Density evolution: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In steady state: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To disentangle transport from the</a:t>
                </a:r>
                <a:br>
                  <a:rPr lang="en-US" sz="2000" dirty="0"/>
                </a:br>
                <a:r>
                  <a:rPr lang="en-US" sz="2000" dirty="0"/>
                  <a:t>source perturbative approach is needed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1800" kern="0" dirty="0"/>
                  <a:t>Use ansatz: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1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fi-FI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ker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func>
                      <m:funcPr>
                        <m:ctrlPr>
                          <a:rPr lang="fi-FI" sz="1800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1800" ker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i-FI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 kern="0">
                                <a:solidFill>
                                  <a:srgbClr val="00CC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After some algebra [1]:</a:t>
                </a:r>
              </a:p>
              <a:p>
                <a:pPr lvl="1"/>
                <a:endParaRPr lang="en-US" i="1" kern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i="1" kern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15" y="936299"/>
                <a:ext cx="5213118" cy="4896544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5559" y="3617687"/>
                <a:ext cx="5678174" cy="649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fi-FI" sz="16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fi-FI" sz="16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i-FI" sz="1600" ker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r>
                                <a:rPr lang="fi-FI" sz="1600" i="1" ker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′⋅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fi-FI" sz="1600" i="1" ker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1600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fi-FI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59" y="3617687"/>
                <a:ext cx="5678174" cy="649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21236" y="5827156"/>
                <a:ext cx="2952328" cy="61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i-FI" sz="16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𝑁𝐵𝐼</m:t>
                              </m:r>
                            </m:sub>
                          </m:sSub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36" y="5827156"/>
                <a:ext cx="2952328" cy="611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581538" y="5977333"/>
            <a:ext cx="3374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kern="0" dirty="0">
                <a:solidFill>
                  <a:srgbClr val="CC0066"/>
                </a:solidFill>
              </a:rPr>
              <a:t>[1] H </a:t>
            </a:r>
            <a:r>
              <a:rPr lang="fi-FI" sz="1600" kern="0" dirty="0" err="1">
                <a:solidFill>
                  <a:srgbClr val="CC0066"/>
                </a:solidFill>
              </a:rPr>
              <a:t>Takenaga</a:t>
            </a:r>
            <a:r>
              <a:rPr lang="fi-FI" sz="1600" kern="0" dirty="0">
                <a:solidFill>
                  <a:srgbClr val="CC0066"/>
                </a:solidFill>
              </a:rPr>
              <a:t> et </a:t>
            </a:r>
            <a:r>
              <a:rPr lang="fi-FI" sz="1600" kern="0" dirty="0" err="1">
                <a:solidFill>
                  <a:srgbClr val="CC0066"/>
                </a:solidFill>
              </a:rPr>
              <a:t>al</a:t>
            </a:r>
            <a:r>
              <a:rPr lang="fi-FI" sz="1600" kern="0" dirty="0">
                <a:solidFill>
                  <a:srgbClr val="CC0066"/>
                </a:solidFill>
              </a:rPr>
              <a:t> 1998 PPCF 40 183</a:t>
            </a:r>
            <a:endParaRPr lang="en-GB" sz="1600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55559" y="4668711"/>
                <a:ext cx="5678174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fi-FI" sz="16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1600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i-FI" sz="1600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1600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i-FI" sz="1600" i="1" kern="0" baseline="3000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fi-FI" sz="1600" i="1" ker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1600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fi-FI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59" y="4668711"/>
                <a:ext cx="5678174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53101" y="426603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in JET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3100" y="538628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DIII-D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6181" y="4637900"/>
            <a:ext cx="369003" cy="74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63591" r="37091" b="2100"/>
          <a:stretch/>
        </p:blipFill>
        <p:spPr bwMode="auto">
          <a:xfrm>
            <a:off x="3799682" y="1066800"/>
            <a:ext cx="6715919" cy="566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9225" y="2999635"/>
            <a:ext cx="761747" cy="77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77" dirty="0">
                <a:solidFill>
                  <a:srgbClr val="000000"/>
                </a:solidFill>
              </a:rPr>
              <a:t>165303</a:t>
            </a:r>
          </a:p>
          <a:p>
            <a:r>
              <a:rPr lang="fi-FI" sz="1477" dirty="0">
                <a:solidFill>
                  <a:srgbClr val="FF0000"/>
                </a:solidFill>
              </a:rPr>
              <a:t>165325</a:t>
            </a:r>
          </a:p>
          <a:p>
            <a:r>
              <a:rPr lang="fi-FI" sz="1477" dirty="0">
                <a:solidFill>
                  <a:srgbClr val="003399"/>
                </a:solidFill>
              </a:rPr>
              <a:t>165318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04441" y="3151576"/>
            <a:ext cx="6317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90801" y="3383170"/>
            <a:ext cx="6317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590801" y="3597854"/>
            <a:ext cx="6317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1524000" y="95250"/>
            <a:ext cx="9144000" cy="781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9pPr>
          </a:lstStyle>
          <a:p>
            <a:pPr algn="l"/>
            <a:r>
              <a:rPr lang="en-US" sz="2400" kern="0" dirty="0">
                <a:solidFill>
                  <a:schemeClr val="tx1"/>
                </a:solidFill>
              </a:rPr>
              <a:t>Similar 3-Point </a:t>
            </a:r>
            <a:r>
              <a:rPr lang="el-GR" alt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>
                <a:solidFill>
                  <a:schemeClr val="tx1"/>
                </a:solidFill>
                <a:cs typeface="Times New Roman" panose="02020603050405020304" pitchFamily="18" charset="0"/>
              </a:rPr>
              <a:t>* </a:t>
            </a:r>
            <a:r>
              <a:rPr lang="fi-FI" sz="2400" kern="0" dirty="0" err="1">
                <a:solidFill>
                  <a:schemeClr val="tx1"/>
                </a:solidFill>
              </a:rPr>
              <a:t>Scan</a:t>
            </a:r>
            <a:r>
              <a:rPr lang="fi-FI" sz="2400" kern="0" dirty="0">
                <a:solidFill>
                  <a:schemeClr val="tx1"/>
                </a:solidFill>
              </a:rPr>
              <a:t> </a:t>
            </a:r>
            <a:r>
              <a:rPr lang="en-US" sz="2400" kern="0" dirty="0">
                <a:solidFill>
                  <a:schemeClr val="tx1"/>
                </a:solidFill>
              </a:rPr>
              <a:t> Performed on DIII-D – </a:t>
            </a:r>
          </a:p>
          <a:p>
            <a:pPr algn="l"/>
            <a:r>
              <a:rPr lang="en-US" sz="2400" kern="0" dirty="0">
                <a:solidFill>
                  <a:schemeClr val="tx1"/>
                </a:solidFill>
              </a:rPr>
              <a:t>And Density Peaking Increases with Decreasing </a:t>
            </a:r>
            <a:r>
              <a:rPr lang="el-GR" alt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>
                <a:solidFill>
                  <a:schemeClr val="tx1"/>
                </a:solidFill>
                <a:cs typeface="Times New Roman" panose="02020603050405020304" pitchFamily="18" charset="0"/>
              </a:rPr>
              <a:t>* as in JET</a:t>
            </a:r>
            <a:r>
              <a:rPr lang="en-US" sz="2400" kern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62" y="72008"/>
            <a:ext cx="908582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C-</a:t>
            </a:r>
            <a:r>
              <a:rPr lang="fi-FI" dirty="0" err="1" smtClean="0"/>
              <a:t>Mod</a:t>
            </a:r>
            <a:r>
              <a:rPr lang="fi-FI" dirty="0" smtClean="0"/>
              <a:t>: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/>
              <a:t>Puff</a:t>
            </a:r>
            <a:r>
              <a:rPr lang="fi-FI" dirty="0"/>
              <a:t> </a:t>
            </a:r>
            <a:r>
              <a:rPr lang="fi-FI" dirty="0" err="1"/>
              <a:t>Modulates</a:t>
            </a:r>
            <a:r>
              <a:rPr lang="fi-FI" dirty="0"/>
              <a:t> </a:t>
            </a:r>
            <a:r>
              <a:rPr lang="fi-FI" dirty="0" err="1"/>
              <a:t>Density</a:t>
            </a:r>
            <a:r>
              <a:rPr lang="fi-FI" dirty="0"/>
              <a:t> in I-</a:t>
            </a:r>
            <a:r>
              <a:rPr lang="fi-FI" dirty="0" err="1"/>
              <a:t>mode</a:t>
            </a:r>
            <a:r>
              <a:rPr lang="fi-FI" dirty="0"/>
              <a:t> at </a:t>
            </a:r>
            <a:r>
              <a:rPr lang="fi-FI" dirty="0" smtClean="0"/>
              <a:t>5.6T</a:t>
            </a:r>
            <a:endParaRPr lang="fi-FI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48794" y="332656"/>
            <a:ext cx="8135639" cy="53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19612" r="16530"/>
          <a:stretch/>
        </p:blipFill>
        <p:spPr bwMode="auto">
          <a:xfrm>
            <a:off x="3690389" y="1128954"/>
            <a:ext cx="4842538" cy="54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TTF 2018 | Seville | 12 September 2018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 </a:t>
            </a:r>
            <a:r>
              <a:rPr lang="fi-FI" dirty="0" err="1"/>
              <a:t>E</a:t>
            </a:r>
            <a:r>
              <a:rPr lang="fi-FI" dirty="0" err="1" smtClean="0"/>
              <a:t>vidence</a:t>
            </a:r>
            <a:r>
              <a:rPr lang="fi-FI" dirty="0" smtClean="0"/>
              <a:t> on Time-</a:t>
            </a:r>
            <a:r>
              <a:rPr lang="fi-FI" dirty="0" err="1" smtClean="0"/>
              <a:t>Dependent</a:t>
            </a:r>
            <a:r>
              <a:rPr lang="fi-FI" dirty="0" smtClean="0"/>
              <a:t> Plasma </a:t>
            </a:r>
            <a:r>
              <a:rPr lang="fi-FI" dirty="0" err="1" smtClean="0"/>
              <a:t>Background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Fluctuations</a:t>
            </a:r>
            <a:r>
              <a:rPr lang="fi-FI" dirty="0" smtClean="0"/>
              <a:t> at 3Hz</a:t>
            </a:r>
            <a:endParaRPr lang="fi-FI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4655841" y="1262380"/>
            <a:ext cx="5913633" cy="47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524001" y="2204864"/>
            <a:ext cx="326019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ysClr val="windowText" lastClr="000000"/>
                </a:solidFill>
              </a:rPr>
              <a:t>No effect of gas puff modulation on fluctuation level from the correlation reflectometry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solidFill>
                <a:sysClr val="windowText" lastClr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ysClr val="windowText" lastClr="000000"/>
                </a:solidFill>
              </a:rPr>
              <a:t>The assumption of the time independent background seems justified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998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TTF 2018 | Seville | 12 September 2018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TGLF </a:t>
            </a:r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around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Parameters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sz="2800" dirty="0"/>
              <a:t>JET </a:t>
            </a:r>
            <a:r>
              <a:rPr lang="fi-FI" dirty="0">
                <a:solidFill>
                  <a:prstClr val="black"/>
                </a:solidFill>
                <a:ea typeface="+mn-ea"/>
              </a:rPr>
              <a:t>ʋ* </a:t>
            </a:r>
            <a:r>
              <a:rPr lang="fi-FI" dirty="0" err="1" smtClean="0">
                <a:solidFill>
                  <a:prstClr val="black"/>
                </a:solidFill>
                <a:ea typeface="+mn-ea"/>
              </a:rPr>
              <a:t>Scan</a:t>
            </a:r>
            <a:endParaRPr lang="fi-FI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15680" y="1458728"/>
            <a:ext cx="5616624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079" y="1314273"/>
            <a:ext cx="4860262" cy="4895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2018 | India | 24 October 2018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Understand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Core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Peaking</a:t>
            </a:r>
            <a:r>
              <a:rPr lang="fi-FI" dirty="0" smtClean="0"/>
              <a:t> is </a:t>
            </a:r>
            <a:r>
              <a:rPr lang="fi-FI" dirty="0" err="1" smtClean="0"/>
              <a:t>Coming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095" y="1488927"/>
            <a:ext cx="1897387" cy="137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397734" y="1239258"/>
                <a:ext cx="6341675" cy="489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High density in the core is desirable for fusion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  <m:r>
                      <a:rPr lang="en-US" sz="1800" i="1" kern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8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800" dirty="0"/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Previous </a:t>
                </a:r>
                <a:r>
                  <a:rPr lang="en-US" sz="1800" dirty="0" smtClean="0"/>
                  <a:t>works [1-5] </a:t>
                </a:r>
                <a:r>
                  <a:rPr lang="en-US" sz="1800" dirty="0"/>
                  <a:t>have identified strong dependency between </a:t>
                </a:r>
                <a:r>
                  <a:rPr lang="en-US" sz="1800" dirty="0" smtClean="0"/>
                  <a:t>density peaking </a:t>
                </a:r>
                <a:r>
                  <a:rPr lang="en-US" sz="1800" dirty="0"/>
                  <a:t>and </a:t>
                </a:r>
                <a:r>
                  <a:rPr lang="en-US" sz="1800" dirty="0" err="1" smtClean="0"/>
                  <a:t>collisionality</a:t>
                </a:r>
                <a:r>
                  <a:rPr lang="en-US" sz="1800" dirty="0" smtClean="0"/>
                  <a:t> </a:t>
                </a:r>
                <a:r>
                  <a:rPr lang="en-US" alt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1800" dirty="0" smtClean="0">
                    <a:cs typeface="Times New Roman" panose="02020603050405020304" pitchFamily="18" charset="0"/>
                  </a:rPr>
                  <a:t>* or </a:t>
                </a:r>
                <a:r>
                  <a:rPr lang="en-US" altLang="fi-FI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1800" baseline="-25000" dirty="0" err="1" smtClean="0"/>
                  <a:t>eff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/>
                  <a:t>Multi-machine steady state databases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/>
                  <a:t>Theory + GK modelling have identified mechanisms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800" dirty="0"/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q"/>
                </a:pPr>
                <a:r>
                  <a:rPr lang="en-US" sz="1800" dirty="0" smtClean="0"/>
                  <a:t>In this talk, we will clarify what is still missing: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 smtClean="0"/>
                  <a:t>Origin </a:t>
                </a:r>
                <a:r>
                  <a:rPr lang="en-US" sz="1600" dirty="0"/>
                  <a:t>of the peaking (transport versus fueling)</a:t>
                </a:r>
              </a:p>
              <a:p>
                <a:pPr lvl="2">
                  <a:lnSpc>
                    <a:spcPct val="110000"/>
                  </a:lnSpc>
                  <a:buFont typeface="Arial" panose="020B0604020202020204" pitchFamily="34" charset="0"/>
                  <a:buChar char="–"/>
                </a:pPr>
                <a:r>
                  <a:rPr lang="en-US" sz="1400" dirty="0"/>
                  <a:t>Linear regression limited to database averages</a:t>
                </a:r>
                <a:endParaRPr lang="en-US" sz="105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 smtClean="0"/>
                  <a:t>Test </a:t>
                </a:r>
                <a:r>
                  <a:rPr lang="en-US" sz="1600" dirty="0"/>
                  <a:t>of models against dedicated </a:t>
                </a:r>
                <a:r>
                  <a:rPr lang="en-US" altLang="fi-FI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1600" dirty="0">
                    <a:cs typeface="Times New Roman" panose="02020603050405020304" pitchFamily="18" charset="0"/>
                  </a:rPr>
                  <a:t>*</a:t>
                </a:r>
                <a:r>
                  <a:rPr lang="en-US" sz="1600" dirty="0" smtClean="0"/>
                  <a:t> scans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sz="8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sz="1700" dirty="0">
                    <a:solidFill>
                      <a:srgbClr val="FF0000"/>
                    </a:solidFill>
                  </a:rPr>
                  <a:t>This is the first time when electron particle transport coefficients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in H-mode have </a:t>
                </a:r>
                <a:r>
                  <a:rPr lang="en-GB" sz="1700" dirty="0">
                    <a:solidFill>
                      <a:srgbClr val="FF0000"/>
                    </a:solidFill>
                  </a:rPr>
                  <a:t>been measured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in tokamaks </a:t>
                </a:r>
                <a:r>
                  <a:rPr lang="en-GB" sz="1700" dirty="0">
                    <a:solidFill>
                      <a:srgbClr val="FF0000"/>
                    </a:solidFill>
                  </a:rPr>
                  <a:t>with high resolution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diagnostics</a:t>
                </a:r>
                <a:r>
                  <a:rPr lang="en-GB" sz="1700" dirty="0">
                    <a:solidFill>
                      <a:srgbClr val="FF0000"/>
                    </a:solidFill>
                  </a:rPr>
                  <a:t>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yielding a unique dataset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34" y="1239258"/>
                <a:ext cx="6341675" cy="4896544"/>
              </a:xfrm>
              <a:prstGeom prst="rect">
                <a:avLst/>
              </a:prstGeom>
              <a:blipFill>
                <a:blip r:embed="rId4"/>
                <a:stretch>
                  <a:fillRect l="-576" t="-49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833280" y="97868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C0066"/>
                </a:solidFill>
              </a:rPr>
              <a:t>Angioni</a:t>
            </a:r>
            <a:r>
              <a:rPr lang="fi-FI" dirty="0">
                <a:solidFill>
                  <a:srgbClr val="CC0066"/>
                </a:solidFill>
              </a:rPr>
              <a:t>, NF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83" y="4540659"/>
            <a:ext cx="1213209" cy="90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00456" y="5981697"/>
                <a:ext cx="1614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ker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ker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fi-FI" b="0" i="1" kern="0" smtClean="0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  <m:r>
                        <a:rPr lang="fi-FI" b="0" i="1" kern="0" smtClean="0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𝐷𝑒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56" y="5981697"/>
                <a:ext cx="161492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223481" y="1237722"/>
            <a:ext cx="4357786" cy="5210411"/>
            <a:chOff x="6959786" y="1166457"/>
            <a:chExt cx="4357786" cy="52104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59786" y="1485935"/>
              <a:ext cx="4357786" cy="45356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463315" y="4630982"/>
                  <a:ext cx="1210163" cy="903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i-FI" sz="2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800" i="1" ker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i-FI" sz="2800" i="1" ker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2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ker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  <m:t>𝑣𝑜𝑙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315" y="4630982"/>
                  <a:ext cx="1210163" cy="90306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7871442" y="1166457"/>
              <a:ext cx="285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Dimensionless nu* scans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9233766" y="5976758"/>
                  <a:ext cx="626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i-FI" sz="20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766" y="5976758"/>
                  <a:ext cx="626325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5303912" y="5699266"/>
            <a:ext cx="23450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US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[1] </a:t>
            </a:r>
            <a:r>
              <a:rPr lang="en-US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US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Weisen, PPCF 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2006</a:t>
            </a:r>
            <a:endParaRPr lang="fi-FI" sz="1400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[2] </a:t>
            </a:r>
            <a:r>
              <a:rPr lang="en-GB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GB" sz="14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Angioni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NF 2007</a:t>
            </a:r>
            <a:endParaRPr lang="fi-FI" sz="1400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en-GB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Greenwald, NF 2007</a:t>
            </a:r>
            <a:endParaRPr lang="fi-FI" sz="1400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M. </a:t>
            </a:r>
            <a:r>
              <a:rPr lang="en-GB" sz="14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Valovic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PPCF 2004 </a:t>
            </a:r>
            <a:endParaRPr lang="fi-FI" sz="1400" dirty="0" smtClean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en-GB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en-GB" sz="14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Garzotti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NF 2006 </a:t>
            </a:r>
            <a:endParaRPr lang="fi-FI" sz="1400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544272" y="1607054"/>
            <a:ext cx="0" cy="31900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44653" y="160705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ITER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</a:t>
            </a:r>
            <a:r>
              <a:rPr lang="en-GB" dirty="0"/>
              <a:t>IAEA 2018 | India | 24 October 2018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456" y="404664"/>
            <a:ext cx="9361040" cy="457200"/>
          </a:xfrm>
        </p:spPr>
        <p:txBody>
          <a:bodyPr/>
          <a:lstStyle/>
          <a:p>
            <a:r>
              <a:rPr lang="en-US" dirty="0" smtClean="0"/>
              <a:t>Gas Puff Modulation Experiment to Obtain Electron Particle Diffusivity </a:t>
            </a:r>
            <a:r>
              <a:rPr lang="en-US" i="1" dirty="0" smtClean="0"/>
              <a:t>D</a:t>
            </a:r>
            <a:r>
              <a:rPr lang="en-US" dirty="0" smtClean="0"/>
              <a:t> and Convection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1"/>
          <a:stretch/>
        </p:blipFill>
        <p:spPr bwMode="auto">
          <a:xfrm>
            <a:off x="6312024" y="959187"/>
            <a:ext cx="5112568" cy="54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273616" y="1317742"/>
                <a:ext cx="5739221" cy="491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Gas 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puff modulation at 2-4Hz frequency at the top of the 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vessel</a:t>
                </a: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dirty="0">
                    <a:solidFill>
                      <a:sysClr val="windowText" lastClr="000000"/>
                    </a:solidFill>
                  </a:rPr>
                  <a:t>Both high resolution Thomson Scattering and density profile reflectometry diagnostics 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to 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follow the propagating density wave </a:t>
                </a: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dirty="0">
                    <a:solidFill>
                      <a:sysClr val="windowText" lastClr="000000"/>
                    </a:solidFill>
                  </a:rPr>
                  <a:t>Modulation amplitudes of the order of 1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% in the core 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measured 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kern="0" dirty="0" smtClean="0">
                    <a:solidFill>
                      <a:prstClr val="black"/>
                    </a:solidFill>
                  </a:rPr>
                  <a:t>Using perturbative approach,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1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fi-FI" sz="1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ker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fi-FI" sz="1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18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i-FI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 kern="0">
                                <a:solidFill>
                                  <a:srgbClr val="00CC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fi-FI" sz="1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 </a:t>
                </a:r>
                <a:r>
                  <a:rPr lang="en-US" sz="1800" kern="0" dirty="0" smtClean="0">
                    <a:solidFill>
                      <a:prstClr val="black"/>
                    </a:solidFill>
                  </a:rPr>
                  <a:t>and linearization and some algebra, we will obtain the electron particle transport coefficients </a:t>
                </a:r>
                <a:r>
                  <a:rPr lang="en-US" sz="1800" i="1" kern="0" dirty="0" smtClean="0">
                    <a:solidFill>
                      <a:prstClr val="black"/>
                    </a:solidFill>
                  </a:rPr>
                  <a:t>D</a:t>
                </a:r>
                <a:r>
                  <a:rPr lang="en-US" sz="1800" kern="0" dirty="0" smtClean="0">
                    <a:solidFill>
                      <a:prstClr val="black"/>
                    </a:solidFill>
                  </a:rPr>
                  <a:t> and </a:t>
                </a:r>
                <a:r>
                  <a:rPr lang="en-US" sz="1800" i="1" kern="0" dirty="0" smtClean="0">
                    <a:solidFill>
                      <a:prstClr val="black"/>
                    </a:solidFill>
                  </a:rPr>
                  <a:t>v</a:t>
                </a:r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6" y="1317742"/>
                <a:ext cx="5739221" cy="4910608"/>
              </a:xfrm>
              <a:prstGeom prst="rect">
                <a:avLst/>
              </a:prstGeom>
              <a:blipFill>
                <a:blip r:embed="rId5"/>
                <a:stretch>
                  <a:fillRect l="-744" t="-62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68008" y="980728"/>
            <a:ext cx="43204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11193189" y="1537828"/>
            <a:ext cx="75083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1181293" y="4267620"/>
            <a:ext cx="77462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sz="2800" dirty="0" smtClean="0"/>
              <a:t>Edge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688288" y="856077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737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Experimental Set-up for the 3-point </a:t>
            </a:r>
            <a:r>
              <a:rPr lang="en-US" sz="3200" dirty="0" smtClean="0"/>
              <a:t>ʋ* Scans  ̶  </a:t>
            </a:r>
            <a:br>
              <a:rPr lang="en-US" sz="3200" dirty="0" smtClean="0"/>
            </a:br>
            <a:r>
              <a:rPr lang="en-US" sz="3200" dirty="0" smtClean="0"/>
              <a:t>the DIII-D Scan Here as an 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979074"/>
                <a:ext cx="11341565" cy="533024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dirty="0" err="1" smtClean="0"/>
                  <a:t>Collisionality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scan is obtained by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800" ker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800" ker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NBI power, torque and fueling</a:t>
                </a:r>
                <a:endParaRPr lang="en-US" sz="1800" kern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kern="0" dirty="0" smtClean="0"/>
                  <a:t>Dimensionless </a:t>
                </a:r>
                <a:r>
                  <a:rPr lang="en-US" sz="1800" kern="0" dirty="0"/>
                  <a:t>parameters matched </a:t>
                </a:r>
                <a:r>
                  <a:rPr lang="en-US" sz="1800" kern="0" dirty="0" smtClean="0"/>
                  <a:t>typically to </a:t>
                </a:r>
                <a:r>
                  <a:rPr lang="en-US" sz="1800" kern="0" dirty="0"/>
                  <a:t>within 10</a:t>
                </a:r>
                <a:r>
                  <a:rPr lang="en-US" sz="1800" kern="0" dirty="0" smtClean="0"/>
                  <a:t>% both in DIII-D and JET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kern="0" dirty="0" smtClean="0"/>
                  <a:t>Change in </a:t>
                </a:r>
                <a:r>
                  <a:rPr lang="en-US" sz="1800" dirty="0"/>
                  <a:t>ʋ* </a:t>
                </a:r>
                <a:r>
                  <a:rPr lang="en-US" sz="1800" dirty="0" smtClean="0"/>
                  <a:t>in each scan a f</a:t>
                </a:r>
                <a:r>
                  <a:rPr lang="en-US" sz="1800" kern="0" dirty="0" smtClean="0"/>
                  <a:t>actor of 5-6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kern="0" dirty="0" smtClean="0"/>
                  <a:t>Excellent dataset for code validation</a:t>
                </a:r>
              </a:p>
              <a:p>
                <a:endParaRPr lang="en-US" kern="0" dirty="0"/>
              </a:p>
              <a:p>
                <a:endParaRPr lang="en-US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979074"/>
                <a:ext cx="11341565" cy="5330246"/>
              </a:xfrm>
              <a:blipFill>
                <a:blip r:embed="rId7"/>
                <a:stretch>
                  <a:fillRect l="-323" t="-68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878" y="2714109"/>
            <a:ext cx="5378286" cy="37428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7510" y="5933884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Time (s)</a:t>
            </a:r>
            <a:endParaRPr lang="en-GB" sz="1600" dirty="0"/>
          </a:p>
        </p:txBody>
      </p:sp>
      <p:sp>
        <p:nvSpPr>
          <p:cNvPr id="13" name="TextBox 5"/>
          <p:cNvSpPr txBox="1"/>
          <p:nvPr/>
        </p:nvSpPr>
        <p:spPr>
          <a:xfrm>
            <a:off x="7032104" y="1874055"/>
            <a:ext cx="27244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b="1" dirty="0" smtClean="0">
                <a:solidFill>
                  <a:srgbClr val="034EE3"/>
                </a:solidFill>
                <a:ea typeface="Times New Roman"/>
                <a:cs typeface="Times New Roman"/>
              </a:rPr>
              <a:t>(</a:t>
            </a:r>
            <a:r>
              <a:rPr lang="en-GB" b="1" dirty="0">
                <a:solidFill>
                  <a:srgbClr val="034EE3"/>
                </a:solidFill>
                <a:ea typeface="Times New Roman"/>
                <a:cs typeface="Times New Roman"/>
              </a:rPr>
              <a:t>low </a:t>
            </a:r>
            <a:r>
              <a:rPr lang="el-GR" dirty="0">
                <a:solidFill>
                  <a:srgbClr val="034EE3"/>
                </a:solidFill>
                <a:latin typeface="Times New Roman"/>
                <a:ea typeface="Times New Roman"/>
              </a:rPr>
              <a:t>υ</a:t>
            </a:r>
            <a:r>
              <a:rPr lang="en-US" dirty="0" smtClean="0">
                <a:solidFill>
                  <a:srgbClr val="034EE3"/>
                </a:solidFill>
                <a:ea typeface="Times New Roman"/>
                <a:cs typeface="Times New Roman"/>
              </a:rPr>
              <a:t>*)</a:t>
            </a:r>
            <a:r>
              <a:rPr lang="en-GB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	(</a:t>
            </a:r>
            <a:r>
              <a:rPr lang="en-GB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middle </a:t>
            </a:r>
            <a:r>
              <a:rPr lang="el-GR" dirty="0">
                <a:solidFill>
                  <a:srgbClr val="FF0000"/>
                </a:solidFill>
                <a:latin typeface="Times New Roman"/>
                <a:ea typeface="Times New Roman"/>
              </a:rPr>
              <a:t>υ</a:t>
            </a:r>
            <a:r>
              <a:rPr lang="en-U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*)</a:t>
            </a:r>
            <a:endParaRPr lang="fi-FI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en-GB" b="1" dirty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en-GB" b="1" dirty="0" smtClean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	</a:t>
            </a:r>
            <a:r>
              <a:rPr lang="en-GB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(</a:t>
            </a:r>
            <a:r>
              <a:rPr lang="en-GB" b="1" dirty="0">
                <a:solidFill>
                  <a:srgbClr val="00B050"/>
                </a:solidFill>
                <a:ea typeface="Times New Roman"/>
                <a:cs typeface="Times New Roman"/>
              </a:rPr>
              <a:t>high </a:t>
            </a:r>
            <a:r>
              <a:rPr lang="el-GR" dirty="0">
                <a:solidFill>
                  <a:srgbClr val="00B050"/>
                </a:solidFill>
                <a:latin typeface="Times New Roman"/>
                <a:ea typeface="Times New Roman"/>
              </a:rPr>
              <a:t>υ</a:t>
            </a:r>
            <a:r>
              <a:rPr lang="en-US" dirty="0">
                <a:solidFill>
                  <a:srgbClr val="00B050"/>
                </a:solidFill>
                <a:ea typeface="Times New Roman"/>
                <a:cs typeface="Times New Roman"/>
              </a:rPr>
              <a:t>*) </a:t>
            </a:r>
            <a:endParaRPr lang="fi-FI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fi-FI" sz="2000" dirty="0">
              <a:solidFill>
                <a:srgbClr val="034EE3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236869" y="2086612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236869" y="2348880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236869" y="2636912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92" y="2454493"/>
            <a:ext cx="5242658" cy="37644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39616" y="2546254"/>
            <a:ext cx="2156502" cy="3280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2848783" y="3356992"/>
            <a:ext cx="173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Analysis </a:t>
            </a:r>
            <a:r>
              <a:rPr lang="fi-FI" dirty="0" err="1" smtClean="0"/>
              <a:t>window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7696847" y="2813025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Mach</a:t>
            </a:r>
            <a:endParaRPr lang="fi-FI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804923" y="281302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β</a:t>
            </a:r>
            <a:endParaRPr lang="fi-F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78040" y="465553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ʋ*</a:t>
            </a:r>
            <a:endParaRPr lang="fi-FI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65650" y="4644702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ρ</a:t>
            </a:r>
            <a:r>
              <a:rPr lang="fi-FI" sz="2000" baseline="30000" dirty="0" smtClean="0"/>
              <a:t>*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296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35360" y="116632"/>
            <a:ext cx="105131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 smtClean="0"/>
              <a:t>Five Separate Dimensionless ʋ* Scans Performed in Total on JET and DIII-D  ̶</a:t>
            </a:r>
          </a:p>
          <a:p>
            <a:r>
              <a:rPr lang="en-US" sz="2200" dirty="0" smtClean="0"/>
              <a:t>Density Peaking Increases with Decreasing ʋ* in All H-mode Scenarios</a:t>
            </a:r>
            <a:endParaRPr lang="en-US" sz="22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903" t="49663" r="11258"/>
          <a:stretch/>
        </p:blipFill>
        <p:spPr bwMode="auto">
          <a:xfrm>
            <a:off x="407368" y="1336733"/>
            <a:ext cx="5431594" cy="468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6169" y="927051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Baseline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ELMy</a:t>
            </a:r>
            <a:r>
              <a:rPr lang="fi-FI" dirty="0">
                <a:solidFill>
                  <a:srgbClr val="C00000"/>
                </a:solidFill>
              </a:rPr>
              <a:t> H-</a:t>
            </a:r>
            <a:r>
              <a:rPr lang="fi-FI" dirty="0" err="1">
                <a:solidFill>
                  <a:srgbClr val="C00000"/>
                </a:solidFill>
              </a:rPr>
              <a:t>mode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3785" y="919660"/>
            <a:ext cx="20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Hybrid-like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scenario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3626" y="6006821"/>
            <a:ext cx="163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L-mode</a:t>
            </a:r>
            <a:r>
              <a:rPr lang="fi-FI" dirty="0">
                <a:solidFill>
                  <a:srgbClr val="C00000"/>
                </a:solidFill>
              </a:rPr>
              <a:t> plasma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961915" y="962606"/>
            <a:ext cx="272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sz="2000" b="1" dirty="0" smtClean="0">
                <a:solidFill>
                  <a:srgbClr val="034EE3"/>
                </a:solidFill>
                <a:ea typeface="Times New Roman"/>
                <a:cs typeface="Times New Roman"/>
              </a:rPr>
              <a:t>(</a:t>
            </a:r>
            <a:r>
              <a:rPr lang="en-GB" sz="2000" b="1" dirty="0">
                <a:solidFill>
                  <a:srgbClr val="034EE3"/>
                </a:solidFill>
                <a:ea typeface="Times New Roman"/>
                <a:cs typeface="Times New Roman"/>
              </a:rPr>
              <a:t>low </a:t>
            </a:r>
            <a:r>
              <a:rPr lang="el-GR" sz="2000" dirty="0">
                <a:solidFill>
                  <a:srgbClr val="034EE3"/>
                </a:solidFill>
                <a:latin typeface="Times New Roman"/>
                <a:ea typeface="Times New Roman"/>
              </a:rPr>
              <a:t>υ</a:t>
            </a:r>
            <a:r>
              <a:rPr lang="en-US" sz="2000" dirty="0" smtClean="0">
                <a:solidFill>
                  <a:srgbClr val="034EE3"/>
                </a:solidFill>
                <a:ea typeface="Times New Roman"/>
                <a:cs typeface="Times New Roman"/>
              </a:rPr>
              <a:t>*)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	(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middle </a:t>
            </a:r>
            <a:r>
              <a:rPr lang="el-GR" sz="2000" dirty="0">
                <a:solidFill>
                  <a:srgbClr val="FF0000"/>
                </a:solidFill>
                <a:latin typeface="Times New Roman"/>
                <a:ea typeface="Times New Roman"/>
              </a:rPr>
              <a:t>υ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*)</a:t>
            </a:r>
            <a:endParaRPr lang="fi-FI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en-GB" sz="2000" b="1" dirty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en-GB" sz="2000" b="1" dirty="0" smtClean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	</a:t>
            </a:r>
            <a:r>
              <a:rPr lang="en-GB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(</a:t>
            </a:r>
            <a:r>
              <a:rPr lang="en-GB" sz="2000" b="1" dirty="0">
                <a:solidFill>
                  <a:srgbClr val="00B050"/>
                </a:solidFill>
                <a:ea typeface="Times New Roman"/>
                <a:cs typeface="Times New Roman"/>
              </a:rPr>
              <a:t>high </a:t>
            </a:r>
            <a:r>
              <a:rPr lang="el-GR" sz="2000" dirty="0">
                <a:solidFill>
                  <a:srgbClr val="00B050"/>
                </a:solidFill>
                <a:latin typeface="Times New Roman"/>
                <a:ea typeface="Times New Roman"/>
              </a:rPr>
              <a:t>υ</a:t>
            </a:r>
            <a:r>
              <a:rPr lang="en-US" sz="2000" dirty="0">
                <a:solidFill>
                  <a:srgbClr val="00B050"/>
                </a:solidFill>
                <a:ea typeface="Times New Roman"/>
                <a:cs typeface="Times New Roman"/>
              </a:rPr>
              <a:t>*) </a:t>
            </a:r>
            <a:endParaRPr lang="fi-FI" sz="20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fi-FI" sz="2000" dirty="0">
              <a:solidFill>
                <a:srgbClr val="034EE3"/>
              </a:solidFill>
              <a:latin typeface="Times New Roman"/>
              <a:ea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166680" y="1175163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168878" y="1470438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166680" y="1780136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/>
          <p:nvPr/>
        </p:nvPicPr>
        <p:blipFill rotWithShape="1">
          <a:blip r:embed="rId3"/>
          <a:srcRect l="2654" t="2830"/>
          <a:stretch/>
        </p:blipFill>
        <p:spPr bwMode="auto">
          <a:xfrm>
            <a:off x="7533917" y="2004088"/>
            <a:ext cx="4458483" cy="4351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9360" y="1178718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DIII-D </a:t>
            </a:r>
          </a:p>
        </p:txBody>
      </p:sp>
      <p:pic>
        <p:nvPicPr>
          <p:cNvPr id="17" name="Picture 10" descr="D3D_logo_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63" y="1294775"/>
            <a:ext cx="1268671" cy="5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5480" y="6258731"/>
            <a:ext cx="2298305" cy="59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623392" y="6004305"/>
            <a:ext cx="269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ELMy</a:t>
            </a:r>
            <a:r>
              <a:rPr lang="fi-FI" dirty="0">
                <a:solidFill>
                  <a:srgbClr val="C00000"/>
                </a:solidFill>
              </a:rPr>
              <a:t> H-</a:t>
            </a:r>
            <a:r>
              <a:rPr lang="fi-FI" dirty="0" err="1">
                <a:solidFill>
                  <a:srgbClr val="C00000"/>
                </a:solidFill>
              </a:rPr>
              <a:t>mode</a:t>
            </a:r>
            <a:r>
              <a:rPr lang="fi-FI" dirty="0">
                <a:solidFill>
                  <a:srgbClr val="C00000"/>
                </a:solidFill>
              </a:rPr>
              <a:t> in </a:t>
            </a:r>
            <a:r>
              <a:rPr lang="fi-FI" dirty="0" err="1">
                <a:solidFill>
                  <a:srgbClr val="C00000"/>
                </a:solidFill>
              </a:rPr>
              <a:t>Hydrogen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306" y="4998724"/>
            <a:ext cx="2103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CC0066"/>
                </a:solidFill>
              </a:rPr>
              <a:t>How </a:t>
            </a:r>
            <a:r>
              <a:rPr lang="fi-FI" dirty="0" err="1" smtClean="0">
                <a:solidFill>
                  <a:srgbClr val="CC0066"/>
                </a:solidFill>
              </a:rPr>
              <a:t>does</a:t>
            </a:r>
            <a:r>
              <a:rPr lang="fi-FI" dirty="0" smtClean="0">
                <a:solidFill>
                  <a:srgbClr val="CC0066"/>
                </a:solidFill>
              </a:rPr>
              <a:t> I-</a:t>
            </a:r>
            <a:r>
              <a:rPr lang="fi-FI" dirty="0" err="1" smtClean="0">
                <a:solidFill>
                  <a:srgbClr val="CC0066"/>
                </a:solidFill>
              </a:rPr>
              <a:t>mode</a:t>
            </a:r>
            <a:r>
              <a:rPr lang="fi-FI" dirty="0" smtClean="0">
                <a:solidFill>
                  <a:srgbClr val="CC0066"/>
                </a:solidFill>
              </a:rPr>
              <a:t> </a:t>
            </a:r>
          </a:p>
          <a:p>
            <a:r>
              <a:rPr lang="fi-FI" dirty="0" smtClean="0">
                <a:solidFill>
                  <a:srgbClr val="CC0066"/>
                </a:solidFill>
              </a:rPr>
              <a:t>on C-</a:t>
            </a:r>
            <a:r>
              <a:rPr lang="fi-FI" dirty="0" err="1" smtClean="0">
                <a:solidFill>
                  <a:srgbClr val="CC0066"/>
                </a:solidFill>
              </a:rPr>
              <a:t>Mod</a:t>
            </a:r>
            <a:r>
              <a:rPr lang="fi-FI" dirty="0" smtClean="0">
                <a:solidFill>
                  <a:srgbClr val="CC0066"/>
                </a:solidFill>
              </a:rPr>
              <a:t> </a:t>
            </a:r>
            <a:r>
              <a:rPr lang="fi-FI" dirty="0" err="1" smtClean="0">
                <a:solidFill>
                  <a:srgbClr val="CC0066"/>
                </a:solidFill>
              </a:rPr>
              <a:t>compare</a:t>
            </a:r>
            <a:r>
              <a:rPr lang="fi-FI" dirty="0" smtClean="0">
                <a:solidFill>
                  <a:srgbClr val="CC0066"/>
                </a:solidFill>
              </a:rPr>
              <a:t>?</a:t>
            </a:r>
            <a:endParaRPr lang="fi-FI" dirty="0">
              <a:solidFill>
                <a:srgbClr val="CC006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811047" y="3384898"/>
            <a:ext cx="621509" cy="1527042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66574" y="4580584"/>
            <a:ext cx="1014270" cy="332339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1950" y="44450"/>
            <a:ext cx="8351838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Inward Pinch Increases with Decreasing </a:t>
            </a:r>
            <a:r>
              <a:rPr lang="el-GR" alt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3200" dirty="0">
                <a:cs typeface="Times New Roman" panose="02020603050405020304" pitchFamily="18" charset="0"/>
              </a:rPr>
              <a:t>* 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888088" y="1094969"/>
            <a:ext cx="5154323" cy="36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Particle transport coefficients are higher on DIII-D than on JET</a:t>
            </a:r>
          </a:p>
          <a:p>
            <a:pPr marL="0" indent="0">
              <a:buNone/>
            </a:pP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Higher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transport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coefficients on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DIII-D due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to larger plasma </a:t>
            </a:r>
            <a:r>
              <a:rPr lang="en-US" altLang="fi-FI" sz="1800" dirty="0">
                <a:solidFill>
                  <a:srgbClr val="000000"/>
                </a:solidFill>
                <a:cs typeface="Arial" panose="020B0604020202020204" pitchFamily="34" charset="0"/>
              </a:rPr>
              <a:t>volume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and higher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NBI power density and </a:t>
            </a:r>
            <a:r>
              <a:rPr lang="en-US" altLang="fi-FI" sz="1800" dirty="0">
                <a:solidFill>
                  <a:srgbClr val="000000"/>
                </a:solidFill>
                <a:cs typeface="Arial" panose="020B0604020202020204" pitchFamily="34" charset="0"/>
              </a:rPr>
              <a:t>ECH	       consequences on the origin of the density peaking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Lowest </a:t>
            </a:r>
            <a:r>
              <a:rPr lang="el-GR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 discharge on DIII-D jumps off the scan</a:t>
            </a: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GB" alt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GB" alt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GB" alt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fi-FI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fi-FI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fi-FI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387940"/>
            <a:ext cx="6394627" cy="4502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9536" y="982683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i-FI" dirty="0" smtClean="0">
                <a:solidFill>
                  <a:srgbClr val="000000"/>
                </a:solidFill>
                <a:cs typeface="Arial" panose="020B0604020202020204" pitchFamily="34" charset="0"/>
              </a:rPr>
              <a:t>Averaged over ρ=[0.5,0.8] </a:t>
            </a:r>
            <a:endParaRPr lang="en-GB" altLang="fi-FI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711183" y="2076855"/>
            <a:ext cx="3508131" cy="1562173"/>
            <a:chOff x="878531" y="3161489"/>
            <a:chExt cx="3508131" cy="1562173"/>
          </a:xfrm>
        </p:grpSpPr>
        <p:grpSp>
          <p:nvGrpSpPr>
            <p:cNvPr id="41" name="Group 40"/>
            <p:cNvGrpSpPr/>
            <p:nvPr/>
          </p:nvGrpSpPr>
          <p:grpSpPr>
            <a:xfrm>
              <a:off x="878531" y="3539361"/>
              <a:ext cx="1498182" cy="1184301"/>
              <a:chOff x="1094697" y="2621283"/>
              <a:chExt cx="1498182" cy="11843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094697" y="2813018"/>
                <a:ext cx="783670" cy="9102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i-FI" b="0" i="1" kern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kern="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ight Arrow 52"/>
              <p:cNvSpPr/>
              <p:nvPr/>
            </p:nvSpPr>
            <p:spPr>
              <a:xfrm>
                <a:off x="1710940" y="2942267"/>
                <a:ext cx="679194" cy="336423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ight Arrow 53"/>
              <p:cNvSpPr/>
              <p:nvPr/>
            </p:nvSpPr>
            <p:spPr>
              <a:xfrm rot="10800000">
                <a:off x="1840296" y="3283851"/>
                <a:ext cx="679194" cy="152400"/>
              </a:xfrm>
              <a:prstGeom prst="rightArrow">
                <a:avLst/>
              </a:prstGeom>
              <a:solidFill>
                <a:srgbClr val="007B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 smtClea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i="1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i="0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NBI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7B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2888480" y="3501204"/>
              <a:ext cx="1498182" cy="1184301"/>
              <a:chOff x="1094697" y="2621283"/>
              <a:chExt cx="1498182" cy="1184301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094697" y="2813018"/>
                <a:ext cx="783670" cy="9102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i-FI" b="0" i="1" kern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kern="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ight Arrow 46"/>
              <p:cNvSpPr/>
              <p:nvPr/>
            </p:nvSpPr>
            <p:spPr>
              <a:xfrm>
                <a:off x="1771244" y="2982007"/>
                <a:ext cx="679194" cy="21573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0800000">
                <a:off x="1840296" y="3283851"/>
                <a:ext cx="679194" cy="152400"/>
              </a:xfrm>
              <a:prstGeom prst="rightArrow">
                <a:avLst/>
              </a:prstGeom>
              <a:solidFill>
                <a:srgbClr val="007B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 smtClea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i="1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i="0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NBI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7B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1030259" y="3161489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DIII-D: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13906" y="316148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JET:</a:t>
              </a:r>
              <a:endParaRPr lang="en-GB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9148405" y="4741520"/>
            <a:ext cx="7744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088" y="176385"/>
            <a:ext cx="10058400" cy="504251"/>
          </a:xfrm>
        </p:spPr>
        <p:txBody>
          <a:bodyPr/>
          <a:lstStyle/>
          <a:p>
            <a:r>
              <a:rPr lang="fi-FI" sz="2400" dirty="0" err="1" smtClean="0"/>
              <a:t>Beam</a:t>
            </a:r>
            <a:r>
              <a:rPr lang="fi-FI" sz="2400" dirty="0" smtClean="0"/>
              <a:t> Emission </a:t>
            </a:r>
            <a:r>
              <a:rPr lang="fi-FI" sz="2400" dirty="0" err="1" smtClean="0"/>
              <a:t>Spectroscopy</a:t>
            </a:r>
            <a:r>
              <a:rPr lang="fi-FI" sz="2400" dirty="0" smtClean="0"/>
              <a:t> (BES) Data </a:t>
            </a:r>
            <a:r>
              <a:rPr lang="fi-FI" sz="2400" dirty="0" err="1" smtClean="0"/>
              <a:t>Suggests</a:t>
            </a:r>
            <a:r>
              <a:rPr lang="fi-FI" sz="2400" dirty="0" smtClean="0"/>
              <a:t> an </a:t>
            </a:r>
            <a:r>
              <a:rPr lang="fi-FI" sz="2400" dirty="0" err="1" smtClean="0"/>
              <a:t>Increase</a:t>
            </a:r>
            <a:r>
              <a:rPr lang="fi-FI" sz="2400" dirty="0" smtClean="0"/>
              <a:t> in ITG at </a:t>
            </a:r>
            <a:r>
              <a:rPr lang="fi-FI" sz="2400" dirty="0" err="1" smtClean="0"/>
              <a:t>low</a:t>
            </a:r>
            <a:r>
              <a:rPr lang="fi-FI" sz="2400" dirty="0" smtClean="0"/>
              <a:t> </a:t>
            </a:r>
            <a:r>
              <a:rPr lang="el-GR" altLang="fi-FI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 – </a:t>
            </a:r>
            <a:r>
              <a:rPr lang="en-US" altLang="fi-FI" sz="2400" dirty="0"/>
              <a:t>Indicative of Increase in the Inward Thermo-Diffusion Pinch</a:t>
            </a:r>
            <a:endParaRPr lang="fi-F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8036" y="1741636"/>
                <a:ext cx="5807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Low-k fluctuations </a:t>
                </a:r>
                <a14:m>
                  <m:oMath xmlns:m="http://schemas.openxmlformats.org/officeDocument/2006/math">
                    <m:r>
                      <a:rPr lang="fi-FI" sz="2400" ker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i-FI" sz="2400" i="1" ker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kern="0" dirty="0"/>
                  <a:t>) </a:t>
                </a:r>
                <a:r>
                  <a:rPr lang="en-US" sz="2400" kern="0" dirty="0">
                    <a:solidFill>
                      <a:srgbClr val="00B0F0"/>
                    </a:solidFill>
                  </a:rPr>
                  <a:t>increase moderately </a:t>
                </a:r>
                <a:r>
                  <a:rPr lang="en-US" sz="2400" kern="0" dirty="0"/>
                  <a:t>with lower </a:t>
                </a:r>
                <a:r>
                  <a:rPr lang="en-US" sz="2400" kern="0" dirty="0" err="1"/>
                  <a:t>collisionality</a:t>
                </a:r>
                <a:r>
                  <a:rPr lang="en-US" sz="2400" kern="0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6" y="1741636"/>
                <a:ext cx="5807968" cy="830997"/>
              </a:xfrm>
              <a:prstGeom prst="rect">
                <a:avLst/>
              </a:prstGeom>
              <a:blipFill>
                <a:blip r:embed="rId2"/>
                <a:stretch>
                  <a:fillRect l="-1471" t="-5882" b="-1617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98400" y="2587886"/>
            <a:ext cx="3312368" cy="3289386"/>
            <a:chOff x="4858386" y="3202143"/>
            <a:chExt cx="4285614" cy="3005185"/>
          </a:xfrm>
        </p:grpSpPr>
        <p:grpSp>
          <p:nvGrpSpPr>
            <p:cNvPr id="19" name="Group 18"/>
            <p:cNvGrpSpPr/>
            <p:nvPr/>
          </p:nvGrpSpPr>
          <p:grpSpPr>
            <a:xfrm>
              <a:off x="4858386" y="3202143"/>
              <a:ext cx="4285614" cy="3005185"/>
              <a:chOff x="4858386" y="3202143"/>
              <a:chExt cx="4285614" cy="300518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8386" y="3202143"/>
                <a:ext cx="4285614" cy="300518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223851" y="3310783"/>
                    <a:ext cx="1158842" cy="43088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i-FI" sz="2800" i="1" ker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̃"/>
                            <m:ctrlPr>
                              <a:rPr lang="fi-FI" sz="28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GB" sz="2800" dirty="0"/>
                      <a:t> [%]                </a:t>
                    </a: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851" y="3310783"/>
                    <a:ext cx="1158842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5352" r="-146842" b="-4929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/>
            <p:cNvSpPr txBox="1"/>
            <p:nvPr/>
          </p:nvSpPr>
          <p:spPr>
            <a:xfrm>
              <a:off x="6364595" y="3327073"/>
              <a:ext cx="99738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600" dirty="0"/>
                <a:t>                                     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916" y="2588936"/>
            <a:ext cx="4333318" cy="3211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20135" y="1704088"/>
                <a:ext cx="51431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Higher</a:t>
                </a:r>
                <a:r>
                  <a:rPr lang="en-US" sz="2400" kern="0" dirty="0"/>
                  <a:t> </a:t>
                </a:r>
                <a:r>
                  <a:rPr lang="en-US" sz="2400" kern="0" dirty="0" smtClean="0"/>
                  <a:t>k </a:t>
                </a:r>
                <a:r>
                  <a:rPr lang="en-US" sz="2400" kern="0" dirty="0"/>
                  <a:t>fluctuations </a:t>
                </a:r>
                <a14:m>
                  <m:oMath xmlns:m="http://schemas.openxmlformats.org/officeDocument/2006/math">
                    <m:r>
                      <a:rPr lang="fi-FI" sz="2400" ker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i-FI" sz="2400" b="0" i="1" kern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i-FI" sz="2400" i="1" ker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i-FI" sz="2400" b="0" i="1" kern="0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400" kern="0" dirty="0"/>
                  <a:t>) </a:t>
                </a:r>
                <a:r>
                  <a:rPr lang="en-US" sz="2400" kern="0" dirty="0" smtClean="0">
                    <a:solidFill>
                      <a:srgbClr val="00B0F0"/>
                    </a:solidFill>
                  </a:rPr>
                  <a:t>decrease </a:t>
                </a:r>
                <a:r>
                  <a:rPr lang="en-US" sz="2400" kern="0" dirty="0">
                    <a:solidFill>
                      <a:srgbClr val="00B0F0"/>
                    </a:solidFill>
                  </a:rPr>
                  <a:t>moderately </a:t>
                </a:r>
                <a:r>
                  <a:rPr lang="en-US" sz="2400" kern="0" dirty="0"/>
                  <a:t>with </a:t>
                </a:r>
                <a:r>
                  <a:rPr lang="en-US" sz="2400" kern="0" dirty="0" smtClean="0"/>
                  <a:t>lower </a:t>
                </a:r>
                <a:r>
                  <a:rPr lang="el-GR" altLang="fi-FI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2400" dirty="0">
                    <a:solidFill>
                      <a:prstClr val="black"/>
                    </a:solidFill>
                    <a:ea typeface="+mj-ea"/>
                    <a:cs typeface="Times New Roman" panose="02020603050405020304" pitchFamily="18" charset="0"/>
                  </a:rPr>
                  <a:t>*</a:t>
                </a:r>
                <a:r>
                  <a:rPr lang="en-US" sz="2400" kern="0" dirty="0" smtClean="0"/>
                  <a:t>  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5" y="1704088"/>
                <a:ext cx="5143155" cy="830997"/>
              </a:xfrm>
              <a:prstGeom prst="rect">
                <a:avLst/>
              </a:prstGeom>
              <a:blipFill>
                <a:blip r:embed="rId7"/>
                <a:stretch>
                  <a:fillRect l="-1659" t="-5882" b="-1617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17460" y="1171170"/>
            <a:ext cx="450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u="sng" dirty="0" err="1">
                <a:solidFill>
                  <a:srgbClr val="CC0066"/>
                </a:solidFill>
              </a:rPr>
              <a:t>Beam</a:t>
            </a:r>
            <a:r>
              <a:rPr lang="fi-FI" b="1" u="sng" dirty="0">
                <a:solidFill>
                  <a:srgbClr val="CC0066"/>
                </a:solidFill>
              </a:rPr>
              <a:t> Emission </a:t>
            </a:r>
            <a:r>
              <a:rPr lang="fi-FI" b="1" u="sng" dirty="0" err="1">
                <a:solidFill>
                  <a:srgbClr val="CC0066"/>
                </a:solidFill>
              </a:rPr>
              <a:t>Spectroscopy</a:t>
            </a:r>
            <a:r>
              <a:rPr lang="fi-FI" b="1" u="sng" dirty="0">
                <a:solidFill>
                  <a:srgbClr val="CC0066"/>
                </a:solidFill>
              </a:rPr>
              <a:t> (BES</a:t>
            </a:r>
            <a:r>
              <a:rPr lang="fi-FI" b="1" u="sng" dirty="0" smtClean="0">
                <a:solidFill>
                  <a:srgbClr val="CC0066"/>
                </a:solidFill>
              </a:rPr>
              <a:t>), ITG </a:t>
            </a:r>
            <a:r>
              <a:rPr lang="fi-FI" b="1" u="sng" dirty="0" err="1" smtClean="0">
                <a:solidFill>
                  <a:srgbClr val="CC0066"/>
                </a:solidFill>
              </a:rPr>
              <a:t>range</a:t>
            </a:r>
            <a:endParaRPr lang="fi-FI" b="1" u="sng" dirty="0">
              <a:solidFill>
                <a:srgbClr val="CC00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14766" y="1171170"/>
            <a:ext cx="316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u="sng" dirty="0" err="1" smtClean="0">
                <a:solidFill>
                  <a:srgbClr val="CC0066"/>
                </a:solidFill>
              </a:rPr>
              <a:t>Doppler</a:t>
            </a:r>
            <a:r>
              <a:rPr lang="fi-FI" b="1" u="sng" dirty="0" smtClean="0">
                <a:solidFill>
                  <a:srgbClr val="CC0066"/>
                </a:solidFill>
              </a:rPr>
              <a:t> Back </a:t>
            </a:r>
            <a:r>
              <a:rPr lang="fi-FI" b="1" u="sng" dirty="0" err="1" smtClean="0">
                <a:solidFill>
                  <a:srgbClr val="CC0066"/>
                </a:solidFill>
              </a:rPr>
              <a:t>Scattering</a:t>
            </a:r>
            <a:r>
              <a:rPr lang="fi-FI" b="1" u="sng" dirty="0" smtClean="0">
                <a:solidFill>
                  <a:srgbClr val="CC0066"/>
                </a:solidFill>
              </a:rPr>
              <a:t> (</a:t>
            </a:r>
            <a:r>
              <a:rPr lang="fi-FI" b="1" u="sng" dirty="0" smtClean="0">
                <a:solidFill>
                  <a:srgbClr val="CC0066"/>
                </a:solidFill>
              </a:rPr>
              <a:t>DBS)</a:t>
            </a:r>
            <a:endParaRPr lang="fi-FI" b="1" u="sng" dirty="0">
              <a:solidFill>
                <a:srgbClr val="CC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561" y="2572632"/>
            <a:ext cx="3919119" cy="33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65" y="1435746"/>
            <a:ext cx="6319327" cy="49196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336" y="44450"/>
            <a:ext cx="1116124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NBI Fueling Contributes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around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50-70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the Density Peaking in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JET H-mode Plasmas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8128" y="143914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15962" y="4473255"/>
            <a:ext cx="0" cy="1296144"/>
          </a:xfrm>
          <a:prstGeom prst="straightConnector1">
            <a:avLst/>
          </a:prstGeom>
          <a:ln>
            <a:solidFill>
              <a:srgbClr val="CC0066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15962" y="2437488"/>
            <a:ext cx="0" cy="1872208"/>
          </a:xfrm>
          <a:prstGeom prst="straightConnector1">
            <a:avLst/>
          </a:prstGeom>
          <a:ln>
            <a:solidFill>
              <a:srgbClr val="0066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15962" y="3011670"/>
            <a:ext cx="16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6600"/>
                </a:solidFill>
              </a:rPr>
              <a:t>PF </a:t>
            </a:r>
            <a:r>
              <a:rPr lang="fi-FI" sz="1400" dirty="0" err="1">
                <a:solidFill>
                  <a:srgbClr val="006600"/>
                </a:solidFill>
              </a:rPr>
              <a:t>due</a:t>
            </a:r>
            <a:r>
              <a:rPr lang="fi-FI" sz="1400" dirty="0">
                <a:solidFill>
                  <a:srgbClr val="006600"/>
                </a:solidFill>
              </a:rPr>
              <a:t> to NBI </a:t>
            </a:r>
            <a:r>
              <a:rPr lang="fi-FI" sz="1400" dirty="0" err="1">
                <a:solidFill>
                  <a:srgbClr val="006600"/>
                </a:solidFill>
              </a:rPr>
              <a:t>source</a:t>
            </a:r>
            <a:endParaRPr lang="fi-FI" sz="14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19470" y="4885761"/>
            <a:ext cx="185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CC0066"/>
                </a:solidFill>
              </a:rPr>
              <a:t>PF </a:t>
            </a:r>
            <a:r>
              <a:rPr lang="fi-FI" sz="1400" dirty="0" err="1">
                <a:solidFill>
                  <a:srgbClr val="CC0066"/>
                </a:solidFill>
              </a:rPr>
              <a:t>due</a:t>
            </a:r>
            <a:r>
              <a:rPr lang="fi-FI" sz="1400" dirty="0">
                <a:solidFill>
                  <a:srgbClr val="CC0066"/>
                </a:solidFill>
              </a:rPr>
              <a:t> to </a:t>
            </a:r>
            <a:r>
              <a:rPr lang="fi-FI" sz="1400" dirty="0" err="1">
                <a:solidFill>
                  <a:srgbClr val="CC0066"/>
                </a:solidFill>
              </a:rPr>
              <a:t>inward</a:t>
            </a:r>
            <a:r>
              <a:rPr lang="fi-FI" sz="1400" dirty="0">
                <a:solidFill>
                  <a:srgbClr val="CC0066"/>
                </a:solidFill>
              </a:rPr>
              <a:t> </a:t>
            </a:r>
            <a:r>
              <a:rPr lang="fi-FI" sz="1400" dirty="0" err="1">
                <a:solidFill>
                  <a:srgbClr val="CC0066"/>
                </a:solidFill>
              </a:rPr>
              <a:t>pinch</a:t>
            </a:r>
            <a:endParaRPr lang="fi-FI" sz="1400" dirty="0">
              <a:solidFill>
                <a:srgbClr val="CC0066"/>
              </a:solidFill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91344" y="1344036"/>
            <a:ext cx="5278359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experimental D and V show that the </a:t>
            </a:r>
            <a:r>
              <a:rPr lang="en-US" sz="1800" dirty="0" smtClean="0"/>
              <a:t>contribution</a:t>
            </a:r>
            <a:r>
              <a:rPr lang="en-US" sz="1800" dirty="0" smtClean="0"/>
              <a:t> </a:t>
            </a:r>
            <a:r>
              <a:rPr lang="en-US" sz="1800" dirty="0"/>
              <a:t>of NBI fueling </a:t>
            </a:r>
            <a:r>
              <a:rPr lang="en-US" sz="1800" dirty="0" smtClean="0"/>
              <a:t>to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peaking is 50-70</a:t>
            </a:r>
            <a:r>
              <a:rPr lang="en-US" sz="1800" dirty="0"/>
              <a:t>% in the </a:t>
            </a:r>
            <a:r>
              <a:rPr lang="en-US" sz="1800" dirty="0" err="1"/>
              <a:t>ELMy</a:t>
            </a:r>
            <a:r>
              <a:rPr lang="en-US" sz="1800" dirty="0"/>
              <a:t> H-mode </a:t>
            </a:r>
            <a:r>
              <a:rPr lang="en-US" sz="1800" dirty="0" smtClean="0"/>
              <a:t>scan in JET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This fraction is independent of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</a:t>
            </a:r>
            <a:r>
              <a:rPr lang="en-US" sz="18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In this parameter regime (3-point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scan) </a:t>
            </a:r>
            <a:r>
              <a:rPr lang="en-US" sz="1800" dirty="0" smtClean="0"/>
              <a:t>at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=5,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/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=1, </a:t>
            </a:r>
            <a:r>
              <a:rPr lang="el-GR" sz="1800" dirty="0" smtClean="0"/>
              <a:t>β</a:t>
            </a:r>
            <a:r>
              <a:rPr lang="fi-FI" sz="1800" baseline="-25000" dirty="0" smtClean="0"/>
              <a:t>N</a:t>
            </a:r>
            <a:r>
              <a:rPr lang="en-US" sz="1800" dirty="0" smtClean="0"/>
              <a:t>=1.4, </a:t>
            </a:r>
            <a:r>
              <a:rPr lang="el-GR" sz="1800" dirty="0" smtClean="0"/>
              <a:t>ρ</a:t>
            </a:r>
            <a:r>
              <a:rPr lang="en-US" sz="1800" dirty="0" smtClean="0"/>
              <a:t>∗=0.003 and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*=[0.1,0.5], the NBI fueling is dominant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312024" y="1104080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Core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peaking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factor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510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23460</TotalTime>
  <Words>2150</Words>
  <Application>Microsoft Office PowerPoint</Application>
  <PresentationFormat>Widescreen</PresentationFormat>
  <Paragraphs>312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Mincho</vt:lpstr>
      <vt:lpstr>ＭＳ Ｐゴシック</vt:lpstr>
      <vt:lpstr>Arial</vt:lpstr>
      <vt:lpstr>Calibri</vt:lpstr>
      <vt:lpstr>Cambria</vt:lpstr>
      <vt:lpstr>Cambria Math</vt:lpstr>
      <vt:lpstr>Symbol</vt:lpstr>
      <vt:lpstr>Times New Roman</vt:lpstr>
      <vt:lpstr>Wingdings</vt:lpstr>
      <vt:lpstr>Office Theme</vt:lpstr>
      <vt:lpstr>Core Density Peaking Experiments in JET, DIII-D and C-Mod in Various Operational Scenarios  Driven by Fueling or Transport? </vt:lpstr>
      <vt:lpstr>Core Density Peaking Experiments in JET, DIII-D and C-Mod in Various Operational Scenarios  Driven by Fuelling or Transport? </vt:lpstr>
      <vt:lpstr>Do We Understand Where Core Density Peaking is Coming from?</vt:lpstr>
      <vt:lpstr>Gas Puff Modulation Experiment to Obtain Electron Particle Diffusivity D and Convection v  </vt:lpstr>
      <vt:lpstr>The Experimental Set-up for the 3-point ʋ* Scans  ̶   the DIII-D Scan Here as an Example </vt:lpstr>
      <vt:lpstr>PowerPoint Presentation</vt:lpstr>
      <vt:lpstr>PowerPoint Presentation</vt:lpstr>
      <vt:lpstr>Beam Emission Spectroscopy (BES) Data Suggests an Increase in ITG at low υ* – Indicative of Increase in the Inward Thermo-Diffusion Pinch</vt:lpstr>
      <vt:lpstr>PowerPoint Presentation</vt:lpstr>
      <vt:lpstr>PowerPoint Presentation</vt:lpstr>
      <vt:lpstr>PowerPoint Presentation</vt:lpstr>
      <vt:lpstr>GENE Simulations Predict Zero Peaking in JET H-mode, but Peaked Profiles in DIII-D H-mode Plasma in Agreement with Experiments</vt:lpstr>
      <vt:lpstr>Non-linear GENE Simulation Predict  Zero Peaking in JET H-mode – Stand-alone TGLF Runs in Good Agreement against the DIII-D υ* Scan  </vt:lpstr>
      <vt:lpstr>TGLF Modelling of the JET υ* Scan in H-mode –  NBI Source Contributes to Density Peaking at 50-90% Fraction</vt:lpstr>
      <vt:lpstr>Predictive Capability of TGLF Is Good in DIII-D Provided That Ti Is Predicted Well</vt:lpstr>
      <vt:lpstr>PowerPoint Presentation</vt:lpstr>
      <vt:lpstr>Predictive Transport Modelling Can Reproduce the Lowest υ* JET Discharges</vt:lpstr>
      <vt:lpstr>Density Peaking in non-Fuelled I-Mode Plasmas on C-Mod Are Similar with Respect to Core Density Peaking to Those of L-mode in JET and DIII-D</vt:lpstr>
      <vt:lpstr>Conclusions:  Core Density Peaking –  Driven by Fueling or Transport?  </vt:lpstr>
      <vt:lpstr>Particle balance transport coefficients from the experiment in 2 steps</vt:lpstr>
      <vt:lpstr>Various Analysis Techniques Employed to Obtain the Particle Transport Coefficients </vt:lpstr>
      <vt:lpstr>PowerPoint Presentation</vt:lpstr>
      <vt:lpstr>PowerPoint Presentation</vt:lpstr>
      <vt:lpstr>PowerPoint Presentation</vt:lpstr>
      <vt:lpstr>C-Mod: Gas Puff Modulates Density in I-mode at 5.6T</vt:lpstr>
      <vt:lpstr>No Evidence on Time-Dependent Plasma Background from Fluctuations at 3Hz</vt:lpstr>
      <vt:lpstr>TGLF Simulation around the Operational Parameters of the JET ʋ* Scan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Tala Tuomas</cp:lastModifiedBy>
  <cp:revision>249</cp:revision>
  <cp:lastPrinted>2018-10-11T15:25:20Z</cp:lastPrinted>
  <dcterms:created xsi:type="dcterms:W3CDTF">2014-10-27T16:40:37Z</dcterms:created>
  <dcterms:modified xsi:type="dcterms:W3CDTF">2018-10-24T04:14:26Z</dcterms:modified>
</cp:coreProperties>
</file>