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614" r:id="rId5"/>
  </p:sldIdLst>
  <p:sldSz cx="9144000" cy="6858000" type="screen4x3"/>
  <p:notesSz cx="6797675" cy="99282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Helvetic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FF"/>
    <a:srgbClr val="FF00FF"/>
    <a:srgbClr val="9C0C81"/>
    <a:srgbClr val="FF0000"/>
    <a:srgbClr val="BA0E99"/>
    <a:srgbClr val="009644"/>
    <a:srgbClr val="FFFF99"/>
    <a:srgbClr val="FEFEE8"/>
    <a:srgbClr val="F7F9D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6" autoAdjust="0"/>
    <p:restoredTop sz="88441" autoAdjust="0"/>
  </p:normalViewPr>
  <p:slideViewPr>
    <p:cSldViewPr>
      <p:cViewPr varScale="1">
        <p:scale>
          <a:sx n="80" d="100"/>
          <a:sy n="80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882" y="-90"/>
      </p:cViewPr>
      <p:guideLst>
        <p:guide orient="horz" pos="3223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501" cy="5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015" y="0"/>
            <a:ext cx="2918501" cy="5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61611"/>
            <a:ext cx="2918501" cy="4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015" y="9461611"/>
            <a:ext cx="2918501" cy="4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8A5F138-4146-480A-A498-696068BCA6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979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501" cy="5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015" y="0"/>
            <a:ext cx="2918501" cy="5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550" y="4730807"/>
            <a:ext cx="5034414" cy="443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1611"/>
            <a:ext cx="2918501" cy="4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015" y="9461611"/>
            <a:ext cx="2918501" cy="4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3" tIns="44112" rIns="88223" bIns="441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3C17102-12BA-4587-BE8F-454A13FC2B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29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Mincho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Mincho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Mincho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Mincho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Mincho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17102-12BA-4587-BE8F-454A13FC2B37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483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107504" y="908050"/>
            <a:ext cx="8027987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>
              <a:ea typeface="MS PGothic" pitchFamily="34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17805247"/>
              </p:ext>
            </p:extLst>
          </p:nvPr>
        </p:nvGraphicFramePr>
        <p:xfrm>
          <a:off x="8173466" y="44624"/>
          <a:ext cx="935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6" name="PBrush" r:id="rId3" imgW="1123810" imgH="1009791" progId="PBrush">
                  <p:embed/>
                </p:oleObj>
              </mc:Choice>
              <mc:Fallback>
                <p:oleObj name="PBrush" r:id="rId3" imgW="1123810" imgH="1009791" progId="PBrush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466" y="44624"/>
                        <a:ext cx="935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>
                                <a:alpha val="34117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0"/>
          <p:cNvSpPr txBox="1">
            <a:spLocks noChangeArrowheads="1"/>
          </p:cNvSpPr>
          <p:nvPr userDrawn="1"/>
        </p:nvSpPr>
        <p:spPr bwMode="auto">
          <a:xfrm>
            <a:off x="8116316" y="665336"/>
            <a:ext cx="992188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ASIPP</a:t>
            </a:r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标题 5"/>
          <p:cNvSpPr txBox="1">
            <a:spLocks/>
          </p:cNvSpPr>
          <p:nvPr userDrawn="1"/>
        </p:nvSpPr>
        <p:spPr>
          <a:xfrm>
            <a:off x="107504" y="331516"/>
            <a:ext cx="7992888" cy="45427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7"/>
          <p:cNvSpPr>
            <a:spLocks noChangeArrowheads="1"/>
          </p:cNvSpPr>
          <p:nvPr userDrawn="1"/>
        </p:nvSpPr>
        <p:spPr bwMode="auto">
          <a:xfrm>
            <a:off x="107504" y="908050"/>
            <a:ext cx="8027987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>
              <a:ea typeface="MS PGothic" pitchFamily="34" charset="-128"/>
            </a:endParaRPr>
          </a:p>
        </p:txBody>
      </p:sp>
      <p:graphicFrame>
        <p:nvGraphicFramePr>
          <p:cNvPr id="21" name="Object 2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57819303"/>
              </p:ext>
            </p:extLst>
          </p:nvPr>
        </p:nvGraphicFramePr>
        <p:xfrm>
          <a:off x="8173466" y="44624"/>
          <a:ext cx="935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1" name="PBrush" r:id="rId3" imgW="1123810" imgH="1009791" progId="PBrush">
                  <p:embed/>
                </p:oleObj>
              </mc:Choice>
              <mc:Fallback>
                <p:oleObj name="PBrush" r:id="rId3" imgW="1123810" imgH="1009791" progId="PBrush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466" y="44624"/>
                        <a:ext cx="935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>
                                <a:alpha val="34117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0"/>
          <p:cNvSpPr txBox="1">
            <a:spLocks noChangeArrowheads="1"/>
          </p:cNvSpPr>
          <p:nvPr userDrawn="1"/>
        </p:nvSpPr>
        <p:spPr bwMode="auto">
          <a:xfrm>
            <a:off x="8116316" y="665336"/>
            <a:ext cx="992188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ASIPP</a:t>
            </a:r>
          </a:p>
        </p:txBody>
      </p:sp>
      <p:sp>
        <p:nvSpPr>
          <p:cNvPr id="23" name="标题 5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8064896" cy="879746"/>
          </a:xfrm>
          <a:prstGeom prst="rect">
            <a:avLst/>
          </a:prstGeom>
        </p:spPr>
        <p:txBody>
          <a:bodyPr/>
          <a:lstStyle/>
          <a:p>
            <a:endParaRPr lang="zh-CN" altLang="en-US" sz="2400" dirty="0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 5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8064896" cy="879746"/>
          </a:xfrm>
          <a:prstGeom prst="rect">
            <a:avLst/>
          </a:prstGeom>
        </p:spPr>
        <p:txBody>
          <a:bodyPr/>
          <a:lstStyle/>
          <a:p>
            <a:endParaRPr lang="zh-CN" altLang="en-US" sz="2400" dirty="0"/>
          </a:p>
        </p:txBody>
      </p:sp>
      <p:sp>
        <p:nvSpPr>
          <p:cNvPr id="10" name="Rectangle 27"/>
          <p:cNvSpPr>
            <a:spLocks noChangeArrowheads="1"/>
          </p:cNvSpPr>
          <p:nvPr userDrawn="1"/>
        </p:nvSpPr>
        <p:spPr bwMode="auto">
          <a:xfrm>
            <a:off x="107504" y="908050"/>
            <a:ext cx="8027987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>
              <a:ea typeface="MS PGothic" pitchFamily="34" charset="-128"/>
            </a:endParaRPr>
          </a:p>
        </p:txBody>
      </p:sp>
      <p:graphicFrame>
        <p:nvGraphicFramePr>
          <p:cNvPr id="12" name="Object 2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12545437"/>
              </p:ext>
            </p:extLst>
          </p:nvPr>
        </p:nvGraphicFramePr>
        <p:xfrm>
          <a:off x="8173466" y="44624"/>
          <a:ext cx="935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8" name="PBrush" r:id="rId3" imgW="1123810" imgH="1009791" progId="PBrush">
                  <p:embed/>
                </p:oleObj>
              </mc:Choice>
              <mc:Fallback>
                <p:oleObj name="PBrush" r:id="rId3" imgW="1123810" imgH="1009791" progId="PBrush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466" y="44624"/>
                        <a:ext cx="935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>
                                <a:alpha val="34117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0"/>
          <p:cNvSpPr txBox="1">
            <a:spLocks noChangeArrowheads="1"/>
          </p:cNvSpPr>
          <p:nvPr userDrawn="1"/>
        </p:nvSpPr>
        <p:spPr bwMode="auto">
          <a:xfrm>
            <a:off x="8116316" y="665336"/>
            <a:ext cx="992188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ASIPP</a:t>
            </a:r>
          </a:p>
        </p:txBody>
      </p:sp>
    </p:spTree>
    <p:extLst>
      <p:ext uri="{BB962C8B-B14F-4D97-AF65-F5344CB8AC3E}">
        <p14:creationId xmlns:p14="http://schemas.microsoft.com/office/powerpoint/2010/main" val="1931013349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8027987" cy="8634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altLang="zh-CN" dirty="0"/>
              <a:t>standard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107504" y="908050"/>
            <a:ext cx="8027987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>
              <a:ea typeface="MS PGothic" pitchFamily="34" charset="-128"/>
            </a:endParaRP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4885463"/>
              </p:ext>
            </p:extLst>
          </p:nvPr>
        </p:nvGraphicFramePr>
        <p:xfrm>
          <a:off x="8173466" y="44624"/>
          <a:ext cx="935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4" name="PBrush" r:id="rId3" imgW="1123810" imgH="1009791" progId="PBrush">
                  <p:embed/>
                </p:oleObj>
              </mc:Choice>
              <mc:Fallback>
                <p:oleObj name="PBrush" r:id="rId3" imgW="1123810" imgH="1009791" progId="PBrush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466" y="44624"/>
                        <a:ext cx="935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>
                                <a:alpha val="34117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8116316" y="665336"/>
            <a:ext cx="992188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ASIPP</a:t>
            </a:r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8027987" cy="8634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altLang="zh-CN" dirty="0"/>
              <a:t>standard</a:t>
            </a:r>
            <a:endParaRPr lang="zh-CN" altLang="en-US" dirty="0"/>
          </a:p>
        </p:txBody>
      </p:sp>
      <p:sp>
        <p:nvSpPr>
          <p:cNvPr id="12" name="Rectangle 27"/>
          <p:cNvSpPr>
            <a:spLocks noChangeArrowheads="1"/>
          </p:cNvSpPr>
          <p:nvPr userDrawn="1"/>
        </p:nvSpPr>
        <p:spPr bwMode="auto">
          <a:xfrm>
            <a:off x="107504" y="908050"/>
            <a:ext cx="8027987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>
              <a:ea typeface="MS PGothic" pitchFamily="34" charset="-128"/>
            </a:endParaRPr>
          </a:p>
        </p:txBody>
      </p:sp>
      <p:graphicFrame>
        <p:nvGraphicFramePr>
          <p:cNvPr id="13" name="Object 2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9551905"/>
              </p:ext>
            </p:extLst>
          </p:nvPr>
        </p:nvGraphicFramePr>
        <p:xfrm>
          <a:off x="8173466" y="44624"/>
          <a:ext cx="935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8" name="PBrush" r:id="rId3" imgW="1123810" imgH="1009791" progId="PBrush">
                  <p:embed/>
                </p:oleObj>
              </mc:Choice>
              <mc:Fallback>
                <p:oleObj name="PBrush" r:id="rId3" imgW="1123810" imgH="1009791" progId="PBrush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466" y="44624"/>
                        <a:ext cx="935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>
                                <a:alpha val="34117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0"/>
          <p:cNvSpPr txBox="1">
            <a:spLocks noChangeArrowheads="1"/>
          </p:cNvSpPr>
          <p:nvPr userDrawn="1"/>
        </p:nvSpPr>
        <p:spPr bwMode="auto">
          <a:xfrm>
            <a:off x="8116316" y="665336"/>
            <a:ext cx="992188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ASIPP</a:t>
            </a:r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8027987" cy="8634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altLang="zh-CN" dirty="0"/>
              <a:t>standard</a:t>
            </a:r>
            <a:endParaRPr lang="zh-CN" altLang="en-US" dirty="0"/>
          </a:p>
        </p:txBody>
      </p:sp>
      <p:sp>
        <p:nvSpPr>
          <p:cNvPr id="11" name="Rectangle 27"/>
          <p:cNvSpPr>
            <a:spLocks noChangeArrowheads="1"/>
          </p:cNvSpPr>
          <p:nvPr userDrawn="1"/>
        </p:nvSpPr>
        <p:spPr bwMode="auto">
          <a:xfrm>
            <a:off x="107504" y="908050"/>
            <a:ext cx="8027987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>
              <a:ea typeface="MS PGothic" pitchFamily="34" charset="-128"/>
            </a:endParaRPr>
          </a:p>
        </p:txBody>
      </p:sp>
      <p:graphicFrame>
        <p:nvGraphicFramePr>
          <p:cNvPr id="12" name="Object 2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9551905"/>
              </p:ext>
            </p:extLst>
          </p:nvPr>
        </p:nvGraphicFramePr>
        <p:xfrm>
          <a:off x="8173466" y="44624"/>
          <a:ext cx="935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42" name="PBrush" r:id="rId3" imgW="1123810" imgH="1009791" progId="PBrush">
                  <p:embed/>
                </p:oleObj>
              </mc:Choice>
              <mc:Fallback>
                <p:oleObj name="PBrush" r:id="rId3" imgW="1123810" imgH="1009791" progId="PBrush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466" y="44624"/>
                        <a:ext cx="935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>
                                <a:alpha val="34117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0"/>
          <p:cNvSpPr txBox="1">
            <a:spLocks noChangeArrowheads="1"/>
          </p:cNvSpPr>
          <p:nvPr userDrawn="1"/>
        </p:nvSpPr>
        <p:spPr bwMode="auto">
          <a:xfrm>
            <a:off x="8116316" y="665336"/>
            <a:ext cx="992188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ASIPP</a:t>
            </a:r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00835"/>
            <a:ext cx="785786" cy="357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33E6-E284-42A1-BD10-899CD9B0875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2A2B-F31B-4414-9368-173040D69860}" type="datetime1">
              <a:rPr lang="zh-CN" altLang="en-US"/>
              <a:pPr>
                <a:defRPr/>
              </a:pPr>
              <a:t>2018/9/27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1116013" y="908050"/>
            <a:ext cx="8027987" cy="144463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30000"/>
              </a:lnSpc>
              <a:defRPr/>
            </a:pPr>
            <a:endParaRPr lang="zh-CN" altLang="en-US">
              <a:ea typeface="MS PGothic" pitchFamily="34" charset="-128"/>
            </a:endParaRPr>
          </a:p>
        </p:txBody>
      </p:sp>
      <p:graphicFrame>
        <p:nvGraphicFramePr>
          <p:cNvPr id="1026" name="Object 29"/>
          <p:cNvGraphicFramePr>
            <a:graphicFrameLocks noChangeAspect="1"/>
          </p:cNvGraphicFramePr>
          <p:nvPr/>
        </p:nvGraphicFramePr>
        <p:xfrm>
          <a:off x="107950" y="71438"/>
          <a:ext cx="935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" name="PBrush" r:id="rId14" imgW="1123810" imgH="1009791" progId="PBrush">
                  <p:embed/>
                </p:oleObj>
              </mc:Choice>
              <mc:Fallback>
                <p:oleObj name="PBrush" r:id="rId14" imgW="1123810" imgH="1009791" progId="PBrush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71438"/>
                        <a:ext cx="935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>
                                <a:alpha val="34117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0800" y="692150"/>
            <a:ext cx="992188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ASIPP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30" r:id="rId3"/>
    <p:sldLayoutId id="2147484126" r:id="rId4"/>
    <p:sldLayoutId id="2147484127" r:id="rId5"/>
    <p:sldLayoutId id="2147484128" r:id="rId6"/>
    <p:sldLayoutId id="2147484122" r:id="rId7"/>
    <p:sldLayoutId id="2147484129" r:id="rId8"/>
    <p:sldLayoutId id="2147484131" r:id="rId9"/>
    <p:sldLayoutId id="2147484132" r:id="rId10"/>
    <p:sldLayoutId id="2147484133" r:id="rId11"/>
  </p:sldLayoutIdLst>
  <p:transition advClick="0" advTm="600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82C537B-5D00-8742-98CC-48A2A6C8A8BE}"/>
              </a:ext>
            </a:extLst>
          </p:cNvPr>
          <p:cNvSpPr txBox="1">
            <a:spLocks/>
          </p:cNvSpPr>
          <p:nvPr/>
        </p:nvSpPr>
        <p:spPr>
          <a:xfrm>
            <a:off x="107504" y="1052736"/>
            <a:ext cx="8851252" cy="74284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zh-CN" sz="1400" b="1" dirty="0">
                <a:solidFill>
                  <a:srgbClr val="9C0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observations from EAST  find that neutron confinement degrades significantly with helical cores, on the other hand, the flux pumping mechanism keeps the q profile above unity without sawteeth crashes and is beneficial for maintaining high performance hybrid discharges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4250D6-F2D2-1547-B9B3-762497329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1173"/>
            <a:ext cx="3545246" cy="2658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ED901-0ED6-40A2-89F8-F1C88AE41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955" y="2700321"/>
            <a:ext cx="3680464" cy="2760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6D9612-75A6-4AB3-A0C3-B3A222FE4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949" y="1682934"/>
            <a:ext cx="2151198" cy="2697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94B20-7660-42CD-9F6D-7DEBCA8AC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030" y="4293096"/>
            <a:ext cx="2220168" cy="2784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0CC47D-845F-49F5-9E40-D4345B1ACA11}"/>
                  </a:ext>
                </a:extLst>
              </p:cNvPr>
              <p:cNvSpPr/>
              <p:nvPr/>
            </p:nvSpPr>
            <p:spPr>
              <a:xfrm>
                <a:off x="1600749" y="78920"/>
                <a:ext cx="6514540" cy="360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  <a:defRPr/>
                </a:pPr>
                <a:r>
                  <a:rPr lang="en-US" altLang="zh-CN" sz="1600" b="1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文宋体" pitchFamily="2" charset="-122"/>
                    <a:cs typeface="Times New Roman" panose="02020603050405020304" pitchFamily="18" charset="0"/>
                  </a:rPr>
                  <a:t>Long-lived mode was observed in EAST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宋体" pitchFamily="2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宋体" pitchFamily="2" charset="-122"/>
                            <a:cs typeface="Times New Roman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zh-CN" sz="1600" b="1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文宋体" pitchFamily="2" charset="-122"/>
                    <a:cs typeface="Times New Roman" panose="02020603050405020304" pitchFamily="18" charset="0"/>
                  </a:rPr>
                  <a:t> Plasma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宋体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宋体" pitchFamily="2" charset="-122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CN" sz="16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宋体" pitchFamily="2" charset="-122"/>
                            <a:cs typeface="Times New Roman" panose="020206030504050203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altLang="zh-CN" sz="1600" b="1" i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宋体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1" i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≳</m:t>
                    </m:r>
                    <m:r>
                      <a:rPr lang="en-US" altLang="zh-CN" sz="1600" b="1" i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sz="1600" b="1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文宋体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0CC47D-845F-49F5-9E40-D4345B1AC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49" y="78920"/>
                <a:ext cx="6514540" cy="360612"/>
              </a:xfrm>
              <a:prstGeom prst="rect">
                <a:avLst/>
              </a:prstGeom>
              <a:blipFill>
                <a:blip r:embed="rId7"/>
                <a:stretch>
                  <a:fillRect l="-187" t="-6780"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52D3D41-F825-4B48-AB9C-46AE2B943779}"/>
              </a:ext>
            </a:extLst>
          </p:cNvPr>
          <p:cNvSpPr/>
          <p:nvPr/>
        </p:nvSpPr>
        <p:spPr>
          <a:xfrm>
            <a:off x="1331640" y="368393"/>
            <a:ext cx="684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altLang="zh-CN" sz="10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Liqing Xu, Yi Yuan, Liqun Hu and EAST Team</a:t>
            </a:r>
          </a:p>
          <a:p>
            <a:pPr marL="0" indent="0" algn="ctr">
              <a:buNone/>
              <a:defRPr/>
            </a:pPr>
            <a:endParaRPr lang="en-US" altLang="zh-CN" sz="1000" b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altLang="zh-CN" sz="1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Plasma Physics Chinese Academy of Sciences, Hefei 230026, China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67005-A83A-4717-B53A-0C19C093B16B}"/>
              </a:ext>
            </a:extLst>
          </p:cNvPr>
          <p:cNvSpPr txBox="1"/>
          <p:nvPr/>
        </p:nvSpPr>
        <p:spPr>
          <a:xfrm>
            <a:off x="596660" y="2090230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Neutron loss caused </a:t>
            </a:r>
          </a:p>
          <a:p>
            <a:pPr algn="ctr"/>
            <a:r>
              <a:rPr lang="en-US" sz="1800" dirty="0"/>
              <a:t>by LLM@EAST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E8A6B0-41F7-4A05-BCAD-4E2063AB2B69}"/>
                  </a:ext>
                </a:extLst>
              </p:cNvPr>
              <p:cNvSpPr/>
              <p:nvPr/>
            </p:nvSpPr>
            <p:spPr>
              <a:xfrm>
                <a:off x="4752020" y="2398007"/>
                <a:ext cx="10958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宋体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宋体" pitchFamily="2" charset="-122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宋体" pitchFamily="2" charset="-122"/>
                            <a:cs typeface="Times New Roman" panose="02020603050405020304" pitchFamily="18" charset="0"/>
                          </a:rPr>
                          <m:t>𝒎𝒊𝒏</m:t>
                        </m:r>
                      </m:sub>
                    </m:sSub>
                    <m:r>
                      <a:rPr lang="en-US" altLang="zh-CN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宋体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≳</m:t>
                    </m:r>
                    <m:r>
                      <a:rPr lang="en-US" altLang="zh-CN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sz="1600" b="1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文宋体" pitchFamily="2" charset="-122"/>
                    <a:cs typeface="Times New Roman" panose="02020603050405020304" pitchFamily="18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E8A6B0-41F7-4A05-BCAD-4E2063AB2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2398007"/>
                <a:ext cx="1095877" cy="33855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FE8807F-FAA3-4262-B148-59F594F08150}"/>
              </a:ext>
            </a:extLst>
          </p:cNvPr>
          <p:cNvSpPr txBox="1"/>
          <p:nvPr/>
        </p:nvSpPr>
        <p:spPr>
          <a:xfrm>
            <a:off x="7228091" y="410843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1111FF"/>
                </a:solidFill>
              </a:rPr>
              <a:t>M3D Simulation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3621B7A-78E1-4EB3-8C09-DAFE35DCCADC}"/>
              </a:ext>
            </a:extLst>
          </p:cNvPr>
          <p:cNvSpPr txBox="1">
            <a:spLocks/>
          </p:cNvSpPr>
          <p:nvPr/>
        </p:nvSpPr>
        <p:spPr>
          <a:xfrm>
            <a:off x="612503" y="5774871"/>
            <a:ext cx="6357173" cy="97381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Font typeface="Wingdings" pitchFamily="2" charset="2"/>
              <a:buChar char="q"/>
            </a:pPr>
            <a:r>
              <a:rPr lang="en-US" altLang="zh-CN" sz="1400" b="1" dirty="0">
                <a:solidFill>
                  <a:srgbClr val="111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 nonlinear simulation with M3D code has reproduce LLM mode &amp; 2/2 harmonic mode.  Realistic magnetic configuration with LCFS and electron density profile has been employed in M3D simulation. </a:t>
            </a:r>
          </a:p>
        </p:txBody>
      </p:sp>
    </p:spTree>
    <p:extLst>
      <p:ext uri="{BB962C8B-B14F-4D97-AF65-F5344CB8AC3E}">
        <p14:creationId xmlns:p14="http://schemas.microsoft.com/office/powerpoint/2010/main" val="7456107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ea typeface="MS PGothic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7C390F2022C4FBAA02AEA06A3B1AC" ma:contentTypeVersion="1" ma:contentTypeDescription="Create a new document." ma:contentTypeScope="" ma:versionID="fa322aba0294c1870c410c1f2cb1040e">
  <xsd:schema xmlns:xsd="http://www.w3.org/2001/XMLSchema" xmlns:xs="http://www.w3.org/2001/XMLSchema" xmlns:p="http://schemas.microsoft.com/office/2006/metadata/properties" xmlns:ns2="10d80b06-7455-4482-948e-dfbb4b23c209" targetNamespace="http://schemas.microsoft.com/office/2006/metadata/properties" ma:root="true" ma:fieldsID="b26377ae8799525d0e07ab74404ac4ed" ns2:_="">
    <xsd:import namespace="10d80b06-7455-4482-948e-dfbb4b23c209"/>
    <xsd:element name="properties">
      <xsd:complexType>
        <xsd:sequence>
          <xsd:element name="documentManagement">
            <xsd:complexType>
              <xsd:all>
                <xsd:element ref="ns2: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80b06-7455-4482-948e-dfbb4b23c209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bstract xmlns="10d80b06-7455-4482-948e-dfbb4b23c2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E70A41-5293-4441-94AE-AC21FB26B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d80b06-7455-4482-948e-dfbb4b23c2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DC0D62-AE84-4E2C-AFB1-CCB60172CC43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10d80b06-7455-4482-948e-dfbb4b23c20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7A96CA6-6A06-44D3-B6A3-5D82DA8FB5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84353</TotalTime>
  <Words>124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MS PGothic</vt:lpstr>
      <vt:lpstr>MS PMincho</vt:lpstr>
      <vt:lpstr>华文宋体</vt:lpstr>
      <vt:lpstr>宋体</vt:lpstr>
      <vt:lpstr>Arial</vt:lpstr>
      <vt:lpstr>Cambria Math</vt:lpstr>
      <vt:lpstr>Helvetica</vt:lpstr>
      <vt:lpstr>Times New Roman</vt:lpstr>
      <vt:lpstr>Wingdings</vt:lpstr>
      <vt:lpstr>Default Design</vt:lpstr>
      <vt:lpstr>PBrush</vt:lpstr>
      <vt:lpstr>PowerPoint Presentation</vt:lpstr>
    </vt:vector>
  </TitlesOfParts>
  <Company>ASIPP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04.Zhang.EUV.on.EAST</dc:title>
  <dc:creator>Gong</dc:creator>
  <cp:lastModifiedBy>Administrator</cp:lastModifiedBy>
  <cp:revision>2566</cp:revision>
  <dcterms:created xsi:type="dcterms:W3CDTF">2002-12-31T13:11:15Z</dcterms:created>
  <dcterms:modified xsi:type="dcterms:W3CDTF">2018-09-27T00:41:19Z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0x01010069C7C390F2022C4FBAA02AEA06A3B1AC</vt:lpwstr>
  </property>
</Properties>
</file>