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347" r:id="rId3"/>
    <p:sldId id="348" r:id="rId4"/>
    <p:sldId id="258" r:id="rId5"/>
    <p:sldId id="259" r:id="rId6"/>
    <p:sldId id="260" r:id="rId7"/>
    <p:sldId id="263" r:id="rId8"/>
    <p:sldId id="261" r:id="rId9"/>
    <p:sldId id="266" r:id="rId10"/>
    <p:sldId id="262" r:id="rId11"/>
    <p:sldId id="264" r:id="rId12"/>
    <p:sldId id="265" r:id="rId13"/>
  </p:sldIdLst>
  <p:sldSz cx="12192000" cy="6858000"/>
  <p:notesSz cx="6865938"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Saiparthasarathy\Desktop\world_population\energyusetimeline.xlsx" TargetMode="External"/><Relationship Id="rId1" Type="http://schemas.openxmlformats.org/officeDocument/2006/relationships/image" Target="../media/image1.jpeg"/></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Saiparthasarathy\Desktop\world_population\energyusetimeline.xlsx" TargetMode="External"/><Relationship Id="rId1" Type="http://schemas.openxmlformats.org/officeDocument/2006/relationships/image" Target="../media/image1.jpeg"/></Relationships>
</file>

<file path=ppt/charts/_rels/chart3.xml.rels><?xml version="1.0" encoding="UTF-8" standalone="yes"?>
<Relationships xmlns="http://schemas.openxmlformats.org/package/2006/relationships"><Relationship Id="rId2" Type="http://schemas.openxmlformats.org/officeDocument/2006/relationships/oleObject" Target="file:///E:\DAE\RB%20Grover\Report%20tables%20and%20graphs%2024%20May%202017.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156277340332898E-2"/>
          <c:y val="7.2886776397764405E-2"/>
          <c:w val="0.93406955380577505"/>
          <c:h val="0.85493353369492098"/>
        </c:manualLayout>
      </c:layout>
      <c:scatterChart>
        <c:scatterStyle val="smoothMarker"/>
        <c:varyColors val="1"/>
        <c:ser>
          <c:idx val="0"/>
          <c:order val="0"/>
          <c:tx>
            <c:strRef>
              <c:f>'Sheet1 (2)'!$B$1</c:f>
              <c:strCache>
                <c:ptCount val="1"/>
                <c:pt idx="0">
                  <c:v>Population</c:v>
                </c:pt>
              </c:strCache>
            </c:strRef>
          </c:tx>
          <c:spPr>
            <a:ln>
              <a:solidFill>
                <a:schemeClr val="accent1"/>
              </a:solidFill>
            </a:ln>
          </c:spPr>
          <c:marker>
            <c:symbol val="triangle"/>
            <c:size val="7"/>
            <c:spPr>
              <a:blipFill dpi="0" rotWithShape="1">
                <a:blip xmlns:r="http://schemas.openxmlformats.org/officeDocument/2006/relationships" r:embed="rId1"/>
                <a:srcRect/>
                <a:tile tx="0" ty="0" sx="100000" sy="100000" flip="x" algn="tl"/>
              </a:blipFill>
            </c:spPr>
          </c:marker>
          <c:dPt>
            <c:idx val="1"/>
            <c:marker>
              <c:symbol val="none"/>
            </c:marker>
            <c:bubble3D val="0"/>
            <c:extLst>
              <c:ext xmlns:c16="http://schemas.microsoft.com/office/drawing/2014/chart" uri="{C3380CC4-5D6E-409C-BE32-E72D297353CC}">
                <c16:uniqueId val="{00000000-CE49-4ED9-B530-A3216BC2757B}"/>
              </c:ext>
            </c:extLst>
          </c:dPt>
          <c:dPt>
            <c:idx val="2"/>
            <c:marker>
              <c:symbol val="none"/>
            </c:marker>
            <c:bubble3D val="0"/>
            <c:extLst>
              <c:ext xmlns:c16="http://schemas.microsoft.com/office/drawing/2014/chart" uri="{C3380CC4-5D6E-409C-BE32-E72D297353CC}">
                <c16:uniqueId val="{00000001-CE49-4ED9-B530-A3216BC2757B}"/>
              </c:ext>
            </c:extLst>
          </c:dPt>
          <c:dPt>
            <c:idx val="3"/>
            <c:marker>
              <c:symbol val="none"/>
            </c:marker>
            <c:bubble3D val="0"/>
            <c:extLst>
              <c:ext xmlns:c16="http://schemas.microsoft.com/office/drawing/2014/chart" uri="{C3380CC4-5D6E-409C-BE32-E72D297353CC}">
                <c16:uniqueId val="{00000002-CE49-4ED9-B530-A3216BC2757B}"/>
              </c:ext>
            </c:extLst>
          </c:dPt>
          <c:dPt>
            <c:idx val="4"/>
            <c:marker>
              <c:symbol val="none"/>
            </c:marker>
            <c:bubble3D val="0"/>
            <c:extLst>
              <c:ext xmlns:c16="http://schemas.microsoft.com/office/drawing/2014/chart" uri="{C3380CC4-5D6E-409C-BE32-E72D297353CC}">
                <c16:uniqueId val="{00000003-CE49-4ED9-B530-A3216BC2757B}"/>
              </c:ext>
            </c:extLst>
          </c:dPt>
          <c:dPt>
            <c:idx val="29"/>
            <c:marker>
              <c:symbol val="none"/>
            </c:marker>
            <c:bubble3D val="0"/>
            <c:extLst>
              <c:ext xmlns:c16="http://schemas.microsoft.com/office/drawing/2014/chart" uri="{C3380CC4-5D6E-409C-BE32-E72D297353CC}">
                <c16:uniqueId val="{00000004-CE49-4ED9-B530-A3216BC2757B}"/>
              </c:ext>
            </c:extLst>
          </c:dPt>
          <c:dPt>
            <c:idx val="31"/>
            <c:marker>
              <c:symbol val="none"/>
            </c:marker>
            <c:bubble3D val="0"/>
            <c:extLst>
              <c:ext xmlns:c16="http://schemas.microsoft.com/office/drawing/2014/chart" uri="{C3380CC4-5D6E-409C-BE32-E72D297353CC}">
                <c16:uniqueId val="{00000005-CE49-4ED9-B530-A3216BC2757B}"/>
              </c:ext>
            </c:extLst>
          </c:dPt>
          <c:dLbls>
            <c:delete val="1"/>
          </c:dLbls>
          <c:xVal>
            <c:numRef>
              <c:f>'Sheet1 (2)'!$A$3:$A$34</c:f>
              <c:numCache>
                <c:formatCode>0" CE";0" BCE";0;@</c:formatCode>
                <c:ptCount val="32"/>
                <c:pt idx="0">
                  <c:v>-4000</c:v>
                </c:pt>
                <c:pt idx="1">
                  <c:v>-3000</c:v>
                </c:pt>
                <c:pt idx="2">
                  <c:v>-2000</c:v>
                </c:pt>
                <c:pt idx="3">
                  <c:v>-1000</c:v>
                </c:pt>
                <c:pt idx="4">
                  <c:v>0</c:v>
                </c:pt>
                <c:pt idx="5">
                  <c:v>644</c:v>
                </c:pt>
                <c:pt idx="6">
                  <c:v>1000</c:v>
                </c:pt>
                <c:pt idx="7">
                  <c:v>1100</c:v>
                </c:pt>
                <c:pt idx="8">
                  <c:v>1200</c:v>
                </c:pt>
                <c:pt idx="9">
                  <c:v>1300</c:v>
                </c:pt>
                <c:pt idx="10">
                  <c:v>1400</c:v>
                </c:pt>
                <c:pt idx="11">
                  <c:v>1500</c:v>
                </c:pt>
                <c:pt idx="12">
                  <c:v>1698</c:v>
                </c:pt>
                <c:pt idx="13">
                  <c:v>1785</c:v>
                </c:pt>
                <c:pt idx="14">
                  <c:v>1787</c:v>
                </c:pt>
                <c:pt idx="15">
                  <c:v>1800</c:v>
                </c:pt>
                <c:pt idx="16">
                  <c:v>1803</c:v>
                </c:pt>
                <c:pt idx="17">
                  <c:v>1826</c:v>
                </c:pt>
                <c:pt idx="18">
                  <c:v>1859</c:v>
                </c:pt>
                <c:pt idx="19">
                  <c:v>1860</c:v>
                </c:pt>
                <c:pt idx="20">
                  <c:v>1880</c:v>
                </c:pt>
                <c:pt idx="21">
                  <c:v>1885</c:v>
                </c:pt>
                <c:pt idx="22">
                  <c:v>1887</c:v>
                </c:pt>
                <c:pt idx="23">
                  <c:v>1890</c:v>
                </c:pt>
                <c:pt idx="24">
                  <c:v>1900</c:v>
                </c:pt>
                <c:pt idx="25">
                  <c:v>1904</c:v>
                </c:pt>
                <c:pt idx="26">
                  <c:v>1942</c:v>
                </c:pt>
                <c:pt idx="27">
                  <c:v>1954</c:v>
                </c:pt>
                <c:pt idx="28">
                  <c:v>1957</c:v>
                </c:pt>
                <c:pt idx="29">
                  <c:v>2013</c:v>
                </c:pt>
              </c:numCache>
            </c:numRef>
          </c:xVal>
          <c:yVal>
            <c:numRef>
              <c:f>'Sheet1 (2)'!$B$3:$B$34</c:f>
              <c:numCache>
                <c:formatCode>General</c:formatCode>
                <c:ptCount val="32"/>
                <c:pt idx="0">
                  <c:v>7</c:v>
                </c:pt>
                <c:pt idx="1">
                  <c:v>14</c:v>
                </c:pt>
                <c:pt idx="2">
                  <c:v>27</c:v>
                </c:pt>
                <c:pt idx="3">
                  <c:v>50</c:v>
                </c:pt>
                <c:pt idx="4">
                  <c:v>170</c:v>
                </c:pt>
                <c:pt idx="5">
                  <c:v>220</c:v>
                </c:pt>
                <c:pt idx="6">
                  <c:v>275</c:v>
                </c:pt>
                <c:pt idx="7">
                  <c:v>300</c:v>
                </c:pt>
                <c:pt idx="8">
                  <c:v>360</c:v>
                </c:pt>
                <c:pt idx="9">
                  <c:v>355</c:v>
                </c:pt>
                <c:pt idx="10">
                  <c:v>350</c:v>
                </c:pt>
                <c:pt idx="11">
                  <c:v>450</c:v>
                </c:pt>
                <c:pt idx="12">
                  <c:v>760</c:v>
                </c:pt>
                <c:pt idx="13">
                  <c:v>770</c:v>
                </c:pt>
                <c:pt idx="14">
                  <c:v>772</c:v>
                </c:pt>
                <c:pt idx="15" formatCode="#,##0">
                  <c:v>1000</c:v>
                </c:pt>
                <c:pt idx="16" formatCode="#,##0">
                  <c:v>1003</c:v>
                </c:pt>
                <c:pt idx="17" formatCode="#,##0">
                  <c:v>1100</c:v>
                </c:pt>
                <c:pt idx="18" formatCode="#,##0">
                  <c:v>1150</c:v>
                </c:pt>
                <c:pt idx="19" formatCode="#,##0">
                  <c:v>1200</c:v>
                </c:pt>
                <c:pt idx="20" formatCode="#,##0">
                  <c:v>1300</c:v>
                </c:pt>
                <c:pt idx="21" formatCode="#,##0">
                  <c:v>1350</c:v>
                </c:pt>
                <c:pt idx="22" formatCode="#,##0">
                  <c:v>1400</c:v>
                </c:pt>
                <c:pt idx="23" formatCode="#,##0">
                  <c:v>1450</c:v>
                </c:pt>
                <c:pt idx="24" formatCode="#,##0">
                  <c:v>1600</c:v>
                </c:pt>
                <c:pt idx="25" formatCode="#,##0">
                  <c:v>1650</c:v>
                </c:pt>
                <c:pt idx="26" formatCode="#,##0">
                  <c:v>2350</c:v>
                </c:pt>
                <c:pt idx="27" formatCode="#,##0">
                  <c:v>2750</c:v>
                </c:pt>
                <c:pt idx="28" formatCode="#,##0">
                  <c:v>2900</c:v>
                </c:pt>
                <c:pt idx="29" formatCode="#,##0">
                  <c:v>7160</c:v>
                </c:pt>
              </c:numCache>
            </c:numRef>
          </c:yVal>
          <c:smooth val="1"/>
          <c:extLst>
            <c:ext xmlns:c16="http://schemas.microsoft.com/office/drawing/2014/chart" uri="{C3380CC4-5D6E-409C-BE32-E72D297353CC}">
              <c16:uniqueId val="{00000006-CE49-4ED9-B530-A3216BC2757B}"/>
            </c:ext>
          </c:extLst>
        </c:ser>
        <c:dLbls>
          <c:showLegendKey val="0"/>
          <c:showVal val="1"/>
          <c:showCatName val="0"/>
          <c:showSerName val="0"/>
          <c:showPercent val="0"/>
          <c:showBubbleSize val="0"/>
        </c:dLbls>
        <c:axId val="1753306160"/>
        <c:axId val="1753309776"/>
      </c:scatterChart>
      <c:valAx>
        <c:axId val="1753306160"/>
        <c:scaling>
          <c:orientation val="minMax"/>
        </c:scaling>
        <c:delete val="0"/>
        <c:axPos val="b"/>
        <c:numFmt formatCode="0&quot; CE&quot;;0&quot; BCE&quot;;0;@" sourceLinked="1"/>
        <c:majorTickMark val="out"/>
        <c:minorTickMark val="none"/>
        <c:tickLblPos val="nextTo"/>
        <c:txPr>
          <a:bodyPr/>
          <a:lstStyle/>
          <a:p>
            <a:pPr>
              <a:defRPr lang="en-IN" sz="1200"/>
            </a:pPr>
            <a:endParaRPr lang="en-US"/>
          </a:p>
        </c:txPr>
        <c:crossAx val="1753309776"/>
        <c:crosses val="autoZero"/>
        <c:crossBetween val="midCat"/>
      </c:valAx>
      <c:valAx>
        <c:axId val="1753309776"/>
        <c:scaling>
          <c:orientation val="minMax"/>
        </c:scaling>
        <c:delete val="1"/>
        <c:axPos val="l"/>
        <c:numFmt formatCode="General" sourceLinked="1"/>
        <c:majorTickMark val="out"/>
        <c:minorTickMark val="none"/>
        <c:tickLblPos val="none"/>
        <c:crossAx val="1753306160"/>
        <c:crosses val="autoZero"/>
        <c:crossBetween val="midCat"/>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sz="2100" baseline="0"/>
            </a:pPr>
            <a:r>
              <a:rPr lang="en-US" sz="2400" baseline="0" dirty="0">
                <a:solidFill>
                  <a:schemeClr val="accent2">
                    <a:lumMod val="50000"/>
                  </a:schemeClr>
                </a:solidFill>
                <a:latin typeface="Arial" pitchFamily="34" charset="0"/>
                <a:cs typeface="Arial" pitchFamily="34" charset="0"/>
              </a:rPr>
              <a:t>Energy technologies and use timeline</a:t>
            </a:r>
          </a:p>
        </c:rich>
      </c:tx>
      <c:layout>
        <c:manualLayout>
          <c:xMode val="edge"/>
          <c:yMode val="edge"/>
          <c:x val="3.1988517060367497E-2"/>
          <c:y val="4.1221924581229897E-4"/>
        </c:manualLayout>
      </c:layout>
      <c:overlay val="0"/>
      <c:spPr>
        <a:solidFill>
          <a:srgbClr val="FFFF00"/>
        </a:solidFill>
      </c:spPr>
    </c:title>
    <c:autoTitleDeleted val="0"/>
    <c:plotArea>
      <c:layout>
        <c:manualLayout>
          <c:layoutTarget val="inner"/>
          <c:xMode val="edge"/>
          <c:yMode val="edge"/>
          <c:x val="4.0152777777777801E-2"/>
          <c:y val="7.6590540013044606E-2"/>
          <c:w val="0.93406955380577505"/>
          <c:h val="0.85493353369492098"/>
        </c:manualLayout>
      </c:layout>
      <c:scatterChart>
        <c:scatterStyle val="smoothMarker"/>
        <c:varyColors val="1"/>
        <c:ser>
          <c:idx val="0"/>
          <c:order val="0"/>
          <c:tx>
            <c:strRef>
              <c:f>'Sheet1 (2)'!$B$1</c:f>
              <c:strCache>
                <c:ptCount val="1"/>
                <c:pt idx="0">
                  <c:v>Population</c:v>
                </c:pt>
              </c:strCache>
            </c:strRef>
          </c:tx>
          <c:spPr>
            <a:ln>
              <a:solidFill>
                <a:schemeClr val="accent1"/>
              </a:solidFill>
            </a:ln>
          </c:spPr>
          <c:marker>
            <c:symbol val="triangle"/>
            <c:size val="7"/>
            <c:spPr>
              <a:blipFill dpi="0" rotWithShape="1">
                <a:blip xmlns:r="http://schemas.openxmlformats.org/officeDocument/2006/relationships" r:embed="rId1"/>
                <a:srcRect/>
                <a:tile tx="0" ty="0" sx="100000" sy="100000" flip="x" algn="tl"/>
              </a:blipFill>
            </c:spPr>
          </c:marker>
          <c:dPt>
            <c:idx val="1"/>
            <c:marker>
              <c:symbol val="none"/>
            </c:marker>
            <c:bubble3D val="0"/>
            <c:extLst>
              <c:ext xmlns:c16="http://schemas.microsoft.com/office/drawing/2014/chart" uri="{C3380CC4-5D6E-409C-BE32-E72D297353CC}">
                <c16:uniqueId val="{00000000-D15A-4383-B811-0B58B3C42230}"/>
              </c:ext>
            </c:extLst>
          </c:dPt>
          <c:dPt>
            <c:idx val="2"/>
            <c:marker>
              <c:symbol val="none"/>
            </c:marker>
            <c:bubble3D val="0"/>
            <c:extLst>
              <c:ext xmlns:c16="http://schemas.microsoft.com/office/drawing/2014/chart" uri="{C3380CC4-5D6E-409C-BE32-E72D297353CC}">
                <c16:uniqueId val="{00000001-D15A-4383-B811-0B58B3C42230}"/>
              </c:ext>
            </c:extLst>
          </c:dPt>
          <c:dPt>
            <c:idx val="3"/>
            <c:marker>
              <c:symbol val="none"/>
            </c:marker>
            <c:bubble3D val="0"/>
            <c:extLst>
              <c:ext xmlns:c16="http://schemas.microsoft.com/office/drawing/2014/chart" uri="{C3380CC4-5D6E-409C-BE32-E72D297353CC}">
                <c16:uniqueId val="{00000002-D15A-4383-B811-0B58B3C42230}"/>
              </c:ext>
            </c:extLst>
          </c:dPt>
          <c:dPt>
            <c:idx val="4"/>
            <c:marker>
              <c:symbol val="none"/>
            </c:marker>
            <c:bubble3D val="0"/>
            <c:extLst>
              <c:ext xmlns:c16="http://schemas.microsoft.com/office/drawing/2014/chart" uri="{C3380CC4-5D6E-409C-BE32-E72D297353CC}">
                <c16:uniqueId val="{00000003-D15A-4383-B811-0B58B3C42230}"/>
              </c:ext>
            </c:extLst>
          </c:dPt>
          <c:dPt>
            <c:idx val="29"/>
            <c:marker>
              <c:symbol val="none"/>
            </c:marker>
            <c:bubble3D val="0"/>
            <c:extLst>
              <c:ext xmlns:c16="http://schemas.microsoft.com/office/drawing/2014/chart" uri="{C3380CC4-5D6E-409C-BE32-E72D297353CC}">
                <c16:uniqueId val="{00000004-D15A-4383-B811-0B58B3C42230}"/>
              </c:ext>
            </c:extLst>
          </c:dPt>
          <c:dPt>
            <c:idx val="31"/>
            <c:marker>
              <c:symbol val="none"/>
            </c:marker>
            <c:bubble3D val="0"/>
            <c:extLst>
              <c:ext xmlns:c16="http://schemas.microsoft.com/office/drawing/2014/chart" uri="{C3380CC4-5D6E-409C-BE32-E72D297353CC}">
                <c16:uniqueId val="{00000005-D15A-4383-B811-0B58B3C42230}"/>
              </c:ext>
            </c:extLst>
          </c:dPt>
          <c:dLbls>
            <c:dLbl>
              <c:idx val="0"/>
              <c:layout>
                <c:manualLayout>
                  <c:x val="-9.4455380577429096E-2"/>
                  <c:y val="-3.6111104792457598E-2"/>
                </c:manualLayout>
              </c:layout>
              <c:tx>
                <c:rich>
                  <a:bodyPr/>
                  <a:lstStyle/>
                  <a:p>
                    <a:r>
                      <a:rPr lang="en-US" sz="1200" dirty="0"/>
                      <a:t>World Population </a:t>
                    </a:r>
                  </a:p>
                  <a:p>
                    <a:r>
                      <a:rPr lang="en-US" sz="1200" dirty="0"/>
                      <a:t>7 Million</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15A-4383-B811-0B58B3C42230}"/>
                </c:ext>
              </c:extLst>
            </c:dLbl>
            <c:dLbl>
              <c:idx val="1"/>
              <c:delete val="1"/>
              <c:extLst>
                <c:ext xmlns:c15="http://schemas.microsoft.com/office/drawing/2012/chart" uri="{CE6537A1-D6FC-4f65-9D91-7224C49458BB}"/>
                <c:ext xmlns:c16="http://schemas.microsoft.com/office/drawing/2014/chart" uri="{C3380CC4-5D6E-409C-BE32-E72D297353CC}">
                  <c16:uniqueId val="{00000000-D15A-4383-B811-0B58B3C42230}"/>
                </c:ext>
              </c:extLst>
            </c:dLbl>
            <c:dLbl>
              <c:idx val="2"/>
              <c:delete val="1"/>
              <c:extLst>
                <c:ext xmlns:c15="http://schemas.microsoft.com/office/drawing/2012/chart" uri="{CE6537A1-D6FC-4f65-9D91-7224C49458BB}"/>
                <c:ext xmlns:c16="http://schemas.microsoft.com/office/drawing/2014/chart" uri="{C3380CC4-5D6E-409C-BE32-E72D297353CC}">
                  <c16:uniqueId val="{00000001-D15A-4383-B811-0B58B3C42230}"/>
                </c:ext>
              </c:extLst>
            </c:dLbl>
            <c:dLbl>
              <c:idx val="3"/>
              <c:delete val="1"/>
              <c:extLst>
                <c:ext xmlns:c15="http://schemas.microsoft.com/office/drawing/2012/chart" uri="{CE6537A1-D6FC-4f65-9D91-7224C49458BB}"/>
                <c:ext xmlns:c16="http://schemas.microsoft.com/office/drawing/2014/chart" uri="{C3380CC4-5D6E-409C-BE32-E72D297353CC}">
                  <c16:uniqueId val="{00000002-D15A-4383-B811-0B58B3C42230}"/>
                </c:ext>
              </c:extLst>
            </c:dLbl>
            <c:dLbl>
              <c:idx val="4"/>
              <c:delete val="1"/>
              <c:extLst>
                <c:ext xmlns:c15="http://schemas.microsoft.com/office/drawing/2012/chart" uri="{CE6537A1-D6FC-4f65-9D91-7224C49458BB}"/>
                <c:ext xmlns:c16="http://schemas.microsoft.com/office/drawing/2014/chart" uri="{C3380CC4-5D6E-409C-BE32-E72D297353CC}">
                  <c16:uniqueId val="{00000003-D15A-4383-B811-0B58B3C42230}"/>
                </c:ext>
              </c:extLst>
            </c:dLbl>
            <c:dLbl>
              <c:idx val="5"/>
              <c:layout>
                <c:manualLayout>
                  <c:x val="-0.694729877515322"/>
                  <c:y val="-0.22380643502949699"/>
                </c:manualLayout>
              </c:layout>
              <c:tx>
                <c:rich>
                  <a:bodyPr/>
                  <a:lstStyle/>
                  <a:p>
                    <a:r>
                      <a:rPr lang="en-IN" sz="1200" dirty="0"/>
                      <a:t>644 CE First vertical axis windmill used in</a:t>
                    </a:r>
                    <a:r>
                      <a:rPr lang="en-IN" sz="1200" baseline="0" dirty="0"/>
                      <a:t> </a:t>
                    </a:r>
                    <a:r>
                      <a:rPr lang="en-IN" sz="1200" dirty="0"/>
                      <a:t>Iran</a:t>
                    </a:r>
                  </a:p>
                </c:rich>
              </c:tx>
              <c:dLblPos val="r"/>
              <c:showLegendKey val="1"/>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D15A-4383-B811-0B58B3C42230}"/>
                </c:ext>
              </c:extLst>
            </c:dLbl>
            <c:dLbl>
              <c:idx val="6"/>
              <c:delete val="1"/>
              <c:extLst>
                <c:ext xmlns:c15="http://schemas.microsoft.com/office/drawing/2012/chart" uri="{CE6537A1-D6FC-4f65-9D91-7224C49458BB}"/>
                <c:ext xmlns:c16="http://schemas.microsoft.com/office/drawing/2014/chart" uri="{C3380CC4-5D6E-409C-BE32-E72D297353CC}">
                  <c16:uniqueId val="{00000008-D15A-4383-B811-0B58B3C42230}"/>
                </c:ext>
              </c:extLst>
            </c:dLbl>
            <c:dLbl>
              <c:idx val="7"/>
              <c:layout>
                <c:manualLayout>
                  <c:x val="-0.74671686351706001"/>
                  <c:y val="-0.32833257596981003"/>
                </c:manualLayout>
              </c:layout>
              <c:tx>
                <c:rich>
                  <a:bodyPr/>
                  <a:lstStyle/>
                  <a:p>
                    <a:r>
                      <a:rPr lang="en-IN" sz="1200" dirty="0"/>
                      <a:t>1100 CE Windmills introduced in Europe</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15A-4383-B811-0B58B3C42230}"/>
                </c:ext>
              </c:extLst>
            </c:dLbl>
            <c:dLbl>
              <c:idx val="8"/>
              <c:delete val="1"/>
              <c:extLst>
                <c:ext xmlns:c15="http://schemas.microsoft.com/office/drawing/2012/chart" uri="{CE6537A1-D6FC-4f65-9D91-7224C49458BB}"/>
                <c:ext xmlns:c16="http://schemas.microsoft.com/office/drawing/2014/chart" uri="{C3380CC4-5D6E-409C-BE32-E72D297353CC}">
                  <c16:uniqueId val="{0000000A-D15A-4383-B811-0B58B3C42230}"/>
                </c:ext>
              </c:extLst>
            </c:dLbl>
            <c:dLbl>
              <c:idx val="9"/>
              <c:layout>
                <c:manualLayout>
                  <c:x val="-0.75482567804025003"/>
                  <c:y val="-0.44985048996492399"/>
                </c:manualLayout>
              </c:layout>
              <c:tx>
                <c:rich>
                  <a:bodyPr/>
                  <a:lstStyle/>
                  <a:p>
                    <a:r>
                      <a:rPr lang="en-IN" sz="900" dirty="0"/>
                      <a:t>1300 CE Hopi Indians use coal </a:t>
                    </a:r>
                  </a:p>
                  <a:p>
                    <a:r>
                      <a:rPr lang="en-IN" sz="900" dirty="0"/>
                      <a:t>for heating cooking, and firing </a:t>
                    </a:r>
                  </a:p>
                  <a:p>
                    <a:r>
                      <a:rPr lang="en-IN" sz="900" dirty="0"/>
                      <a:t>pottery.  </a:t>
                    </a:r>
                    <a:r>
                      <a:rPr lang="en-IN" sz="900" dirty="0" err="1"/>
                      <a:t>Anasazi</a:t>
                    </a:r>
                    <a:r>
                      <a:rPr lang="en-IN" sz="900" dirty="0"/>
                      <a:t> Indians build </a:t>
                    </a:r>
                  </a:p>
                  <a:p>
                    <a:r>
                      <a:rPr lang="en-IN" sz="900" dirty="0"/>
                      <a:t>cliff dwellings with southern </a:t>
                    </a:r>
                  </a:p>
                  <a:p>
                    <a:r>
                      <a:rPr lang="en-IN" sz="900" dirty="0"/>
                      <a:t>exposures for solar heating</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15A-4383-B811-0B58B3C42230}"/>
                </c:ext>
              </c:extLst>
            </c:dLbl>
            <c:dLbl>
              <c:idx val="10"/>
              <c:delete val="1"/>
              <c:extLst>
                <c:ext xmlns:c15="http://schemas.microsoft.com/office/drawing/2012/chart" uri="{CE6537A1-D6FC-4f65-9D91-7224C49458BB}"/>
                <c:ext xmlns:c16="http://schemas.microsoft.com/office/drawing/2014/chart" uri="{C3380CC4-5D6E-409C-BE32-E72D297353CC}">
                  <c16:uniqueId val="{0000000C-D15A-4383-B811-0B58B3C42230}"/>
                </c:ext>
              </c:extLst>
            </c:dLbl>
            <c:dLbl>
              <c:idx val="11"/>
              <c:delete val="1"/>
              <c:extLst>
                <c:ext xmlns:c15="http://schemas.microsoft.com/office/drawing/2012/chart" uri="{CE6537A1-D6FC-4f65-9D91-7224C49458BB}"/>
                <c:ext xmlns:c16="http://schemas.microsoft.com/office/drawing/2014/chart" uri="{C3380CC4-5D6E-409C-BE32-E72D297353CC}">
                  <c16:uniqueId val="{0000000D-D15A-4383-B811-0B58B3C42230}"/>
                </c:ext>
              </c:extLst>
            </c:dLbl>
            <c:dLbl>
              <c:idx val="12"/>
              <c:layout>
                <c:manualLayout>
                  <c:x val="-0.52173009623797095"/>
                  <c:y val="-7.7097799282975096E-2"/>
                </c:manualLayout>
              </c:layout>
              <c:tx>
                <c:rich>
                  <a:bodyPr/>
                  <a:lstStyle/>
                  <a:p>
                    <a:r>
                      <a:rPr lang="en-IN" sz="1600" b="1" dirty="0">
                        <a:solidFill>
                          <a:schemeClr val="accent2">
                            <a:lumMod val="50000"/>
                          </a:schemeClr>
                        </a:solidFill>
                      </a:rPr>
                      <a:t>1698 CE First steam pump invented</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15A-4383-B811-0B58B3C42230}"/>
                </c:ext>
              </c:extLst>
            </c:dLbl>
            <c:dLbl>
              <c:idx val="13"/>
              <c:layout>
                <c:manualLayout>
                  <c:x val="-0.54737718722659701"/>
                  <c:y val="-0.21729742479485301"/>
                </c:manualLayout>
              </c:layout>
              <c:tx>
                <c:rich>
                  <a:bodyPr/>
                  <a:lstStyle/>
                  <a:p>
                    <a:r>
                      <a:rPr lang="en-IN" sz="1200" dirty="0"/>
                      <a:t>1785 CE First water-powered fabric loom invented</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15A-4383-B811-0B58B3C42230}"/>
                </c:ext>
              </c:extLst>
            </c:dLbl>
            <c:dLbl>
              <c:idx val="14"/>
              <c:layout>
                <c:manualLayout>
                  <c:x val="-0.563757217847769"/>
                  <c:y val="-0.1468615666034"/>
                </c:manualLayout>
              </c:layout>
              <c:tx>
                <c:rich>
                  <a:bodyPr/>
                  <a:lstStyle/>
                  <a:p>
                    <a:r>
                      <a:rPr lang="en-US" sz="1200" dirty="0"/>
                      <a:t>1787 CE Steamboat invented</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15A-4383-B811-0B58B3C42230}"/>
                </c:ext>
              </c:extLst>
            </c:dLbl>
            <c:dLbl>
              <c:idx val="15"/>
              <c:delete val="1"/>
              <c:extLst>
                <c:ext xmlns:c15="http://schemas.microsoft.com/office/drawing/2012/chart" uri="{CE6537A1-D6FC-4f65-9D91-7224C49458BB}"/>
                <c:ext xmlns:c16="http://schemas.microsoft.com/office/drawing/2014/chart" uri="{C3380CC4-5D6E-409C-BE32-E72D297353CC}">
                  <c16:uniqueId val="{00000011-D15A-4383-B811-0B58B3C42230}"/>
                </c:ext>
              </c:extLst>
            </c:dLbl>
            <c:dLbl>
              <c:idx val="16"/>
              <c:layout>
                <c:manualLayout>
                  <c:x val="-0.52036165791776001"/>
                  <c:y val="-0.263964783208266"/>
                </c:manualLayout>
              </c:layout>
              <c:tx>
                <c:rich>
                  <a:bodyPr/>
                  <a:lstStyle/>
                  <a:p>
                    <a:r>
                      <a:rPr lang="en-IN" sz="1200" dirty="0"/>
                      <a:t>1803 CE Steam locomotive invented</a:t>
                    </a:r>
                  </a:p>
                </c:rich>
              </c:tx>
              <c:dLblPos val="r"/>
              <c:showLegendKey val="1"/>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15A-4383-B811-0B58B3C42230}"/>
                </c:ext>
              </c:extLst>
            </c:dLbl>
            <c:dLbl>
              <c:idx val="17"/>
              <c:layout>
                <c:manualLayout>
                  <c:x val="-0.53389457567804399"/>
                  <c:y val="-0.33235602233490902"/>
                </c:manualLayout>
              </c:layout>
              <c:tx>
                <c:rich>
                  <a:bodyPr anchor="t" anchorCtr="0"/>
                  <a:lstStyle/>
                  <a:p>
                    <a:pPr>
                      <a:defRPr lang="en-IN" sz="1200"/>
                    </a:pPr>
                    <a:r>
                      <a:rPr lang="en-IN" sz="1200" dirty="0"/>
                      <a:t>1826 CE John Ericson builds </a:t>
                    </a:r>
                  </a:p>
                  <a:p>
                    <a:pPr>
                      <a:defRPr lang="en-IN" sz="1200"/>
                    </a:pPr>
                    <a:r>
                      <a:rPr lang="en-IN" sz="1200" dirty="0"/>
                      <a:t>hot-air engine powered by the sun</a:t>
                    </a:r>
                  </a:p>
                </c:rich>
              </c:tx>
              <c:spPr/>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15A-4383-B811-0B58B3C42230}"/>
                </c:ext>
              </c:extLst>
            </c:dLbl>
            <c:dLbl>
              <c:idx val="18"/>
              <c:layout>
                <c:manualLayout>
                  <c:x val="-0.55083606736657997"/>
                  <c:y val="-0.41972573583101702"/>
                </c:manualLayout>
              </c:layout>
              <c:tx>
                <c:rich>
                  <a:bodyPr/>
                  <a:lstStyle/>
                  <a:p>
                    <a:r>
                      <a:rPr lang="en-IN" sz="1200" dirty="0"/>
                      <a:t>1859 CE First oil production</a:t>
                    </a:r>
                  </a:p>
                  <a:p>
                    <a:r>
                      <a:rPr lang="en-IN" sz="1200" dirty="0"/>
                      <a:t>well drilled in Pennsylvania</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D15A-4383-B811-0B58B3C42230}"/>
                </c:ext>
              </c:extLst>
            </c:dLbl>
            <c:dLbl>
              <c:idx val="19"/>
              <c:layout>
                <c:manualLayout>
                  <c:x val="-0.55048403324584505"/>
                  <c:y val="-0.49314759524976798"/>
                </c:manualLayout>
              </c:layout>
              <c:tx>
                <c:rich>
                  <a:bodyPr/>
                  <a:lstStyle/>
                  <a:p>
                    <a:r>
                      <a:rPr lang="en-IN" sz="1200" dirty="0"/>
                      <a:t>1860 CE Gasoline-powered engine invented</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D15A-4383-B811-0B58B3C42230}"/>
                </c:ext>
              </c:extLst>
            </c:dLbl>
            <c:dLbl>
              <c:idx val="20"/>
              <c:layout>
                <c:manualLayout>
                  <c:x val="-0.54089829396325495"/>
                  <c:y val="-0.61958816805105998"/>
                </c:manualLayout>
              </c:layout>
              <c:tx>
                <c:rich>
                  <a:bodyPr/>
                  <a:lstStyle/>
                  <a:p>
                    <a:r>
                      <a:rPr lang="en-IN" sz="1200" dirty="0"/>
                      <a:t>1880 CE Coal is used to generate electricity</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D15A-4383-B811-0B58B3C42230}"/>
                </c:ext>
              </c:extLst>
            </c:dLbl>
            <c:dLbl>
              <c:idx val="21"/>
              <c:layout>
                <c:manualLayout>
                  <c:x val="-0.29417836832896299"/>
                  <c:y val="-0.111055623612314"/>
                </c:manualLayout>
              </c:layout>
              <c:tx>
                <c:rich>
                  <a:bodyPr/>
                  <a:lstStyle/>
                  <a:p>
                    <a:r>
                      <a:rPr lang="en-IN" sz="1200" dirty="0"/>
                      <a:t>1885 CE Gasoline-powered automobile invented</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7-D15A-4383-B811-0B58B3C42230}"/>
                </c:ext>
              </c:extLst>
            </c:dLbl>
            <c:dLbl>
              <c:idx val="22"/>
              <c:layout>
                <c:manualLayout>
                  <c:x val="-0.29422408136483402"/>
                  <c:y val="-0.20424178403468299"/>
                </c:manualLayout>
              </c:layout>
              <c:tx>
                <c:rich>
                  <a:bodyPr/>
                  <a:lstStyle/>
                  <a:p>
                    <a:r>
                      <a:rPr lang="en-IN" sz="1200" dirty="0"/>
                      <a:t>1887 CE First automatically </a:t>
                    </a:r>
                  </a:p>
                  <a:p>
                    <a:r>
                      <a:rPr lang="en-IN" sz="1200" dirty="0"/>
                      <a:t>operating wind turbine</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D15A-4383-B811-0B58B3C42230}"/>
                </c:ext>
              </c:extLst>
            </c:dLbl>
            <c:dLbl>
              <c:idx val="23"/>
              <c:layout>
                <c:manualLayout>
                  <c:x val="-0.29784317585302"/>
                  <c:y val="-0.30895037781418"/>
                </c:manualLayout>
              </c:layout>
              <c:tx>
                <c:rich>
                  <a:bodyPr/>
                  <a:lstStyle/>
                  <a:p>
                    <a:r>
                      <a:rPr lang="en-IN" sz="1200" dirty="0"/>
                      <a:t>1890 CE Solar engine used to </a:t>
                    </a:r>
                  </a:p>
                  <a:p>
                    <a:r>
                      <a:rPr lang="en-IN" sz="1200" dirty="0"/>
                      <a:t>run a printing press</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D15A-4383-B811-0B58B3C42230}"/>
                </c:ext>
              </c:extLst>
            </c:dLbl>
            <c:dLbl>
              <c:idx val="24"/>
              <c:delete val="1"/>
              <c:extLst>
                <c:ext xmlns:c15="http://schemas.microsoft.com/office/drawing/2012/chart" uri="{CE6537A1-D6FC-4f65-9D91-7224C49458BB}"/>
                <c:ext xmlns:c16="http://schemas.microsoft.com/office/drawing/2014/chart" uri="{C3380CC4-5D6E-409C-BE32-E72D297353CC}">
                  <c16:uniqueId val="{0000001A-D15A-4383-B811-0B58B3C42230}"/>
                </c:ext>
              </c:extLst>
            </c:dLbl>
            <c:dLbl>
              <c:idx val="25"/>
              <c:layout>
                <c:manualLayout>
                  <c:x val="-0.30549475065616799"/>
                  <c:y val="-0.38110597006019797"/>
                </c:manualLayout>
              </c:layout>
              <c:tx>
                <c:rich>
                  <a:bodyPr/>
                  <a:lstStyle/>
                  <a:p>
                    <a:r>
                      <a:rPr lang="en-IN" sz="1200" dirty="0"/>
                      <a:t>1904 CE First geothermal power plant built</a:t>
                    </a:r>
                    <a:r>
                      <a:rPr lang="en-IN" sz="1200" baseline="0" dirty="0"/>
                      <a:t> i</a:t>
                    </a:r>
                    <a:r>
                      <a:rPr lang="en-IN" sz="1200" dirty="0"/>
                      <a:t>n Italy</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B-D15A-4383-B811-0B58B3C42230}"/>
                </c:ext>
              </c:extLst>
            </c:dLbl>
            <c:dLbl>
              <c:idx val="26"/>
              <c:layout>
                <c:manualLayout>
                  <c:x val="-0.3"/>
                  <c:y val="-0.40222215184214299"/>
                </c:manualLayout>
              </c:layout>
              <c:tx>
                <c:rich>
                  <a:bodyPr/>
                  <a:lstStyle/>
                  <a:p>
                    <a:r>
                      <a:rPr lang="en-IN" sz="1200" dirty="0"/>
                      <a:t>1</a:t>
                    </a:r>
                    <a:r>
                      <a:rPr lang="en-IN" dirty="0"/>
                      <a:t>942 CE Fermi team’s first self-sustaining</a:t>
                    </a:r>
                    <a:r>
                      <a:rPr lang="en-IN" baseline="0" dirty="0"/>
                      <a:t> nuclear chain reaction</a:t>
                    </a:r>
                    <a:endParaRPr lang="en-IN" dirty="0"/>
                  </a:p>
                </c:rich>
              </c:tx>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C-D15A-4383-B811-0B58B3C42230}"/>
                </c:ext>
              </c:extLst>
            </c:dLbl>
            <c:dLbl>
              <c:idx val="27"/>
              <c:layout>
                <c:manualLayout>
                  <c:x val="-0.30277777777778098"/>
                  <c:y val="-0.43777770117625803"/>
                </c:manualLayout>
              </c:layout>
              <c:tx>
                <c:rich>
                  <a:bodyPr/>
                  <a:lstStyle/>
                  <a:p>
                    <a:r>
                      <a:rPr lang="fr-FR" sz="1200" dirty="0"/>
                      <a:t>1954 CE Solar voltaic cells invented</a:t>
                    </a:r>
                  </a:p>
                </c:rich>
              </c:tx>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D-D15A-4383-B811-0B58B3C42230}"/>
                </c:ext>
              </c:extLst>
            </c:dLbl>
            <c:dLbl>
              <c:idx val="28"/>
              <c:layout>
                <c:manualLayout>
                  <c:x val="-0.30972222222222501"/>
                  <c:y val="-0.50444435617771499"/>
                </c:manualLayout>
              </c:layout>
              <c:tx>
                <c:rich>
                  <a:bodyPr/>
                  <a:lstStyle/>
                  <a:p>
                    <a:r>
                      <a:rPr lang="en-IN" sz="1200" dirty="0"/>
                      <a:t>1</a:t>
                    </a:r>
                    <a:r>
                      <a:rPr lang="en-IN" dirty="0"/>
                      <a:t>957 CE</a:t>
                    </a:r>
                    <a:r>
                      <a:rPr lang="en-IN" baseline="0" dirty="0"/>
                      <a:t> World’s first large-scale nuclear power plant </a:t>
                    </a:r>
                    <a:r>
                      <a:rPr lang="en-IN" baseline="0" dirty="0" err="1"/>
                      <a:t>Shippingport</a:t>
                    </a:r>
                    <a:r>
                      <a:rPr lang="en-IN" baseline="0" dirty="0"/>
                      <a:t>, Pennsylvania</a:t>
                    </a:r>
                    <a:endParaRPr lang="en-IN" dirty="0"/>
                  </a:p>
                </c:rich>
              </c:tx>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E-D15A-4383-B811-0B58B3C42230}"/>
                </c:ext>
              </c:extLst>
            </c:dLbl>
            <c:dLbl>
              <c:idx val="29"/>
              <c:delete val="1"/>
              <c:extLst>
                <c:ext xmlns:c15="http://schemas.microsoft.com/office/drawing/2012/chart" uri="{CE6537A1-D6FC-4f65-9D91-7224C49458BB}"/>
                <c:ext xmlns:c16="http://schemas.microsoft.com/office/drawing/2014/chart" uri="{C3380CC4-5D6E-409C-BE32-E72D297353CC}">
                  <c16:uniqueId val="{00000004-D15A-4383-B811-0B58B3C42230}"/>
                </c:ext>
              </c:extLst>
            </c:dLbl>
            <c:dLbl>
              <c:idx val="30"/>
              <c:layout>
                <c:manualLayout>
                  <c:x val="-0.30068427384077501"/>
                  <c:y val="-0.435630194990344"/>
                </c:manualLayout>
              </c:layout>
              <c:tx>
                <c:rich>
                  <a:bodyPr/>
                  <a:lstStyle/>
                  <a:p>
                    <a:r>
                      <a:rPr lang="en-US" sz="1200"/>
                      <a:t>1</a:t>
                    </a:r>
                    <a:r>
                      <a:rPr lang="en-US" sz="900"/>
                      <a:t>942 CE Fermi team's first self-sustaining</a:t>
                    </a:r>
                    <a:r>
                      <a:rPr lang="en-US" sz="900" baseline="0"/>
                      <a:t> </a:t>
                    </a:r>
                    <a:r>
                      <a:rPr lang="en-US" sz="900"/>
                      <a:t>nuclear chain reaction</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F-D15A-4383-B811-0B58B3C42230}"/>
                </c:ext>
              </c:extLst>
            </c:dLbl>
            <c:dLbl>
              <c:idx val="31"/>
              <c:delete val="1"/>
              <c:extLst>
                <c:ext xmlns:c15="http://schemas.microsoft.com/office/drawing/2012/chart" uri="{CE6537A1-D6FC-4f65-9D91-7224C49458BB}"/>
                <c:ext xmlns:c16="http://schemas.microsoft.com/office/drawing/2014/chart" uri="{C3380CC4-5D6E-409C-BE32-E72D297353CC}">
                  <c16:uniqueId val="{00000005-D15A-4383-B811-0B58B3C42230}"/>
                </c:ext>
              </c:extLst>
            </c:dLbl>
            <c:dLbl>
              <c:idx val="32"/>
              <c:layout>
                <c:manualLayout>
                  <c:x val="-0.28968996062992403"/>
                  <c:y val="-0.44119694817201299"/>
                </c:manualLayout>
              </c:layout>
              <c:tx>
                <c:rich>
                  <a:bodyPr/>
                  <a:lstStyle/>
                  <a:p>
                    <a:r>
                      <a:rPr lang="en-US" sz="1200" dirty="0"/>
                      <a:t>1</a:t>
                    </a:r>
                    <a:r>
                      <a:rPr lang="en-US" sz="900" dirty="0"/>
                      <a:t>954 CE Solar voltaic cells invented</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0-D15A-4383-B811-0B58B3C42230}"/>
                </c:ext>
              </c:extLst>
            </c:dLbl>
            <c:dLbl>
              <c:idx val="33"/>
              <c:layout>
                <c:manualLayout>
                  <c:x val="-0.304741907261592"/>
                  <c:y val="-0.47659624206539902"/>
                </c:manualLayout>
              </c:layout>
              <c:tx>
                <c:rich>
                  <a:bodyPr/>
                  <a:lstStyle/>
                  <a:p>
                    <a:r>
                      <a:rPr lang="en-US" sz="1200" dirty="0"/>
                      <a:t>1</a:t>
                    </a:r>
                    <a:r>
                      <a:rPr lang="en-US" sz="900" dirty="0"/>
                      <a:t>957 CE World's first large-scale nuclear </a:t>
                    </a:r>
                    <a:r>
                      <a:rPr lang="en-US" sz="900" dirty="0" err="1"/>
                      <a:t>powerplant</a:t>
                    </a:r>
                    <a:r>
                      <a:rPr lang="en-US" sz="900" dirty="0"/>
                      <a:t> </a:t>
                    </a:r>
                    <a:r>
                      <a:rPr lang="en-US" sz="900" dirty="0" err="1"/>
                      <a:t>Shippingport</a:t>
                    </a:r>
                    <a:r>
                      <a:rPr lang="en-US" sz="900" dirty="0"/>
                      <a:t>, Pennsylvania</a:t>
                    </a:r>
                  </a:p>
                </c:rich>
              </c:tx>
              <c:dLblPos val="r"/>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1-D15A-4383-B811-0B58B3C42230}"/>
                </c:ext>
              </c:extLst>
            </c:dLbl>
            <c:dLbl>
              <c:idx val="34"/>
              <c:delete val="1"/>
              <c:extLst>
                <c:ext xmlns:c15="http://schemas.microsoft.com/office/drawing/2012/chart" uri="{CE6537A1-D6FC-4f65-9D91-7224C49458BB}"/>
                <c:ext xmlns:c16="http://schemas.microsoft.com/office/drawing/2014/chart" uri="{C3380CC4-5D6E-409C-BE32-E72D297353CC}">
                  <c16:uniqueId val="{00000022-D15A-4383-B811-0B58B3C42230}"/>
                </c:ext>
              </c:extLst>
            </c:dLbl>
            <c:dLbl>
              <c:idx val="35"/>
              <c:delete val="1"/>
              <c:extLst>
                <c:ext xmlns:c15="http://schemas.microsoft.com/office/drawing/2012/chart" uri="{CE6537A1-D6FC-4f65-9D91-7224C49458BB}"/>
                <c:ext xmlns:c16="http://schemas.microsoft.com/office/drawing/2014/chart" uri="{C3380CC4-5D6E-409C-BE32-E72D297353CC}">
                  <c16:uniqueId val="{00000023-D15A-4383-B811-0B58B3C42230}"/>
                </c:ext>
              </c:extLst>
            </c:dLbl>
            <c:dLbl>
              <c:idx val="36"/>
              <c:delete val="1"/>
              <c:extLst>
                <c:ext xmlns:c15="http://schemas.microsoft.com/office/drawing/2012/chart" uri="{CE6537A1-D6FC-4f65-9D91-7224C49458BB}"/>
                <c:ext xmlns:c16="http://schemas.microsoft.com/office/drawing/2014/chart" uri="{C3380CC4-5D6E-409C-BE32-E72D297353CC}">
                  <c16:uniqueId val="{00000024-D15A-4383-B811-0B58B3C42230}"/>
                </c:ext>
              </c:extLst>
            </c:dLbl>
            <c:dLbl>
              <c:idx val="37"/>
              <c:delete val="1"/>
              <c:extLst>
                <c:ext xmlns:c15="http://schemas.microsoft.com/office/drawing/2012/chart" uri="{CE6537A1-D6FC-4f65-9D91-7224C49458BB}"/>
                <c:ext xmlns:c16="http://schemas.microsoft.com/office/drawing/2014/chart" uri="{C3380CC4-5D6E-409C-BE32-E72D297353CC}">
                  <c16:uniqueId val="{00000025-D15A-4383-B811-0B58B3C42230}"/>
                </c:ext>
              </c:extLst>
            </c:dLbl>
            <c:dLbl>
              <c:idx val="38"/>
              <c:delete val="1"/>
              <c:extLst>
                <c:ext xmlns:c15="http://schemas.microsoft.com/office/drawing/2012/chart" uri="{CE6537A1-D6FC-4f65-9D91-7224C49458BB}"/>
                <c:ext xmlns:c16="http://schemas.microsoft.com/office/drawing/2014/chart" uri="{C3380CC4-5D6E-409C-BE32-E72D297353CC}">
                  <c16:uniqueId val="{00000026-D15A-4383-B811-0B58B3C42230}"/>
                </c:ext>
              </c:extLst>
            </c:dLbl>
            <c:dLbl>
              <c:idx val="39"/>
              <c:delete val="1"/>
              <c:extLst>
                <c:ext xmlns:c15="http://schemas.microsoft.com/office/drawing/2012/chart" uri="{CE6537A1-D6FC-4f65-9D91-7224C49458BB}"/>
                <c:ext xmlns:c16="http://schemas.microsoft.com/office/drawing/2014/chart" uri="{C3380CC4-5D6E-409C-BE32-E72D297353CC}">
                  <c16:uniqueId val="{00000027-D15A-4383-B811-0B58B3C42230}"/>
                </c:ext>
              </c:extLst>
            </c:dLbl>
            <c:dLbl>
              <c:idx val="40"/>
              <c:delete val="1"/>
              <c:extLst>
                <c:ext xmlns:c15="http://schemas.microsoft.com/office/drawing/2012/chart" uri="{CE6537A1-D6FC-4f65-9D91-7224C49458BB}"/>
                <c:ext xmlns:c16="http://schemas.microsoft.com/office/drawing/2014/chart" uri="{C3380CC4-5D6E-409C-BE32-E72D297353CC}">
                  <c16:uniqueId val="{00000028-D15A-4383-B811-0B58B3C42230}"/>
                </c:ext>
              </c:extLst>
            </c:dLbl>
            <c:spPr>
              <a:noFill/>
              <a:ln>
                <a:noFill/>
              </a:ln>
              <a:effectLst/>
            </c:spPr>
            <c:txPr>
              <a:bodyPr/>
              <a:lstStyle/>
              <a:p>
                <a:pPr>
                  <a:defRPr lang="en-IN" sz="1200"/>
                </a:pPr>
                <a:endParaRPr lang="en-US"/>
              </a:p>
            </c:txPr>
            <c:dLblPos val="r"/>
            <c:showLegendKey val="1"/>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 (2)'!$A$3:$A$34</c:f>
              <c:numCache>
                <c:formatCode>0" CE";0" BCE";0;@</c:formatCode>
                <c:ptCount val="32"/>
                <c:pt idx="0">
                  <c:v>-4000</c:v>
                </c:pt>
                <c:pt idx="1">
                  <c:v>-3000</c:v>
                </c:pt>
                <c:pt idx="2">
                  <c:v>-2000</c:v>
                </c:pt>
                <c:pt idx="3">
                  <c:v>-1000</c:v>
                </c:pt>
                <c:pt idx="4">
                  <c:v>0</c:v>
                </c:pt>
                <c:pt idx="5">
                  <c:v>644</c:v>
                </c:pt>
                <c:pt idx="6">
                  <c:v>1000</c:v>
                </c:pt>
                <c:pt idx="7">
                  <c:v>1100</c:v>
                </c:pt>
                <c:pt idx="8">
                  <c:v>1200</c:v>
                </c:pt>
                <c:pt idx="9">
                  <c:v>1300</c:v>
                </c:pt>
                <c:pt idx="10">
                  <c:v>1400</c:v>
                </c:pt>
                <c:pt idx="11">
                  <c:v>1500</c:v>
                </c:pt>
                <c:pt idx="12">
                  <c:v>1698</c:v>
                </c:pt>
                <c:pt idx="13">
                  <c:v>1785</c:v>
                </c:pt>
                <c:pt idx="14">
                  <c:v>1787</c:v>
                </c:pt>
                <c:pt idx="15">
                  <c:v>1800</c:v>
                </c:pt>
                <c:pt idx="16">
                  <c:v>1803</c:v>
                </c:pt>
                <c:pt idx="17">
                  <c:v>1826</c:v>
                </c:pt>
                <c:pt idx="18">
                  <c:v>1859</c:v>
                </c:pt>
                <c:pt idx="19">
                  <c:v>1860</c:v>
                </c:pt>
                <c:pt idx="20">
                  <c:v>1880</c:v>
                </c:pt>
                <c:pt idx="21">
                  <c:v>1885</c:v>
                </c:pt>
                <c:pt idx="22">
                  <c:v>1887</c:v>
                </c:pt>
                <c:pt idx="23">
                  <c:v>1890</c:v>
                </c:pt>
                <c:pt idx="24">
                  <c:v>1900</c:v>
                </c:pt>
                <c:pt idx="25">
                  <c:v>1904</c:v>
                </c:pt>
                <c:pt idx="26">
                  <c:v>1942</c:v>
                </c:pt>
                <c:pt idx="27">
                  <c:v>1954</c:v>
                </c:pt>
                <c:pt idx="28">
                  <c:v>1957</c:v>
                </c:pt>
                <c:pt idx="29">
                  <c:v>2013</c:v>
                </c:pt>
              </c:numCache>
            </c:numRef>
          </c:xVal>
          <c:yVal>
            <c:numRef>
              <c:f>'Sheet1 (2)'!$B$3:$B$34</c:f>
              <c:numCache>
                <c:formatCode>General</c:formatCode>
                <c:ptCount val="32"/>
                <c:pt idx="0">
                  <c:v>7</c:v>
                </c:pt>
                <c:pt idx="1">
                  <c:v>14</c:v>
                </c:pt>
                <c:pt idx="2">
                  <c:v>27</c:v>
                </c:pt>
                <c:pt idx="3">
                  <c:v>50</c:v>
                </c:pt>
                <c:pt idx="4">
                  <c:v>170</c:v>
                </c:pt>
                <c:pt idx="5">
                  <c:v>220</c:v>
                </c:pt>
                <c:pt idx="6">
                  <c:v>275</c:v>
                </c:pt>
                <c:pt idx="7">
                  <c:v>300</c:v>
                </c:pt>
                <c:pt idx="8">
                  <c:v>360</c:v>
                </c:pt>
                <c:pt idx="9">
                  <c:v>355</c:v>
                </c:pt>
                <c:pt idx="10">
                  <c:v>350</c:v>
                </c:pt>
                <c:pt idx="11">
                  <c:v>450</c:v>
                </c:pt>
                <c:pt idx="12">
                  <c:v>760</c:v>
                </c:pt>
                <c:pt idx="13">
                  <c:v>770</c:v>
                </c:pt>
                <c:pt idx="14">
                  <c:v>772</c:v>
                </c:pt>
                <c:pt idx="15" formatCode="#,##0">
                  <c:v>1000</c:v>
                </c:pt>
                <c:pt idx="16" formatCode="#,##0">
                  <c:v>1003</c:v>
                </c:pt>
                <c:pt idx="17" formatCode="#,##0">
                  <c:v>1100</c:v>
                </c:pt>
                <c:pt idx="18" formatCode="#,##0">
                  <c:v>1150</c:v>
                </c:pt>
                <c:pt idx="19" formatCode="#,##0">
                  <c:v>1200</c:v>
                </c:pt>
                <c:pt idx="20" formatCode="#,##0">
                  <c:v>1300</c:v>
                </c:pt>
                <c:pt idx="21" formatCode="#,##0">
                  <c:v>1350</c:v>
                </c:pt>
                <c:pt idx="22" formatCode="#,##0">
                  <c:v>1400</c:v>
                </c:pt>
                <c:pt idx="23" formatCode="#,##0">
                  <c:v>1450</c:v>
                </c:pt>
                <c:pt idx="24" formatCode="#,##0">
                  <c:v>1600</c:v>
                </c:pt>
                <c:pt idx="25" formatCode="#,##0">
                  <c:v>1650</c:v>
                </c:pt>
                <c:pt idx="26" formatCode="#,##0">
                  <c:v>2350</c:v>
                </c:pt>
                <c:pt idx="27" formatCode="#,##0">
                  <c:v>2750</c:v>
                </c:pt>
                <c:pt idx="28" formatCode="#,##0">
                  <c:v>2900</c:v>
                </c:pt>
                <c:pt idx="29" formatCode="#,##0">
                  <c:v>7160</c:v>
                </c:pt>
              </c:numCache>
            </c:numRef>
          </c:yVal>
          <c:smooth val="1"/>
          <c:extLst>
            <c:ext xmlns:c16="http://schemas.microsoft.com/office/drawing/2014/chart" uri="{C3380CC4-5D6E-409C-BE32-E72D297353CC}">
              <c16:uniqueId val="{00000029-D15A-4383-B811-0B58B3C42230}"/>
            </c:ext>
          </c:extLst>
        </c:ser>
        <c:dLbls>
          <c:showLegendKey val="0"/>
          <c:showVal val="1"/>
          <c:showCatName val="0"/>
          <c:showSerName val="0"/>
          <c:showPercent val="0"/>
          <c:showBubbleSize val="0"/>
        </c:dLbls>
        <c:axId val="1735369616"/>
        <c:axId val="1735373616"/>
      </c:scatterChart>
      <c:valAx>
        <c:axId val="1735369616"/>
        <c:scaling>
          <c:orientation val="minMax"/>
        </c:scaling>
        <c:delete val="0"/>
        <c:axPos val="b"/>
        <c:numFmt formatCode="0&quot; CE&quot;;0&quot; BCE&quot;;0;@" sourceLinked="1"/>
        <c:majorTickMark val="out"/>
        <c:minorTickMark val="none"/>
        <c:tickLblPos val="nextTo"/>
        <c:txPr>
          <a:bodyPr/>
          <a:lstStyle/>
          <a:p>
            <a:pPr>
              <a:defRPr lang="en-IN" sz="1200"/>
            </a:pPr>
            <a:endParaRPr lang="en-US"/>
          </a:p>
        </c:txPr>
        <c:crossAx val="1735373616"/>
        <c:crosses val="autoZero"/>
        <c:crossBetween val="midCat"/>
      </c:valAx>
      <c:valAx>
        <c:axId val="1735373616"/>
        <c:scaling>
          <c:orientation val="minMax"/>
        </c:scaling>
        <c:delete val="1"/>
        <c:axPos val="l"/>
        <c:numFmt formatCode="General" sourceLinked="1"/>
        <c:majorTickMark val="out"/>
        <c:minorTickMark val="none"/>
        <c:tickLblPos val="none"/>
        <c:crossAx val="1735369616"/>
        <c:crosses val="autoZero"/>
        <c:crossBetween val="midCat"/>
      </c:valAx>
    </c:plotArea>
    <c:legend>
      <c:legendPos val="r"/>
      <c:legendEntry>
        <c:idx val="1"/>
        <c:delete val="1"/>
      </c:legendEntry>
      <c:legendEntry>
        <c:idx val="2"/>
        <c:delete val="1"/>
      </c:legendEntry>
      <c:legendEntry>
        <c:idx val="3"/>
        <c:delete val="1"/>
      </c:legendEntry>
      <c:legendEntry>
        <c:idx val="6"/>
        <c:delete val="1"/>
      </c:legendEntry>
      <c:legendEntry>
        <c:idx val="8"/>
        <c:delete val="1"/>
      </c:legendEntry>
      <c:legendEntry>
        <c:idx val="10"/>
        <c:delete val="1"/>
      </c:legendEntry>
      <c:legendEntry>
        <c:idx val="11"/>
        <c:delete val="1"/>
      </c:legendEntry>
      <c:legendEntry>
        <c:idx val="15"/>
        <c:delete val="1"/>
      </c:legendEntry>
      <c:legendEntry>
        <c:idx val="24"/>
        <c:delete val="1"/>
      </c:legendEntry>
      <c:overlay val="0"/>
      <c:txPr>
        <a:bodyPr/>
        <a:lstStyle/>
        <a:p>
          <a:pPr>
            <a:defRPr lang="en-IN" sz="1200"/>
          </a:pPr>
          <a:endParaRPr lang="en-US"/>
        </a:p>
      </c:txPr>
    </c:legend>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IN" sz="2000" dirty="0">
                <a:latin typeface="Arial" panose="020B0604020202020204" pitchFamily="34" charset="0"/>
                <a:cs typeface="Arial" panose="020B0604020202020204" pitchFamily="34" charset="0"/>
              </a:rPr>
              <a:t>Energy</a:t>
            </a:r>
            <a:r>
              <a:rPr lang="en-IN" sz="2000" baseline="0" dirty="0">
                <a:latin typeface="Arial" panose="020B0604020202020204" pitchFamily="34" charset="0"/>
                <a:cs typeface="Arial" panose="020B0604020202020204" pitchFamily="34" charset="0"/>
              </a:rPr>
              <a:t> Used to </a:t>
            </a:r>
          </a:p>
          <a:p>
            <a:pPr>
              <a:defRPr sz="2000" b="0" i="0" u="none" strike="noStrike" kern="1200" spc="0" baseline="0">
                <a:solidFill>
                  <a:schemeClr val="tx1">
                    <a:lumMod val="65000"/>
                    <a:lumOff val="35000"/>
                  </a:schemeClr>
                </a:solidFill>
                <a:latin typeface="+mn-lt"/>
                <a:ea typeface="+mn-ea"/>
                <a:cs typeface="+mn-cs"/>
              </a:defRPr>
            </a:pPr>
            <a:r>
              <a:rPr lang="en-IN" sz="2000" baseline="0" dirty="0">
                <a:latin typeface="Arial" panose="020B0604020202020204" pitchFamily="34" charset="0"/>
                <a:cs typeface="Arial" panose="020B0604020202020204" pitchFamily="34" charset="0"/>
              </a:rPr>
              <a:t>produce Energy</a:t>
            </a:r>
            <a:endParaRPr lang="en-IN" sz="2000" dirty="0">
              <a:latin typeface="Arial" panose="020B0604020202020204" pitchFamily="34" charset="0"/>
              <a:cs typeface="Arial" panose="020B0604020202020204" pitchFamily="34" charset="0"/>
            </a:endParaRPr>
          </a:p>
        </c:rich>
      </c:tx>
      <c:layout>
        <c:manualLayout>
          <c:xMode val="edge"/>
          <c:yMode val="edge"/>
          <c:x val="0.69596646886530489"/>
          <c:y val="5.8372849914210293E-3"/>
        </c:manualLayout>
      </c:layout>
      <c:overlay val="0"/>
      <c:spPr>
        <a:noFill/>
        <a:ln>
          <a:noFill/>
        </a:ln>
        <a:effectLst/>
      </c:spPr>
    </c:title>
    <c:autoTitleDeleted val="0"/>
    <c:plotArea>
      <c:layout>
        <c:manualLayout>
          <c:layoutTarget val="inner"/>
          <c:xMode val="edge"/>
          <c:yMode val="edge"/>
          <c:x val="0.139817147856518"/>
          <c:y val="0.15358609236974899"/>
          <c:w val="0.77977865266841695"/>
          <c:h val="0.63343550880211996"/>
        </c:manualLayout>
      </c:layout>
      <c:scatterChart>
        <c:scatterStyle val="smoothMarker"/>
        <c:varyColors val="0"/>
        <c:ser>
          <c:idx val="1"/>
          <c:order val="0"/>
          <c:tx>
            <c:v>Energy for Society</c:v>
          </c:tx>
          <c:spPr>
            <a:ln>
              <a:solidFill>
                <a:schemeClr val="tx1"/>
              </a:solidFill>
            </a:ln>
          </c:spPr>
          <c:marker>
            <c:symbol val="none"/>
          </c:marker>
          <c:xVal>
            <c:numRef>
              <c:f>'Table 2.3'!$C$5:$C$12</c:f>
              <c:numCache>
                <c:formatCode>General</c:formatCode>
                <c:ptCount val="8"/>
                <c:pt idx="0">
                  <c:v>1</c:v>
                </c:pt>
                <c:pt idx="1">
                  <c:v>2</c:v>
                </c:pt>
                <c:pt idx="2">
                  <c:v>4</c:v>
                </c:pt>
                <c:pt idx="3">
                  <c:v>8</c:v>
                </c:pt>
                <c:pt idx="4">
                  <c:v>10</c:v>
                </c:pt>
                <c:pt idx="5">
                  <c:v>20</c:v>
                </c:pt>
                <c:pt idx="6">
                  <c:v>50</c:v>
                </c:pt>
              </c:numCache>
            </c:numRef>
          </c:xVal>
          <c:yVal>
            <c:numRef>
              <c:f>'Table 2.3'!$D$5:$D$12</c:f>
              <c:numCache>
                <c:formatCode>General</c:formatCode>
                <c:ptCount val="8"/>
                <c:pt idx="0">
                  <c:v>0</c:v>
                </c:pt>
                <c:pt idx="1">
                  <c:v>50</c:v>
                </c:pt>
                <c:pt idx="2">
                  <c:v>75</c:v>
                </c:pt>
                <c:pt idx="3">
                  <c:v>87.5</c:v>
                </c:pt>
                <c:pt idx="4">
                  <c:v>90</c:v>
                </c:pt>
                <c:pt idx="5">
                  <c:v>95</c:v>
                </c:pt>
                <c:pt idx="6">
                  <c:v>98</c:v>
                </c:pt>
              </c:numCache>
            </c:numRef>
          </c:yVal>
          <c:smooth val="1"/>
          <c:extLst>
            <c:ext xmlns:c16="http://schemas.microsoft.com/office/drawing/2014/chart" uri="{C3380CC4-5D6E-409C-BE32-E72D297353CC}">
              <c16:uniqueId val="{00000000-F29B-47AB-AEB5-86A131171AB6}"/>
            </c:ext>
          </c:extLst>
        </c:ser>
        <c:dLbls>
          <c:showLegendKey val="0"/>
          <c:showVal val="0"/>
          <c:showCatName val="0"/>
          <c:showSerName val="0"/>
          <c:showPercent val="0"/>
          <c:showBubbleSize val="0"/>
        </c:dLbls>
        <c:axId val="2009393408"/>
        <c:axId val="2065789568"/>
      </c:scatterChart>
      <c:valAx>
        <c:axId val="2009393408"/>
        <c:scaling>
          <c:orientation val="maxMin"/>
          <c:max val="5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IN" sz="1200">
                    <a:latin typeface="Arial" panose="020B0604020202020204" pitchFamily="34" charset="0"/>
                    <a:cs typeface="Arial" panose="020B0604020202020204" pitchFamily="34" charset="0"/>
                  </a:rPr>
                  <a:t>EROI</a:t>
                </a:r>
              </a:p>
            </c:rich>
          </c:tx>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5789568"/>
        <c:crosses val="autoZero"/>
        <c:crossBetween val="midCat"/>
      </c:valAx>
      <c:valAx>
        <c:axId val="2065789568"/>
        <c:scaling>
          <c:orientation val="minMax"/>
          <c:max val="100"/>
        </c:scaling>
        <c:delete val="0"/>
        <c:axPos val="l"/>
        <c:majorGridlines>
          <c:spPr>
            <a:ln w="9525" cap="flat" cmpd="sng" algn="ctr">
              <a:solidFill>
                <a:schemeClr val="bg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IN" sz="1200">
                    <a:latin typeface="Arial" panose="020B0604020202020204" pitchFamily="34" charset="0"/>
                    <a:cs typeface="Arial" panose="020B0604020202020204" pitchFamily="34" charset="0"/>
                  </a:rPr>
                  <a:t>% Eout</a:t>
                </a:r>
                <a:r>
                  <a:rPr lang="en-IN" sz="1200" baseline="0">
                    <a:latin typeface="Arial" panose="020B0604020202020204" pitchFamily="34" charset="0"/>
                    <a:cs typeface="Arial" panose="020B0604020202020204" pitchFamily="34" charset="0"/>
                  </a:rPr>
                  <a:t> </a:t>
                </a:r>
                <a:endParaRPr lang="en-IN" sz="1200">
                  <a:latin typeface="Arial" panose="020B0604020202020204" pitchFamily="34" charset="0"/>
                  <a:cs typeface="Arial" panose="020B0604020202020204" pitchFamily="34" charset="0"/>
                </a:endParaRPr>
              </a:p>
            </c:rich>
          </c:tx>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9393408"/>
        <c:crosses val="max"/>
        <c:crossBetween val="midCat"/>
        <c:majorUnit val="20"/>
        <c:minorUnit val="10"/>
      </c:valAx>
      <c:spPr>
        <a:noFill/>
        <a:ln>
          <a:solidFill>
            <a:schemeClr val="tx1">
              <a:alpha val="94000"/>
            </a:schemeClr>
          </a:solidFill>
        </a:ln>
      </c:spPr>
    </c:plotArea>
    <c:legend>
      <c:legendPos val="r"/>
      <c:layout>
        <c:manualLayout>
          <c:xMode val="edge"/>
          <c:yMode val="edge"/>
          <c:x val="0.35442913385826802"/>
          <c:y val="0.40721529600466599"/>
          <c:w val="0.31027777777777799"/>
          <c:h val="7.8996427529892096E-2"/>
        </c:manualLayout>
      </c:layout>
      <c:overlay val="1"/>
      <c:spPr>
        <a:noFill/>
        <a:ln>
          <a:noFill/>
        </a:ln>
      </c:spPr>
      <c:txPr>
        <a:bodyPr/>
        <a:lstStyle/>
        <a:p>
          <a:pPr>
            <a:defRPr sz="2000">
              <a:latin typeface="Arial" panose="020B0604020202020204" pitchFamily="34" charset="0"/>
              <a:cs typeface="Arial" panose="020B0604020202020204" pitchFamily="34" charset="0"/>
            </a:defRPr>
          </a:pPr>
          <a:endParaRPr lang="en-US"/>
        </a:p>
      </c:txPr>
    </c:legend>
    <c:plotVisOnly val="1"/>
    <c:dispBlanksAs val="gap"/>
    <c:showDLblsOverMax val="0"/>
  </c:chart>
  <c:spPr>
    <a:solidFill>
      <a:schemeClr val="bg1"/>
    </a:solidFill>
  </c:spPr>
  <c:txPr>
    <a:bodyPr/>
    <a:lstStyle/>
    <a:p>
      <a:pPr>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0.2795</cdr:x>
      <cdr:y>0.85</cdr:y>
    </cdr:from>
    <cdr:to>
      <cdr:x>0.45312</cdr:x>
      <cdr:y>0.9313</cdr:y>
    </cdr:to>
    <cdr:sp macro="" textlink="">
      <cdr:nvSpPr>
        <cdr:cNvPr id="3" name="TextBox 1"/>
        <cdr:cNvSpPr txBox="1"/>
      </cdr:nvSpPr>
      <cdr:spPr>
        <a:xfrm xmlns:a="http://schemas.openxmlformats.org/drawingml/2006/main">
          <a:off x="2555748" y="4857765"/>
          <a:ext cx="1587624" cy="46461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900" baseline="0" dirty="0"/>
        </a:p>
      </cdr:txBody>
    </cdr:sp>
  </cdr:relSizeAnchor>
  <cdr:relSizeAnchor xmlns:cdr="http://schemas.openxmlformats.org/drawingml/2006/chartDrawing">
    <cdr:from>
      <cdr:x>0.03906</cdr:x>
      <cdr:y>0.075</cdr:y>
    </cdr:from>
    <cdr:to>
      <cdr:x>0.33266</cdr:x>
      <cdr:y>0.25242</cdr:y>
    </cdr:to>
    <cdr:sp macro="" textlink="">
      <cdr:nvSpPr>
        <cdr:cNvPr id="22" name="TextBox 1"/>
        <cdr:cNvSpPr txBox="1"/>
      </cdr:nvSpPr>
      <cdr:spPr>
        <a:xfrm xmlns:a="http://schemas.openxmlformats.org/drawingml/2006/main">
          <a:off x="357158" y="428609"/>
          <a:ext cx="2684678" cy="101395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endParaRPr lang="en-US" sz="1000" baseline="0" dirty="0"/>
        </a:p>
      </cdr:txBody>
    </cdr:sp>
  </cdr:relSizeAnchor>
  <cdr:relSizeAnchor xmlns:cdr="http://schemas.openxmlformats.org/drawingml/2006/chartDrawing">
    <cdr:from>
      <cdr:x>0.04687</cdr:x>
      <cdr:y>0.25</cdr:y>
    </cdr:from>
    <cdr:to>
      <cdr:x>0.28906</cdr:x>
      <cdr:y>0.3625</cdr:y>
    </cdr:to>
    <cdr:sp macro="" textlink="">
      <cdr:nvSpPr>
        <cdr:cNvPr id="23" name="TextBox 1"/>
        <cdr:cNvSpPr txBox="1"/>
      </cdr:nvSpPr>
      <cdr:spPr>
        <a:xfrm xmlns:a="http://schemas.openxmlformats.org/drawingml/2006/main">
          <a:off x="428596" y="1428741"/>
          <a:ext cx="2214546" cy="642942"/>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endParaRPr lang="en-US" sz="1000" baseline="0" dirty="0"/>
        </a:p>
      </cdr:txBody>
    </cdr:sp>
  </cdr:relSizeAnchor>
  <cdr:relSizeAnchor xmlns:cdr="http://schemas.openxmlformats.org/drawingml/2006/chartDrawing">
    <cdr:from>
      <cdr:x>0.2795</cdr:x>
      <cdr:y>0.85</cdr:y>
    </cdr:from>
    <cdr:to>
      <cdr:x>0.45312</cdr:x>
      <cdr:y>0.9313</cdr:y>
    </cdr:to>
    <cdr:sp macro="" textlink="">
      <cdr:nvSpPr>
        <cdr:cNvPr id="2" name="TextBox 1"/>
        <cdr:cNvSpPr txBox="1"/>
      </cdr:nvSpPr>
      <cdr:spPr>
        <a:xfrm xmlns:a="http://schemas.openxmlformats.org/drawingml/2006/main">
          <a:off x="2555748" y="4857751"/>
          <a:ext cx="1587581" cy="464629"/>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900" baseline="0" dirty="0"/>
        </a:p>
      </cdr:txBody>
    </cdr:sp>
  </cdr:relSizeAnchor>
  <cdr:relSizeAnchor xmlns:cdr="http://schemas.openxmlformats.org/drawingml/2006/chartDrawing">
    <cdr:from>
      <cdr:x>0.71875</cdr:x>
      <cdr:y>0.175</cdr:y>
    </cdr:from>
    <cdr:to>
      <cdr:x>0.83641</cdr:x>
      <cdr:y>0.375</cdr:y>
    </cdr:to>
    <cdr:sp macro="" textlink="">
      <cdr:nvSpPr>
        <cdr:cNvPr id="4" name="TextBox 1"/>
        <cdr:cNvSpPr txBox="1"/>
      </cdr:nvSpPr>
      <cdr:spPr>
        <a:xfrm xmlns:a="http://schemas.openxmlformats.org/drawingml/2006/main">
          <a:off x="6572264" y="1000113"/>
          <a:ext cx="1075883" cy="1143000"/>
        </a:xfrm>
        <a:prstGeom xmlns:a="http://schemas.openxmlformats.org/drawingml/2006/main" prst="rect">
          <a:avLst/>
        </a:prstGeom>
        <a:solidFill xmlns:a="http://schemas.openxmlformats.org/drawingml/2006/main">
          <a:srgbClr val="FFFF00"/>
        </a:solidFill>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chemeClr val="tx2">
                  <a:lumMod val="50000"/>
                </a:schemeClr>
              </a:solidFill>
            </a:rPr>
            <a:t>2011 CE </a:t>
          </a:r>
        </a:p>
        <a:p xmlns:a="http://schemas.openxmlformats.org/drawingml/2006/main">
          <a:pPr algn="ctr"/>
          <a:r>
            <a:rPr lang="en-US" sz="1200" b="1" dirty="0">
              <a:solidFill>
                <a:schemeClr val="tx2">
                  <a:lumMod val="50000"/>
                </a:schemeClr>
              </a:solidFill>
            </a:rPr>
            <a:t>World Population</a:t>
          </a:r>
          <a:r>
            <a:rPr lang="en-US" sz="1200" b="1" baseline="0" dirty="0">
              <a:solidFill>
                <a:schemeClr val="tx2">
                  <a:lumMod val="50000"/>
                </a:schemeClr>
              </a:solidFill>
            </a:rPr>
            <a:t> </a:t>
          </a:r>
        </a:p>
        <a:p xmlns:a="http://schemas.openxmlformats.org/drawingml/2006/main">
          <a:pPr algn="ctr"/>
          <a:r>
            <a:rPr lang="en-US" sz="1200" b="1" baseline="0" dirty="0">
              <a:solidFill>
                <a:schemeClr val="tx2">
                  <a:lumMod val="50000"/>
                </a:schemeClr>
              </a:solidFill>
            </a:rPr>
            <a:t>7B </a:t>
          </a:r>
        </a:p>
        <a:p xmlns:a="http://schemas.openxmlformats.org/drawingml/2006/main">
          <a:pPr algn="ctr"/>
          <a:r>
            <a:rPr lang="en-US" sz="1200" b="1" baseline="0" dirty="0">
              <a:solidFill>
                <a:schemeClr val="tx2">
                  <a:lumMod val="50000"/>
                </a:schemeClr>
              </a:solidFill>
            </a:rPr>
            <a:t>is 1/2 meter</a:t>
          </a:r>
        </a:p>
        <a:p xmlns:a="http://schemas.openxmlformats.org/drawingml/2006/main">
          <a:pPr algn="ctr"/>
          <a:r>
            <a:rPr lang="en-US" sz="1200" b="1" baseline="0" dirty="0">
              <a:solidFill>
                <a:schemeClr val="tx2">
                  <a:lumMod val="50000"/>
                </a:schemeClr>
              </a:solidFill>
            </a:rPr>
            <a:t>above this page</a:t>
          </a:r>
        </a:p>
      </cdr:txBody>
    </cdr:sp>
  </cdr:relSizeAnchor>
  <cdr:relSizeAnchor xmlns:cdr="http://schemas.openxmlformats.org/drawingml/2006/chartDrawing">
    <cdr:from>
      <cdr:x>0.04687</cdr:x>
      <cdr:y>0.25</cdr:y>
    </cdr:from>
    <cdr:to>
      <cdr:x>0.28906</cdr:x>
      <cdr:y>0.3625</cdr:y>
    </cdr:to>
    <cdr:sp macro="" textlink="">
      <cdr:nvSpPr>
        <cdr:cNvPr id="6" name="TextBox 1"/>
        <cdr:cNvSpPr txBox="1"/>
      </cdr:nvSpPr>
      <cdr:spPr>
        <a:xfrm xmlns:a="http://schemas.openxmlformats.org/drawingml/2006/main">
          <a:off x="428596" y="1428741"/>
          <a:ext cx="2214546" cy="642942"/>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endParaRPr lang="en-US" sz="1000" baseline="0" dirty="0"/>
        </a:p>
      </cdr:txBody>
    </cdr:sp>
  </cdr:relSizeAnchor>
  <cdr:relSizeAnchor xmlns:cdr="http://schemas.openxmlformats.org/drawingml/2006/chartDrawing">
    <cdr:from>
      <cdr:x>0.49167</cdr:x>
      <cdr:y>0.74444</cdr:y>
    </cdr:from>
    <cdr:to>
      <cdr:x>0.82761</cdr:x>
      <cdr:y>0.84444</cdr:y>
    </cdr:to>
    <cdr:sp macro="" textlink="">
      <cdr:nvSpPr>
        <cdr:cNvPr id="7" name="Straight Arrow Connector 7"/>
        <cdr:cNvSpPr/>
      </cdr:nvSpPr>
      <cdr:spPr>
        <a:xfrm xmlns:a="http://schemas.openxmlformats.org/drawingml/2006/main">
          <a:off x="4495800" y="5105401"/>
          <a:ext cx="3071835" cy="68580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0.04326</cdr:x>
      <cdr:y>0.07161</cdr:y>
    </cdr:from>
    <cdr:to>
      <cdr:x>0.33686</cdr:x>
      <cdr:y>0.24903</cdr:y>
    </cdr:to>
    <cdr:sp macro="" textlink="">
      <cdr:nvSpPr>
        <cdr:cNvPr id="5" name="TextBox 1"/>
        <cdr:cNvSpPr txBox="1"/>
      </cdr:nvSpPr>
      <cdr:spPr>
        <a:xfrm xmlns:a="http://schemas.openxmlformats.org/drawingml/2006/main">
          <a:off x="395536" y="409229"/>
          <a:ext cx="2684678" cy="101395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endParaRPr lang="en-US" sz="1000" baseline="0" dirty="0"/>
        </a:p>
      </cdr:txBody>
    </cdr:sp>
  </cdr:relSizeAnchor>
  <cdr:relSizeAnchor xmlns:cdr="http://schemas.openxmlformats.org/drawingml/2006/chartDrawing">
    <cdr:from>
      <cdr:x>0.11667</cdr:x>
      <cdr:y>0.81111</cdr:y>
    </cdr:from>
    <cdr:to>
      <cdr:x>0.225</cdr:x>
      <cdr:y>0.88889</cdr:y>
    </cdr:to>
    <cdr:sp macro="" textlink="">
      <cdr:nvSpPr>
        <cdr:cNvPr id="10" name="TextBox 9"/>
        <cdr:cNvSpPr txBox="1"/>
      </cdr:nvSpPr>
      <cdr:spPr>
        <a:xfrm xmlns:a="http://schemas.openxmlformats.org/drawingml/2006/main">
          <a:off x="1066800" y="5562601"/>
          <a:ext cx="990600" cy="533400"/>
        </a:xfrm>
        <a:prstGeom xmlns:a="http://schemas.openxmlformats.org/drawingml/2006/main" prst="rect">
          <a:avLst/>
        </a:prstGeom>
        <a:solidFill xmlns:a="http://schemas.openxmlformats.org/drawingml/2006/main">
          <a:srgbClr val="FFFF00"/>
        </a:solidFill>
      </cdr:spPr>
      <cdr:txBody>
        <a:bodyPr xmlns:a="http://schemas.openxmlformats.org/drawingml/2006/main" wrap="square" rtlCol="0"/>
        <a:lstStyle xmlns:a="http://schemas.openxmlformats.org/drawingml/2006/main"/>
        <a:p xmlns:a="http://schemas.openxmlformats.org/drawingml/2006/main">
          <a:r>
            <a:rPr lang="en-US" sz="1200" dirty="0"/>
            <a:t>4000 BC: Population 7 million</a:t>
          </a:r>
        </a:p>
      </cdr:txBody>
    </cdr:sp>
  </cdr:relSizeAnchor>
  <cdr:relSizeAnchor xmlns:cdr="http://schemas.openxmlformats.org/drawingml/2006/chartDrawing">
    <cdr:from>
      <cdr:x>0.66667</cdr:x>
      <cdr:y>0.67778</cdr:y>
    </cdr:from>
    <cdr:to>
      <cdr:x>0.825</cdr:x>
      <cdr:y>0.82222</cdr:y>
    </cdr:to>
    <cdr:sp macro="" textlink="">
      <cdr:nvSpPr>
        <cdr:cNvPr id="12" name="Straight Arrow Connector 11"/>
        <cdr:cNvSpPr/>
      </cdr:nvSpPr>
      <cdr:spPr>
        <a:xfrm xmlns:a="http://schemas.openxmlformats.org/drawingml/2006/main" rot="10800000">
          <a:off x="6095999" y="4648201"/>
          <a:ext cx="1447801" cy="99060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0.6</cdr:x>
      <cdr:y>0.58889</cdr:y>
    </cdr:from>
    <cdr:to>
      <cdr:x>0.73333</cdr:x>
      <cdr:y>0.67778</cdr:y>
    </cdr:to>
    <cdr:sp macro="" textlink="">
      <cdr:nvSpPr>
        <cdr:cNvPr id="13" name="TextBox 12"/>
        <cdr:cNvSpPr txBox="1"/>
      </cdr:nvSpPr>
      <cdr:spPr>
        <a:xfrm xmlns:a="http://schemas.openxmlformats.org/drawingml/2006/main">
          <a:off x="5486400" y="4038601"/>
          <a:ext cx="1219200" cy="609600"/>
        </a:xfrm>
        <a:prstGeom xmlns:a="http://schemas.openxmlformats.org/drawingml/2006/main" prst="rect">
          <a:avLst/>
        </a:prstGeom>
        <a:solidFill xmlns:a="http://schemas.openxmlformats.org/drawingml/2006/main">
          <a:srgbClr val="FFFF00"/>
        </a:solidFill>
      </cdr:spPr>
      <cdr:txBody>
        <a:bodyPr xmlns:a="http://schemas.openxmlformats.org/drawingml/2006/main" wrap="square" rtlCol="0"/>
        <a:lstStyle xmlns:a="http://schemas.openxmlformats.org/drawingml/2006/main"/>
        <a:p xmlns:a="http://schemas.openxmlformats.org/drawingml/2006/main">
          <a:r>
            <a:rPr lang="en-US" sz="1200" dirty="0"/>
            <a:t>1803 CE: Population 1 billion</a:t>
          </a:r>
        </a:p>
      </cdr:txBody>
    </cdr:sp>
  </cdr:relSizeAnchor>
  <cdr:relSizeAnchor xmlns:cdr="http://schemas.openxmlformats.org/drawingml/2006/chartDrawing">
    <cdr:from>
      <cdr:x>0.15</cdr:x>
      <cdr:y>0.88889</cdr:y>
    </cdr:from>
    <cdr:to>
      <cdr:x>0.15833</cdr:x>
      <cdr:y>0.92222</cdr:y>
    </cdr:to>
    <cdr:sp macro="" textlink="">
      <cdr:nvSpPr>
        <cdr:cNvPr id="15" name="Straight Arrow Connector 14"/>
        <cdr:cNvSpPr/>
      </cdr:nvSpPr>
      <cdr:spPr>
        <a:xfrm xmlns:a="http://schemas.openxmlformats.org/drawingml/2006/main" rot="16200000" flipV="1">
          <a:off x="1371599" y="6096001"/>
          <a:ext cx="76201" cy="2286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0.075</cdr:x>
      <cdr:y>0.11111</cdr:y>
    </cdr:from>
    <cdr:to>
      <cdr:x>0.6</cdr:x>
      <cdr:y>0.31111</cdr:y>
    </cdr:to>
    <cdr:sp macro="" textlink="">
      <cdr:nvSpPr>
        <cdr:cNvPr id="16" name="TextBox 15"/>
        <cdr:cNvSpPr txBox="1"/>
      </cdr:nvSpPr>
      <cdr:spPr>
        <a:xfrm xmlns:a="http://schemas.openxmlformats.org/drawingml/2006/main">
          <a:off x="685800" y="762001"/>
          <a:ext cx="4800600" cy="1371600"/>
        </a:xfrm>
        <a:prstGeom xmlns:a="http://schemas.openxmlformats.org/drawingml/2006/main" prst="rect">
          <a:avLst/>
        </a:prstGeom>
        <a:solidFill xmlns:a="http://schemas.openxmlformats.org/drawingml/2006/main">
          <a:srgbClr val="FFFF00"/>
        </a:solidFill>
      </cdr:spPr>
      <cdr:txBody>
        <a:bodyPr xmlns:a="http://schemas.openxmlformats.org/drawingml/2006/main" wrap="square" rtlCol="0"/>
        <a:lstStyle xmlns:a="http://schemas.openxmlformats.org/drawingml/2006/main"/>
        <a:p xmlns:a="http://schemas.openxmlformats.org/drawingml/2006/main">
          <a:r>
            <a:rPr lang="en-US" sz="4000" b="1" dirty="0">
              <a:solidFill>
                <a:schemeClr val="accent2">
                  <a:lumMod val="50000"/>
                </a:schemeClr>
              </a:solidFill>
            </a:rPr>
            <a:t>What bent the curve of human history?</a:t>
          </a:r>
        </a:p>
      </cdr:txBody>
    </cdr:sp>
  </cdr:relSizeAnchor>
  <cdr:relSizeAnchor xmlns:cdr="http://schemas.openxmlformats.org/drawingml/2006/chartDrawing">
    <cdr:from>
      <cdr:x>0.075</cdr:x>
      <cdr:y>0.35556</cdr:y>
    </cdr:from>
    <cdr:to>
      <cdr:x>0.54167</cdr:x>
      <cdr:y>0.58889</cdr:y>
    </cdr:to>
    <cdr:sp macro="" textlink="">
      <cdr:nvSpPr>
        <cdr:cNvPr id="8" name="TextBox 7"/>
        <cdr:cNvSpPr txBox="1"/>
      </cdr:nvSpPr>
      <cdr:spPr>
        <a:xfrm xmlns:a="http://schemas.openxmlformats.org/drawingml/2006/main">
          <a:off x="685800" y="2438431"/>
          <a:ext cx="4267230" cy="16001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IN" sz="2400" dirty="0">
              <a:solidFill>
                <a:schemeClr val="tx2">
                  <a:lumMod val="50000"/>
                </a:schemeClr>
              </a:solidFill>
            </a:rPr>
            <a:t>Ian Morris, Why the West Rules – For Now: Patterns of History and What They Reveal About the Future, 2010</a:t>
          </a:r>
        </a:p>
      </cdr:txBody>
    </cdr:sp>
  </cdr:relSizeAnchor>
  <cdr:relSizeAnchor xmlns:cdr="http://schemas.openxmlformats.org/drawingml/2006/chartDrawing">
    <cdr:from>
      <cdr:x>0.575</cdr:x>
      <cdr:y>0.8</cdr:y>
    </cdr:from>
    <cdr:to>
      <cdr:x>0.68333</cdr:x>
      <cdr:y>0.88889</cdr:y>
    </cdr:to>
    <cdr:sp macro="" textlink="">
      <cdr:nvSpPr>
        <cdr:cNvPr id="9" name="TextBox 8">
          <a:extLst xmlns:a="http://schemas.openxmlformats.org/drawingml/2006/main">
            <a:ext uri="{FF2B5EF4-FFF2-40B4-BE49-F238E27FC236}">
              <a16:creationId xmlns:a16="http://schemas.microsoft.com/office/drawing/2014/main" id="{88A563BE-04F5-4F3E-B8BE-E656C3B2686D}"/>
            </a:ext>
          </a:extLst>
        </cdr:cNvPr>
        <cdr:cNvSpPr txBox="1"/>
      </cdr:nvSpPr>
      <cdr:spPr>
        <a:xfrm xmlns:a="http://schemas.openxmlformats.org/drawingml/2006/main">
          <a:off x="5257800" y="5486401"/>
          <a:ext cx="990600" cy="609600"/>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square" rtlCol="0"/>
        <a:lstStyle xmlns:a="http://schemas.openxmlformats.org/drawingml/2006/main"/>
        <a:p xmlns:a="http://schemas.openxmlformats.org/drawingml/2006/main">
          <a:r>
            <a:rPr lang="en-IN" sz="1100" dirty="0"/>
            <a:t>Population 300 M in the year zero</a:t>
          </a:r>
        </a:p>
      </cdr:txBody>
    </cdr:sp>
  </cdr:relSizeAnchor>
</c:userShapes>
</file>

<file path=ppt/drawings/drawing2.xml><?xml version="1.0" encoding="utf-8"?>
<c:userShapes xmlns:c="http://schemas.openxmlformats.org/drawingml/2006/chart">
  <cdr:relSizeAnchor xmlns:cdr="http://schemas.openxmlformats.org/drawingml/2006/chartDrawing">
    <cdr:from>
      <cdr:x>0.51667</cdr:x>
      <cdr:y>0.80667</cdr:y>
    </cdr:from>
    <cdr:to>
      <cdr:x>0.59167</cdr:x>
      <cdr:y>0.86667</cdr:y>
    </cdr:to>
    <cdr:sp macro="" textlink="">
      <cdr:nvSpPr>
        <cdr:cNvPr id="2" name="TextBox 1">
          <a:extLst xmlns:a="http://schemas.openxmlformats.org/drawingml/2006/main">
            <a:ext uri="{FF2B5EF4-FFF2-40B4-BE49-F238E27FC236}">
              <a16:creationId xmlns:a16="http://schemas.microsoft.com/office/drawing/2014/main" id="{6E3D6CAD-01D0-469C-B6DD-EF3A2681A09C}"/>
            </a:ext>
          </a:extLst>
        </cdr:cNvPr>
        <cdr:cNvSpPr txBox="1"/>
      </cdr:nvSpPr>
      <cdr:spPr>
        <a:xfrm xmlns:a="http://schemas.openxmlformats.org/drawingml/2006/main" flipV="1">
          <a:off x="4724400" y="5532120"/>
          <a:ext cx="685800" cy="4114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IN" sz="1100" dirty="0"/>
        </a:p>
      </cdr:txBody>
    </cdr:sp>
  </cdr:relSizeAnchor>
  <cdr:relSizeAnchor xmlns:cdr="http://schemas.openxmlformats.org/drawingml/2006/chartDrawing">
    <cdr:from>
      <cdr:x>0.50833</cdr:x>
      <cdr:y>0.84444</cdr:y>
    </cdr:from>
    <cdr:to>
      <cdr:x>0.625</cdr:x>
      <cdr:y>0.91111</cdr:y>
    </cdr:to>
    <cdr:sp macro="" textlink="">
      <cdr:nvSpPr>
        <cdr:cNvPr id="3" name="TextBox 2">
          <a:extLst xmlns:a="http://schemas.openxmlformats.org/drawingml/2006/main">
            <a:ext uri="{FF2B5EF4-FFF2-40B4-BE49-F238E27FC236}">
              <a16:creationId xmlns:a16="http://schemas.microsoft.com/office/drawing/2014/main" id="{D6749FA8-C7A3-4AA7-9833-8675ADB0EB9D}"/>
            </a:ext>
          </a:extLst>
        </cdr:cNvPr>
        <cdr:cNvSpPr txBox="1"/>
      </cdr:nvSpPr>
      <cdr:spPr>
        <a:xfrm xmlns:a="http://schemas.openxmlformats.org/drawingml/2006/main">
          <a:off x="4648200" y="5791201"/>
          <a:ext cx="106680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a:p>
      </cdr:txBody>
    </cdr:sp>
  </cdr:relSizeAnchor>
  <cdr:relSizeAnchor xmlns:cdr="http://schemas.openxmlformats.org/drawingml/2006/chartDrawing">
    <cdr:from>
      <cdr:x>0.61667</cdr:x>
      <cdr:y>0.83333</cdr:y>
    </cdr:from>
    <cdr:to>
      <cdr:x>0.725</cdr:x>
      <cdr:y>0.90065</cdr:y>
    </cdr:to>
    <cdr:sp macro="" textlink="">
      <cdr:nvSpPr>
        <cdr:cNvPr id="4" name="TextBox 3">
          <a:extLst xmlns:a="http://schemas.openxmlformats.org/drawingml/2006/main">
            <a:ext uri="{FF2B5EF4-FFF2-40B4-BE49-F238E27FC236}">
              <a16:creationId xmlns:a16="http://schemas.microsoft.com/office/drawing/2014/main" id="{439E6D4D-01B1-4FB6-80A8-E62F3B41699A}"/>
            </a:ext>
          </a:extLst>
        </cdr:cNvPr>
        <cdr:cNvSpPr txBox="1"/>
      </cdr:nvSpPr>
      <cdr:spPr>
        <a:xfrm xmlns:a="http://schemas.openxmlformats.org/drawingml/2006/main">
          <a:off x="5638800" y="5715000"/>
          <a:ext cx="990600" cy="461665"/>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square" rtlCol="0"/>
        <a:lstStyle xmlns:a="http://schemas.openxmlformats.org/drawingml/2006/main"/>
        <a:p xmlns:a="http://schemas.openxmlformats.org/drawingml/2006/main">
          <a:r>
            <a:rPr lang="en-IN" sz="1100" dirty="0"/>
            <a:t>Coal for heating</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E7ECDA-3128-4A9E-BE28-1DE4059152DF}"/>
              </a:ext>
            </a:extLst>
          </p:cNvPr>
          <p:cNvSpPr>
            <a:spLocks noGrp="1"/>
          </p:cNvSpPr>
          <p:nvPr>
            <p:ph type="hdr" sz="quarter"/>
          </p:nvPr>
        </p:nvSpPr>
        <p:spPr>
          <a:xfrm>
            <a:off x="0" y="0"/>
            <a:ext cx="2975240" cy="501560"/>
          </a:xfrm>
          <a:prstGeom prst="rect">
            <a:avLst/>
          </a:prstGeom>
        </p:spPr>
        <p:txBody>
          <a:bodyPr vert="horz" lIns="96350" tIns="48175" rIns="96350" bIns="48175" rtlCol="0"/>
          <a:lstStyle>
            <a:lvl1pPr algn="l">
              <a:defRPr sz="1300"/>
            </a:lvl1pPr>
          </a:lstStyle>
          <a:p>
            <a:endParaRPr lang="en-IN"/>
          </a:p>
        </p:txBody>
      </p:sp>
      <p:sp>
        <p:nvSpPr>
          <p:cNvPr id="3" name="Date Placeholder 2">
            <a:extLst>
              <a:ext uri="{FF2B5EF4-FFF2-40B4-BE49-F238E27FC236}">
                <a16:creationId xmlns:a16="http://schemas.microsoft.com/office/drawing/2014/main" id="{3222099F-C5A1-4BB4-A75B-DC7D06705683}"/>
              </a:ext>
            </a:extLst>
          </p:cNvPr>
          <p:cNvSpPr>
            <a:spLocks noGrp="1"/>
          </p:cNvSpPr>
          <p:nvPr>
            <p:ph type="dt" sz="quarter" idx="1"/>
          </p:nvPr>
        </p:nvSpPr>
        <p:spPr>
          <a:xfrm>
            <a:off x="3889109" y="0"/>
            <a:ext cx="2975240" cy="501560"/>
          </a:xfrm>
          <a:prstGeom prst="rect">
            <a:avLst/>
          </a:prstGeom>
        </p:spPr>
        <p:txBody>
          <a:bodyPr vert="horz" lIns="96350" tIns="48175" rIns="96350" bIns="48175" rtlCol="0"/>
          <a:lstStyle>
            <a:lvl1pPr algn="r">
              <a:defRPr sz="1300"/>
            </a:lvl1pPr>
          </a:lstStyle>
          <a:p>
            <a:fld id="{FDD98073-601D-4846-8D5A-19FABCD21EA4}" type="datetimeFigureOut">
              <a:rPr lang="en-IN" smtClean="0"/>
              <a:t>21-10-2018</a:t>
            </a:fld>
            <a:endParaRPr lang="en-IN"/>
          </a:p>
        </p:txBody>
      </p:sp>
      <p:sp>
        <p:nvSpPr>
          <p:cNvPr id="4" name="Footer Placeholder 3">
            <a:extLst>
              <a:ext uri="{FF2B5EF4-FFF2-40B4-BE49-F238E27FC236}">
                <a16:creationId xmlns:a16="http://schemas.microsoft.com/office/drawing/2014/main" id="{4BD55672-9348-428E-947C-76406A8FBE3C}"/>
              </a:ext>
            </a:extLst>
          </p:cNvPr>
          <p:cNvSpPr>
            <a:spLocks noGrp="1"/>
          </p:cNvSpPr>
          <p:nvPr>
            <p:ph type="ftr" sz="quarter" idx="2"/>
          </p:nvPr>
        </p:nvSpPr>
        <p:spPr>
          <a:xfrm>
            <a:off x="0" y="9494929"/>
            <a:ext cx="2975240" cy="501559"/>
          </a:xfrm>
          <a:prstGeom prst="rect">
            <a:avLst/>
          </a:prstGeom>
        </p:spPr>
        <p:txBody>
          <a:bodyPr vert="horz" lIns="96350" tIns="48175" rIns="96350" bIns="48175" rtlCol="0" anchor="b"/>
          <a:lstStyle>
            <a:lvl1pPr algn="l">
              <a:defRPr sz="1300"/>
            </a:lvl1pPr>
          </a:lstStyle>
          <a:p>
            <a:endParaRPr lang="en-IN"/>
          </a:p>
        </p:txBody>
      </p:sp>
      <p:sp>
        <p:nvSpPr>
          <p:cNvPr id="5" name="Slide Number Placeholder 4">
            <a:extLst>
              <a:ext uri="{FF2B5EF4-FFF2-40B4-BE49-F238E27FC236}">
                <a16:creationId xmlns:a16="http://schemas.microsoft.com/office/drawing/2014/main" id="{F8A42E26-91FD-4176-9F4C-BC7DFC75CB5C}"/>
              </a:ext>
            </a:extLst>
          </p:cNvPr>
          <p:cNvSpPr>
            <a:spLocks noGrp="1"/>
          </p:cNvSpPr>
          <p:nvPr>
            <p:ph type="sldNum" sz="quarter" idx="3"/>
          </p:nvPr>
        </p:nvSpPr>
        <p:spPr>
          <a:xfrm>
            <a:off x="3889109" y="9494929"/>
            <a:ext cx="2975240" cy="501559"/>
          </a:xfrm>
          <a:prstGeom prst="rect">
            <a:avLst/>
          </a:prstGeom>
        </p:spPr>
        <p:txBody>
          <a:bodyPr vert="horz" lIns="96350" tIns="48175" rIns="96350" bIns="48175" rtlCol="0" anchor="b"/>
          <a:lstStyle>
            <a:lvl1pPr algn="r">
              <a:defRPr sz="1300"/>
            </a:lvl1pPr>
          </a:lstStyle>
          <a:p>
            <a:fld id="{510E0CB6-FDE0-4153-85E4-FA43142A80C0}" type="slidenum">
              <a:rPr lang="en-IN" smtClean="0"/>
              <a:t>‹#›</a:t>
            </a:fld>
            <a:endParaRPr lang="en-IN"/>
          </a:p>
        </p:txBody>
      </p:sp>
    </p:spTree>
    <p:extLst>
      <p:ext uri="{BB962C8B-B14F-4D97-AF65-F5344CB8AC3E}">
        <p14:creationId xmlns:p14="http://schemas.microsoft.com/office/powerpoint/2010/main" val="33884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560"/>
          </a:xfrm>
          <a:prstGeom prst="rect">
            <a:avLst/>
          </a:prstGeom>
        </p:spPr>
        <p:txBody>
          <a:bodyPr vert="horz" lIns="96350" tIns="48175" rIns="96350" bIns="48175" rtlCol="0"/>
          <a:lstStyle>
            <a:lvl1pPr algn="l">
              <a:defRPr sz="1300"/>
            </a:lvl1pPr>
          </a:lstStyle>
          <a:p>
            <a:endParaRPr lang="en-US"/>
          </a:p>
        </p:txBody>
      </p:sp>
      <p:sp>
        <p:nvSpPr>
          <p:cNvPr id="3" name="Date Placeholder 2"/>
          <p:cNvSpPr>
            <a:spLocks noGrp="1"/>
          </p:cNvSpPr>
          <p:nvPr>
            <p:ph type="dt" idx="1"/>
          </p:nvPr>
        </p:nvSpPr>
        <p:spPr>
          <a:xfrm>
            <a:off x="3889109" y="0"/>
            <a:ext cx="2975240" cy="501560"/>
          </a:xfrm>
          <a:prstGeom prst="rect">
            <a:avLst/>
          </a:prstGeom>
        </p:spPr>
        <p:txBody>
          <a:bodyPr vert="horz" lIns="96350" tIns="48175" rIns="96350" bIns="48175" rtlCol="0"/>
          <a:lstStyle>
            <a:lvl1pPr algn="r">
              <a:defRPr sz="1300"/>
            </a:lvl1pPr>
          </a:lstStyle>
          <a:p>
            <a:fld id="{72D17C99-310F-2148-973F-8746E27E4310}" type="datetimeFigureOut">
              <a:rPr lang="en-US" smtClean="0"/>
              <a:t>10/21/2018</a:t>
            </a:fld>
            <a:endParaRPr lang="en-US"/>
          </a:p>
        </p:txBody>
      </p:sp>
      <p:sp>
        <p:nvSpPr>
          <p:cNvPr id="4" name="Slide Image Placeholder 3"/>
          <p:cNvSpPr>
            <a:spLocks noGrp="1" noRot="1" noChangeAspect="1"/>
          </p:cNvSpPr>
          <p:nvPr>
            <p:ph type="sldImg" idx="2"/>
          </p:nvPr>
        </p:nvSpPr>
        <p:spPr>
          <a:xfrm>
            <a:off x="436563" y="1249363"/>
            <a:ext cx="5994400" cy="3373437"/>
          </a:xfrm>
          <a:prstGeom prst="rect">
            <a:avLst/>
          </a:prstGeom>
          <a:noFill/>
          <a:ln w="12700">
            <a:solidFill>
              <a:prstClr val="black"/>
            </a:solidFill>
          </a:ln>
        </p:spPr>
        <p:txBody>
          <a:bodyPr vert="horz" lIns="96350" tIns="48175" rIns="96350" bIns="48175" rtlCol="0" anchor="ctr"/>
          <a:lstStyle/>
          <a:p>
            <a:endParaRPr lang="en-US"/>
          </a:p>
        </p:txBody>
      </p:sp>
      <p:sp>
        <p:nvSpPr>
          <p:cNvPr id="5" name="Notes Placeholder 4"/>
          <p:cNvSpPr>
            <a:spLocks noGrp="1"/>
          </p:cNvSpPr>
          <p:nvPr>
            <p:ph type="body" sz="quarter" idx="3"/>
          </p:nvPr>
        </p:nvSpPr>
        <p:spPr>
          <a:xfrm>
            <a:off x="686594" y="4810810"/>
            <a:ext cx="5492750" cy="3936117"/>
          </a:xfrm>
          <a:prstGeom prst="rect">
            <a:avLst/>
          </a:prstGeom>
        </p:spPr>
        <p:txBody>
          <a:bodyPr vert="horz" lIns="96350" tIns="48175" rIns="96350" bIns="481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4929"/>
            <a:ext cx="2975240" cy="501559"/>
          </a:xfrm>
          <a:prstGeom prst="rect">
            <a:avLst/>
          </a:prstGeom>
        </p:spPr>
        <p:txBody>
          <a:bodyPr vert="horz" lIns="96350" tIns="48175" rIns="96350" bIns="48175" rtlCol="0" anchor="b"/>
          <a:lstStyle>
            <a:lvl1pPr algn="l">
              <a:defRPr sz="1300"/>
            </a:lvl1pPr>
          </a:lstStyle>
          <a:p>
            <a:endParaRPr lang="en-US"/>
          </a:p>
        </p:txBody>
      </p:sp>
      <p:sp>
        <p:nvSpPr>
          <p:cNvPr id="7" name="Slide Number Placeholder 6"/>
          <p:cNvSpPr>
            <a:spLocks noGrp="1"/>
          </p:cNvSpPr>
          <p:nvPr>
            <p:ph type="sldNum" sz="quarter" idx="5"/>
          </p:nvPr>
        </p:nvSpPr>
        <p:spPr>
          <a:xfrm>
            <a:off x="3889109" y="9494929"/>
            <a:ext cx="2975240" cy="501559"/>
          </a:xfrm>
          <a:prstGeom prst="rect">
            <a:avLst/>
          </a:prstGeom>
        </p:spPr>
        <p:txBody>
          <a:bodyPr vert="horz" lIns="96350" tIns="48175" rIns="96350" bIns="48175" rtlCol="0" anchor="b"/>
          <a:lstStyle>
            <a:lvl1pPr algn="r">
              <a:defRPr sz="1300"/>
            </a:lvl1pPr>
          </a:lstStyle>
          <a:p>
            <a:fld id="{58522343-7F66-7C42-8F98-D31C738F6C88}" type="slidenum">
              <a:rPr lang="en-US" smtClean="0"/>
              <a:t>‹#›</a:t>
            </a:fld>
            <a:endParaRPr lang="en-US"/>
          </a:p>
        </p:txBody>
      </p:sp>
    </p:spTree>
    <p:extLst>
      <p:ext uri="{BB962C8B-B14F-4D97-AF65-F5344CB8AC3E}">
        <p14:creationId xmlns:p14="http://schemas.microsoft.com/office/powerpoint/2010/main" val="1381031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1</a:t>
            </a:fld>
            <a:endParaRPr lang="en-US"/>
          </a:p>
        </p:txBody>
      </p:sp>
    </p:spTree>
    <p:extLst>
      <p:ext uri="{BB962C8B-B14F-4D97-AF65-F5344CB8AC3E}">
        <p14:creationId xmlns:p14="http://schemas.microsoft.com/office/powerpoint/2010/main" val="1621849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11</a:t>
            </a:fld>
            <a:endParaRPr lang="en-US"/>
          </a:p>
        </p:txBody>
      </p:sp>
    </p:spTree>
    <p:extLst>
      <p:ext uri="{BB962C8B-B14F-4D97-AF65-F5344CB8AC3E}">
        <p14:creationId xmlns:p14="http://schemas.microsoft.com/office/powerpoint/2010/main" val="2416001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12</a:t>
            </a:fld>
            <a:endParaRPr lang="en-US"/>
          </a:p>
        </p:txBody>
      </p:sp>
    </p:spTree>
    <p:extLst>
      <p:ext uri="{BB962C8B-B14F-4D97-AF65-F5344CB8AC3E}">
        <p14:creationId xmlns:p14="http://schemas.microsoft.com/office/powerpoint/2010/main" val="315681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6ECFA4-9D2D-4003-9CFA-ADBBCDADB6C2}" type="slidenum">
              <a:rPr lang="en-IN" smtClean="0"/>
              <a:pPr/>
              <a:t>3</a:t>
            </a:fld>
            <a:endParaRPr lang="en-IN"/>
          </a:p>
        </p:txBody>
      </p:sp>
    </p:spTree>
    <p:extLst>
      <p:ext uri="{BB962C8B-B14F-4D97-AF65-F5344CB8AC3E}">
        <p14:creationId xmlns:p14="http://schemas.microsoft.com/office/powerpoint/2010/main" val="162008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4</a:t>
            </a:fld>
            <a:endParaRPr lang="en-US"/>
          </a:p>
        </p:txBody>
      </p:sp>
    </p:spTree>
    <p:extLst>
      <p:ext uri="{BB962C8B-B14F-4D97-AF65-F5344CB8AC3E}">
        <p14:creationId xmlns:p14="http://schemas.microsoft.com/office/powerpoint/2010/main" val="354560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5</a:t>
            </a:fld>
            <a:endParaRPr lang="en-US"/>
          </a:p>
        </p:txBody>
      </p:sp>
    </p:spTree>
    <p:extLst>
      <p:ext uri="{BB962C8B-B14F-4D97-AF65-F5344CB8AC3E}">
        <p14:creationId xmlns:p14="http://schemas.microsoft.com/office/powerpoint/2010/main" val="2933791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6</a:t>
            </a:fld>
            <a:endParaRPr lang="en-US"/>
          </a:p>
        </p:txBody>
      </p:sp>
    </p:spTree>
    <p:extLst>
      <p:ext uri="{BB962C8B-B14F-4D97-AF65-F5344CB8AC3E}">
        <p14:creationId xmlns:p14="http://schemas.microsoft.com/office/powerpoint/2010/main" val="110440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7</a:t>
            </a:fld>
            <a:endParaRPr lang="en-US"/>
          </a:p>
        </p:txBody>
      </p:sp>
    </p:spTree>
    <p:extLst>
      <p:ext uri="{BB962C8B-B14F-4D97-AF65-F5344CB8AC3E}">
        <p14:creationId xmlns:p14="http://schemas.microsoft.com/office/powerpoint/2010/main" val="3231068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Levelised</a:t>
            </a:r>
            <a:r>
              <a:rPr lang="en-IN" dirty="0"/>
              <a:t> cost of energy generation: the way it is calculated no differentiation between intermittent and </a:t>
            </a:r>
            <a:r>
              <a:rPr lang="en-IN" dirty="0" err="1"/>
              <a:t>despatchable</a:t>
            </a:r>
            <a:r>
              <a:rPr lang="en-IN" dirty="0"/>
              <a:t> generation. </a:t>
            </a:r>
          </a:p>
        </p:txBody>
      </p:sp>
      <p:sp>
        <p:nvSpPr>
          <p:cNvPr id="4" name="Slide Number Placeholder 3"/>
          <p:cNvSpPr>
            <a:spLocks noGrp="1"/>
          </p:cNvSpPr>
          <p:nvPr>
            <p:ph type="sldNum" sz="quarter" idx="10"/>
          </p:nvPr>
        </p:nvSpPr>
        <p:spPr/>
        <p:txBody>
          <a:bodyPr/>
          <a:lstStyle/>
          <a:p>
            <a:fld id="{58522343-7F66-7C42-8F98-D31C738F6C88}" type="slidenum">
              <a:rPr lang="en-US" smtClean="0"/>
              <a:t>8</a:t>
            </a:fld>
            <a:endParaRPr lang="en-US"/>
          </a:p>
        </p:txBody>
      </p:sp>
    </p:spTree>
    <p:extLst>
      <p:ext uri="{BB962C8B-B14F-4D97-AF65-F5344CB8AC3E}">
        <p14:creationId xmlns:p14="http://schemas.microsoft.com/office/powerpoint/2010/main" val="2552577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9</a:t>
            </a:fld>
            <a:endParaRPr lang="en-US"/>
          </a:p>
        </p:txBody>
      </p:sp>
    </p:spTree>
    <p:extLst>
      <p:ext uri="{BB962C8B-B14F-4D97-AF65-F5344CB8AC3E}">
        <p14:creationId xmlns:p14="http://schemas.microsoft.com/office/powerpoint/2010/main" val="651277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22343-7F66-7C42-8F98-D31C738F6C88}" type="slidenum">
              <a:rPr lang="en-US" smtClean="0"/>
              <a:t>10</a:t>
            </a:fld>
            <a:endParaRPr lang="en-US"/>
          </a:p>
        </p:txBody>
      </p:sp>
    </p:spTree>
    <p:extLst>
      <p:ext uri="{BB962C8B-B14F-4D97-AF65-F5344CB8AC3E}">
        <p14:creationId xmlns:p14="http://schemas.microsoft.com/office/powerpoint/2010/main" val="987264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22 October 2018</a:t>
            </a:r>
          </a:p>
        </p:txBody>
      </p:sp>
      <p:sp>
        <p:nvSpPr>
          <p:cNvPr id="5" name="Footer Placeholder 4"/>
          <p:cNvSpPr>
            <a:spLocks noGrp="1"/>
          </p:cNvSpPr>
          <p:nvPr>
            <p:ph type="ftr" sz="quarter" idx="11"/>
          </p:nvPr>
        </p:nvSpPr>
        <p:spPr/>
        <p:txBody>
          <a:bodyPr/>
          <a:lstStyle/>
          <a:p>
            <a:r>
              <a:rPr lang="en-US"/>
              <a:t>27th IAEA FEC 2018</a:t>
            </a:r>
          </a:p>
        </p:txBody>
      </p:sp>
      <p:sp>
        <p:nvSpPr>
          <p:cNvPr id="6" name="Slide Number Placeholder 5"/>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205093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 October 2018</a:t>
            </a:r>
          </a:p>
        </p:txBody>
      </p:sp>
      <p:sp>
        <p:nvSpPr>
          <p:cNvPr id="5" name="Footer Placeholder 4"/>
          <p:cNvSpPr>
            <a:spLocks noGrp="1"/>
          </p:cNvSpPr>
          <p:nvPr>
            <p:ph type="ftr" sz="quarter" idx="11"/>
          </p:nvPr>
        </p:nvSpPr>
        <p:spPr/>
        <p:txBody>
          <a:bodyPr/>
          <a:lstStyle/>
          <a:p>
            <a:r>
              <a:rPr lang="en-US"/>
              <a:t>27th IAEA FEC 2018</a:t>
            </a:r>
          </a:p>
        </p:txBody>
      </p:sp>
      <p:sp>
        <p:nvSpPr>
          <p:cNvPr id="6" name="Slide Number Placeholder 5"/>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68926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 October 2018</a:t>
            </a:r>
          </a:p>
        </p:txBody>
      </p:sp>
      <p:sp>
        <p:nvSpPr>
          <p:cNvPr id="5" name="Footer Placeholder 4"/>
          <p:cNvSpPr>
            <a:spLocks noGrp="1"/>
          </p:cNvSpPr>
          <p:nvPr>
            <p:ph type="ftr" sz="quarter" idx="11"/>
          </p:nvPr>
        </p:nvSpPr>
        <p:spPr/>
        <p:txBody>
          <a:bodyPr/>
          <a:lstStyle/>
          <a:p>
            <a:r>
              <a:rPr lang="en-US"/>
              <a:t>27th IAEA FEC 2018</a:t>
            </a:r>
          </a:p>
        </p:txBody>
      </p:sp>
      <p:sp>
        <p:nvSpPr>
          <p:cNvPr id="6" name="Slide Number Placeholder 5"/>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100487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 October 2018</a:t>
            </a:r>
          </a:p>
        </p:txBody>
      </p:sp>
      <p:sp>
        <p:nvSpPr>
          <p:cNvPr id="5" name="Footer Placeholder 4"/>
          <p:cNvSpPr>
            <a:spLocks noGrp="1"/>
          </p:cNvSpPr>
          <p:nvPr>
            <p:ph type="ftr" sz="quarter" idx="11"/>
          </p:nvPr>
        </p:nvSpPr>
        <p:spPr/>
        <p:txBody>
          <a:bodyPr/>
          <a:lstStyle/>
          <a:p>
            <a:r>
              <a:rPr lang="en-US"/>
              <a:t>27th IAEA FEC 2018</a:t>
            </a:r>
          </a:p>
        </p:txBody>
      </p:sp>
      <p:sp>
        <p:nvSpPr>
          <p:cNvPr id="6" name="Slide Number Placeholder 5"/>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78884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 October 2018</a:t>
            </a:r>
          </a:p>
        </p:txBody>
      </p:sp>
      <p:sp>
        <p:nvSpPr>
          <p:cNvPr id="5" name="Footer Placeholder 4"/>
          <p:cNvSpPr>
            <a:spLocks noGrp="1"/>
          </p:cNvSpPr>
          <p:nvPr>
            <p:ph type="ftr" sz="quarter" idx="11"/>
          </p:nvPr>
        </p:nvSpPr>
        <p:spPr/>
        <p:txBody>
          <a:bodyPr/>
          <a:lstStyle/>
          <a:p>
            <a:r>
              <a:rPr lang="en-US"/>
              <a:t>27th IAEA FEC 2018</a:t>
            </a:r>
          </a:p>
        </p:txBody>
      </p:sp>
      <p:sp>
        <p:nvSpPr>
          <p:cNvPr id="6" name="Slide Number Placeholder 5"/>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171937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22 October 2018</a:t>
            </a:r>
          </a:p>
        </p:txBody>
      </p:sp>
      <p:sp>
        <p:nvSpPr>
          <p:cNvPr id="6" name="Footer Placeholder 5"/>
          <p:cNvSpPr>
            <a:spLocks noGrp="1"/>
          </p:cNvSpPr>
          <p:nvPr>
            <p:ph type="ftr" sz="quarter" idx="11"/>
          </p:nvPr>
        </p:nvSpPr>
        <p:spPr/>
        <p:txBody>
          <a:bodyPr/>
          <a:lstStyle/>
          <a:p>
            <a:r>
              <a:rPr lang="en-US"/>
              <a:t>27th IAEA FEC 2018</a:t>
            </a:r>
          </a:p>
        </p:txBody>
      </p:sp>
      <p:sp>
        <p:nvSpPr>
          <p:cNvPr id="7" name="Slide Number Placeholder 6"/>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106580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22 October 2018</a:t>
            </a:r>
          </a:p>
        </p:txBody>
      </p:sp>
      <p:sp>
        <p:nvSpPr>
          <p:cNvPr id="8" name="Footer Placeholder 7"/>
          <p:cNvSpPr>
            <a:spLocks noGrp="1"/>
          </p:cNvSpPr>
          <p:nvPr>
            <p:ph type="ftr" sz="quarter" idx="11"/>
          </p:nvPr>
        </p:nvSpPr>
        <p:spPr/>
        <p:txBody>
          <a:bodyPr/>
          <a:lstStyle/>
          <a:p>
            <a:r>
              <a:rPr lang="en-US"/>
              <a:t>27th IAEA FEC 2018</a:t>
            </a:r>
          </a:p>
        </p:txBody>
      </p:sp>
      <p:sp>
        <p:nvSpPr>
          <p:cNvPr id="9" name="Slide Number Placeholder 8"/>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85007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22 October 2018</a:t>
            </a:r>
          </a:p>
        </p:txBody>
      </p:sp>
      <p:sp>
        <p:nvSpPr>
          <p:cNvPr id="4" name="Footer Placeholder 3"/>
          <p:cNvSpPr>
            <a:spLocks noGrp="1"/>
          </p:cNvSpPr>
          <p:nvPr>
            <p:ph type="ftr" sz="quarter" idx="11"/>
          </p:nvPr>
        </p:nvSpPr>
        <p:spPr/>
        <p:txBody>
          <a:bodyPr/>
          <a:lstStyle/>
          <a:p>
            <a:r>
              <a:rPr lang="en-US"/>
              <a:t>27th IAEA FEC 2018</a:t>
            </a:r>
          </a:p>
        </p:txBody>
      </p:sp>
      <p:sp>
        <p:nvSpPr>
          <p:cNvPr id="5" name="Slide Number Placeholder 4"/>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212621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 October 2018</a:t>
            </a:r>
          </a:p>
        </p:txBody>
      </p:sp>
      <p:sp>
        <p:nvSpPr>
          <p:cNvPr id="3" name="Footer Placeholder 2"/>
          <p:cNvSpPr>
            <a:spLocks noGrp="1"/>
          </p:cNvSpPr>
          <p:nvPr>
            <p:ph type="ftr" sz="quarter" idx="11"/>
          </p:nvPr>
        </p:nvSpPr>
        <p:spPr/>
        <p:txBody>
          <a:bodyPr/>
          <a:lstStyle/>
          <a:p>
            <a:r>
              <a:rPr lang="en-US"/>
              <a:t>27th IAEA FEC 2018</a:t>
            </a:r>
          </a:p>
        </p:txBody>
      </p:sp>
      <p:sp>
        <p:nvSpPr>
          <p:cNvPr id="4" name="Slide Number Placeholder 3"/>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112287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 October 2018</a:t>
            </a:r>
          </a:p>
        </p:txBody>
      </p:sp>
      <p:sp>
        <p:nvSpPr>
          <p:cNvPr id="6" name="Footer Placeholder 5"/>
          <p:cNvSpPr>
            <a:spLocks noGrp="1"/>
          </p:cNvSpPr>
          <p:nvPr>
            <p:ph type="ftr" sz="quarter" idx="11"/>
          </p:nvPr>
        </p:nvSpPr>
        <p:spPr/>
        <p:txBody>
          <a:bodyPr/>
          <a:lstStyle/>
          <a:p>
            <a:r>
              <a:rPr lang="en-US"/>
              <a:t>27th IAEA FEC 2018</a:t>
            </a:r>
          </a:p>
        </p:txBody>
      </p:sp>
      <p:sp>
        <p:nvSpPr>
          <p:cNvPr id="7" name="Slide Number Placeholder 6"/>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13578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 October 2018</a:t>
            </a:r>
          </a:p>
        </p:txBody>
      </p:sp>
      <p:sp>
        <p:nvSpPr>
          <p:cNvPr id="6" name="Footer Placeholder 5"/>
          <p:cNvSpPr>
            <a:spLocks noGrp="1"/>
          </p:cNvSpPr>
          <p:nvPr>
            <p:ph type="ftr" sz="quarter" idx="11"/>
          </p:nvPr>
        </p:nvSpPr>
        <p:spPr/>
        <p:txBody>
          <a:bodyPr/>
          <a:lstStyle/>
          <a:p>
            <a:r>
              <a:rPr lang="en-US"/>
              <a:t>27th IAEA FEC 2018</a:t>
            </a:r>
          </a:p>
        </p:txBody>
      </p:sp>
      <p:sp>
        <p:nvSpPr>
          <p:cNvPr id="7" name="Slide Number Placeholder 6"/>
          <p:cNvSpPr>
            <a:spLocks noGrp="1"/>
          </p:cNvSpPr>
          <p:nvPr>
            <p:ph type="sldNum" sz="quarter" idx="12"/>
          </p:nvPr>
        </p:nvSpPr>
        <p:spPr/>
        <p:txBody>
          <a:bodyPr/>
          <a:lstStyle/>
          <a:p>
            <a:fld id="{09FDF2C5-B33B-5A4A-B6DC-8053E85D4207}" type="slidenum">
              <a:rPr lang="en-US" smtClean="0"/>
              <a:t>‹#›</a:t>
            </a:fld>
            <a:endParaRPr lang="en-US"/>
          </a:p>
        </p:txBody>
      </p:sp>
    </p:spTree>
    <p:extLst>
      <p:ext uri="{BB962C8B-B14F-4D97-AF65-F5344CB8AC3E}">
        <p14:creationId xmlns:p14="http://schemas.microsoft.com/office/powerpoint/2010/main" val="152373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22 October 2018</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27th IAEA FEC 2018</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DF2C5-B33B-5A4A-B6DC-8053E85D4207}" type="slidenum">
              <a:rPr lang="en-US" smtClean="0"/>
              <a:t>‹#›</a:t>
            </a:fld>
            <a:endParaRPr lang="en-US"/>
          </a:p>
        </p:txBody>
      </p:sp>
    </p:spTree>
    <p:extLst>
      <p:ext uri="{BB962C8B-B14F-4D97-AF65-F5344CB8AC3E}">
        <p14:creationId xmlns:p14="http://schemas.microsoft.com/office/powerpoint/2010/main" val="530508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chemeClr val="accent4">
                    <a:lumMod val="50000"/>
                  </a:schemeClr>
                </a:solidFill>
              </a:rPr>
              <a:t>Importance of energy and the role of nuclear power in India’s energy mix</a:t>
            </a:r>
          </a:p>
        </p:txBody>
      </p:sp>
      <p:sp>
        <p:nvSpPr>
          <p:cNvPr id="3" name="Subtitle 2"/>
          <p:cNvSpPr>
            <a:spLocks noGrp="1"/>
          </p:cNvSpPr>
          <p:nvPr>
            <p:ph type="subTitle" idx="1"/>
          </p:nvPr>
        </p:nvSpPr>
        <p:spPr/>
        <p:txBody>
          <a:bodyPr>
            <a:normAutofit fontScale="92500" lnSpcReduction="10000"/>
          </a:bodyPr>
          <a:lstStyle/>
          <a:p>
            <a:r>
              <a:rPr lang="en-US" dirty="0"/>
              <a:t>R B Grover</a:t>
            </a:r>
          </a:p>
          <a:p>
            <a:r>
              <a:rPr lang="en-US" dirty="0"/>
              <a:t>Emeritus Professor, </a:t>
            </a:r>
            <a:r>
              <a:rPr lang="en-US" dirty="0" err="1"/>
              <a:t>Homi</a:t>
            </a:r>
            <a:r>
              <a:rPr lang="en-US" dirty="0"/>
              <a:t> </a:t>
            </a:r>
            <a:r>
              <a:rPr lang="en-US" dirty="0" err="1"/>
              <a:t>Bhabha</a:t>
            </a:r>
            <a:r>
              <a:rPr lang="en-US" dirty="0"/>
              <a:t> National Institute, Mumbai</a:t>
            </a:r>
          </a:p>
          <a:p>
            <a:r>
              <a:rPr lang="en-US" dirty="0"/>
              <a:t>27</a:t>
            </a:r>
            <a:r>
              <a:rPr lang="en-US" baseline="30000" dirty="0"/>
              <a:t>th</a:t>
            </a:r>
            <a:r>
              <a:rPr lang="en-US" dirty="0"/>
              <a:t> IAEA Fusion Energy Conference, Ahmedabad, India</a:t>
            </a:r>
          </a:p>
          <a:p>
            <a:r>
              <a:rPr lang="en-US" dirty="0"/>
              <a:t>22 October 2018</a:t>
            </a:r>
          </a:p>
        </p:txBody>
      </p:sp>
    </p:spTree>
    <p:extLst>
      <p:ext uri="{BB962C8B-B14F-4D97-AF65-F5344CB8AC3E}">
        <p14:creationId xmlns:p14="http://schemas.microsoft.com/office/powerpoint/2010/main" val="1050606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rPr>
              <a:t>Evolution of energy mix in India</a:t>
            </a:r>
          </a:p>
        </p:txBody>
      </p:sp>
      <p:sp>
        <p:nvSpPr>
          <p:cNvPr id="3" name="Content Placeholder 2"/>
          <p:cNvSpPr>
            <a:spLocks noGrp="1"/>
          </p:cNvSpPr>
          <p:nvPr>
            <p:ph idx="1"/>
          </p:nvPr>
        </p:nvSpPr>
        <p:spPr>
          <a:xfrm>
            <a:off x="838200" y="1322363"/>
            <a:ext cx="10515600" cy="4854600"/>
          </a:xfrm>
        </p:spPr>
        <p:txBody>
          <a:bodyPr>
            <a:normAutofit fontScale="92500" lnSpcReduction="20000"/>
          </a:bodyPr>
          <a:lstStyle/>
          <a:p>
            <a:r>
              <a:rPr lang="en-IN" dirty="0"/>
              <a:t>Further growth in energy supply has to be manged with minimum carbon emission. </a:t>
            </a:r>
          </a:p>
          <a:p>
            <a:r>
              <a:rPr lang="en-IN" dirty="0"/>
              <a:t>India has to move away from coal-fired power plants, which at present are the mainstay of electricity generation. This has to be done in a manner that electricity continues to be available to the consumers as per demand in a reliable manner. </a:t>
            </a:r>
          </a:p>
          <a:p>
            <a:r>
              <a:rPr lang="en-IN" dirty="0"/>
              <a:t>Due to high system cost of solar and wind, “the cost of incremental power from renewables increases dramatically.” (MIT 2018). </a:t>
            </a:r>
          </a:p>
          <a:p>
            <a:r>
              <a:rPr lang="en-IN" dirty="0"/>
              <a:t>Worldwide, electricity sector emissions currently average approximately 500 gCO2/kWh. A widely discussed target for 2050 emissions for the electric sector is well below 50 gCO2/kWh. (MIT 2018)</a:t>
            </a:r>
          </a:p>
          <a:p>
            <a:r>
              <a:rPr lang="en-IN" dirty="0"/>
              <a:t>“At the levels of ‘deep decarbonization’ that have been widely discussed in international policy deliberations…including nuclear in the mix of capacity options helps to minimize or constrain rising system costs, which makes attaining stringent emissions goals more realistic.” (MIT 2018).  </a:t>
            </a:r>
            <a:endParaRPr lang="en-US" dirty="0"/>
          </a:p>
        </p:txBody>
      </p:sp>
      <p:sp>
        <p:nvSpPr>
          <p:cNvPr id="4" name="Date Placeholder 3"/>
          <p:cNvSpPr>
            <a:spLocks noGrp="1"/>
          </p:cNvSpPr>
          <p:nvPr>
            <p:ph type="dt" sz="half" idx="10"/>
          </p:nvPr>
        </p:nvSpPr>
        <p:spPr/>
        <p:txBody>
          <a:bodyPr/>
          <a:lstStyle/>
          <a:p>
            <a:r>
              <a:rPr lang="en-US"/>
              <a:t>22 October 2018</a:t>
            </a:r>
          </a:p>
        </p:txBody>
      </p:sp>
      <p:sp>
        <p:nvSpPr>
          <p:cNvPr id="5" name="Slide Number Placeholder 4"/>
          <p:cNvSpPr>
            <a:spLocks noGrp="1"/>
          </p:cNvSpPr>
          <p:nvPr>
            <p:ph type="sldNum" sz="quarter" idx="12"/>
          </p:nvPr>
        </p:nvSpPr>
        <p:spPr/>
        <p:txBody>
          <a:bodyPr/>
          <a:lstStyle/>
          <a:p>
            <a:fld id="{09FDF2C5-B33B-5A4A-B6DC-8053E85D4207}" type="slidenum">
              <a:rPr lang="en-US" smtClean="0"/>
              <a:t>10</a:t>
            </a:fld>
            <a:endParaRPr lang="en-US"/>
          </a:p>
        </p:txBody>
      </p:sp>
      <p:sp>
        <p:nvSpPr>
          <p:cNvPr id="6" name="Footer Placeholder 5"/>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303991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rPr>
              <a:t>Future growth of nuclear energy in India is a must to meet growing electricity demand</a:t>
            </a:r>
          </a:p>
        </p:txBody>
      </p:sp>
      <p:sp>
        <p:nvSpPr>
          <p:cNvPr id="3" name="Content Placeholder 2"/>
          <p:cNvSpPr>
            <a:spLocks noGrp="1"/>
          </p:cNvSpPr>
          <p:nvPr>
            <p:ph idx="1"/>
          </p:nvPr>
        </p:nvSpPr>
        <p:spPr/>
        <p:txBody>
          <a:bodyPr>
            <a:normAutofit fontScale="92500" lnSpcReduction="20000"/>
          </a:bodyPr>
          <a:lstStyle/>
          <a:p>
            <a:r>
              <a:rPr lang="en-US" dirty="0"/>
              <a:t>India has a very high density of population and its energy requirements are very large.</a:t>
            </a:r>
          </a:p>
          <a:p>
            <a:r>
              <a:rPr lang="en-US" dirty="0"/>
              <a:t>While full potential of hydro, wind and solar must be exploited, but their potential, on the basis of technologies as known today, is much lower than the projected demand. </a:t>
            </a:r>
          </a:p>
          <a:p>
            <a:r>
              <a:rPr lang="en-US" dirty="0"/>
              <a:t>Electricity generation by nuclear can be and should be ramped up.</a:t>
            </a:r>
          </a:p>
          <a:p>
            <a:r>
              <a:rPr lang="en-US" dirty="0"/>
              <a:t>Technologies for setting up nuclear power plants are known, and indigenous supply chain has been developed. Further technology development is continuing (sodium cooled fast reactors, molten salt breeder reactors, fusion energy systems). </a:t>
            </a:r>
          </a:p>
          <a:p>
            <a:r>
              <a:rPr lang="en-US" dirty="0"/>
              <a:t>Future growth of nuclear energy in India is a must to meet the growing electricity demand. </a:t>
            </a:r>
          </a:p>
        </p:txBody>
      </p:sp>
      <p:sp>
        <p:nvSpPr>
          <p:cNvPr id="4" name="Date Placeholder 3"/>
          <p:cNvSpPr>
            <a:spLocks noGrp="1"/>
          </p:cNvSpPr>
          <p:nvPr>
            <p:ph type="dt" sz="half" idx="10"/>
          </p:nvPr>
        </p:nvSpPr>
        <p:spPr/>
        <p:txBody>
          <a:bodyPr/>
          <a:lstStyle/>
          <a:p>
            <a:r>
              <a:rPr lang="en-US"/>
              <a:t>22 October 2018</a:t>
            </a:r>
          </a:p>
        </p:txBody>
      </p:sp>
      <p:sp>
        <p:nvSpPr>
          <p:cNvPr id="5" name="Slide Number Placeholder 4"/>
          <p:cNvSpPr>
            <a:spLocks noGrp="1"/>
          </p:cNvSpPr>
          <p:nvPr>
            <p:ph type="sldNum" sz="quarter" idx="12"/>
          </p:nvPr>
        </p:nvSpPr>
        <p:spPr/>
        <p:txBody>
          <a:bodyPr/>
          <a:lstStyle/>
          <a:p>
            <a:fld id="{09FDF2C5-B33B-5A4A-B6DC-8053E85D4207}" type="slidenum">
              <a:rPr lang="en-US" smtClean="0"/>
              <a:t>11</a:t>
            </a:fld>
            <a:endParaRPr lang="en-US"/>
          </a:p>
        </p:txBody>
      </p:sp>
      <p:sp>
        <p:nvSpPr>
          <p:cNvPr id="6" name="Footer Placeholder 5"/>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322972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3028" y="1983545"/>
            <a:ext cx="5430129" cy="1569660"/>
          </a:xfrm>
          <a:prstGeom prst="rect">
            <a:avLst/>
          </a:prstGeom>
          <a:noFill/>
        </p:spPr>
        <p:txBody>
          <a:bodyPr wrap="square" rtlCol="0">
            <a:spAutoFit/>
          </a:bodyPr>
          <a:lstStyle/>
          <a:p>
            <a:r>
              <a:rPr lang="en-US" sz="9600" dirty="0">
                <a:solidFill>
                  <a:schemeClr val="accent4">
                    <a:lumMod val="50000"/>
                  </a:schemeClr>
                </a:solidFill>
              </a:rPr>
              <a:t>Thank You</a:t>
            </a:r>
          </a:p>
        </p:txBody>
      </p:sp>
      <p:sp>
        <p:nvSpPr>
          <p:cNvPr id="3" name="Date Placeholder 2"/>
          <p:cNvSpPr>
            <a:spLocks noGrp="1"/>
          </p:cNvSpPr>
          <p:nvPr>
            <p:ph type="dt" sz="half" idx="10"/>
          </p:nvPr>
        </p:nvSpPr>
        <p:spPr/>
        <p:txBody>
          <a:bodyPr/>
          <a:lstStyle/>
          <a:p>
            <a:r>
              <a:rPr lang="en-US"/>
              <a:t>22 October 2018</a:t>
            </a:r>
          </a:p>
        </p:txBody>
      </p:sp>
      <p:sp>
        <p:nvSpPr>
          <p:cNvPr id="4" name="Slide Number Placeholder 3"/>
          <p:cNvSpPr>
            <a:spLocks noGrp="1"/>
          </p:cNvSpPr>
          <p:nvPr>
            <p:ph type="sldNum" sz="quarter" idx="12"/>
          </p:nvPr>
        </p:nvSpPr>
        <p:spPr/>
        <p:txBody>
          <a:bodyPr/>
          <a:lstStyle/>
          <a:p>
            <a:fld id="{09FDF2C5-B33B-5A4A-B6DC-8053E85D4207}" type="slidenum">
              <a:rPr lang="en-US" smtClean="0"/>
              <a:t>12</a:t>
            </a:fld>
            <a:endParaRPr lang="en-US"/>
          </a:p>
        </p:txBody>
      </p:sp>
      <p:sp>
        <p:nvSpPr>
          <p:cNvPr id="5" name="Footer Placeholder 4"/>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1113300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nvPr>
        </p:nvGraphicFramePr>
        <p:xfrm>
          <a:off x="1524000" y="-1"/>
          <a:ext cx="9144000" cy="685800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343400" y="4191000"/>
            <a:ext cx="2438400" cy="923330"/>
          </a:xfrm>
          <a:prstGeom prst="rect">
            <a:avLst/>
          </a:prstGeom>
          <a:solidFill>
            <a:srgbClr val="FFFF00"/>
          </a:solidFill>
        </p:spPr>
        <p:txBody>
          <a:bodyPr wrap="square" rtlCol="0">
            <a:spAutoFit/>
          </a:bodyPr>
          <a:lstStyle/>
          <a:p>
            <a:r>
              <a:rPr lang="en-US" dirty="0"/>
              <a:t>What happened around this time to cause rapid population rise</a:t>
            </a:r>
          </a:p>
        </p:txBody>
      </p:sp>
    </p:spTree>
    <p:extLst>
      <p:ext uri="{BB962C8B-B14F-4D97-AF65-F5344CB8AC3E}">
        <p14:creationId xmlns:p14="http://schemas.microsoft.com/office/powerpoint/2010/main" val="2986654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nvPr>
        </p:nvGraphicFramePr>
        <p:xfrm>
          <a:off x="1524000" y="-1"/>
          <a:ext cx="9144000" cy="685800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FFD688AB-8516-439B-B6D9-B33B8D1EFF24}"/>
              </a:ext>
            </a:extLst>
          </p:cNvPr>
          <p:cNvSpPr txBox="1"/>
          <p:nvPr/>
        </p:nvSpPr>
        <p:spPr>
          <a:xfrm>
            <a:off x="5943600" y="5715001"/>
            <a:ext cx="1219200" cy="461665"/>
          </a:xfrm>
          <a:prstGeom prst="rect">
            <a:avLst/>
          </a:prstGeom>
          <a:solidFill>
            <a:srgbClr val="FFFF00"/>
          </a:solidFill>
        </p:spPr>
        <p:txBody>
          <a:bodyPr wrap="square" rtlCol="0">
            <a:spAutoFit/>
          </a:bodyPr>
          <a:lstStyle/>
          <a:p>
            <a:r>
              <a:rPr lang="en-IN" sz="1200" dirty="0"/>
              <a:t>Water-powered grain mills</a:t>
            </a:r>
          </a:p>
        </p:txBody>
      </p:sp>
    </p:spTree>
    <p:extLst>
      <p:ext uri="{BB962C8B-B14F-4D97-AF65-F5344CB8AC3E}">
        <p14:creationId xmlns:p14="http://schemas.microsoft.com/office/powerpoint/2010/main" val="368651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rPr>
              <a:t>Select data regarding electricity sector  </a:t>
            </a:r>
          </a:p>
        </p:txBody>
      </p:sp>
      <p:sp>
        <p:nvSpPr>
          <p:cNvPr id="3" name="Content Placeholder 2"/>
          <p:cNvSpPr>
            <a:spLocks noGrp="1"/>
          </p:cNvSpPr>
          <p:nvPr>
            <p:ph idx="1"/>
          </p:nvPr>
        </p:nvSpPr>
        <p:spPr>
          <a:xfrm>
            <a:off x="838200" y="1336431"/>
            <a:ext cx="10515600" cy="4840532"/>
          </a:xfrm>
        </p:spPr>
        <p:txBody>
          <a:bodyPr>
            <a:normAutofit fontScale="77500" lnSpcReduction="20000"/>
          </a:bodyPr>
          <a:lstStyle/>
          <a:p>
            <a:r>
              <a:rPr lang="en-US" dirty="0"/>
              <a:t>CAGR for electricity generation in India for the period 2007-08 to 2016-17 was 5.83% for utilities and non-utilities.</a:t>
            </a:r>
          </a:p>
          <a:p>
            <a:r>
              <a:rPr lang="en-US" dirty="0"/>
              <a:t>Large demand for space cooling and conditioning solutions, and cold chain. India cooling action plan - draft released for comments.</a:t>
            </a:r>
          </a:p>
          <a:p>
            <a:r>
              <a:rPr lang="en-US" dirty="0"/>
              <a:t>Demand for white goods is increasing. Electricity to manufacture as well as operate the machines.</a:t>
            </a:r>
          </a:p>
          <a:p>
            <a:r>
              <a:rPr lang="en-US" dirty="0"/>
              <a:t>In short, electricity demand is growing and will continue to grow in coming decades. </a:t>
            </a:r>
          </a:p>
          <a:p>
            <a:r>
              <a:rPr lang="en-US" dirty="0"/>
              <a:t>Per capita annual consumption in Singapore: 8949; Malaysia: 4656; Thailand: 2621. (World average: 3052kWh)</a:t>
            </a:r>
          </a:p>
          <a:p>
            <a:r>
              <a:rPr lang="en-US" dirty="0"/>
              <a:t>India cannot be different.  Per capita consumption: 5000; 1.6 billion people; 7% T&amp;D losses. Total requirements: 8600 billion kWh.</a:t>
            </a:r>
          </a:p>
          <a:p>
            <a:r>
              <a:rPr lang="en-US" dirty="0"/>
              <a:t>Hydro, wind and solar together cannot meet more than a quarter of the projected requirement. (Hydro generation in 2017-18 was 122 BU, all additional potential must be realized. Solar potential 770 GW; wind potential: 302 GW. Assuming operation at 20%, solar and wind can generate 1840 BU) </a:t>
            </a:r>
          </a:p>
        </p:txBody>
      </p:sp>
      <p:sp>
        <p:nvSpPr>
          <p:cNvPr id="4" name="Date Placeholder 3"/>
          <p:cNvSpPr>
            <a:spLocks noGrp="1"/>
          </p:cNvSpPr>
          <p:nvPr>
            <p:ph type="dt" sz="half" idx="10"/>
          </p:nvPr>
        </p:nvSpPr>
        <p:spPr/>
        <p:txBody>
          <a:bodyPr/>
          <a:lstStyle/>
          <a:p>
            <a:r>
              <a:rPr lang="en-US"/>
              <a:t>22 October 2018</a:t>
            </a:r>
          </a:p>
        </p:txBody>
      </p:sp>
      <p:sp>
        <p:nvSpPr>
          <p:cNvPr id="5" name="Slide Number Placeholder 4"/>
          <p:cNvSpPr>
            <a:spLocks noGrp="1"/>
          </p:cNvSpPr>
          <p:nvPr>
            <p:ph type="sldNum" sz="quarter" idx="12"/>
          </p:nvPr>
        </p:nvSpPr>
        <p:spPr/>
        <p:txBody>
          <a:bodyPr/>
          <a:lstStyle/>
          <a:p>
            <a:fld id="{09FDF2C5-B33B-5A4A-B6DC-8053E85D4207}" type="slidenum">
              <a:rPr lang="en-US" smtClean="0"/>
              <a:t>4</a:t>
            </a:fld>
            <a:endParaRPr lang="en-US"/>
          </a:p>
        </p:txBody>
      </p:sp>
      <p:sp>
        <p:nvSpPr>
          <p:cNvPr id="6" name="Footer Placeholder 5"/>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14641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4358"/>
          </a:xfrm>
        </p:spPr>
        <p:txBody>
          <a:bodyPr/>
          <a:lstStyle/>
          <a:p>
            <a:r>
              <a:rPr lang="en-US" b="1" dirty="0">
                <a:solidFill>
                  <a:schemeClr val="accent4">
                    <a:lumMod val="50000"/>
                  </a:schemeClr>
                </a:solidFill>
              </a:rPr>
              <a:t>Meeting electricity demand</a:t>
            </a:r>
          </a:p>
        </p:txBody>
      </p:sp>
      <p:sp>
        <p:nvSpPr>
          <p:cNvPr id="3" name="Content Placeholder 2"/>
          <p:cNvSpPr>
            <a:spLocks noGrp="1"/>
          </p:cNvSpPr>
          <p:nvPr>
            <p:ph idx="1"/>
          </p:nvPr>
        </p:nvSpPr>
        <p:spPr>
          <a:xfrm>
            <a:off x="838200" y="1139484"/>
            <a:ext cx="10515600" cy="5037479"/>
          </a:xfrm>
        </p:spPr>
        <p:txBody>
          <a:bodyPr>
            <a:normAutofit fontScale="70000" lnSpcReduction="20000"/>
          </a:bodyPr>
          <a:lstStyle/>
          <a:p>
            <a:r>
              <a:rPr lang="en-US" dirty="0"/>
              <a:t>Opinion as well as evidence in </a:t>
            </a:r>
            <a:r>
              <a:rPr lang="en-US" dirty="0" err="1"/>
              <a:t>favour</a:t>
            </a:r>
            <a:r>
              <a:rPr lang="en-US" dirty="0"/>
              <a:t> of climate change is overwhelming. Biophysical issues are global. So the global picture.</a:t>
            </a:r>
          </a:p>
          <a:p>
            <a:r>
              <a:rPr lang="en-US" dirty="0"/>
              <a:t>In 2015, share in TPES Fossil: 81.4%; nuclear: 4.9%; hydro: 2.5%; biofuels and waste: 9.7%; solar and others: 1.5%.</a:t>
            </a:r>
          </a:p>
          <a:p>
            <a:r>
              <a:rPr lang="en-US" dirty="0"/>
              <a:t>Global energy infrastructure (mines, fuel transportation, dams, </a:t>
            </a:r>
            <a:r>
              <a:rPr lang="en-US" dirty="0" err="1"/>
              <a:t>petro</a:t>
            </a:r>
            <a:r>
              <a:rPr lang="en-US" dirty="0"/>
              <a:t>-chemical complexes, gas pipes, electricity generating plants, transmission and distribution network has been built over a long time, and any transition in global infrastructure will need investment: capital, materials, energy, human resources and time.</a:t>
            </a:r>
          </a:p>
          <a:p>
            <a:r>
              <a:rPr lang="en-US" dirty="0"/>
              <a:t>However, a shift in </a:t>
            </a:r>
            <a:r>
              <a:rPr lang="en-US" dirty="0" err="1"/>
              <a:t>favour</a:t>
            </a:r>
            <a:r>
              <a:rPr lang="en-US" dirty="0"/>
              <a:t> of low-carbon sources identified to include hydro, nuclear, solar and wind is desirable.</a:t>
            </a:r>
          </a:p>
          <a:p>
            <a:r>
              <a:rPr lang="en-US" dirty="0"/>
              <a:t>Also a well formulated system’s approach – system consisting of all elements of the chain from energy mine to consumer, and interaction of the elements with biosphere. Policies </a:t>
            </a:r>
            <a:r>
              <a:rPr lang="en-US" dirty="0" err="1"/>
              <a:t>favouring</a:t>
            </a:r>
            <a:r>
              <a:rPr lang="en-US" dirty="0"/>
              <a:t> one technology or one element of a technology-chain may influence the remaining elements. </a:t>
            </a:r>
          </a:p>
          <a:p>
            <a:r>
              <a:rPr lang="en-US" dirty="0"/>
              <a:t>An observation,</a:t>
            </a:r>
            <a:r>
              <a:rPr lang="en-IN" dirty="0"/>
              <a:t> “a disconnect exists between discussion of renewable energy development and the biophysical limits constraining that development”.</a:t>
            </a:r>
            <a:r>
              <a:rPr lang="en-US" dirty="0">
                <a:effectLst/>
              </a:rPr>
              <a:t> </a:t>
            </a:r>
          </a:p>
          <a:p>
            <a:r>
              <a:rPr lang="en-US" dirty="0"/>
              <a:t>As new sources, which are intermittent, are being integrated into the grid, gaps in knowledge base are emerging: EROI and </a:t>
            </a:r>
            <a:r>
              <a:rPr lang="en-US"/>
              <a:t>system’s effect. </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a:t>22 October 2018</a:t>
            </a:r>
          </a:p>
        </p:txBody>
      </p:sp>
      <p:sp>
        <p:nvSpPr>
          <p:cNvPr id="5" name="Slide Number Placeholder 4"/>
          <p:cNvSpPr>
            <a:spLocks noGrp="1"/>
          </p:cNvSpPr>
          <p:nvPr>
            <p:ph type="sldNum" sz="quarter" idx="12"/>
          </p:nvPr>
        </p:nvSpPr>
        <p:spPr/>
        <p:txBody>
          <a:bodyPr/>
          <a:lstStyle/>
          <a:p>
            <a:fld id="{09FDF2C5-B33B-5A4A-B6DC-8053E85D4207}" type="slidenum">
              <a:rPr lang="en-US" smtClean="0"/>
              <a:t>5</a:t>
            </a:fld>
            <a:endParaRPr lang="en-US"/>
          </a:p>
        </p:txBody>
      </p:sp>
      <p:sp>
        <p:nvSpPr>
          <p:cNvPr id="6" name="Footer Placeholder 5"/>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149483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rPr>
              <a:t>Energy returned on energy invested (EROI)</a:t>
            </a:r>
          </a:p>
        </p:txBody>
      </p:sp>
      <p:sp>
        <p:nvSpPr>
          <p:cNvPr id="3" name="Content Placeholder 2"/>
          <p:cNvSpPr>
            <a:spLocks noGrp="1"/>
          </p:cNvSpPr>
          <p:nvPr>
            <p:ph idx="1"/>
          </p:nvPr>
        </p:nvSpPr>
        <p:spPr/>
        <p:txBody>
          <a:bodyPr>
            <a:normAutofit fontScale="92500" lnSpcReduction="10000"/>
          </a:bodyPr>
          <a:lstStyle/>
          <a:p>
            <a:r>
              <a:rPr lang="en-IN" dirty="0"/>
              <a:t>According to results from a paper from Princeton, EROI, calculated based on primary thermal equivalent basis, is high for coal (38), nuclear (62), large hydro (57) and wind (39). Its value is low for solar PV (6).  For the reference growth scenario, the average value is 14. </a:t>
            </a:r>
          </a:p>
          <a:p>
            <a:r>
              <a:rPr lang="en-IN" dirty="0"/>
              <a:t>The US economy requires a primary energy system with a minimum EROI of 11 to enjoy a positive rate of growth. (</a:t>
            </a:r>
            <a:r>
              <a:rPr lang="en-IN" dirty="0" err="1"/>
              <a:t>Fizaine</a:t>
            </a:r>
            <a:r>
              <a:rPr lang="en-IN" dirty="0"/>
              <a:t> and Court, 2016)</a:t>
            </a:r>
          </a:p>
          <a:p>
            <a:r>
              <a:rPr lang="en-IN" dirty="0"/>
              <a:t>Brandt (2017) notes that discretionary spending drops rapidly when EROI of a society falls below 5. </a:t>
            </a:r>
          </a:p>
          <a:p>
            <a:r>
              <a:rPr lang="en-US" dirty="0">
                <a:effectLst/>
              </a:rPr>
              <a:t> </a:t>
            </a:r>
            <a:r>
              <a:rPr lang="en-IN" dirty="0"/>
              <a:t>Lambert et al. (2014) estimate that for a society having EROI less than 15 to 25, quality of life is likely to be poor.  A threshold is passed when EROI exceeds 20 to 30. </a:t>
            </a:r>
            <a:endParaRPr lang="en-US" dirty="0"/>
          </a:p>
        </p:txBody>
      </p:sp>
      <p:sp>
        <p:nvSpPr>
          <p:cNvPr id="4" name="Date Placeholder 3"/>
          <p:cNvSpPr>
            <a:spLocks noGrp="1"/>
          </p:cNvSpPr>
          <p:nvPr>
            <p:ph type="dt" sz="half" idx="10"/>
          </p:nvPr>
        </p:nvSpPr>
        <p:spPr/>
        <p:txBody>
          <a:bodyPr/>
          <a:lstStyle/>
          <a:p>
            <a:r>
              <a:rPr lang="en-US"/>
              <a:t>22 October 2018</a:t>
            </a:r>
          </a:p>
        </p:txBody>
      </p:sp>
      <p:sp>
        <p:nvSpPr>
          <p:cNvPr id="5" name="Slide Number Placeholder 4"/>
          <p:cNvSpPr>
            <a:spLocks noGrp="1"/>
          </p:cNvSpPr>
          <p:nvPr>
            <p:ph type="sldNum" sz="quarter" idx="12"/>
          </p:nvPr>
        </p:nvSpPr>
        <p:spPr/>
        <p:txBody>
          <a:bodyPr/>
          <a:lstStyle/>
          <a:p>
            <a:fld id="{09FDF2C5-B33B-5A4A-B6DC-8053E85D4207}" type="slidenum">
              <a:rPr lang="en-US" smtClean="0"/>
              <a:t>6</a:t>
            </a:fld>
            <a:endParaRPr lang="en-US"/>
          </a:p>
        </p:txBody>
      </p:sp>
      <p:sp>
        <p:nvSpPr>
          <p:cNvPr id="6" name="Footer Placeholder 5"/>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93614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732" y="364002"/>
            <a:ext cx="10515600" cy="1325563"/>
          </a:xfrm>
        </p:spPr>
        <p:txBody>
          <a:bodyPr/>
          <a:lstStyle/>
          <a:p>
            <a:r>
              <a:rPr lang="en-US" b="1" dirty="0">
                <a:solidFill>
                  <a:schemeClr val="accent4">
                    <a:lumMod val="50000"/>
                  </a:schemeClr>
                </a:solidFill>
              </a:rPr>
              <a:t>Energy Cliff</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038313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p:cNvCxnSpPr/>
          <p:nvPr/>
        </p:nvCxnSpPr>
        <p:spPr>
          <a:xfrm>
            <a:off x="9176220" y="2379002"/>
            <a:ext cx="801859" cy="393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Date Placeholder 2"/>
          <p:cNvSpPr>
            <a:spLocks noGrp="1"/>
          </p:cNvSpPr>
          <p:nvPr>
            <p:ph type="dt" sz="half" idx="10"/>
          </p:nvPr>
        </p:nvSpPr>
        <p:spPr/>
        <p:txBody>
          <a:bodyPr/>
          <a:lstStyle/>
          <a:p>
            <a:r>
              <a:rPr lang="en-US"/>
              <a:t>22 October 2018</a:t>
            </a:r>
          </a:p>
        </p:txBody>
      </p:sp>
      <p:sp>
        <p:nvSpPr>
          <p:cNvPr id="5" name="Slide Number Placeholder 4"/>
          <p:cNvSpPr>
            <a:spLocks noGrp="1"/>
          </p:cNvSpPr>
          <p:nvPr>
            <p:ph type="sldNum" sz="quarter" idx="12"/>
          </p:nvPr>
        </p:nvSpPr>
        <p:spPr/>
        <p:txBody>
          <a:bodyPr/>
          <a:lstStyle/>
          <a:p>
            <a:fld id="{09FDF2C5-B33B-5A4A-B6DC-8053E85D4207}" type="slidenum">
              <a:rPr lang="en-US" smtClean="0"/>
              <a:t>7</a:t>
            </a:fld>
            <a:endParaRPr lang="en-US"/>
          </a:p>
        </p:txBody>
      </p:sp>
      <p:sp>
        <p:nvSpPr>
          <p:cNvPr id="7" name="Footer Placeholder 6"/>
          <p:cNvSpPr>
            <a:spLocks noGrp="1"/>
          </p:cNvSpPr>
          <p:nvPr>
            <p:ph type="ftr" sz="quarter" idx="11"/>
          </p:nvPr>
        </p:nvSpPr>
        <p:spPr/>
        <p:txBody>
          <a:bodyPr/>
          <a:lstStyle/>
          <a:p>
            <a:r>
              <a:rPr lang="en-US"/>
              <a:t>27th IAEA FEC 2018</a:t>
            </a:r>
          </a:p>
        </p:txBody>
      </p:sp>
      <p:sp>
        <p:nvSpPr>
          <p:cNvPr id="8" name="TextBox 7">
            <a:extLst>
              <a:ext uri="{FF2B5EF4-FFF2-40B4-BE49-F238E27FC236}">
                <a16:creationId xmlns:a16="http://schemas.microsoft.com/office/drawing/2014/main" id="{B8C58466-D70B-4DAD-9030-E49262F983B8}"/>
              </a:ext>
            </a:extLst>
          </p:cNvPr>
          <p:cNvSpPr txBox="1"/>
          <p:nvPr/>
        </p:nvSpPr>
        <p:spPr>
          <a:xfrm>
            <a:off x="838201" y="1361994"/>
            <a:ext cx="3423082" cy="707886"/>
          </a:xfrm>
          <a:prstGeom prst="rect">
            <a:avLst/>
          </a:prstGeom>
          <a:noFill/>
        </p:spPr>
        <p:txBody>
          <a:bodyPr wrap="square" rtlCol="0">
            <a:spAutoFit/>
          </a:bodyPr>
          <a:lstStyle/>
          <a:p>
            <a:r>
              <a:rPr lang="en-IN" sz="2000" dirty="0"/>
              <a:t>EROI= </a:t>
            </a:r>
            <a:r>
              <a:rPr lang="en-IN" sz="2000" dirty="0" err="1"/>
              <a:t>Eout</a:t>
            </a:r>
            <a:r>
              <a:rPr lang="en-IN" sz="2000" dirty="0"/>
              <a:t>/ Ein; </a:t>
            </a:r>
            <a:r>
              <a:rPr lang="en-IN" sz="2000" dirty="0" err="1"/>
              <a:t>Eout</a:t>
            </a:r>
            <a:r>
              <a:rPr lang="en-IN" sz="2000" dirty="0"/>
              <a:t> = 100; </a:t>
            </a:r>
          </a:p>
          <a:p>
            <a:r>
              <a:rPr lang="en-IN" sz="2000" dirty="0"/>
              <a:t>Gain = </a:t>
            </a:r>
            <a:r>
              <a:rPr lang="en-IN" sz="2000" dirty="0" err="1"/>
              <a:t>Eout</a:t>
            </a:r>
            <a:r>
              <a:rPr lang="en-IN" sz="2000" dirty="0"/>
              <a:t> – Ein</a:t>
            </a:r>
          </a:p>
        </p:txBody>
      </p:sp>
    </p:spTree>
    <p:extLst>
      <p:ext uri="{BB962C8B-B14F-4D97-AF65-F5344CB8AC3E}">
        <p14:creationId xmlns:p14="http://schemas.microsoft.com/office/powerpoint/2010/main" val="203616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rPr>
              <a:t>System effect</a:t>
            </a:r>
          </a:p>
        </p:txBody>
      </p:sp>
      <p:sp>
        <p:nvSpPr>
          <p:cNvPr id="3" name="Content Placeholder 2"/>
          <p:cNvSpPr>
            <a:spLocks noGrp="1"/>
          </p:cNvSpPr>
          <p:nvPr>
            <p:ph idx="1"/>
          </p:nvPr>
        </p:nvSpPr>
        <p:spPr>
          <a:xfrm>
            <a:off x="838200" y="1448972"/>
            <a:ext cx="10515600" cy="4727991"/>
          </a:xfrm>
        </p:spPr>
        <p:txBody>
          <a:bodyPr/>
          <a:lstStyle/>
          <a:p>
            <a:r>
              <a:rPr lang="en-IN" dirty="0"/>
              <a:t>EROI doesn’t differentiate a </a:t>
            </a:r>
            <a:r>
              <a:rPr lang="en-IN" dirty="0" err="1"/>
              <a:t>despatchable</a:t>
            </a:r>
            <a:r>
              <a:rPr lang="en-IN" dirty="0"/>
              <a:t> source from an intermittent source, and so doesn’t capture the full impact of penetration of solar and wind in a national grid. Intermittency manifests as high system cost.</a:t>
            </a:r>
          </a:p>
          <a:p>
            <a:r>
              <a:rPr lang="en-IN" dirty="0"/>
              <a:t>Grid-parity can be at the generator end or the consumer end. Because of difference in system costs, generator end grid-parity doesn’t ensure consumer end grid parity. Solar and wind have reached generator end grid parity and more development work is needed to achieve consumer end grid-parity. </a:t>
            </a:r>
            <a:endParaRPr lang="en-US" dirty="0"/>
          </a:p>
        </p:txBody>
      </p:sp>
      <p:sp>
        <p:nvSpPr>
          <p:cNvPr id="4" name="Date Placeholder 3"/>
          <p:cNvSpPr>
            <a:spLocks noGrp="1"/>
          </p:cNvSpPr>
          <p:nvPr>
            <p:ph type="dt" sz="half" idx="10"/>
          </p:nvPr>
        </p:nvSpPr>
        <p:spPr/>
        <p:txBody>
          <a:bodyPr/>
          <a:lstStyle/>
          <a:p>
            <a:r>
              <a:rPr lang="en-US"/>
              <a:t>22 October 2018</a:t>
            </a:r>
          </a:p>
        </p:txBody>
      </p:sp>
      <p:sp>
        <p:nvSpPr>
          <p:cNvPr id="5" name="Slide Number Placeholder 4"/>
          <p:cNvSpPr>
            <a:spLocks noGrp="1"/>
          </p:cNvSpPr>
          <p:nvPr>
            <p:ph type="sldNum" sz="quarter" idx="12"/>
          </p:nvPr>
        </p:nvSpPr>
        <p:spPr/>
        <p:txBody>
          <a:bodyPr/>
          <a:lstStyle/>
          <a:p>
            <a:fld id="{09FDF2C5-B33B-5A4A-B6DC-8053E85D4207}" type="slidenum">
              <a:rPr lang="en-US" smtClean="0"/>
              <a:t>8</a:t>
            </a:fld>
            <a:endParaRPr lang="en-US"/>
          </a:p>
        </p:txBody>
      </p:sp>
      <p:sp>
        <p:nvSpPr>
          <p:cNvPr id="6" name="Footer Placeholder 5"/>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49082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fontScale="90000"/>
          </a:bodyPr>
          <a:lstStyle/>
          <a:p>
            <a:r>
              <a:rPr lang="en-IN" b="1" dirty="0">
                <a:solidFill>
                  <a:schemeClr val="accent2">
                    <a:lumMod val="50000"/>
                  </a:schemeClr>
                </a:solidFill>
              </a:rPr>
              <a:t>System Cost</a:t>
            </a:r>
          </a:p>
        </p:txBody>
      </p:sp>
      <p:sp>
        <p:nvSpPr>
          <p:cNvPr id="4" name="Date Placeholder 3"/>
          <p:cNvSpPr>
            <a:spLocks noGrp="1"/>
          </p:cNvSpPr>
          <p:nvPr>
            <p:ph type="dt" sz="half" idx="10"/>
          </p:nvPr>
        </p:nvSpPr>
        <p:spPr/>
        <p:txBody>
          <a:bodyPr/>
          <a:lstStyle/>
          <a:p>
            <a:r>
              <a:rPr lang="en-US"/>
              <a:t>22 October 2018</a:t>
            </a: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
        <p:nvSpPr>
          <p:cNvPr id="10" name="TextBox 9"/>
          <p:cNvSpPr txBox="1"/>
          <p:nvPr/>
        </p:nvSpPr>
        <p:spPr>
          <a:xfrm>
            <a:off x="1981200" y="1295400"/>
            <a:ext cx="3657600" cy="707886"/>
          </a:xfrm>
          <a:prstGeom prst="rect">
            <a:avLst/>
          </a:prstGeom>
          <a:noFill/>
        </p:spPr>
        <p:txBody>
          <a:bodyPr wrap="square" rtlCol="0">
            <a:spAutoFit/>
          </a:bodyPr>
          <a:lstStyle/>
          <a:p>
            <a:r>
              <a:rPr lang="en-IN" sz="2000" dirty="0">
                <a:solidFill>
                  <a:schemeClr val="tx2">
                    <a:lumMod val="50000"/>
                  </a:schemeClr>
                </a:solidFill>
              </a:rPr>
              <a:t>Capital cost and generations cost are plant level costs</a:t>
            </a:r>
          </a:p>
        </p:txBody>
      </p:sp>
      <p:sp>
        <p:nvSpPr>
          <p:cNvPr id="12" name="TextBox 11"/>
          <p:cNvSpPr txBox="1"/>
          <p:nvPr/>
        </p:nvSpPr>
        <p:spPr>
          <a:xfrm>
            <a:off x="8077200" y="1417638"/>
            <a:ext cx="2362200" cy="2862322"/>
          </a:xfrm>
          <a:prstGeom prst="rect">
            <a:avLst/>
          </a:prstGeom>
          <a:noFill/>
        </p:spPr>
        <p:txBody>
          <a:bodyPr wrap="square" rtlCol="0">
            <a:spAutoFit/>
          </a:bodyPr>
          <a:lstStyle/>
          <a:p>
            <a:pPr lvl="0"/>
            <a:r>
              <a:rPr lang="en-US" dirty="0">
                <a:solidFill>
                  <a:schemeClr val="tx2">
                    <a:lumMod val="50000"/>
                  </a:schemeClr>
                </a:solidFill>
              </a:rPr>
              <a:t>Grid level costs are</a:t>
            </a:r>
          </a:p>
          <a:p>
            <a:pPr marL="285750" indent="-285750">
              <a:buFont typeface="Arial" panose="020B0604020202020204" pitchFamily="34" charset="0"/>
              <a:buChar char="•"/>
            </a:pPr>
            <a:r>
              <a:rPr lang="en-US" dirty="0">
                <a:solidFill>
                  <a:schemeClr val="tx2">
                    <a:lumMod val="50000"/>
                  </a:schemeClr>
                </a:solidFill>
              </a:rPr>
              <a:t>Grid connection,</a:t>
            </a:r>
            <a:endParaRPr lang="en-IN" dirty="0">
              <a:solidFill>
                <a:schemeClr val="tx2">
                  <a:lumMod val="50000"/>
                </a:schemeClr>
              </a:solidFill>
            </a:endParaRPr>
          </a:p>
          <a:p>
            <a:pPr marL="285750" indent="-285750">
              <a:buFont typeface="Arial" panose="020B0604020202020204" pitchFamily="34" charset="0"/>
              <a:buChar char="•"/>
            </a:pPr>
            <a:r>
              <a:rPr lang="en-US" dirty="0">
                <a:solidFill>
                  <a:schemeClr val="tx2">
                    <a:lumMod val="50000"/>
                  </a:schemeClr>
                </a:solidFill>
              </a:rPr>
              <a:t>Grid-extension and reinforcement,</a:t>
            </a:r>
            <a:endParaRPr lang="en-IN" dirty="0">
              <a:solidFill>
                <a:schemeClr val="tx2">
                  <a:lumMod val="50000"/>
                </a:schemeClr>
              </a:solidFill>
            </a:endParaRPr>
          </a:p>
          <a:p>
            <a:pPr marL="285750" indent="-285750">
              <a:buFont typeface="Arial" panose="020B0604020202020204" pitchFamily="34" charset="0"/>
              <a:buChar char="•"/>
            </a:pPr>
            <a:r>
              <a:rPr lang="en-US" dirty="0">
                <a:solidFill>
                  <a:schemeClr val="tx2">
                    <a:lumMod val="50000"/>
                  </a:schemeClr>
                </a:solidFill>
              </a:rPr>
              <a:t>Short-term balancing costs, and </a:t>
            </a:r>
            <a:endParaRPr lang="en-IN" dirty="0">
              <a:solidFill>
                <a:schemeClr val="tx2">
                  <a:lumMod val="50000"/>
                </a:schemeClr>
              </a:solidFill>
            </a:endParaRPr>
          </a:p>
          <a:p>
            <a:pPr marL="285750" indent="-285750">
              <a:buFont typeface="Arial" panose="020B0604020202020204" pitchFamily="34" charset="0"/>
              <a:buChar char="•"/>
            </a:pPr>
            <a:r>
              <a:rPr lang="en-IN" dirty="0">
                <a:solidFill>
                  <a:schemeClr val="tx2">
                    <a:lumMod val="50000"/>
                  </a:schemeClr>
                </a:solidFill>
              </a:rPr>
              <a:t>Long-term costs for maintaining adequate back-up supply</a:t>
            </a:r>
          </a:p>
        </p:txBody>
      </p:sp>
      <p:sp>
        <p:nvSpPr>
          <p:cNvPr id="13" name="TextBox 12"/>
          <p:cNvSpPr txBox="1"/>
          <p:nvPr/>
        </p:nvSpPr>
        <p:spPr>
          <a:xfrm>
            <a:off x="1676400" y="5023643"/>
            <a:ext cx="8839200" cy="1477328"/>
          </a:xfrm>
          <a:prstGeom prst="rect">
            <a:avLst/>
          </a:prstGeom>
          <a:noFill/>
        </p:spPr>
        <p:txBody>
          <a:bodyPr wrap="square" rtlCol="0">
            <a:spAutoFit/>
          </a:bodyPr>
          <a:lstStyle/>
          <a:p>
            <a:pPr lvl="0"/>
            <a:r>
              <a:rPr lang="en-US" dirty="0">
                <a:solidFill>
                  <a:schemeClr val="tx2">
                    <a:lumMod val="50000"/>
                  </a:schemeClr>
                </a:solidFill>
              </a:rPr>
              <a:t>Other system costs consist of (</a:t>
            </a:r>
            <a:r>
              <a:rPr lang="en-US" dirty="0" err="1">
                <a:solidFill>
                  <a:schemeClr val="tx2">
                    <a:lumMod val="50000"/>
                  </a:schemeClr>
                </a:solidFill>
              </a:rPr>
              <a:t>i</a:t>
            </a:r>
            <a:r>
              <a:rPr lang="en-US" dirty="0">
                <a:solidFill>
                  <a:schemeClr val="tx2">
                    <a:lumMod val="50000"/>
                  </a:schemeClr>
                </a:solidFill>
              </a:rPr>
              <a:t>) Health externalities arising from environment effects, (ii) Benefit and loss of integrating new capacity (the cost of creating new capacity and integrating it into the grid, and loss to existing players because of integrating new capacity say by distortion of residual load profile for </a:t>
            </a:r>
            <a:r>
              <a:rPr lang="en-US" dirty="0" err="1">
                <a:solidFill>
                  <a:schemeClr val="tx2">
                    <a:lumMod val="50000"/>
                  </a:schemeClr>
                </a:solidFill>
              </a:rPr>
              <a:t>despatchable</a:t>
            </a:r>
            <a:r>
              <a:rPr lang="en-US" dirty="0">
                <a:solidFill>
                  <a:schemeClr val="tx2">
                    <a:lumMod val="50000"/>
                  </a:schemeClr>
                </a:solidFill>
              </a:rPr>
              <a:t> generators by VRE.), (iii) </a:t>
            </a:r>
            <a:r>
              <a:rPr lang="en-IN" dirty="0">
                <a:solidFill>
                  <a:schemeClr val="tx2">
                    <a:lumMod val="50000"/>
                  </a:schemeClr>
                </a:solidFill>
              </a:rPr>
              <a:t>Other externalities such as security of supply, cost of accidents and net energy gain. </a:t>
            </a:r>
          </a:p>
        </p:txBody>
      </p:sp>
      <p:pic>
        <p:nvPicPr>
          <p:cNvPr id="17" name="Content Placeholder 16">
            <a:extLst>
              <a:ext uri="{FF2B5EF4-FFF2-40B4-BE49-F238E27FC236}">
                <a16:creationId xmlns:a16="http://schemas.microsoft.com/office/drawing/2014/main" id="{DF4783D3-49A6-47A3-9A37-A24AF4D327EB}"/>
              </a:ext>
            </a:extLst>
          </p:cNvPr>
          <p:cNvPicPr>
            <a:picLocks noGrp="1" noChangeAspect="1"/>
          </p:cNvPicPr>
          <p:nvPr>
            <p:ph idx="1"/>
          </p:nvPr>
        </p:nvPicPr>
        <p:blipFill>
          <a:blip r:embed="rId3"/>
          <a:stretch>
            <a:fillRect/>
          </a:stretch>
        </p:blipFill>
        <p:spPr>
          <a:xfrm>
            <a:off x="3276600" y="2150130"/>
            <a:ext cx="4724400" cy="2726671"/>
          </a:xfrm>
          <a:prstGeom prst="rect">
            <a:avLst/>
          </a:prstGeom>
        </p:spPr>
      </p:pic>
      <p:pic>
        <p:nvPicPr>
          <p:cNvPr id="8" name="Picture 7"/>
          <p:cNvPicPr>
            <a:picLocks noChangeAspect="1"/>
          </p:cNvPicPr>
          <p:nvPr/>
        </p:nvPicPr>
        <p:blipFill>
          <a:blip r:embed="rId4"/>
          <a:stretch>
            <a:fillRect/>
          </a:stretch>
        </p:blipFill>
        <p:spPr>
          <a:xfrm>
            <a:off x="3810000" y="2671310"/>
            <a:ext cx="2590800" cy="1600200"/>
          </a:xfrm>
          <a:prstGeom prst="rect">
            <a:avLst/>
          </a:prstGeom>
        </p:spPr>
      </p:pic>
      <p:pic>
        <p:nvPicPr>
          <p:cNvPr id="9" name="Picture 8"/>
          <p:cNvPicPr>
            <a:picLocks noChangeAspect="1"/>
          </p:cNvPicPr>
          <p:nvPr/>
        </p:nvPicPr>
        <p:blipFill>
          <a:blip r:embed="rId5"/>
          <a:stretch>
            <a:fillRect/>
          </a:stretch>
        </p:blipFill>
        <p:spPr>
          <a:xfrm>
            <a:off x="3886200" y="3101836"/>
            <a:ext cx="1371600" cy="838200"/>
          </a:xfrm>
          <a:prstGeom prst="rect">
            <a:avLst/>
          </a:prstGeom>
        </p:spPr>
      </p:pic>
      <p:sp>
        <p:nvSpPr>
          <p:cNvPr id="3" name="Footer Placeholder 2"/>
          <p:cNvSpPr>
            <a:spLocks noGrp="1"/>
          </p:cNvSpPr>
          <p:nvPr>
            <p:ph type="ftr" sz="quarter" idx="11"/>
          </p:nvPr>
        </p:nvSpPr>
        <p:spPr/>
        <p:txBody>
          <a:bodyPr/>
          <a:lstStyle/>
          <a:p>
            <a:r>
              <a:rPr lang="en-US"/>
              <a:t>27th IAEA FEC 2018</a:t>
            </a:r>
          </a:p>
        </p:txBody>
      </p:sp>
    </p:spTree>
    <p:extLst>
      <p:ext uri="{BB962C8B-B14F-4D97-AF65-F5344CB8AC3E}">
        <p14:creationId xmlns:p14="http://schemas.microsoft.com/office/powerpoint/2010/main" val="267383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293</TotalTime>
  <Words>1513</Words>
  <Application>Microsoft Office PowerPoint</Application>
  <PresentationFormat>Widescreen</PresentationFormat>
  <Paragraphs>145</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Importance of energy and the role of nuclear power in India’s energy mix</vt:lpstr>
      <vt:lpstr>PowerPoint Presentation</vt:lpstr>
      <vt:lpstr>PowerPoint Presentation</vt:lpstr>
      <vt:lpstr>Select data regarding electricity sector  </vt:lpstr>
      <vt:lpstr>Meeting electricity demand</vt:lpstr>
      <vt:lpstr>Energy returned on energy invested (EROI)</vt:lpstr>
      <vt:lpstr>Energy Cliff</vt:lpstr>
      <vt:lpstr>System effect</vt:lpstr>
      <vt:lpstr>System Cost</vt:lpstr>
      <vt:lpstr>Evolution of energy mix in India</vt:lpstr>
      <vt:lpstr>Future growth of nuclear energy in India is a must to meet growing electricity demand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nuclear power in India</dc:title>
  <dc:creator>Ravi Grover</dc:creator>
  <cp:lastModifiedBy>Admin</cp:lastModifiedBy>
  <cp:revision>37</cp:revision>
  <cp:lastPrinted>2018-09-28T05:54:51Z</cp:lastPrinted>
  <dcterms:created xsi:type="dcterms:W3CDTF">2018-09-27T09:44:43Z</dcterms:created>
  <dcterms:modified xsi:type="dcterms:W3CDTF">2018-10-21T06:53:05Z</dcterms:modified>
</cp:coreProperties>
</file>