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394" r:id="rId6"/>
    <p:sldId id="389" r:id="rId7"/>
    <p:sldId id="399" r:id="rId8"/>
    <p:sldId id="40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pos="29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72BB"/>
    <a:srgbClr val="9BBB4E"/>
    <a:srgbClr val="4F81BD"/>
    <a:srgbClr val="1D6295"/>
    <a:srgbClr val="FEB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8" autoAdjust="0"/>
    <p:restoredTop sz="95176" autoAdjust="0"/>
  </p:normalViewPr>
  <p:slideViewPr>
    <p:cSldViewPr>
      <p:cViewPr varScale="1">
        <p:scale>
          <a:sx n="64" d="100"/>
          <a:sy n="64" d="100"/>
        </p:scale>
        <p:origin x="1592" y="36"/>
      </p:cViewPr>
      <p:guideLst>
        <p:guide orient="horz" pos="1207"/>
        <p:guide pos="385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256" tIns="46629" rIns="93256" bIns="466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256" tIns="46629" rIns="93256" bIns="46629" rtlCol="0"/>
          <a:lstStyle>
            <a:lvl1pPr algn="r">
              <a:defRPr sz="1200"/>
            </a:lvl1pPr>
          </a:lstStyle>
          <a:p>
            <a:fld id="{EDB8196D-DA18-4210-8B8C-5DD7496A9C9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256" tIns="46629" rIns="93256" bIns="466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256" tIns="46629" rIns="93256" bIns="46629" rtlCol="0" anchor="b"/>
          <a:lstStyle>
            <a:lvl1pPr algn="r">
              <a:defRPr sz="1200"/>
            </a:lvl1pPr>
          </a:lstStyle>
          <a:p>
            <a:fld id="{420EE8DD-EE51-475A-9CCE-6DFEE1A58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64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256" tIns="46629" rIns="93256" bIns="466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256" tIns="46629" rIns="93256" bIns="46629" rtlCol="0"/>
          <a:lstStyle>
            <a:lvl1pPr algn="r">
              <a:defRPr sz="1200"/>
            </a:lvl1pPr>
          </a:lstStyle>
          <a:p>
            <a:fld id="{3247CBDE-8ED7-4EAB-B37C-3C1A8AF3E44A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6" tIns="46629" rIns="93256" bIns="4662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256" tIns="46629" rIns="93256" bIns="466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256" tIns="46629" rIns="93256" bIns="466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256" tIns="46629" rIns="93256" bIns="46629" rtlCol="0" anchor="b"/>
          <a:lstStyle>
            <a:lvl1pPr algn="r">
              <a:defRPr sz="1200"/>
            </a:lvl1pPr>
          </a:lstStyle>
          <a:p>
            <a:fld id="{7F827032-A2F0-47A0-98C4-633B71DEB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7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27032-A2F0-47A0-98C4-633B71DEBA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82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27032-A2F0-47A0-98C4-633B71DEBAD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27032-A2F0-47A0-98C4-633B71DEBA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46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27032-A2F0-47A0-98C4-633B71DEBAD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5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3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7F6E9-ED30-4F30-9398-EA1D1324B748}" type="datetime1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1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78CB5D-1715-4D14-AAD9-A40B15AED655}" type="datetime1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57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0E195-2B81-4CC4-AE86-B40CD0F8381A}" type="datetime1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9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BF50A-417F-4DD7-BA76-A492D6A30A21}" type="datetime1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516216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6A0B23B-3646-4171-B721-B1E941326205}" type="slidenum">
              <a:rPr lang="en-GB" sz="1200" b="0" smtClean="0"/>
              <a:pPr algn="r"/>
              <a:t>‹#›</a:t>
            </a:fld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331528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03CD6-CAB9-4681-BBFA-53181D3D2CAE}" type="datetime1">
              <a:rPr lang="en-GB" smtClean="0"/>
              <a:t>26/10/2018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2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F547A3-85C7-4463-AD48-B51697197CDD}" type="datetime1">
              <a:rPr lang="en-GB" smtClean="0"/>
              <a:t>26/10/2018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59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BFB60E-3EC6-44B1-BDEB-4B9233015091}" type="datetime1">
              <a:rPr lang="en-GB" smtClean="0"/>
              <a:t>26/10/2018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DA873-93A4-4538-B5E3-3D05BA426A35}" type="datetime1">
              <a:rPr lang="en-GB" smtClean="0"/>
              <a:t>26/10/2018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5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AA1D9D-9686-4D05-A822-BD7C0DA10650}" type="datetime1">
              <a:rPr lang="en-GB" smtClean="0"/>
              <a:t>26/10/2018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60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F689-4A22-4F4F-B550-E62B61DD056C}" type="datetime1">
              <a:rPr lang="en-GB" smtClean="0"/>
              <a:t>26/10/2018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39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0" y="6356350"/>
            <a:ext cx="197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B23B-3646-4171-B721-B1E9413262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0" y="6307200"/>
            <a:ext cx="9144000" cy="5508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01" y="6348600"/>
            <a:ext cx="862323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20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31188" y="634381"/>
            <a:ext cx="8280000" cy="184482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Blockchain and Safeguards: 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Potential of Distributed Ledger Technology for Nuclear Safeguards Information Management</a:t>
            </a:r>
            <a:br>
              <a:rPr lang="en-US" dirty="0"/>
            </a:br>
            <a:endParaRPr lang="en-US" dirty="0"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1188" y="2856119"/>
            <a:ext cx="792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841484" y="4665621"/>
            <a:ext cx="8280000" cy="658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/>
            <a:r>
              <a:rPr lang="en-GB" cap="none" dirty="0">
                <a:solidFill>
                  <a:srgbClr val="0072BB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Thursday, 8 November 2018, 9:00am – 10:30am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16028"/>
              </p:ext>
            </p:extLst>
          </p:nvPr>
        </p:nvGraphicFramePr>
        <p:xfrm>
          <a:off x="-180528" y="3299556"/>
          <a:ext cx="7920372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572">
                  <a:extLst>
                    <a:ext uri="{9D8B030D-6E8A-4147-A177-3AD203B41FA5}">
                      <a16:colId xmlns:a16="http://schemas.microsoft.com/office/drawing/2014/main" val="230379935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089633852"/>
                    </a:ext>
                  </a:extLst>
                </a:gridCol>
                <a:gridCol w="3527512">
                  <a:extLst>
                    <a:ext uri="{9D8B030D-6E8A-4147-A177-3AD203B41FA5}">
                      <a16:colId xmlns:a16="http://schemas.microsoft.com/office/drawing/2014/main" val="2751867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cap="none" dirty="0">
                        <a:solidFill>
                          <a:srgbClr val="0072BB"/>
                        </a:solidFill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6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Cindy Vestergaard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Director, Nuclear Safeguards Program, The Stimson Center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419057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611188" y="4365104"/>
            <a:ext cx="792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188" y="5589240"/>
            <a:ext cx="792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51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4654352" y="1268760"/>
            <a:ext cx="3657600" cy="0"/>
          </a:xfrm>
          <a:prstGeom prst="line">
            <a:avLst/>
          </a:prstGeom>
          <a:noFill/>
          <a:ln w="19050">
            <a:solidFill>
              <a:srgbClr val="0072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 bwMode="auto">
          <a:xfrm>
            <a:off x="4578152" y="908720"/>
            <a:ext cx="3733800" cy="368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Opportunities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 bwMode="auto">
          <a:xfrm>
            <a:off x="4605776" y="1289721"/>
            <a:ext cx="4430720" cy="23042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 - optimize reconciliation process, reducing time and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    costs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immediate notification of security breaches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verifiable, immutable history of transactions/data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avoid risk of single points of failure that could disable the network and makes recovery easier given data is replicated throughout the system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- </a:t>
            </a: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enables data analytics to identify patterns 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95536" y="116632"/>
            <a:ext cx="8748464" cy="648071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DLT for an SSAC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(Cindy Vestergaard, Stimson Center)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95536" y="764704"/>
            <a:ext cx="8244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1"/>
          </p:cNvCxnSpPr>
          <p:nvPr/>
        </p:nvCxnSpPr>
        <p:spPr>
          <a:xfrm flipH="1">
            <a:off x="4572000" y="1092870"/>
            <a:ext cx="6152" cy="489194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>
            <a:off x="4572000" y="-620991"/>
            <a:ext cx="0" cy="8244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688128" y="3933056"/>
            <a:ext cx="3657600" cy="0"/>
          </a:xfrm>
          <a:prstGeom prst="line">
            <a:avLst/>
          </a:prstGeom>
          <a:noFill/>
          <a:ln w="19050">
            <a:solidFill>
              <a:srgbClr val="0072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505512" y="3933056"/>
            <a:ext cx="3600000" cy="0"/>
          </a:xfrm>
          <a:prstGeom prst="line">
            <a:avLst/>
          </a:prstGeom>
          <a:noFill/>
          <a:ln w="19050">
            <a:solidFill>
              <a:srgbClr val="0072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24" name="Text Placeholder 1"/>
          <p:cNvSpPr txBox="1">
            <a:spLocks/>
          </p:cNvSpPr>
          <p:nvPr/>
        </p:nvSpPr>
        <p:spPr bwMode="auto">
          <a:xfrm>
            <a:off x="429312" y="3585716"/>
            <a:ext cx="3733800" cy="368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Challenges</a:t>
            </a:r>
          </a:p>
        </p:txBody>
      </p:sp>
      <p:sp>
        <p:nvSpPr>
          <p:cNvPr id="25" name="Text Placeholder 1"/>
          <p:cNvSpPr txBox="1">
            <a:spLocks/>
          </p:cNvSpPr>
          <p:nvPr/>
        </p:nvSpPr>
        <p:spPr bwMode="auto">
          <a:xfrm>
            <a:off x="4611928" y="3573016"/>
            <a:ext cx="3733800" cy="368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Stakeholders</a:t>
            </a:r>
          </a:p>
        </p:txBody>
      </p:sp>
      <p:sp>
        <p:nvSpPr>
          <p:cNvPr id="29" name="Text Placeholder 2"/>
          <p:cNvSpPr txBox="1">
            <a:spLocks/>
          </p:cNvSpPr>
          <p:nvPr/>
        </p:nvSpPr>
        <p:spPr bwMode="auto">
          <a:xfrm>
            <a:off x="401687" y="3933056"/>
            <a:ext cx="4130385" cy="23042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Political/Legal: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Member State acceptability of new technologies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-National policies on transmission of sensitive     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information 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     -L</a:t>
            </a:r>
            <a:r>
              <a:rPr lang="en-GB" sz="1400" dirty="0" err="1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ong</a:t>
            </a:r>
            <a:r>
              <a:rPr lang="en-GB" sz="1400" dirty="0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 lag times in adapting national 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       legislation to emerging technologies</a:t>
            </a:r>
            <a:endParaRPr lang="en-US" sz="1400" dirty="0">
              <a:latin typeface="Segoe UI" panose="020B0502040204020203" pitchFamily="34" charset="0"/>
              <a:ea typeface="Segoe UI Historic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Sustainability: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costs for development and maintenance (routinely updating DLT platform) 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</a:t>
            </a:r>
          </a:p>
        </p:txBody>
      </p:sp>
      <p:sp>
        <p:nvSpPr>
          <p:cNvPr id="30" name="Text Placeholder 2"/>
          <p:cNvSpPr txBox="1">
            <a:spLocks/>
          </p:cNvSpPr>
          <p:nvPr/>
        </p:nvSpPr>
        <p:spPr bwMode="auto">
          <a:xfrm>
            <a:off x="4611928" y="3933056"/>
            <a:ext cx="4424568" cy="23042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/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Stakeholder engagement early in the process of implementing a new technology is critical:</a:t>
            </a:r>
          </a:p>
          <a:p>
            <a:pPr marL="0" indent="0">
              <a:spcAft>
                <a:spcPts val="600"/>
              </a:spcAft>
              <a:buFont typeface="Arial"/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Operators (industry and laboratories)</a:t>
            </a:r>
          </a:p>
          <a:p>
            <a:pPr marL="0" indent="0">
              <a:spcAft>
                <a:spcPts val="600"/>
              </a:spcAft>
              <a:buFont typeface="Arial"/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SSAC (national regulator)</a:t>
            </a:r>
          </a:p>
          <a:p>
            <a:pPr marL="0" indent="0">
              <a:spcAft>
                <a:spcPts val="600"/>
              </a:spcAft>
              <a:buFont typeface="Arial"/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Potential to be used for NCAs (see next slide)</a:t>
            </a:r>
          </a:p>
          <a:p>
            <a:pPr marL="0" indent="0">
              <a:buFont typeface="Arial"/>
              <a:buNone/>
              <a:defRPr/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1CA924-B429-4B3B-B297-9018F11E2916}"/>
              </a:ext>
            </a:extLst>
          </p:cNvPr>
          <p:cNvSpPr/>
          <p:nvPr/>
        </p:nvSpPr>
        <p:spPr>
          <a:xfrm>
            <a:off x="180879" y="1871419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1D6295"/>
              </a:buClr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Goal: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Secure streamlining of information flows and SSAC database between operators and SSAC</a:t>
            </a:r>
          </a:p>
          <a:p>
            <a:pPr>
              <a:buClr>
                <a:srgbClr val="1D6295"/>
              </a:buClr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Tech: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Permissioned DLT platform (possible use of IoT sensors, AI algorithms, </a:t>
            </a:r>
            <a:r>
              <a:rPr lang="en-US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etc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>
              <a:buClr>
                <a:srgbClr val="1D6295"/>
              </a:buClr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Timeline: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1- 1.5 years: 3-6 months for mapping the SSAC ecosystem, 3-6 months for developing RFP, 3-6 months for first proof of concept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B99EF61-F9CE-4AF2-B789-82A5FFF2314C}"/>
              </a:ext>
            </a:extLst>
          </p:cNvPr>
          <p:cNvGrpSpPr/>
          <p:nvPr/>
        </p:nvGrpSpPr>
        <p:grpSpPr>
          <a:xfrm>
            <a:off x="762842" y="774557"/>
            <a:ext cx="2692127" cy="967138"/>
            <a:chOff x="1" y="117815"/>
            <a:chExt cx="3803173" cy="1356943"/>
          </a:xfrm>
        </p:grpSpPr>
        <p:sp>
          <p:nvSpPr>
            <p:cNvPr id="40" name="TextBox 4">
              <a:extLst>
                <a:ext uri="{FF2B5EF4-FFF2-40B4-BE49-F238E27FC236}">
                  <a16:creationId xmlns:a16="http://schemas.microsoft.com/office/drawing/2014/main" id="{D5E780A0-30D7-4750-BEEB-25241BDF43BE}"/>
                </a:ext>
              </a:extLst>
            </p:cNvPr>
            <p:cNvSpPr txBox="1"/>
            <p:nvPr/>
          </p:nvSpPr>
          <p:spPr>
            <a:xfrm>
              <a:off x="1" y="721017"/>
              <a:ext cx="1619250" cy="19525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Operator</a:t>
              </a:r>
              <a:endParaRPr lang="en-US" sz="1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B8126CE-4A16-406E-A118-8486AA657442}"/>
                </a:ext>
              </a:extLst>
            </p:cNvPr>
            <p:cNvSpPr/>
            <p:nvPr/>
          </p:nvSpPr>
          <p:spPr>
            <a:xfrm>
              <a:off x="2020443" y="117815"/>
              <a:ext cx="1782731" cy="1289304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SSAC</a:t>
              </a:r>
            </a:p>
          </p:txBody>
        </p:sp>
        <p:sp>
          <p:nvSpPr>
            <p:cNvPr id="43" name="TextBox 5">
              <a:extLst>
                <a:ext uri="{FF2B5EF4-FFF2-40B4-BE49-F238E27FC236}">
                  <a16:creationId xmlns:a16="http://schemas.microsoft.com/office/drawing/2014/main" id="{3988F50A-4ABF-4AA1-ABAC-C9408422A95E}"/>
                </a:ext>
              </a:extLst>
            </p:cNvPr>
            <p:cNvSpPr txBox="1"/>
            <p:nvPr/>
          </p:nvSpPr>
          <p:spPr>
            <a:xfrm>
              <a:off x="44451" y="1254893"/>
              <a:ext cx="1574799" cy="219865"/>
            </a:xfrm>
            <a:prstGeom prst="rect">
              <a:avLst/>
            </a:prstGeom>
            <a:solidFill>
              <a:srgbClr val="CC99FF"/>
            </a:solidFill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6600CC"/>
                  </a:solidFill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Operato</a:t>
              </a:r>
              <a:r>
                <a:rPr lang="en-US" sz="1200" dirty="0">
                  <a:solidFill>
                    <a:srgbClr val="6600CC"/>
                  </a:solidFill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r</a:t>
              </a:r>
              <a:endParaRPr lang="en-US" sz="1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249746E-E3F3-4CC9-A539-F5CFD9BCCA43}"/>
                </a:ext>
              </a:extLst>
            </p:cNvPr>
            <p:cNvGrpSpPr/>
            <p:nvPr/>
          </p:nvGrpSpPr>
          <p:grpSpPr>
            <a:xfrm>
              <a:off x="1330444" y="679641"/>
              <a:ext cx="1367287" cy="255939"/>
              <a:chOff x="1330444" y="679641"/>
              <a:chExt cx="1367287" cy="255939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DD7058F7-32C3-4D67-8DCE-007249B979B2}"/>
                  </a:ext>
                </a:extLst>
              </p:cNvPr>
              <p:cNvSpPr/>
              <p:nvPr/>
            </p:nvSpPr>
            <p:spPr>
              <a:xfrm>
                <a:off x="1330444" y="679641"/>
                <a:ext cx="1367287" cy="25593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0A52660D-350C-49A8-AE44-8D4CC045362A}"/>
                  </a:ext>
                </a:extLst>
              </p:cNvPr>
              <p:cNvSpPr/>
              <p:nvPr/>
            </p:nvSpPr>
            <p:spPr>
              <a:xfrm>
                <a:off x="2457549" y="740293"/>
                <a:ext cx="113255" cy="11049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8CB62A69-B4F2-4022-8521-8D3B81567843}"/>
                  </a:ext>
                </a:extLst>
              </p:cNvPr>
              <p:cNvSpPr/>
              <p:nvPr/>
            </p:nvSpPr>
            <p:spPr>
              <a:xfrm>
                <a:off x="1432119" y="744308"/>
                <a:ext cx="117468" cy="10647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B20770A-DD7F-4C96-953F-4A706ED7CCBC}"/>
                </a:ext>
              </a:extLst>
            </p:cNvPr>
            <p:cNvGrpSpPr/>
            <p:nvPr/>
          </p:nvGrpSpPr>
          <p:grpSpPr>
            <a:xfrm>
              <a:off x="1231367" y="1056831"/>
              <a:ext cx="1648374" cy="347535"/>
              <a:chOff x="1231367" y="1056831"/>
              <a:chExt cx="1648374" cy="347535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B93607B1-01EF-4110-B683-4EE69389CF7A}"/>
                  </a:ext>
                </a:extLst>
              </p:cNvPr>
              <p:cNvSpPr/>
              <p:nvPr/>
            </p:nvSpPr>
            <p:spPr>
              <a:xfrm rot="20689468">
                <a:off x="1231367" y="1102427"/>
                <a:ext cx="1648374" cy="25670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D028839A-13DC-402F-B865-F894DC5C6981}"/>
                  </a:ext>
                </a:extLst>
              </p:cNvPr>
              <p:cNvSpPr/>
              <p:nvPr/>
            </p:nvSpPr>
            <p:spPr>
              <a:xfrm>
                <a:off x="2570804" y="1056831"/>
                <a:ext cx="138710" cy="1059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4761F0C-ABFF-4AF3-9928-63B33F111BEF}"/>
                  </a:ext>
                </a:extLst>
              </p:cNvPr>
              <p:cNvSpPr/>
              <p:nvPr/>
            </p:nvSpPr>
            <p:spPr>
              <a:xfrm>
                <a:off x="1394017" y="1302329"/>
                <a:ext cx="120656" cy="10203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587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4654352" y="1268760"/>
            <a:ext cx="3657600" cy="0"/>
          </a:xfrm>
          <a:prstGeom prst="line">
            <a:avLst/>
          </a:prstGeom>
          <a:noFill/>
          <a:ln w="19050">
            <a:solidFill>
              <a:srgbClr val="0072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 bwMode="auto">
          <a:xfrm>
            <a:off x="4578152" y="908720"/>
            <a:ext cx="3733800" cy="368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Opportunities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 bwMode="auto">
          <a:xfrm>
            <a:off x="4605776" y="1289721"/>
            <a:ext cx="4430720" cy="23042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 - real-time reporting between SSACs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 - optimize reconciliation process, reducing time and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    costs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immediate notification of security breaches 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replicated data avoids risk of single points of failure 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verifiable, immutable history of transactions/data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enables data analytics to identify patterns 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95536" y="116632"/>
            <a:ext cx="8748464" cy="648071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DLT for NCAs (2+ SSACs)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(Cindy Vestergaard, Stimson Center)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95536" y="764704"/>
            <a:ext cx="8244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1"/>
          </p:cNvCxnSpPr>
          <p:nvPr/>
        </p:nvCxnSpPr>
        <p:spPr>
          <a:xfrm flipH="1">
            <a:off x="4572000" y="1092870"/>
            <a:ext cx="6152" cy="489194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>
            <a:off x="4572000" y="-620991"/>
            <a:ext cx="0" cy="8244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688128" y="3933056"/>
            <a:ext cx="3657600" cy="0"/>
          </a:xfrm>
          <a:prstGeom prst="line">
            <a:avLst/>
          </a:prstGeom>
          <a:noFill/>
          <a:ln w="19050">
            <a:solidFill>
              <a:srgbClr val="0072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505512" y="3933056"/>
            <a:ext cx="3600000" cy="0"/>
          </a:xfrm>
          <a:prstGeom prst="line">
            <a:avLst/>
          </a:prstGeom>
          <a:noFill/>
          <a:ln w="19050">
            <a:solidFill>
              <a:srgbClr val="0072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24" name="Text Placeholder 1"/>
          <p:cNvSpPr txBox="1">
            <a:spLocks/>
          </p:cNvSpPr>
          <p:nvPr/>
        </p:nvSpPr>
        <p:spPr bwMode="auto">
          <a:xfrm>
            <a:off x="429312" y="3585716"/>
            <a:ext cx="3733800" cy="368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Challenges</a:t>
            </a:r>
          </a:p>
        </p:txBody>
      </p:sp>
      <p:sp>
        <p:nvSpPr>
          <p:cNvPr id="25" name="Text Placeholder 1"/>
          <p:cNvSpPr txBox="1">
            <a:spLocks/>
          </p:cNvSpPr>
          <p:nvPr/>
        </p:nvSpPr>
        <p:spPr bwMode="auto">
          <a:xfrm>
            <a:off x="4611928" y="3573016"/>
            <a:ext cx="3733800" cy="368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Stakeholders</a:t>
            </a:r>
          </a:p>
        </p:txBody>
      </p:sp>
      <p:sp>
        <p:nvSpPr>
          <p:cNvPr id="29" name="Text Placeholder 2"/>
          <p:cNvSpPr txBox="1">
            <a:spLocks/>
          </p:cNvSpPr>
          <p:nvPr/>
        </p:nvSpPr>
        <p:spPr bwMode="auto">
          <a:xfrm>
            <a:off x="401687" y="3933056"/>
            <a:ext cx="4130385" cy="23042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Political/Legal: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Member State acceptability of new technologies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-Natl policies on transmitting sensitive info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      -L</a:t>
            </a:r>
            <a:r>
              <a:rPr lang="en-GB" sz="1400" dirty="0" err="1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ong</a:t>
            </a:r>
            <a:r>
              <a:rPr lang="en-GB" sz="1400" dirty="0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 lag times in adapting national 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       legislation to emerging technologies</a:t>
            </a:r>
          </a:p>
          <a:p>
            <a:pPr marL="0" indent="0">
              <a:buClr>
                <a:srgbClr val="1D6295"/>
              </a:buClr>
              <a:buNone/>
              <a:defRPr/>
            </a:pPr>
            <a:endParaRPr lang="en-US" sz="1400" dirty="0">
              <a:latin typeface="Segoe UI" panose="020B0502040204020203" pitchFamily="34" charset="0"/>
              <a:ea typeface="Segoe UI Historic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Sustainability: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costs for development and maintenance (routinely updating DLT platform) 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</a:t>
            </a:r>
          </a:p>
        </p:txBody>
      </p:sp>
      <p:sp>
        <p:nvSpPr>
          <p:cNvPr id="30" name="Text Placeholder 2"/>
          <p:cNvSpPr txBox="1">
            <a:spLocks/>
          </p:cNvSpPr>
          <p:nvPr/>
        </p:nvSpPr>
        <p:spPr bwMode="auto">
          <a:xfrm>
            <a:off x="4611928" y="3933056"/>
            <a:ext cx="4424568" cy="23042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Operators (industry and laboratories) 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SSACs to a specific NCA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Potential for IAEA to be linked in on a specific transfer (thereby improving transit matching)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Regional safeguards regimes such as Euratom and ABACC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NSG to tag and track items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202DE4-927B-42B7-B883-CE8CB486A025}"/>
              </a:ext>
            </a:extLst>
          </p:cNvPr>
          <p:cNvGrpSpPr/>
          <p:nvPr/>
        </p:nvGrpSpPr>
        <p:grpSpPr>
          <a:xfrm>
            <a:off x="832048" y="815221"/>
            <a:ext cx="2008257" cy="1087761"/>
            <a:chOff x="0" y="-69859"/>
            <a:chExt cx="5326612" cy="3152318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3C4E1A0-A79B-437D-8BC1-F3474B8B77FE}"/>
                </a:ext>
              </a:extLst>
            </p:cNvPr>
            <p:cNvGrpSpPr/>
            <p:nvPr/>
          </p:nvGrpSpPr>
          <p:grpSpPr>
            <a:xfrm>
              <a:off x="0" y="-69859"/>
              <a:ext cx="4129309" cy="2732506"/>
              <a:chOff x="0" y="-69859"/>
              <a:chExt cx="4129309" cy="2732506"/>
            </a:xfrm>
          </p:grpSpPr>
          <p:sp>
            <p:nvSpPr>
              <p:cNvPr id="27" name="TextBox 4">
                <a:extLst>
                  <a:ext uri="{FF2B5EF4-FFF2-40B4-BE49-F238E27FC236}">
                    <a16:creationId xmlns:a16="http://schemas.microsoft.com/office/drawing/2014/main" id="{0D14C81C-8179-4303-93E9-1F7B0613CE47}"/>
                  </a:ext>
                </a:extLst>
              </p:cNvPr>
              <p:cNvSpPr txBox="1"/>
              <p:nvPr/>
            </p:nvSpPr>
            <p:spPr>
              <a:xfrm>
                <a:off x="0" y="2314793"/>
                <a:ext cx="1619250" cy="237490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SSAC</a:t>
                </a:r>
                <a:endParaRPr lang="en-US" sz="1200">
                  <a:effectLst/>
                  <a:latin typeface="Times New Roman" panose="02020603050405020304" pitchFamily="18" charset="0"/>
                  <a:ea typeface="MS Mincho" panose="02020609040205080304" pitchFamily="49" charset="-128"/>
                </a:endParaRPr>
              </a:p>
            </p:txBody>
          </p:sp>
          <p:sp>
            <p:nvSpPr>
              <p:cNvPr id="28" name="TextBox 5">
                <a:extLst>
                  <a:ext uri="{FF2B5EF4-FFF2-40B4-BE49-F238E27FC236}">
                    <a16:creationId xmlns:a16="http://schemas.microsoft.com/office/drawing/2014/main" id="{572C8D66-6083-42FA-89BB-767EE77BB429}"/>
                  </a:ext>
                </a:extLst>
              </p:cNvPr>
              <p:cNvSpPr txBox="1"/>
              <p:nvPr/>
            </p:nvSpPr>
            <p:spPr>
              <a:xfrm>
                <a:off x="2510059" y="2314769"/>
                <a:ext cx="1619250" cy="237490"/>
              </a:xfrm>
              <a:prstGeom prst="rect">
                <a:avLst/>
              </a:prstGeom>
              <a:solidFill>
                <a:srgbClr val="CC99FF"/>
              </a:solidFill>
            </p:spPr>
            <p:txBody>
              <a:bodyPr wrap="square" rtlCol="0">
                <a:sp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6600CC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SSAC</a:t>
                </a:r>
                <a:endParaRPr lang="en-US" sz="1200" dirty="0">
                  <a:effectLst/>
                  <a:latin typeface="Times New Roman" panose="02020603050405020304" pitchFamily="18" charset="0"/>
                  <a:ea typeface="MS Mincho" panose="02020609040205080304" pitchFamily="49" charset="-128"/>
                </a:endParaRP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E03D032-8BAB-4004-AB7D-80CAFF285351}"/>
                  </a:ext>
                </a:extLst>
              </p:cNvPr>
              <p:cNvGrpSpPr/>
              <p:nvPr/>
            </p:nvGrpSpPr>
            <p:grpSpPr>
              <a:xfrm>
                <a:off x="1262353" y="2200942"/>
                <a:ext cx="1525016" cy="461705"/>
                <a:chOff x="1262353" y="2200942"/>
                <a:chExt cx="1525016" cy="461705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D9F3E67D-20E2-476A-B345-9AA5B1289D53}"/>
                    </a:ext>
                  </a:extLst>
                </p:cNvPr>
                <p:cNvSpPr/>
                <p:nvPr/>
              </p:nvSpPr>
              <p:spPr>
                <a:xfrm>
                  <a:off x="1262353" y="2200942"/>
                  <a:ext cx="1525016" cy="46170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F19B6AE1-2498-4350-8A1F-4F101B6E364C}"/>
                    </a:ext>
                  </a:extLst>
                </p:cNvPr>
                <p:cNvSpPr/>
                <p:nvPr/>
              </p:nvSpPr>
              <p:spPr>
                <a:xfrm>
                  <a:off x="1370795" y="2371191"/>
                  <a:ext cx="164592" cy="164592"/>
                </a:xfrm>
                <a:prstGeom prst="ellipse">
                  <a:avLst/>
                </a:prstGeom>
                <a:noFill/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806E5C66-7678-4E6A-B21E-16EAD8519B79}"/>
                    </a:ext>
                  </a:extLst>
                </p:cNvPr>
                <p:cNvSpPr/>
                <p:nvPr/>
              </p:nvSpPr>
              <p:spPr>
                <a:xfrm>
                  <a:off x="2558497" y="2345788"/>
                  <a:ext cx="164592" cy="164592"/>
                </a:xfrm>
                <a:prstGeom prst="ellipse">
                  <a:avLst/>
                </a:prstGeom>
                <a:noFill/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334B0B55-47F5-488A-9F29-F11D120546A6}"/>
                  </a:ext>
                </a:extLst>
              </p:cNvPr>
              <p:cNvSpPr/>
              <p:nvPr/>
            </p:nvSpPr>
            <p:spPr>
              <a:xfrm>
                <a:off x="1243305" y="-69859"/>
                <a:ext cx="1804924" cy="1289304"/>
              </a:xfrm>
              <a:prstGeom prst="ellipse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IAEA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DE9C0394-7D6E-46F7-B4AC-548309B2990B}"/>
                  </a:ext>
                </a:extLst>
              </p:cNvPr>
              <p:cNvGrpSpPr/>
              <p:nvPr/>
            </p:nvGrpSpPr>
            <p:grpSpPr>
              <a:xfrm>
                <a:off x="1820539" y="882760"/>
                <a:ext cx="511267" cy="1585319"/>
                <a:chOff x="1820539" y="882760"/>
                <a:chExt cx="511267" cy="1585319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E973EF01-EFFB-4905-9D1C-427B4FB2E153}"/>
                    </a:ext>
                  </a:extLst>
                </p:cNvPr>
                <p:cNvSpPr/>
                <p:nvPr/>
              </p:nvSpPr>
              <p:spPr>
                <a:xfrm>
                  <a:off x="1974825" y="980086"/>
                  <a:ext cx="164592" cy="164592"/>
                </a:xfrm>
                <a:prstGeom prst="ellipse">
                  <a:avLst/>
                </a:prstGeom>
                <a:noFill/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B7E1E274-8862-40BA-86CE-E17462FB5BFC}"/>
                    </a:ext>
                  </a:extLst>
                </p:cNvPr>
                <p:cNvSpPr/>
                <p:nvPr/>
              </p:nvSpPr>
              <p:spPr>
                <a:xfrm rot="16200000">
                  <a:off x="1283513" y="1419786"/>
                  <a:ext cx="1585319" cy="511267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2B5DB29-6C39-4C74-A599-1156C08505E0}"/>
                </a:ext>
              </a:extLst>
            </p:cNvPr>
            <p:cNvSpPr/>
            <p:nvPr/>
          </p:nvSpPr>
          <p:spPr>
            <a:xfrm>
              <a:off x="3606782" y="2627566"/>
              <a:ext cx="1719830" cy="4548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21CA924-B429-4B3B-B297-9018F11E2916}"/>
              </a:ext>
            </a:extLst>
          </p:cNvPr>
          <p:cNvSpPr/>
          <p:nvPr/>
        </p:nvSpPr>
        <p:spPr>
          <a:xfrm>
            <a:off x="180879" y="1871419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1D6295"/>
              </a:buClr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Goal: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Secure streamlining of information flows for NCA reporting (and nuclear trade) between 2 or more SSACs</a:t>
            </a:r>
          </a:p>
          <a:p>
            <a:pPr>
              <a:buClr>
                <a:srgbClr val="1D6295"/>
              </a:buClr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Tech: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Permissioned DLT platform (possible use of IoT sensors, AI algorithms, </a:t>
            </a:r>
            <a:r>
              <a:rPr lang="en-US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etc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>
              <a:buClr>
                <a:srgbClr val="1D6295"/>
              </a:buClr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Timeline: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1- 1.5 years: 3 months mapping DGR information flows, 3-6 months for developing RFP, 3-6 months for first proof of concept</a:t>
            </a:r>
          </a:p>
        </p:txBody>
      </p:sp>
    </p:spTree>
    <p:extLst>
      <p:ext uri="{BB962C8B-B14F-4D97-AF65-F5344CB8AC3E}">
        <p14:creationId xmlns:p14="http://schemas.microsoft.com/office/powerpoint/2010/main" val="57959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4654352" y="1268760"/>
            <a:ext cx="3657600" cy="0"/>
          </a:xfrm>
          <a:prstGeom prst="line">
            <a:avLst/>
          </a:prstGeom>
          <a:noFill/>
          <a:ln w="19050">
            <a:solidFill>
              <a:srgbClr val="0072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 bwMode="auto">
          <a:xfrm>
            <a:off x="4578152" y="908720"/>
            <a:ext cx="3733800" cy="368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Opportunities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 bwMode="auto">
          <a:xfrm>
            <a:off x="4605776" y="1289721"/>
            <a:ext cx="4430720" cy="23042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 As an emerging facility, operators of DGRs could use DLT from the beginning to:</a:t>
            </a:r>
          </a:p>
          <a:p>
            <a:pPr>
              <a:buClr>
                <a:srgbClr val="1D6295"/>
              </a:buClr>
              <a:buFontTx/>
              <a:buChar char="-"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fully integrate safety, physical security and safeguards considerations with emerging tech</a:t>
            </a:r>
          </a:p>
          <a:p>
            <a:pPr>
              <a:buClr>
                <a:srgbClr val="1D6295"/>
              </a:buClr>
              <a:buFontTx/>
              <a:buChar char="-"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optimize reconciliation process, reducing time and costs</a:t>
            </a:r>
          </a:p>
          <a:p>
            <a:pPr>
              <a:buClr>
                <a:srgbClr val="1D6295"/>
              </a:buClr>
              <a:buFontTx/>
              <a:buChar char="-"/>
              <a:defRPr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achieve full digital integration and be first to test a proof of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concept before operations begin</a:t>
            </a:r>
          </a:p>
          <a:p>
            <a:pPr>
              <a:buClr>
                <a:srgbClr val="1D6295"/>
              </a:buClr>
              <a:buFontTx/>
              <a:buChar char="-"/>
              <a:defRPr/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Real-time reporting to SSAC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95536" y="116632"/>
            <a:ext cx="8748464" cy="648071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DLT for Operator (DGR)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(Cindy Vestergaard, Stimson Center)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95536" y="764704"/>
            <a:ext cx="8244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1"/>
          </p:cNvCxnSpPr>
          <p:nvPr/>
        </p:nvCxnSpPr>
        <p:spPr>
          <a:xfrm flipH="1">
            <a:off x="4572000" y="1092870"/>
            <a:ext cx="6152" cy="489194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>
            <a:off x="4572000" y="-620991"/>
            <a:ext cx="0" cy="8244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688128" y="3933056"/>
            <a:ext cx="3657600" cy="0"/>
          </a:xfrm>
          <a:prstGeom prst="line">
            <a:avLst/>
          </a:prstGeom>
          <a:noFill/>
          <a:ln w="19050">
            <a:solidFill>
              <a:srgbClr val="0072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505512" y="3933056"/>
            <a:ext cx="3600000" cy="0"/>
          </a:xfrm>
          <a:prstGeom prst="line">
            <a:avLst/>
          </a:prstGeom>
          <a:noFill/>
          <a:ln w="19050">
            <a:solidFill>
              <a:srgbClr val="0072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24" name="Text Placeholder 1"/>
          <p:cNvSpPr txBox="1">
            <a:spLocks/>
          </p:cNvSpPr>
          <p:nvPr/>
        </p:nvSpPr>
        <p:spPr bwMode="auto">
          <a:xfrm>
            <a:off x="429312" y="3585716"/>
            <a:ext cx="3733800" cy="368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Challenges</a:t>
            </a:r>
          </a:p>
        </p:txBody>
      </p:sp>
      <p:sp>
        <p:nvSpPr>
          <p:cNvPr id="25" name="Text Placeholder 1"/>
          <p:cNvSpPr txBox="1">
            <a:spLocks/>
          </p:cNvSpPr>
          <p:nvPr/>
        </p:nvSpPr>
        <p:spPr bwMode="auto">
          <a:xfrm>
            <a:off x="4611928" y="3573016"/>
            <a:ext cx="3733800" cy="368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Stakeholders</a:t>
            </a:r>
          </a:p>
        </p:txBody>
      </p:sp>
      <p:sp>
        <p:nvSpPr>
          <p:cNvPr id="29" name="Text Placeholder 2"/>
          <p:cNvSpPr txBox="1">
            <a:spLocks/>
          </p:cNvSpPr>
          <p:nvPr/>
        </p:nvSpPr>
        <p:spPr bwMode="auto">
          <a:xfrm>
            <a:off x="401687" y="3933056"/>
            <a:ext cx="4130385" cy="23042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Political/Legal: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Member State acceptability of new technologies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-Natl policies on transmitting sensitive info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  -L</a:t>
            </a:r>
            <a:r>
              <a:rPr lang="en-GB" sz="1400" dirty="0" err="1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ong</a:t>
            </a:r>
            <a:r>
              <a:rPr lang="en-GB" sz="1400" dirty="0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 lag times in adapting national legislation 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dirty="0"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rPr>
              <a:t>    to emerging technologies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GB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Tech</a:t>
            </a: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: reliance on continuous containment and surveillance (C/S) safeguards measures after </a:t>
            </a:r>
            <a:r>
              <a:rPr lang="en-GB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enclosement</a:t>
            </a:r>
            <a:endParaRPr lang="en-US" sz="1400" dirty="0">
              <a:latin typeface="Segoe UI" panose="020B0502040204020203" pitchFamily="34" charset="0"/>
              <a:ea typeface="Segoe UI Historic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Sustainability: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costs for development and maintenance (routinely updating DLT platform) </a:t>
            </a:r>
          </a:p>
          <a:p>
            <a:pPr marL="0" indent="0">
              <a:buClr>
                <a:srgbClr val="1D6295"/>
              </a:buClr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</a:t>
            </a:r>
          </a:p>
        </p:txBody>
      </p:sp>
      <p:sp>
        <p:nvSpPr>
          <p:cNvPr id="30" name="Text Placeholder 2"/>
          <p:cNvSpPr txBox="1">
            <a:spLocks/>
          </p:cNvSpPr>
          <p:nvPr/>
        </p:nvSpPr>
        <p:spPr bwMode="auto">
          <a:xfrm>
            <a:off x="4611928" y="3933056"/>
            <a:ext cx="4424568" cy="23042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/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DGR operator</a:t>
            </a:r>
          </a:p>
          <a:p>
            <a:pPr marL="0" indent="0">
              <a:spcAft>
                <a:spcPts val="600"/>
              </a:spcAft>
              <a:buFont typeface="Arial"/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Utilities providing SNF to DGR</a:t>
            </a:r>
          </a:p>
          <a:p>
            <a:pPr marL="0" indent="0">
              <a:spcAft>
                <a:spcPts val="600"/>
              </a:spcAft>
              <a:buFont typeface="Arial"/>
              <a:buNone/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 SSAC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1CA924-B429-4B3B-B297-9018F11E2916}"/>
              </a:ext>
            </a:extLst>
          </p:cNvPr>
          <p:cNvSpPr/>
          <p:nvPr/>
        </p:nvSpPr>
        <p:spPr>
          <a:xfrm>
            <a:off x="180879" y="112929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1D6295"/>
              </a:buClr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Goal: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long-term data integrity and secure data storage for operator of a deep geological repository (DGR)</a:t>
            </a:r>
          </a:p>
          <a:p>
            <a:pPr>
              <a:buClr>
                <a:srgbClr val="1D6295"/>
              </a:buClr>
              <a:defRPr/>
            </a:pPr>
            <a:endParaRPr lang="en-US"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1D6295"/>
              </a:buClr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Tech: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Permissioned (possibly even centralized)  DLT platform (additional use of IoT sensors, AI algorithms,</a:t>
            </a:r>
          </a:p>
          <a:p>
            <a:pPr>
              <a:buClr>
                <a:srgbClr val="1D6295"/>
              </a:buClr>
              <a:defRPr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etc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>
              <a:buClr>
                <a:srgbClr val="1D6295"/>
              </a:buClr>
              <a:defRPr/>
            </a:pPr>
            <a:endParaRPr lang="en-US"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1D6295"/>
              </a:buClr>
              <a:defRPr/>
            </a:pP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Timeline: 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9-12 months </a:t>
            </a: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 months for mapping information flows, 3 months for developing RFP, 3-6 months for first proof of concept</a:t>
            </a:r>
          </a:p>
        </p:txBody>
      </p:sp>
    </p:spTree>
    <p:extLst>
      <p:ext uri="{BB962C8B-B14F-4D97-AF65-F5344CB8AC3E}">
        <p14:creationId xmlns:p14="http://schemas.microsoft.com/office/powerpoint/2010/main" val="1426979832"/>
      </p:ext>
    </p:extLst>
  </p:cSld>
  <p:clrMapOvr>
    <a:masterClrMapping/>
  </p:clrMapOvr>
</p:sld>
</file>

<file path=ppt/theme/theme1.xml><?xml version="1.0" encoding="utf-8"?>
<a:theme xmlns:a="http://schemas.openxmlformats.org/drawingml/2006/main" name="S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StateMulti xmlns="96AD7FBA-1383-43ac-AC99-7508C288CDBB" xsi:nil="true"/>
    <_Contributor xmlns="http://schemas.microsoft.com/sharepoint/v3/fields" xsi:nil="true"/>
    <InformationClassification xmlns="74464a09-0275-46e2-a0a7-7b61c96569ee">None</InformationClassification>
    <SGAuthor xmlns="74464a09-0275-46e2-a0a7-7b61c96569ee">
      <UserInfo>
        <DisplayName/>
        <AccountId xsi:nil="true"/>
        <AccountType/>
      </UserInfo>
    </SGAuthor>
    <DocumentDate xmlns="74464a09-0275-46e2-a0a7-7b61c96569ee">2018-01-10T23:00:00+00:00</DocumentDate>
    <_dlc_DocId xmlns="c9bf462a-0f75-452c-8eef-7fbd790c5540">KYH4KMPNUJ4R-164598320-41</_dlc_DocId>
    <_dlc_DocIdUrl xmlns="c9bf462a-0f75-452c-8eef-7fbd790c5540">
      <Url>https://portal.sg.iaea.org/sg/DDGO/SCCS/_layouts/15/DocIdRedir.aspx?ID=KYH4KMPNUJ4R-164598320-41</Url>
      <Description>KYH4KMPNUJ4R-164598320-41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G Document" ma:contentTypeID="0x0101004BAF03EB62E56D489AA9D0D4DB820CD6006E1578FD309AAD4D87382E2E033C7EB0" ma:contentTypeVersion="7" ma:contentTypeDescription="" ma:contentTypeScope="" ma:versionID="c5ac586cacc1d7974e4bb03f781065ef">
  <xsd:schema xmlns:xsd="http://www.w3.org/2001/XMLSchema" xmlns:xs="http://www.w3.org/2001/XMLSchema" xmlns:p="http://schemas.microsoft.com/office/2006/metadata/properties" xmlns:ns2="74464a09-0275-46e2-a0a7-7b61c96569ee" xmlns:ns3="http://schemas.microsoft.com/sharepoint/v3/fields" xmlns:ns4="96AD7FBA-1383-43ac-AC99-7508C288CDBB" xmlns:ns5="c9bf462a-0f75-452c-8eef-7fbd790c5540" targetNamespace="http://schemas.microsoft.com/office/2006/metadata/properties" ma:root="true" ma:fieldsID="f2ca9a6c3e70df000f8cbcfc77c1b24b" ns2:_="" ns3:_="" ns4:_="" ns5:_="">
    <xsd:import namespace="74464a09-0275-46e2-a0a7-7b61c96569ee"/>
    <xsd:import namespace="http://schemas.microsoft.com/sharepoint/v3/fields"/>
    <xsd:import namespace="96AD7FBA-1383-43ac-AC99-7508C288CDBB"/>
    <xsd:import namespace="c9bf462a-0f75-452c-8eef-7fbd790c5540"/>
    <xsd:element name="properties">
      <xsd:complexType>
        <xsd:sequence>
          <xsd:element name="documentManagement">
            <xsd:complexType>
              <xsd:all>
                <xsd:element ref="ns2:DocumentDate" minOccurs="0"/>
                <xsd:element ref="ns2:SGAuthor" minOccurs="0"/>
                <xsd:element ref="ns3:_Contributor" minOccurs="0"/>
                <xsd:element ref="ns3:_Source" minOccurs="0"/>
                <xsd:element ref="ns4:StateMulti" minOccurs="0"/>
                <xsd:element ref="ns2:InformationClassification" minOccurs="0"/>
                <xsd:element ref="ns5:SharedWithUsers" minOccurs="0"/>
                <xsd:element ref="ns5:_dlc_DocId" minOccurs="0"/>
                <xsd:element ref="ns5:_dlc_DocIdUrl" minOccurs="0"/>
                <xsd:element ref="ns5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464a09-0275-46e2-a0a7-7b61c96569ee" elementFormDefault="qualified">
    <xsd:import namespace="http://schemas.microsoft.com/office/2006/documentManagement/types"/>
    <xsd:import namespace="http://schemas.microsoft.com/office/infopath/2007/PartnerControls"/>
    <xsd:element name="DocumentDate" ma:index="4" nillable="true" ma:displayName="Document Date" ma:default="[today]" ma:description="Document Date" ma:format="DateOnly" ma:internalName="DocumentDate">
      <xsd:simpleType>
        <xsd:restriction base="dms:DateTime"/>
      </xsd:simpleType>
    </xsd:element>
    <xsd:element name="SGAuthor" ma:index="5" nillable="true" ma:displayName="Author" ma:description="Author" ma:list="UserInfo" ma:SharePointGroup="0" ma:internalName="SG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formationClassification" ma:index="11" nillable="true" ma:displayName="Information Classification" ma:default="None" ma:format="Dropdown" ma:internalName="InformationClassification" ma:readOnly="false">
      <xsd:simpleType>
        <xsd:restriction base="dms:Choice">
          <xsd:enumeration value="None"/>
          <xsd:enumeration value="Restricted"/>
          <xsd:enumeration value="Confidential"/>
          <xsd:enumeration value="Highly Confidenti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ntributor" ma:index="7" nillable="true" ma:displayName="Contributor" ma:description="One or more people or organizations that contributed to this resource" ma:internalName="_Contributor">
      <xsd:simpleType>
        <xsd:restriction base="dms:Note">
          <xsd:maxLength value="255"/>
        </xsd:restriction>
      </xsd:simpleType>
    </xsd:element>
    <xsd:element name="_Source" ma:index="9" nillable="true" ma:displayName="Source" ma:description="References to resources from which this resource was derived" ma:internalName="_Sourc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D7FBA-1383-43ac-AC99-7508C288CDBB" elementFormDefault="qualified">
    <xsd:import namespace="http://schemas.microsoft.com/office/2006/documentManagement/types"/>
    <xsd:import namespace="http://schemas.microsoft.com/office/infopath/2007/PartnerControls"/>
    <xsd:element name="StateMulti" ma:index="10" nillable="true" ma:displayName="State" ma:description="State multi-select" ma:internalName="StateMulti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f462a-0f75-452c-8eef-7fbd790c55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displayName="_Author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0FC090-B84C-4BA2-A0E5-6CAAC8E3983C}">
  <ds:schemaRefs>
    <ds:schemaRef ds:uri="http://purl.org/dc/terms/"/>
    <ds:schemaRef ds:uri="74464a09-0275-46e2-a0a7-7b61c96569ee"/>
    <ds:schemaRef ds:uri="http://schemas.microsoft.com/office/2006/documentManagement/types"/>
    <ds:schemaRef ds:uri="http://schemas.openxmlformats.org/package/2006/metadata/core-properties"/>
    <ds:schemaRef ds:uri="c9bf462a-0f75-452c-8eef-7fbd790c5540"/>
    <ds:schemaRef ds:uri="http://purl.org/dc/elements/1.1/"/>
    <ds:schemaRef ds:uri="http://schemas.microsoft.com/office/infopath/2007/PartnerControls"/>
    <ds:schemaRef ds:uri="http://schemas.microsoft.com/office/2006/metadata/properties"/>
    <ds:schemaRef ds:uri="96AD7FBA-1383-43ac-AC99-7508C288CDBB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30CD67-FDCF-4836-9E3C-0E02AD1D8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464a09-0275-46e2-a0a7-7b61c96569ee"/>
    <ds:schemaRef ds:uri="http://schemas.microsoft.com/sharepoint/v3/fields"/>
    <ds:schemaRef ds:uri="96AD7FBA-1383-43ac-AC99-7508C288CDBB"/>
    <ds:schemaRef ds:uri="c9bf462a-0f75-452c-8eef-7fbd790c55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A1779F-8602-48F9-9277-DC112261EB6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6592FB3-D18B-4C00-A746-3A079AA1F0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SG Template</Template>
  <TotalTime>6137</TotalTime>
  <Words>692</Words>
  <Application>Microsoft Office PowerPoint</Application>
  <PresentationFormat>On-screen Show (4:3)</PresentationFormat>
  <Paragraphs>89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Mincho</vt:lpstr>
      <vt:lpstr>Arial</vt:lpstr>
      <vt:lpstr>Calibri</vt:lpstr>
      <vt:lpstr>Segoe UI</vt:lpstr>
      <vt:lpstr>Segoe UI Historic</vt:lpstr>
      <vt:lpstr>Segoe UI Semilight</vt:lpstr>
      <vt:lpstr>Times New Roman</vt:lpstr>
      <vt:lpstr>SG Template</vt:lpstr>
      <vt:lpstr>Blockchain and Safeguards:  The Potential of Distributed Ledger Technology for Nuclear Safeguards Information Management </vt:lpstr>
      <vt:lpstr>PowerPoint Presentation</vt:lpstr>
      <vt:lpstr>PowerPoint Presentation</vt:lpstr>
      <vt:lpstr>PowerPoint Presentation</vt:lpstr>
    </vt:vector>
  </TitlesOfParts>
  <Company>IAEA-SG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MANTILLA, Silvia</dc:creator>
  <cp:keywords/>
  <cp:lastModifiedBy>Cindy Vestergaard</cp:lastModifiedBy>
  <cp:revision>87</cp:revision>
  <cp:lastPrinted>2016-10-27T07:59:57Z</cp:lastPrinted>
  <dcterms:created xsi:type="dcterms:W3CDTF">2018-01-11T11:36:49Z</dcterms:created>
  <dcterms:modified xsi:type="dcterms:W3CDTF">2018-10-26T17:50:16Z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0x0101004BAF03EB62E56D489AA9D0D4DB820CD6006E1578FD309AAD4D87382E2E033C7EB0</vt:lpwstr>
  </property>
  <property fmtid="{D5CDD505-2E9C-101B-9397-08002B2CF9AE}" pid="3" name="_dlc_DocIdItemGuid">
    <vt:lpwstr>de5535e2-2d24-47d6-8bf7-4d587dcf13dc</vt:lpwstr>
  </property>
</Properties>
</file>