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>
        <p:scale>
          <a:sx n="30" d="100"/>
          <a:sy n="30" d="100"/>
        </p:scale>
        <p:origin x="-1236" y="-9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68002"/>
            <a:ext cx="30275213" cy="706347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chemeClr val="bg1"/>
                </a:solidFill>
              </a:rPr>
              <a:t>Uranium enrichment measurement in UF6 cylinders by HRGS : an evaluation of the measurement uncertainty</a:t>
            </a:r>
            <a:endParaRPr lang="en-US" sz="23900" b="1" dirty="0">
              <a:solidFill>
                <a:schemeClr val="bg1"/>
              </a:solidFill>
            </a:endParaRPr>
          </a:p>
          <a:p>
            <a:pPr algn="ctr">
              <a:lnSpc>
                <a:spcPts val="6000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Jean-Luc DUFOUR, Nicolas PEPIN, Clément </a:t>
            </a:r>
            <a:r>
              <a:rPr lang="en-US" sz="6000" dirty="0" smtClean="0">
                <a:solidFill>
                  <a:schemeClr val="bg1"/>
                </a:solidFill>
              </a:rPr>
              <a:t>DEYGLUN, Anne-Laure WEBER</a:t>
            </a:r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6000" dirty="0" err="1" smtClean="0">
                <a:solidFill>
                  <a:schemeClr val="bg1"/>
                </a:solidFill>
              </a:rPr>
              <a:t>Institut</a:t>
            </a:r>
            <a:r>
              <a:rPr lang="en-US" sz="6000" dirty="0" smtClean="0">
                <a:solidFill>
                  <a:schemeClr val="bg1"/>
                </a:solidFill>
              </a:rPr>
              <a:t> de Radioprotection et de </a:t>
            </a:r>
            <a:r>
              <a:rPr lang="en-US" sz="6000" dirty="0" err="1" smtClean="0">
                <a:solidFill>
                  <a:schemeClr val="bg1"/>
                </a:solidFill>
              </a:rPr>
              <a:t>Sûreté</a:t>
            </a:r>
            <a:r>
              <a:rPr lang="en-US" sz="6000" dirty="0" smtClean="0">
                <a:solidFill>
                  <a:schemeClr val="bg1"/>
                </a:solidFill>
              </a:rPr>
              <a:t> Nucléaire</a:t>
            </a:r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5400" dirty="0" smtClean="0">
                <a:solidFill>
                  <a:schemeClr val="bg1"/>
                </a:solidFill>
              </a:rPr>
              <a:t>Jean-luc.dufour@irsn.fr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242"/>
          <p:cNvSpPr txBox="1">
            <a:spLocks noChangeArrowheads="1"/>
          </p:cNvSpPr>
          <p:nvPr/>
        </p:nvSpPr>
        <p:spPr bwMode="auto">
          <a:xfrm>
            <a:off x="642256" y="7919571"/>
            <a:ext cx="14400000" cy="758977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Optimization of the traditional enrichment meter method applied to uranium enrichment measurement in 30B and 48Y UF6 cylinders.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Calibration between 235U enrichment and net count rate in the 185.7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keV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in collimated geometry with small U3O8 sources and electrically cooled high resolution gamma-ray spectrometer.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Net count rate measured on site in non-collimated geometry and corrected from container wall attenuation, measurement geometry and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physico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-chemical differences before applying the inverse calibration.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On-site measurement campaign used to calculate a calibration transfer factor, estimate measurement time , evaluate uncertainty components of each  parameter of influence and total measured  enrichment uncertainty.    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642256" y="7136224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ABSTRACT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8" name="Text Box 263"/>
          <p:cNvSpPr txBox="1">
            <a:spLocks noChangeArrowheads="1"/>
          </p:cNvSpPr>
          <p:nvPr/>
        </p:nvSpPr>
        <p:spPr bwMode="auto">
          <a:xfrm>
            <a:off x="15450670" y="7914757"/>
            <a:ext cx="14607974" cy="1481944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3600" b="1" dirty="0" smtClean="0">
                <a:latin typeface="+mn-lt"/>
                <a:ea typeface="ＭＳ Ｐゴシック" charset="-128"/>
              </a:rPr>
              <a:t>CALIBRATION UNCERTAINTY BUDJET (given at 1</a:t>
            </a:r>
            <a:r>
              <a:rPr lang="en-US" altLang="ja-JP" sz="3600" b="1" dirty="0" smtClean="0">
                <a:latin typeface="Symbol" panose="05050102010706020507" pitchFamily="18" charset="2"/>
                <a:ea typeface="ＭＳ Ｐゴシック" charset="-128"/>
              </a:rPr>
              <a:t>s</a:t>
            </a:r>
            <a:r>
              <a:rPr lang="en-US" altLang="ja-JP" sz="3600" b="1" dirty="0" smtClean="0">
                <a:latin typeface="+mn-lt"/>
                <a:ea typeface="ＭＳ Ｐゴシック" charset="-128"/>
              </a:rPr>
              <a:t>)</a:t>
            </a:r>
            <a:endParaRPr lang="en-US" altLang="ja-JP" sz="3600" b="1" dirty="0">
              <a:latin typeface="+mn-lt"/>
              <a:ea typeface="ＭＳ Ｐゴシック" charset="-128"/>
            </a:endParaRP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Counting rate = TC (1%)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TC correction due to the reference material container wall (0.03%)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Calibration factors  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 weighted linear least squares regression</a:t>
            </a:r>
            <a:endParaRPr lang="en-US" altLang="zh-CN" sz="3600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r>
              <a:rPr lang="en-US" altLang="zh-CN" sz="3600" b="1" dirty="0" smtClean="0">
                <a:latin typeface="+mn-lt"/>
                <a:ea typeface="ＭＳ Ｐゴシック" charset="-128"/>
              </a:rPr>
              <a:t>UF6 CYLINDERS VERIFICATIONS UNCERTAINTY BUDJET </a:t>
            </a:r>
            <a:r>
              <a:rPr lang="en-US" altLang="ja-JP" sz="3600" b="1" dirty="0" smtClean="0">
                <a:latin typeface="+mn-lt"/>
                <a:ea typeface="ＭＳ Ｐゴシック" charset="-128"/>
              </a:rPr>
              <a:t>(given at 1</a:t>
            </a:r>
            <a:r>
              <a:rPr lang="en-US" altLang="ja-JP" sz="3600" b="1" dirty="0" smtClean="0">
                <a:latin typeface="Symbol" panose="05050102010706020507" pitchFamily="18" charset="2"/>
                <a:ea typeface="ＭＳ Ｐゴシック" charset="-128"/>
              </a:rPr>
              <a:t>s</a:t>
            </a:r>
            <a:r>
              <a:rPr lang="en-US" altLang="ja-JP" sz="3600" b="1" dirty="0">
                <a:latin typeface="+mn-lt"/>
                <a:ea typeface="ＭＳ Ｐゴシック" charset="-128"/>
              </a:rPr>
              <a:t>)</a:t>
            </a:r>
            <a:endParaRPr lang="en-US" altLang="zh-CN" sz="3600" b="1" dirty="0" smtClean="0">
              <a:latin typeface="+mn-lt"/>
              <a:ea typeface="ＭＳ Ｐゴシック" charset="-128"/>
            </a:endParaRP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TC (1%)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TC correction due to UF6 container wall (</a:t>
            </a:r>
            <a:r>
              <a:rPr lang="en-US" altLang="zh-CN" sz="3600" dirty="0" err="1" smtClean="0">
                <a:solidFill>
                  <a:prstClr val="black"/>
                </a:solidFill>
                <a:latin typeface="Symbol" panose="05050102010706020507" pitchFamily="18" charset="2"/>
                <a:ea typeface="ＭＳ Ｐゴシック" charset="-128"/>
              </a:rPr>
              <a:t>mr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 calculated using X-MUDAT assuming ASTM A516 Grade 65 =&gt; 0.47% ; thickness </a:t>
            </a:r>
            <a:r>
              <a:rPr lang="en-US" altLang="zh-CN" sz="3600" dirty="0" err="1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unc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. </a:t>
            </a:r>
            <a:r>
              <a:rPr lang="en-US" altLang="zh-CN" sz="3600" dirty="0" smtClean="0">
                <a:latin typeface="Calibri" panose="020F0502020204030204"/>
                <a:ea typeface="ＭＳ Ｐゴシック" charset="-128"/>
              </a:rPr>
              <a:t>0.118 mm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ＭＳ Ｐゴシック" charset="-128"/>
              </a:rPr>
              <a:t> 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)  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TC correction due to the non-collimated geometry:</a:t>
            </a:r>
          </a:p>
          <a:p>
            <a:pPr marL="1179513" lvl="2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Experimental (for 1 cylinder from TC with/without collimator) 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 5.5%</a:t>
            </a:r>
            <a:endParaRPr lang="en-US" altLang="zh-CN" sz="3600" dirty="0" smtClean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1179513" lvl="2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MCNP (from  modeled TC with/without collimator) 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 9%</a:t>
            </a:r>
            <a:endParaRPr lang="en-US" altLang="zh-CN" sz="3600" dirty="0" smtClean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1179513" lvl="2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Optimization 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by bias minimization using 2x30B and 2x48Y containers and an average bias of 0.001%   1% (0.01% on declared %</a:t>
            </a:r>
            <a:r>
              <a:rPr lang="en-US" altLang="zh-CN" sz="3600" baseline="300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235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U)</a:t>
            </a:r>
            <a:endParaRPr lang="en-US" altLang="zh-CN" sz="3600" dirty="0" smtClean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Inverse calibration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TC correction due to the difference in chemical composition between reference material and item to be measured 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  <a:sym typeface="Wingdings" panose="05000000000000000000" pitchFamily="2" charset="2"/>
              </a:rPr>
              <a:t> 0.24%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.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Precision (1.35%  for 20 measurements with 1 container), trueness (0.37%), detector position influence (1.1% for 7 locations of  1 isolated container)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Overall uncertainty : 5-10% (cf. table, formulas  developed in the paper)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-0.37&lt;</a:t>
            </a:r>
            <a:r>
              <a:rPr lang="en-US" altLang="zh-CN" sz="36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 charset="-128"/>
              </a:rPr>
              <a:t>D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/3</a:t>
            </a:r>
            <a:r>
              <a:rPr lang="en-US" altLang="zh-CN" sz="36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 charset="-128"/>
              </a:rPr>
              <a:t>s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&lt;0.23 for the set of 34 measurements done on 8 containers</a:t>
            </a: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15450670" y="7145316"/>
            <a:ext cx="14607974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OUTCOME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627247" y="16360428"/>
            <a:ext cx="14400000" cy="6924973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On-site non destructive assay of nuclear material  as technical support to the Authority responsible for the protection and control of nuclear material in France.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HRGS routinely performed by operators and inspectorates to verify 235U enrichment in large UF6 cylinders in conjunction with an ultrasonic measurement of the container wall thickness =&gt; reliable method for inspection purposes.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Methodology and instrumentation need to be optimized to achieve reasonable inspection time based on available standards at IRSN.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Parameters of influence and associated uncertainties need to be mastered </a:t>
            </a:r>
          </a:p>
        </p:txBody>
      </p:sp>
      <p:sp>
        <p:nvSpPr>
          <p:cNvPr id="27" name="Text Box 248"/>
          <p:cNvSpPr txBox="1">
            <a:spLocks noChangeArrowheads="1"/>
          </p:cNvSpPr>
          <p:nvPr/>
        </p:nvSpPr>
        <p:spPr bwMode="auto">
          <a:xfrm>
            <a:off x="642256" y="15574538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BACKGROUND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8" name="Text Box 242"/>
          <p:cNvSpPr txBox="1">
            <a:spLocks noChangeArrowheads="1"/>
          </p:cNvSpPr>
          <p:nvPr/>
        </p:nvSpPr>
        <p:spPr bwMode="auto">
          <a:xfrm>
            <a:off x="674543" y="24084622"/>
            <a:ext cx="14400000" cy="1490254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MEASUREMENT PRINCIPLE</a:t>
            </a:r>
            <a:endParaRPr lang="en-US" altLang="ja-JP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marL="0" indent="0" algn="just">
              <a:lnSpc>
                <a:spcPct val="120000"/>
              </a:lnSpc>
            </a:pP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 = K * TC * </a:t>
            </a:r>
            <a:r>
              <a:rPr lang="en-A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CFmat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* </a:t>
            </a:r>
            <a:r>
              <a:rPr lang="en-A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CFmT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0" indent="0" algn="just">
              <a:lnSpc>
                <a:spcPct val="120000"/>
              </a:lnSpc>
            </a:pP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	K = calibration constant</a:t>
            </a:r>
          </a:p>
          <a:p>
            <a:pPr marL="0" indent="0" algn="just">
              <a:lnSpc>
                <a:spcPct val="120000"/>
              </a:lnSpc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TC = net count rate at 185.7 </a:t>
            </a:r>
            <a:r>
              <a:rPr lang="en-A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keV</a:t>
            </a:r>
            <a:endParaRPr lang="en-A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lnSpc>
                <a:spcPct val="120000"/>
              </a:lnSpc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A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CFmat</a:t>
            </a: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matrix material composition correction factor</a:t>
            </a:r>
          </a:p>
          <a:p>
            <a:pPr marL="0" indent="0" algn="just">
              <a:lnSpc>
                <a:spcPct val="120000"/>
              </a:lnSpc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A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CFmT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container wall correction coefficient</a:t>
            </a:r>
            <a:endParaRPr lang="en-A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just">
              <a:lnSpc>
                <a:spcPct val="120000"/>
              </a:lnSpc>
            </a:pP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Practical limitation 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Wingdings" panose="05000000000000000000" pitchFamily="2" charset="2"/>
              </a:rPr>
              <a:t> </a:t>
            </a:r>
            <a:r>
              <a:rPr lang="en-A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size of the calibration reference material vs infinite thickness requirements and better compromise between parallel beam collimation and reasonable measurement time.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MEASUREMENT SYSTEM AND CALIBRATION REFERENCE MATERIALS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Typical calibration using a collimated and laterally shielded portable high resolution gamma spectrometer connected to a computer equipped with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Gammavision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and in-house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Enrichissement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software, and four  U</a:t>
            </a:r>
            <a:r>
              <a:rPr lang="en-US" altLang="ja-JP" sz="3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3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</a:t>
            </a:r>
            <a:r>
              <a:rPr lang="en-US" altLang="ja-JP" sz="3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8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reference material (104-120 g. U</a:t>
            </a:r>
            <a:r>
              <a:rPr lang="en-US" altLang="ja-JP" sz="3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3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</a:t>
            </a:r>
            <a:r>
              <a:rPr lang="en-US" altLang="ja-JP" sz="3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8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, 0.7-89% </a:t>
            </a:r>
            <a:r>
              <a:rPr lang="en-US" altLang="ja-JP" sz="3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235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U, 48 mm diameter,</a:t>
            </a:r>
            <a:b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</a:b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≥ 26 mm height, embedded in an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acetal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copolymer container). 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ON SITE IMPLEMENTATION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Measurements performed at the top of 4x30B and 4x48Y containers (2/12 tons of UF6, 0.3 to 5% </a:t>
            </a:r>
            <a:r>
              <a:rPr lang="en-US" altLang="ja-JP" sz="3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235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U, 12.9 to 16.8 mm container wall thickness) with no collimation. Important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deadtime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=&gt; use of shorter rise time.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UF6 235U enrichment  given by DA with 0.01% uncertainty.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Container wall thickness measured with a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Positector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ultrasonic gauge  with </a:t>
            </a:r>
            <a:r>
              <a:rPr lang="en-US" altLang="ja-JP" sz="3600" dirty="0" smtClean="0">
                <a:latin typeface="+mn-lt"/>
                <a:ea typeface="ＭＳ Ｐゴシック" charset="-128"/>
              </a:rPr>
              <a:t>0.118 mm</a:t>
            </a: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-128"/>
              </a:rPr>
              <a:t> 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uncertainty (calibration, resolution, paint thickness,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T°effects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).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642256" y="23315181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CHALLENGES / METHODS / IMPLEMENTATION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34" name="Text Box 242"/>
          <p:cNvSpPr txBox="1">
            <a:spLocks noChangeArrowheads="1"/>
          </p:cNvSpPr>
          <p:nvPr/>
        </p:nvSpPr>
        <p:spPr bwMode="auto">
          <a:xfrm>
            <a:off x="15754569" y="36455683"/>
            <a:ext cx="14096100" cy="62601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On-site verifications compatible with time inspection constraints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Evaluation of an overall measurement uncertainty propagating uncertainty components of each parameter of influence (5-10% LEU-DU)</a:t>
            </a:r>
            <a:endParaRPr lang="en-US" altLang="ja-JP" sz="3600" dirty="0" smtClean="0">
              <a:latin typeface="+mn-lt"/>
              <a:ea typeface="ＭＳ Ｐゴシック" charset="-128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Possible improvements :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Design of a new collimator to reduce UF6 measurements </a:t>
            </a:r>
            <a:r>
              <a:rPr lang="en-US" altLang="ja-JP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deadtime</a:t>
            </a:r>
            <a:endParaRPr lang="en-US" altLang="ja-JP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Additional peak fitting algorithms to be investigated to extract net peak area from a high continuum background with better accuracy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Evaluation of the geometry transfer function from a larger U reference  sample.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5754569" y="35668798"/>
            <a:ext cx="140961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CONCLUSION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221976" y="29778218"/>
            <a:ext cx="414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Measurement results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033901" y="0"/>
            <a:ext cx="202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ID: 270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Imag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9" y="38592913"/>
            <a:ext cx="4301328" cy="34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48" y="38845229"/>
            <a:ext cx="5009461" cy="31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20" y="38845229"/>
            <a:ext cx="5372670" cy="31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2"/>
          <p:cNvSpPr txBox="1"/>
          <p:nvPr/>
        </p:nvSpPr>
        <p:spPr>
          <a:xfrm>
            <a:off x="441434" y="41999334"/>
            <a:ext cx="455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30B container (D 76cm)</a:t>
            </a:r>
            <a:endParaRPr lang="en-US" sz="3600" i="1" dirty="0"/>
          </a:p>
        </p:txBody>
      </p:sp>
      <p:sp>
        <p:nvSpPr>
          <p:cNvPr id="33" name="TextBox 12"/>
          <p:cNvSpPr txBox="1"/>
          <p:nvPr/>
        </p:nvSpPr>
        <p:spPr>
          <a:xfrm>
            <a:off x="4770920" y="41999333"/>
            <a:ext cx="53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48Y container (D 122cm) </a:t>
            </a:r>
            <a:endParaRPr lang="en-US" sz="3600" i="1" dirty="0"/>
          </a:p>
        </p:txBody>
      </p:sp>
      <p:sp>
        <p:nvSpPr>
          <p:cNvPr id="36" name="TextBox 12"/>
          <p:cNvSpPr txBox="1"/>
          <p:nvPr/>
        </p:nvSpPr>
        <p:spPr>
          <a:xfrm>
            <a:off x="10138335" y="41999332"/>
            <a:ext cx="496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Measurement </a:t>
            </a:r>
            <a:r>
              <a:rPr lang="en-US" sz="3600" i="1" dirty="0" err="1" smtClean="0"/>
              <a:t>config</a:t>
            </a:r>
            <a:r>
              <a:rPr lang="en-US" sz="3600" i="1" dirty="0" smtClean="0"/>
              <a:t>. </a:t>
            </a:r>
            <a:endParaRPr lang="en-US" sz="3600" i="1" dirty="0"/>
          </a:p>
        </p:txBody>
      </p:sp>
      <p:pic>
        <p:nvPicPr>
          <p:cNvPr id="1033" name="Imag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82" y="30605465"/>
            <a:ext cx="2919169" cy="38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328" y="30620191"/>
            <a:ext cx="3680919" cy="38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021" y="30504713"/>
            <a:ext cx="2664110" cy="38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2"/>
          <p:cNvSpPr txBox="1"/>
          <p:nvPr/>
        </p:nvSpPr>
        <p:spPr>
          <a:xfrm>
            <a:off x="14650984" y="34346597"/>
            <a:ext cx="4550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U3O8</a:t>
            </a:r>
            <a:br>
              <a:rPr lang="en-US" sz="3600" i="1" dirty="0" smtClean="0"/>
            </a:br>
            <a:r>
              <a:rPr lang="en-US" sz="3600" i="1" dirty="0" smtClean="0"/>
              <a:t>reference material</a:t>
            </a:r>
            <a:endParaRPr lang="en-US" sz="3600" i="1" dirty="0"/>
          </a:p>
        </p:txBody>
      </p:sp>
      <p:sp>
        <p:nvSpPr>
          <p:cNvPr id="42" name="TextBox 12"/>
          <p:cNvSpPr txBox="1"/>
          <p:nvPr/>
        </p:nvSpPr>
        <p:spPr>
          <a:xfrm>
            <a:off x="18491080" y="34373876"/>
            <a:ext cx="338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Collimator</a:t>
            </a:r>
            <a:br>
              <a:rPr lang="en-US" sz="3600" i="1" dirty="0" smtClean="0"/>
            </a:br>
            <a:r>
              <a:rPr lang="en-US" sz="3600" i="1" dirty="0" smtClean="0"/>
              <a:t>4x8x9 mm</a:t>
            </a:r>
            <a:endParaRPr lang="en-US" sz="3600" i="1" dirty="0"/>
          </a:p>
        </p:txBody>
      </p:sp>
      <p:sp>
        <p:nvSpPr>
          <p:cNvPr id="43" name="TextBox 12"/>
          <p:cNvSpPr txBox="1"/>
          <p:nvPr/>
        </p:nvSpPr>
        <p:spPr>
          <a:xfrm>
            <a:off x="21874774" y="34373876"/>
            <a:ext cx="338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Calibration</a:t>
            </a:r>
            <a:br>
              <a:rPr lang="en-US" sz="3600" i="1" dirty="0" smtClean="0"/>
            </a:br>
            <a:r>
              <a:rPr lang="en-US" sz="3600" i="1" dirty="0" smtClean="0"/>
              <a:t>configuration</a:t>
            </a:r>
            <a:endParaRPr lang="en-US" sz="3600" i="1" dirty="0"/>
          </a:p>
        </p:txBody>
      </p:sp>
      <p:sp>
        <p:nvSpPr>
          <p:cNvPr id="44" name="TextBox 12"/>
          <p:cNvSpPr txBox="1"/>
          <p:nvPr/>
        </p:nvSpPr>
        <p:spPr>
          <a:xfrm>
            <a:off x="24926925" y="34404211"/>
            <a:ext cx="5229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Calibration</a:t>
            </a:r>
            <a:br>
              <a:rPr lang="en-US" sz="3600" i="1" dirty="0" smtClean="0"/>
            </a:br>
            <a:r>
              <a:rPr lang="en-US" sz="3600" i="1" baseline="30000" dirty="0" smtClean="0"/>
              <a:t>235</a:t>
            </a:r>
            <a:r>
              <a:rPr lang="en-US" sz="3600" i="1" dirty="0" smtClean="0"/>
              <a:t>U </a:t>
            </a:r>
            <a:r>
              <a:rPr lang="en-US" sz="3600" i="1" dirty="0" err="1" smtClean="0"/>
              <a:t>Enr</a:t>
            </a:r>
            <a:r>
              <a:rPr lang="en-US" sz="3600" i="1" dirty="0" smtClean="0"/>
              <a:t> (%) vs TC (c/s)</a:t>
            </a:r>
            <a:br>
              <a:rPr lang="en-US" sz="3600" i="1" dirty="0" smtClean="0"/>
            </a:br>
            <a:endParaRPr lang="en-US" sz="3600" i="1" dirty="0"/>
          </a:p>
        </p:txBody>
      </p:sp>
      <p:graphicFrame>
        <p:nvGraphicFramePr>
          <p:cNvPr id="37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82708"/>
              </p:ext>
            </p:extLst>
          </p:nvPr>
        </p:nvGraphicFramePr>
        <p:xfrm>
          <a:off x="15788336" y="22893038"/>
          <a:ext cx="13713255" cy="69110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3115">
                  <a:extLst>
                    <a:ext uri="{9D8B030D-6E8A-4147-A177-3AD203B41FA5}">
                      <a16:colId xmlns="" xmlns:a16="http://schemas.microsoft.com/office/drawing/2014/main" val="2481822686"/>
                    </a:ext>
                  </a:extLst>
                </a:gridCol>
                <a:gridCol w="1145223"/>
                <a:gridCol w="2007880"/>
                <a:gridCol w="1765738"/>
                <a:gridCol w="2084285"/>
                <a:gridCol w="1699439"/>
                <a:gridCol w="1702676">
                  <a:extLst>
                    <a:ext uri="{9D8B030D-6E8A-4147-A177-3AD203B41FA5}">
                      <a16:colId xmlns="" xmlns:a16="http://schemas.microsoft.com/office/drawing/2014/main" val="3263251299"/>
                    </a:ext>
                  </a:extLst>
                </a:gridCol>
                <a:gridCol w="1564285">
                  <a:extLst>
                    <a:ext uri="{9D8B030D-6E8A-4147-A177-3AD203B41FA5}">
                      <a16:colId xmlns="" xmlns:a16="http://schemas.microsoft.com/office/drawing/2014/main" val="110523913"/>
                    </a:ext>
                  </a:extLst>
                </a:gridCol>
                <a:gridCol w="990614">
                  <a:extLst>
                    <a:ext uri="{9D8B030D-6E8A-4147-A177-3AD203B41FA5}">
                      <a16:colId xmlns="" xmlns:a16="http://schemas.microsoft.com/office/drawing/2014/main" val="3960639441"/>
                    </a:ext>
                  </a:extLst>
                </a:gridCol>
              </a:tblGrid>
              <a:tr h="1734208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+mn-lt"/>
                        </a:rPr>
                        <a:t>Type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Counting Time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Ref.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U%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Measured</a:t>
                      </a:r>
                      <a:r>
                        <a:rPr lang="en-US" sz="36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U%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Relative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Bias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Rel.</a:t>
                      </a:r>
                      <a:b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Bias (%)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9007765"/>
                  </a:ext>
                </a:extLst>
              </a:tr>
              <a:tr h="293243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30B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1.4133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1.4486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0.082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0.0366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6668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30B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4.1885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4.3340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0.1554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59319646"/>
                  </a:ext>
                </a:extLst>
              </a:tr>
              <a:tr h="239769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30B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4.9202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5.0237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0.264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5.24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0.1055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41154263"/>
                  </a:ext>
                </a:extLst>
              </a:tr>
              <a:tr h="92716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30B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4.1923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4.2564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0.229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5.36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0.0738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491105"/>
                  </a:ext>
                </a:extLst>
              </a:tr>
              <a:tr h="162232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48Y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7203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0.3661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0.3506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10.35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-0.0176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232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48Y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0.4697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0.4663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-0.0051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232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48Y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0.7110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0.7170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0.049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6.83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232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48Y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4.9240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4.9159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0.270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232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0.0446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6483518"/>
                  </a:ext>
                </a:extLst>
              </a:tr>
              <a:tr h="604839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Trueness </a:t>
                      </a:r>
                      <a:r>
                        <a:rPr lang="en-US" sz="36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</a:t>
                      </a:r>
                      <a:r>
                        <a:rPr lang="en-US" sz="3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0.0258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0667719"/>
                  </a:ext>
                </a:extLst>
              </a:tr>
            </a:tbl>
          </a:graphicData>
        </a:graphic>
      </p:graphicFrame>
      <p:pic>
        <p:nvPicPr>
          <p:cNvPr id="30" name="Image 3"/>
          <p:cNvPicPr>
            <a:picLocks noChangeAspect="1" noChangeArrowheads="1"/>
          </p:cNvPicPr>
          <p:nvPr/>
        </p:nvPicPr>
        <p:blipFill rotWithShape="1">
          <a:blip r:embed="rId8"/>
          <a:srcRect t="5990"/>
          <a:stretch/>
        </p:blipFill>
        <p:spPr bwMode="auto">
          <a:xfrm>
            <a:off x="24994238" y="30575249"/>
            <a:ext cx="5075238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2094</TotalTime>
  <Words>652</Words>
  <Application>Microsoft Office PowerPoint</Application>
  <PresentationFormat>Personnalisé</PresentationFormat>
  <Paragraphs>147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>IAEA-SG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WEBER Anne Laure</cp:lastModifiedBy>
  <cp:revision>191</cp:revision>
  <cp:lastPrinted>2018-10-30T13:30:33Z</cp:lastPrinted>
  <dcterms:created xsi:type="dcterms:W3CDTF">2018-07-03T09:22:24Z</dcterms:created>
  <dcterms:modified xsi:type="dcterms:W3CDTF">2018-10-30T13:30:38Z</dcterms:modified>
</cp:coreProperties>
</file>