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9" r:id="rId2"/>
    <p:sldMasterId id="2147483674" r:id="rId3"/>
    <p:sldMasterId id="2147483728" r:id="rId4"/>
  </p:sldMasterIdLst>
  <p:notesMasterIdLst>
    <p:notesMasterId r:id="rId15"/>
  </p:notesMasterIdLst>
  <p:handoutMasterIdLst>
    <p:handoutMasterId r:id="rId16"/>
  </p:handoutMasterIdLst>
  <p:sldIdLst>
    <p:sldId id="269" r:id="rId5"/>
    <p:sldId id="327" r:id="rId6"/>
    <p:sldId id="326" r:id="rId7"/>
    <p:sldId id="328" r:id="rId8"/>
    <p:sldId id="330" r:id="rId9"/>
    <p:sldId id="331" r:id="rId10"/>
    <p:sldId id="334" r:id="rId11"/>
    <p:sldId id="335" r:id="rId12"/>
    <p:sldId id="336" r:id="rId13"/>
    <p:sldId id="324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6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4" autoAdjust="0"/>
    <p:restoredTop sz="83543" autoAdjust="0"/>
  </p:normalViewPr>
  <p:slideViewPr>
    <p:cSldViewPr showGuides="1">
      <p:cViewPr>
        <p:scale>
          <a:sx n="80" d="100"/>
          <a:sy n="80" d="100"/>
        </p:scale>
        <p:origin x="-906" y="-174"/>
      </p:cViewPr>
      <p:guideLst>
        <p:guide orient="horz" pos="1026"/>
        <p:guide pos="226"/>
      </p:guideLst>
    </p:cSldViewPr>
  </p:slideViewPr>
  <p:outlineViewPr>
    <p:cViewPr>
      <p:scale>
        <a:sx n="33" d="100"/>
        <a:sy n="33" d="100"/>
      </p:scale>
      <p:origin x="0" y="79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28.10.2018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28.10.2018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5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1" indent="-28575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412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marR="0" lvl="1" indent="-285750" algn="l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noProof="0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marR="0" lvl="1" indent="-285750" algn="l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dirty="0"/>
                  <a:t>… the second kind, i.e. if the Operator behaves illegally at some step and the Inspectorate controls at the same step then the illegal activity is not detected with probability </a:t>
                </a:r>
                <a:r>
                  <a:rPr lang="en-GB" i="0">
                    <a:latin typeface="Cambria Math" panose="02040503050406030204" pitchFamily="18" charset="0"/>
                  </a:rPr>
                  <a:t>𝛽</a:t>
                </a:r>
                <a:r>
                  <a:rPr lang="en-GB" dirty="0"/>
                  <a:t> </a:t>
                </a:r>
              </a:p>
              <a:p>
                <a:pPr marL="285750" marR="0" lvl="1" indent="-285750" algn="l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dirty="0"/>
                  <a:t>number </a:t>
                </a:r>
                <a:r>
                  <a:rPr lang="en-GB" i="0">
                    <a:latin typeface="Cambria Math" panose="02040503050406030204" pitchFamily="18" charset="0"/>
                  </a:rPr>
                  <a:t>𝑘</a:t>
                </a:r>
                <a:r>
                  <a:rPr lang="en-GB" dirty="0"/>
                  <a:t> : k is fixed, not an average or maximum number</a:t>
                </a:r>
                <a:endParaRPr lang="en-US" noProof="0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343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marR="0" lvl="1" indent="-285750" algn="l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noProof="0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marR="0" lvl="1" indent="-285750" algn="l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dirty="0"/>
                  <a:t>… the second kind, i.e. if the Operator behaves illegally at some step and the Inspectorate controls at the same step then the illegal activity is not detected with probability </a:t>
                </a:r>
                <a:r>
                  <a:rPr lang="en-GB" i="0">
                    <a:latin typeface="Cambria Math" panose="02040503050406030204" pitchFamily="18" charset="0"/>
                  </a:rPr>
                  <a:t>𝛽</a:t>
                </a:r>
                <a:r>
                  <a:rPr lang="en-GB" dirty="0"/>
                  <a:t> </a:t>
                </a:r>
              </a:p>
              <a:p>
                <a:pPr marL="285750" marR="0" lvl="1" indent="-285750" algn="l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dirty="0"/>
                  <a:t>number </a:t>
                </a:r>
                <a:r>
                  <a:rPr lang="en-GB" i="0">
                    <a:latin typeface="Cambria Math" panose="02040503050406030204" pitchFamily="18" charset="0"/>
                  </a:rPr>
                  <a:t>𝑘</a:t>
                </a:r>
                <a:r>
                  <a:rPr lang="en-GB" dirty="0"/>
                  <a:t> : k is fixed, not an average or maximum number</a:t>
                </a:r>
                <a:endParaRPr lang="en-US" noProof="0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343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marR="0" lvl="1" indent="-285750" algn="l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noProof="0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marR="0" lvl="1" indent="-285750" algn="l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dirty="0"/>
                  <a:t>… the second kind, i.e. if the Operator behaves illegally at some step and the Inspectorate controls at the same step then the illegal activity is not detected with probability </a:t>
                </a:r>
                <a:r>
                  <a:rPr lang="en-GB" i="0">
                    <a:latin typeface="Cambria Math" panose="02040503050406030204" pitchFamily="18" charset="0"/>
                  </a:rPr>
                  <a:t>𝛽</a:t>
                </a:r>
                <a:r>
                  <a:rPr lang="en-GB" dirty="0"/>
                  <a:t> </a:t>
                </a:r>
              </a:p>
              <a:p>
                <a:pPr marL="285750" marR="0" lvl="1" indent="-285750" algn="l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dirty="0"/>
                  <a:t>number </a:t>
                </a:r>
                <a:r>
                  <a:rPr lang="en-GB" i="0">
                    <a:latin typeface="Cambria Math" panose="02040503050406030204" pitchFamily="18" charset="0"/>
                  </a:rPr>
                  <a:t>𝑘</a:t>
                </a:r>
                <a:r>
                  <a:rPr lang="en-GB" dirty="0"/>
                  <a:t> : k is fixed, not an average or maximum number</a:t>
                </a:r>
                <a:endParaRPr lang="en-US" noProof="0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343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marR="0" lvl="1" indent="-285750" algn="l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noProof="0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marR="0" lvl="1" indent="-285750" algn="l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dirty="0"/>
                  <a:t>… the second kind, i.e. if the Operator behaves illegally at some step and the Inspectorate controls at the same step then the illegal activity is not detected with probability </a:t>
                </a:r>
                <a:r>
                  <a:rPr lang="en-GB" i="0">
                    <a:latin typeface="Cambria Math" panose="02040503050406030204" pitchFamily="18" charset="0"/>
                  </a:rPr>
                  <a:t>𝛽</a:t>
                </a:r>
                <a:r>
                  <a:rPr lang="en-GB" dirty="0"/>
                  <a:t> </a:t>
                </a:r>
              </a:p>
              <a:p>
                <a:pPr marL="285750" marR="0" lvl="1" indent="-285750" algn="l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dirty="0"/>
                  <a:t>number </a:t>
                </a:r>
                <a:r>
                  <a:rPr lang="en-GB" i="0">
                    <a:latin typeface="Cambria Math" panose="02040503050406030204" pitchFamily="18" charset="0"/>
                  </a:rPr>
                  <a:t>𝑘</a:t>
                </a:r>
                <a:r>
                  <a:rPr lang="en-GB" dirty="0"/>
                  <a:t> : k is fixed, not an average or maximum number</a:t>
                </a:r>
                <a:endParaRPr lang="en-US" noProof="0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343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2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4715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37344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444192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088740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xmlns="" id="{DC15E2CB-FE35-41B2-9C4C-4679F5475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9261CF04-8600-4D27-A32A-58BDC5EC7F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9B6-35B8-4695-9C4B-D35613F529FC}" type="datetimeFigureOut">
              <a:rPr lang="de-DE" smtClean="0"/>
              <a:t>28.10.2018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9D58-0833-4A9C-A689-C448284D45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22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9B6-35B8-4695-9C4B-D35613F529FC}" type="datetimeFigureOut">
              <a:rPr lang="de-DE" smtClean="0"/>
              <a:t>28.10.2018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9D58-0833-4A9C-A689-C448284D45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60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9B6-35B8-4695-9C4B-D35613F529FC}" type="datetimeFigureOut">
              <a:rPr lang="de-DE" smtClean="0"/>
              <a:t>28.10.2018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9D58-0833-4A9C-A689-C448284D45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39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9B6-35B8-4695-9C4B-D35613F529FC}" type="datetimeFigureOut">
              <a:rPr lang="de-DE" smtClean="0"/>
              <a:t>28.10.2018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9D58-0833-4A9C-A689-C448284D45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954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9B6-35B8-4695-9C4B-D35613F529FC}" type="datetimeFigureOut">
              <a:rPr lang="de-DE" smtClean="0"/>
              <a:t>28.10.2018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9D58-0833-4A9C-A689-C448284D45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558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9B6-35B8-4695-9C4B-D35613F529FC}" type="datetimeFigureOut">
              <a:rPr lang="de-DE" smtClean="0"/>
              <a:t>28.10.2018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9D58-0833-4A9C-A689-C448284D45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230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9B6-35B8-4695-9C4B-D35613F529FC}" type="datetimeFigureOut">
              <a:rPr lang="de-DE" smtClean="0"/>
              <a:t>28.10.2018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9D58-0833-4A9C-A689-C448284D45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740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9B6-35B8-4695-9C4B-D35613F529FC}" type="datetimeFigureOut">
              <a:rPr lang="de-DE" smtClean="0"/>
              <a:t>28.10.2018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9D58-0833-4A9C-A689-C448284D45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529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9B6-35B8-4695-9C4B-D35613F529FC}" type="datetimeFigureOut">
              <a:rPr lang="de-DE" smtClean="0"/>
              <a:t>28.10.2018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9D58-0833-4A9C-A689-C448284D45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053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9B6-35B8-4695-9C4B-D35613F529FC}" type="datetimeFigureOut">
              <a:rPr lang="de-DE" smtClean="0"/>
              <a:t>28.10.2018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9D58-0833-4A9C-A689-C448284D45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05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78310"/>
            <a:ext cx="8426450" cy="4190666"/>
          </a:xfrm>
        </p:spPr>
        <p:txBody>
          <a:bodyPr/>
          <a:lstStyle>
            <a:lvl1pPr marL="355600" indent="-355600">
              <a:defRPr sz="2400"/>
            </a:lvl1pPr>
            <a:lvl2pPr marL="712788" indent="-357188">
              <a:buFont typeface="Wingdings" panose="05000000000000000000" pitchFamily="2" charset="2"/>
              <a:buChar char="§"/>
              <a:defRPr sz="2000"/>
            </a:lvl2pPr>
            <a:lvl3pPr marL="1081088" indent="-368300">
              <a:buFont typeface="Wingdings" panose="05000000000000000000" pitchFamily="2" charset="2"/>
              <a:buChar char="§"/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  <a:lvl6pPr marL="2514600" indent="-228600">
              <a:buFont typeface="Wingdings" panose="05000000000000000000" pitchFamily="2" charset="2"/>
              <a:buChar char="§"/>
              <a:defRPr/>
            </a:lvl6pPr>
            <a:lvl7pPr marL="2971800" indent="-228600">
              <a:buFont typeface="Wingdings" panose="05000000000000000000" pitchFamily="2" charset="2"/>
              <a:buChar char="§"/>
              <a:defRPr/>
            </a:lvl7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5"/>
            <a:r>
              <a:rPr lang="de-DE" noProof="0" dirty="0"/>
              <a:t>Vierte Ebene</a:t>
            </a:r>
          </a:p>
          <a:p>
            <a:pPr lvl="6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xmlns="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99B6-35B8-4695-9C4B-D35613F529FC}" type="datetimeFigureOut">
              <a:rPr lang="de-DE" smtClean="0"/>
              <a:t>28.10.2018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9D58-0833-4A9C-A689-C448284D45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693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-1465" y="2286000"/>
            <a:ext cx="9144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pitchFamily="34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1" y="2286000"/>
            <a:ext cx="126023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1" y="4572000"/>
            <a:ext cx="12602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15766" y="0"/>
            <a:ext cx="126023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114301" y="2286000"/>
            <a:ext cx="12602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14301" y="4572000"/>
            <a:ext cx="12602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 rot="16200000">
            <a:off x="-1089575" y="931541"/>
            <a:ext cx="24780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1" name="Picture 12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436" y="254001"/>
            <a:ext cx="23241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63820" y="2497139"/>
            <a:ext cx="7175988" cy="11017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63820" y="3871913"/>
            <a:ext cx="5909896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46164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2848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08592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63819" y="19050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0358" y="19050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96317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74003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75228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968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5470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5111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7344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660216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160748"/>
            <a:ext cx="7705726" cy="136180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05A5BA46-025C-436B-9A80-CB512831C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96218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3120" y="609600"/>
            <a:ext cx="1943100" cy="5410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63820" y="609600"/>
            <a:ext cx="5688623" cy="54102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13523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9" y="537344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9" y="2444192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9" y="1088740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xmlns="" id="{DC15E2CB-FE35-41B2-9C4C-4679F5475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9261CF04-8600-4D27-A32A-58BDC5EC7F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3225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7344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9" y="2660216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160748"/>
            <a:ext cx="7705726" cy="136180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05A5BA46-025C-436B-9A80-CB512831C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23577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3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9003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9" y="3633688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9" y="4970822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9" y="4185084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CCA27721-1E41-417D-8DF5-46DDCB233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70199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9003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3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3633688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9" y="4911514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9" y="4250010"/>
            <a:ext cx="77057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638BB4E3-787B-47B4-88F3-9120850BA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6C0541F1-A415-46B8-A4AB-03EBF2975C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23984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1657B79E-8199-4451-A0F9-E82023AB3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xmlns="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>
                <a:solidFill>
                  <a:srgbClr val="023D6B"/>
                </a:solidFill>
              </a:rPr>
              <a:t>00. Monat 2017</a:t>
            </a:r>
            <a:endParaRPr lang="de-DE" dirty="0">
              <a:solidFill>
                <a:srgbClr val="023D6B"/>
              </a:solidFill>
            </a:endParaRP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xmlns="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>
                <a:solidFill>
                  <a:srgbClr val="023D6B"/>
                </a:solidFill>
              </a:rPr>
              <a:t>Seite </a:t>
            </a:r>
            <a:fld id="{A52F4D17-1AD6-42D9-B93A-EB002C62F438}" type="slidenum">
              <a:rPr lang="de-DE" smtClean="0">
                <a:solidFill>
                  <a:srgbClr val="023D6B"/>
                </a:solidFill>
              </a:rPr>
              <a:pPr/>
              <a:t>‹Nr.›</a:t>
            </a:fld>
            <a:endParaRPr lang="de-DE" dirty="0">
              <a:solidFill>
                <a:srgbClr val="023D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19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78310"/>
            <a:ext cx="84264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xmlns="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>
                <a:solidFill>
                  <a:srgbClr val="023D6B"/>
                </a:solidFill>
              </a:rPr>
              <a:t>00. Monat 2017</a:t>
            </a:r>
            <a:endParaRPr lang="de-DE" dirty="0">
              <a:solidFill>
                <a:srgbClr val="023D6B"/>
              </a:solidFill>
            </a:endParaRP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xmlns="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>
                <a:solidFill>
                  <a:srgbClr val="023D6B"/>
                </a:solidFill>
              </a:rPr>
              <a:t>Seite </a:t>
            </a:r>
            <a:fld id="{A52F4D17-1AD6-42D9-B93A-EB002C62F438}" type="slidenum">
              <a:rPr lang="de-DE" smtClean="0">
                <a:solidFill>
                  <a:srgbClr val="023D6B"/>
                </a:solidFill>
              </a:rPr>
              <a:pPr/>
              <a:t>‹Nr.›</a:t>
            </a:fld>
            <a:endParaRPr lang="de-DE" dirty="0">
              <a:solidFill>
                <a:srgbClr val="023D6B"/>
              </a:solidFill>
            </a:endParaRP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xmlns="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7788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rgbClr val="023D6B"/>
                </a:solidFill>
              </a:rPr>
              <a:t>00. Monat 2017</a:t>
            </a:r>
            <a:endParaRPr lang="de-DE" dirty="0">
              <a:solidFill>
                <a:srgbClr val="023D6B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23D6B"/>
                </a:solidFill>
              </a:rPr>
              <a:t>Seite </a:t>
            </a:r>
            <a:fld id="{A52F4D17-1AD6-42D9-B93A-EB002C62F438}" type="slidenum">
              <a:rPr lang="de-DE" smtClean="0">
                <a:solidFill>
                  <a:srgbClr val="023D6B"/>
                </a:solidFill>
              </a:rPr>
              <a:pPr/>
              <a:t>‹Nr.›</a:t>
            </a:fld>
            <a:endParaRPr lang="de-DE" dirty="0">
              <a:solidFill>
                <a:srgbClr val="023D6B"/>
              </a:solidFill>
            </a:endParaRP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xmlns="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1628778"/>
            <a:ext cx="3925888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4900254"/>
            <a:ext cx="3925888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xmlns="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57559" y="1628778"/>
            <a:ext cx="3927666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xmlns="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559" y="4900254"/>
            <a:ext cx="3927666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xmlns="" id="{4DDBDFEF-0700-4FD7-BDE1-FAD27F1C0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89530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rgbClr val="023D6B"/>
                </a:solidFill>
              </a:rPr>
              <a:t>00. Monat 2017</a:t>
            </a:r>
            <a:endParaRPr lang="de-DE" dirty="0">
              <a:solidFill>
                <a:srgbClr val="023D6B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23D6B"/>
                </a:solidFill>
              </a:rPr>
              <a:t>Seite </a:t>
            </a:r>
            <a:fld id="{A52F4D17-1AD6-42D9-B93A-EB002C62F438}" type="slidenum">
              <a:rPr lang="de-DE" smtClean="0">
                <a:solidFill>
                  <a:srgbClr val="023D6B"/>
                </a:solidFill>
              </a:rPr>
              <a:pPr/>
              <a:t>‹Nr.›</a:t>
            </a:fld>
            <a:endParaRPr lang="de-DE" dirty="0">
              <a:solidFill>
                <a:srgbClr val="023D6B"/>
              </a:solidFill>
            </a:endParaRP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xmlns="" id="{69A04336-9297-4D3E-8FB4-C1D6EA074C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453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3633688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70822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185084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CCA27721-1E41-417D-8DF5-46DDCB233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rgbClr val="023D6B"/>
                </a:solidFill>
              </a:rPr>
              <a:t>00. Monat 2017</a:t>
            </a:r>
            <a:endParaRPr lang="de-DE" dirty="0">
              <a:solidFill>
                <a:srgbClr val="023D6B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23D6B"/>
                </a:solidFill>
              </a:rPr>
              <a:t>Seite </a:t>
            </a:r>
            <a:fld id="{A52F4D17-1AD6-42D9-B93A-EB002C62F438}" type="slidenum">
              <a:rPr lang="de-DE" smtClean="0">
                <a:solidFill>
                  <a:srgbClr val="023D6B"/>
                </a:solidFill>
              </a:rPr>
              <a:pPr/>
              <a:t>‹Nr.›</a:t>
            </a:fld>
            <a:endParaRPr lang="de-DE" dirty="0">
              <a:solidFill>
                <a:srgbClr val="023D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9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3633688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11514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250010"/>
            <a:ext cx="77057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638BB4E3-787B-47B4-88F3-9120850BA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6C0541F1-A415-46B8-A4AB-03EBF2975C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1657B79E-8199-4451-A0F9-E82023AB3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xmlns="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1628774"/>
            <a:ext cx="3925888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4900254"/>
            <a:ext cx="3925888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xmlns="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57559" y="1628774"/>
            <a:ext cx="3927666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xmlns="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559" y="4900254"/>
            <a:ext cx="3927666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xmlns="" id="{4DDBDFEF-0700-4FD7-BDE1-FAD27F1C0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xmlns="" id="{69A04336-9297-4D3E-8FB4-C1D6EA074C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563142"/>
            <a:ext cx="8424672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1F2B40BD-2E84-45F1-85D7-C908895E91A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EB6CB968-4FF1-45BC-BA3C-E1CAF26A67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9" r:id="rId3"/>
    <p:sldLayoutId id="2147483670" r:id="rId4"/>
    <p:sldLayoutId id="2147483671" r:id="rId5"/>
    <p:sldLayoutId id="214748366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2699" userDrawn="1">
          <p15:clr>
            <a:srgbClr val="F26B43"/>
          </p15:clr>
        </p15:guide>
        <p15:guide id="7" pos="306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D99B6-35B8-4695-9C4B-D35613F529FC}" type="datetimeFigureOut">
              <a:rPr lang="de-DE" smtClean="0"/>
              <a:t>28.10.2018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9D58-0833-4A9C-A689-C448284D45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30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82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82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466" y="0"/>
            <a:ext cx="12602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1" y="4572000"/>
            <a:ext cx="12602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115766" y="0"/>
            <a:ext cx="126023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14301" y="2286000"/>
            <a:ext cx="12602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14301" y="4572000"/>
            <a:ext cx="12602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4" name="Text Box 13"/>
          <p:cNvSpPr txBox="1">
            <a:spLocks noChangeArrowheads="1"/>
          </p:cNvSpPr>
          <p:nvPr userDrawn="1"/>
        </p:nvSpPr>
        <p:spPr bwMode="auto">
          <a:xfrm>
            <a:off x="498231" y="6477000"/>
            <a:ext cx="1000924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dirty="0">
                <a:solidFill>
                  <a:srgbClr val="005B82"/>
                </a:solidFill>
              </a:rPr>
              <a:t>13. März 2012</a:t>
            </a:r>
          </a:p>
        </p:txBody>
      </p:sp>
      <p:sp>
        <p:nvSpPr>
          <p:cNvPr id="1035" name="Text Box 15"/>
          <p:cNvSpPr txBox="1">
            <a:spLocks noChangeArrowheads="1"/>
          </p:cNvSpPr>
          <p:nvPr userDrawn="1"/>
        </p:nvSpPr>
        <p:spPr bwMode="auto">
          <a:xfrm>
            <a:off x="8437685" y="6477000"/>
            <a:ext cx="57066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>
                <a:solidFill>
                  <a:srgbClr val="005B82"/>
                </a:solidFill>
              </a:rPr>
              <a:t>Folie </a:t>
            </a:r>
            <a:fld id="{0F622750-091A-42CB-BDEE-40DD22B6CC60}" type="slidenum">
              <a:rPr lang="de-DE" sz="1000" smtClean="0">
                <a:solidFill>
                  <a:srgbClr val="005B82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000">
              <a:solidFill>
                <a:srgbClr val="005B82"/>
              </a:solidFill>
            </a:endParaRPr>
          </a:p>
        </p:txBody>
      </p:sp>
      <p:pic>
        <p:nvPicPr>
          <p:cNvPr id="2" name="Picture 16" descr="logo_400c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59" y="136526"/>
            <a:ext cx="13276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73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563146"/>
            <a:ext cx="8424672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7904" y="6381332"/>
            <a:ext cx="1549996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>
                <a:solidFill>
                  <a:srgbClr val="023D6B"/>
                </a:solidFill>
                <a:cs typeface="Arial" charset="0"/>
              </a:rPr>
              <a:t>00. Monat 2017</a:t>
            </a:r>
            <a:endParaRPr lang="de-DE" dirty="0">
              <a:solidFill>
                <a:srgbClr val="023D6B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94" y="6381332"/>
            <a:ext cx="1006544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>
                <a:solidFill>
                  <a:srgbClr val="023D6B"/>
                </a:solidFill>
                <a:cs typeface="Arial" charset="0"/>
              </a:rPr>
              <a:t>Seite </a:t>
            </a:r>
            <a:fld id="{A52F4D17-1AD6-42D9-B93A-EB002C62F438}" type="slidenum">
              <a:rPr lang="de-DE" smtClean="0">
                <a:solidFill>
                  <a:srgbClr val="023D6B"/>
                </a:solidFill>
                <a:cs typeface="Arial" charset="0"/>
              </a:rPr>
              <a:pPr/>
              <a:t>‹Nr.›</a:t>
            </a:fld>
            <a:endParaRPr lang="de-DE" dirty="0">
              <a:solidFill>
                <a:srgbClr val="023D6B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1F2B40BD-2E84-45F1-85D7-C908895E91A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8F9C05EC-278F-48BF-80BE-EDD0FE4E35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7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2699" userDrawn="1">
          <p15:clr>
            <a:srgbClr val="F26B43"/>
          </p15:clr>
        </p15:guide>
        <p15:guide id="7" pos="306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83" y="62775"/>
            <a:ext cx="6784693" cy="334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717032"/>
            <a:ext cx="7705725" cy="15121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noProof="0" dirty="0" smtClean="0"/>
              <a:t>OPTIMAL SCHEDULING OF INSPECTIONS: </a:t>
            </a:r>
            <a:br>
              <a:rPr lang="en-US" sz="2800" noProof="0" dirty="0" smtClean="0"/>
            </a:br>
            <a:r>
              <a:rPr lang="en-US" sz="2800" noProof="0" dirty="0" smtClean="0"/>
              <a:t>Models and Approaches </a:t>
            </a:r>
            <a:r>
              <a:rPr lang="en-US" sz="2400" i="1" noProof="0" dirty="0" smtClean="0"/>
              <a:t/>
            </a:r>
            <a:br>
              <a:rPr lang="en-US" sz="2400" i="1" noProof="0" dirty="0" smtClean="0"/>
            </a:br>
            <a:r>
              <a:rPr lang="en-US" sz="2400" b="0" i="1" noProof="0" dirty="0" smtClean="0"/>
              <a:t/>
            </a:r>
            <a:br>
              <a:rPr lang="en-US" sz="2400" b="0" i="1" noProof="0" dirty="0" smtClean="0"/>
            </a:br>
            <a:r>
              <a:rPr lang="en-US" sz="1800" b="0" dirty="0"/>
              <a:t>7</a:t>
            </a:r>
            <a:r>
              <a:rPr lang="en-US" sz="1800" b="0" noProof="0" dirty="0" smtClean="0"/>
              <a:t>. 11. 2018      I  	Th. Krieger; R. Avenhaus</a:t>
            </a:r>
            <a:endParaRPr lang="en-US" sz="1800" b="0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xmlns="" id="{6ADB9AB2-F1DB-421F-8416-AD5CDB324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800" y="6423285"/>
            <a:ext cx="2304000" cy="90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3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THANK you for your attention 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659490"/>
            <a:ext cx="8424672" cy="1793846"/>
          </a:xfrm>
        </p:spPr>
        <p:txBody>
          <a:bodyPr/>
          <a:lstStyle/>
          <a:p>
            <a:pPr marL="0" indent="0">
              <a:buNone/>
            </a:pPr>
            <a:r>
              <a:rPr lang="en-US" sz="1200" noProof="0" dirty="0" smtClean="0"/>
              <a:t>This presentation was prepared as an account of work sponsored by the Government </a:t>
            </a:r>
            <a:br>
              <a:rPr lang="en-US" sz="1200" noProof="0" dirty="0" smtClean="0"/>
            </a:br>
            <a:r>
              <a:rPr lang="en-US" sz="1200" noProof="0" dirty="0" smtClean="0"/>
              <a:t>of the Federal Republic of Germany within the Joint </a:t>
            </a:r>
            <a:r>
              <a:rPr lang="en-US" sz="1200" noProof="0" dirty="0" err="1" smtClean="0"/>
              <a:t>Programme</a:t>
            </a:r>
            <a:r>
              <a:rPr lang="en-US" sz="1200" noProof="0" dirty="0" smtClean="0"/>
              <a:t> on the Technical</a:t>
            </a:r>
            <a:br>
              <a:rPr lang="en-US" sz="1200" noProof="0" dirty="0" smtClean="0"/>
            </a:br>
            <a:r>
              <a:rPr lang="en-US" sz="1200" noProof="0" dirty="0" smtClean="0"/>
              <a:t>Development and Further Improvement of IAEA Safeguards between the Federal Republic</a:t>
            </a:r>
            <a:br>
              <a:rPr lang="en-US" sz="1200" noProof="0" dirty="0" smtClean="0"/>
            </a:br>
            <a:r>
              <a:rPr lang="en-US" sz="1200" noProof="0" dirty="0" smtClean="0"/>
              <a:t>of Germany and the IAEA. Neither the authors of this presentation, nor the organization or </a:t>
            </a:r>
            <a:br>
              <a:rPr lang="en-US" sz="1200" noProof="0" dirty="0" smtClean="0"/>
            </a:br>
            <a:r>
              <a:rPr lang="en-US" sz="1200" noProof="0" dirty="0" smtClean="0"/>
              <a:t>industrial company they are affiliated with, nor the Federal Government assume any liability</a:t>
            </a:r>
            <a:br>
              <a:rPr lang="en-US" sz="1200" noProof="0" dirty="0" smtClean="0"/>
            </a:br>
            <a:r>
              <a:rPr lang="en-US" sz="1200" noProof="0" dirty="0" smtClean="0"/>
              <a:t>whatsoever for any use of this presentation or parts of it. Furthermore, the content of this </a:t>
            </a:r>
            <a:br>
              <a:rPr lang="en-US" sz="1200" noProof="0" dirty="0" smtClean="0"/>
            </a:br>
            <a:r>
              <a:rPr lang="en-US" sz="1200" noProof="0" dirty="0" smtClean="0"/>
              <a:t>presentation does not reflect any policy of the Federal Government.</a:t>
            </a:r>
            <a:endParaRPr lang="en-US" sz="1200" noProof="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59647"/>
            <a:ext cx="226853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9" y="1268760"/>
            <a:ext cx="842486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3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Content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1650318"/>
            <a:ext cx="8426450" cy="4082938"/>
          </a:xfrm>
        </p:spPr>
        <p:txBody>
          <a:bodyPr/>
          <a:lstStyle/>
          <a:p>
            <a:pPr marL="348247" indent="-348247">
              <a:buFont typeface="Arial" panose="020B0604020202020204" pitchFamily="34" charset="0"/>
              <a:buChar char="•"/>
            </a:pPr>
            <a:r>
              <a:rPr lang="en-US" noProof="0" dirty="0" smtClean="0"/>
              <a:t>What is an inspection game?</a:t>
            </a:r>
          </a:p>
          <a:p>
            <a:pPr marL="348247" indent="-348247">
              <a:buFont typeface="Arial" panose="020B0604020202020204" pitchFamily="34" charset="0"/>
              <a:buChar char="•"/>
            </a:pPr>
            <a:r>
              <a:rPr lang="en-US" noProof="0" dirty="0" smtClean="0"/>
              <a:t>Probabilistic models for random inspection schemes</a:t>
            </a:r>
          </a:p>
          <a:p>
            <a:pPr marL="705435" lvl="1" indent="-348247">
              <a:buFont typeface="Arial" panose="020B0604020202020204" pitchFamily="34" charset="0"/>
              <a:buChar char="•"/>
            </a:pPr>
            <a:r>
              <a:rPr lang="en-US" noProof="0" dirty="0" smtClean="0"/>
              <a:t>Assumptions</a:t>
            </a:r>
          </a:p>
          <a:p>
            <a:r>
              <a:rPr lang="en-US" noProof="0" dirty="0" smtClean="0"/>
              <a:t>Two </a:t>
            </a:r>
            <a:r>
              <a:rPr lang="en-US" noProof="0" dirty="0"/>
              <a:t>inspection </a:t>
            </a:r>
            <a:r>
              <a:rPr lang="en-US" noProof="0" dirty="0" smtClean="0"/>
              <a:t>games:</a:t>
            </a:r>
            <a:endParaRPr lang="en-US" noProof="0" dirty="0" smtClean="0"/>
          </a:p>
          <a:p>
            <a:pPr lvl="1"/>
            <a:r>
              <a:rPr lang="en-US" noProof="0" dirty="0" smtClean="0"/>
              <a:t>Operator´s </a:t>
            </a:r>
            <a:r>
              <a:rPr lang="en-US" noProof="0" dirty="0"/>
              <a:t>illegal behavior has to be detected within a critical </a:t>
            </a:r>
            <a:r>
              <a:rPr lang="en-US" noProof="0" dirty="0" smtClean="0"/>
              <a:t>time</a:t>
            </a:r>
          </a:p>
          <a:p>
            <a:pPr lvl="1"/>
            <a:r>
              <a:rPr lang="en-US" noProof="0" dirty="0" smtClean="0"/>
              <a:t>They differ </a:t>
            </a:r>
            <a:r>
              <a:rPr lang="en-US" noProof="0" dirty="0"/>
              <a:t>by only one </a:t>
            </a:r>
            <a:r>
              <a:rPr lang="en-US" noProof="0" dirty="0" smtClean="0"/>
              <a:t>assumption</a:t>
            </a:r>
          </a:p>
          <a:p>
            <a:pPr lvl="2"/>
            <a:r>
              <a:rPr lang="en-US" noProof="0" dirty="0" smtClean="0"/>
              <a:t>Expected number of inspections</a:t>
            </a:r>
          </a:p>
          <a:p>
            <a:pPr lvl="2"/>
            <a:r>
              <a:rPr lang="en-US" noProof="0" dirty="0" smtClean="0"/>
              <a:t>Fixed number of inspections </a:t>
            </a:r>
          </a:p>
          <a:p>
            <a:r>
              <a:rPr lang="en-US" noProof="0" dirty="0" smtClean="0"/>
              <a:t>Effectiveness </a:t>
            </a:r>
            <a:r>
              <a:rPr lang="en-US" noProof="0" dirty="0"/>
              <a:t>and efficiency </a:t>
            </a:r>
            <a:r>
              <a:rPr lang="en-US" noProof="0" dirty="0" smtClean="0"/>
              <a:t>considerations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What is an inspection game?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1556792"/>
            <a:ext cx="8426450" cy="4392488"/>
          </a:xfrm>
        </p:spPr>
        <p:txBody>
          <a:bodyPr/>
          <a:lstStyle/>
          <a:p>
            <a:pPr marL="348247" indent="-348247">
              <a:buFont typeface="Arial" panose="020B0604020202020204" pitchFamily="34" charset="0"/>
              <a:buChar char="•"/>
            </a:pPr>
            <a:r>
              <a:rPr lang="en-US" noProof="0" dirty="0"/>
              <a:t>It is …</a:t>
            </a:r>
          </a:p>
          <a:p>
            <a:pPr marL="646068" lvl="1" indent="-348247">
              <a:buFont typeface="Arial" panose="020B0604020202020204" pitchFamily="34" charset="0"/>
              <a:buChar char="•"/>
            </a:pPr>
            <a:r>
              <a:rPr lang="en-US" noProof="0" dirty="0"/>
              <a:t>a </a:t>
            </a:r>
            <a:r>
              <a:rPr lang="en-US" noProof="0" dirty="0">
                <a:solidFill>
                  <a:srgbClr val="00B050"/>
                </a:solidFill>
              </a:rPr>
              <a:t>mathematical model</a:t>
            </a:r>
            <a:r>
              <a:rPr lang="en-US" noProof="0" dirty="0"/>
              <a:t> of a </a:t>
            </a:r>
            <a:r>
              <a:rPr lang="en-US" noProof="0" dirty="0">
                <a:solidFill>
                  <a:srgbClr val="00B050"/>
                </a:solidFill>
              </a:rPr>
              <a:t>conflict situation</a:t>
            </a:r>
            <a:r>
              <a:rPr lang="en-US" noProof="0" dirty="0"/>
              <a:t> between </a:t>
            </a:r>
          </a:p>
          <a:p>
            <a:pPr marL="646068" lvl="1" indent="-348247">
              <a:buFont typeface="Arial" panose="020B0604020202020204" pitchFamily="34" charset="0"/>
              <a:buChar char="•"/>
            </a:pPr>
            <a:r>
              <a:rPr lang="en-US" noProof="0" dirty="0"/>
              <a:t>Inspectorate and Operator (person, organization, State), where</a:t>
            </a:r>
          </a:p>
          <a:p>
            <a:pPr marL="646068" lvl="1" indent="-348247">
              <a:buFont typeface="Arial" panose="020B0604020202020204" pitchFamily="34" charset="0"/>
              <a:buChar char="•"/>
            </a:pPr>
            <a:r>
              <a:rPr lang="en-US" noProof="0" dirty="0" smtClean="0"/>
              <a:t>the Inspectorate </a:t>
            </a:r>
            <a:r>
              <a:rPr lang="en-US" noProof="0" dirty="0" smtClean="0">
                <a:solidFill>
                  <a:srgbClr val="00B050"/>
                </a:solidFill>
              </a:rPr>
              <a:t>verifies</a:t>
            </a:r>
            <a:r>
              <a:rPr lang="en-US" noProof="0" dirty="0" smtClean="0"/>
              <a:t> that the Operator </a:t>
            </a:r>
            <a:r>
              <a:rPr lang="en-US" noProof="0" dirty="0">
                <a:solidFill>
                  <a:srgbClr val="00B050"/>
                </a:solidFill>
              </a:rPr>
              <a:t>adheres to certain agreed rules, formal agreements </a:t>
            </a:r>
            <a:r>
              <a:rPr lang="en-US" noProof="0" dirty="0"/>
              <a:t>or an </a:t>
            </a:r>
            <a:r>
              <a:rPr lang="en-US" noProof="0" dirty="0">
                <a:solidFill>
                  <a:srgbClr val="00B050"/>
                </a:solidFill>
              </a:rPr>
              <a:t>international </a:t>
            </a:r>
            <a:r>
              <a:rPr lang="en-US" noProof="0" dirty="0" smtClean="0">
                <a:solidFill>
                  <a:srgbClr val="00B050"/>
                </a:solidFill>
              </a:rPr>
              <a:t>treaty</a:t>
            </a:r>
            <a:endParaRPr lang="en-US" noProof="0" dirty="0" smtClean="0"/>
          </a:p>
          <a:p>
            <a:pPr marL="348247" indent="-348247">
              <a:buFont typeface="Arial" panose="020B0604020202020204" pitchFamily="34" charset="0"/>
              <a:buChar char="•"/>
            </a:pPr>
            <a:r>
              <a:rPr lang="en-US" noProof="0" dirty="0" smtClean="0"/>
              <a:t>The </a:t>
            </a:r>
            <a:r>
              <a:rPr lang="en-US" noProof="0" dirty="0"/>
              <a:t>Operator may have an </a:t>
            </a:r>
            <a:r>
              <a:rPr lang="en-US" noProof="0" dirty="0">
                <a:solidFill>
                  <a:srgbClr val="00B050"/>
                </a:solidFill>
              </a:rPr>
              <a:t>interest in violating</a:t>
            </a:r>
            <a:r>
              <a:rPr lang="en-US" noProof="0" dirty="0"/>
              <a:t> these </a:t>
            </a:r>
            <a:r>
              <a:rPr lang="en-US" noProof="0" dirty="0" smtClean="0"/>
              <a:t>rules/</a:t>
            </a:r>
            <a:r>
              <a:rPr lang="en-US" noProof="0" dirty="0"/>
              <a:t> </a:t>
            </a:r>
            <a:r>
              <a:rPr lang="en-US" noProof="0" dirty="0" smtClean="0"/>
              <a:t>agreements/treaty </a:t>
            </a:r>
            <a:r>
              <a:rPr lang="en-US" noProof="0" dirty="0"/>
              <a:t>where it must be assumed that an </a:t>
            </a:r>
            <a:r>
              <a:rPr lang="en-US" noProof="0" dirty="0" smtClean="0">
                <a:solidFill>
                  <a:srgbClr val="00B050"/>
                </a:solidFill>
              </a:rPr>
              <a:t>illegal behavior</a:t>
            </a:r>
            <a:r>
              <a:rPr lang="en-US" noProof="0" dirty="0" smtClean="0"/>
              <a:t> is </a:t>
            </a:r>
            <a:r>
              <a:rPr lang="en-US" noProof="0" dirty="0">
                <a:solidFill>
                  <a:srgbClr val="00B050"/>
                </a:solidFill>
              </a:rPr>
              <a:t>planned strategically</a:t>
            </a:r>
            <a:r>
              <a:rPr lang="en-US" noProof="0" dirty="0"/>
              <a:t>. </a:t>
            </a:r>
            <a:endParaRPr lang="en-US" noProof="0" dirty="0" smtClean="0"/>
          </a:p>
          <a:p>
            <a:pPr marL="348247" indent="-348247">
              <a:buFont typeface="Arial" panose="020B0604020202020204" pitchFamily="34" charset="0"/>
              <a:buChar char="•"/>
            </a:pPr>
            <a:r>
              <a:rPr lang="en-US" noProof="0" dirty="0" smtClean="0"/>
              <a:t>This </a:t>
            </a:r>
            <a:r>
              <a:rPr lang="en-US" noProof="0" dirty="0"/>
              <a:t>defines a game theoretical problem between </a:t>
            </a:r>
            <a:r>
              <a:rPr lang="en-US" noProof="0" dirty="0" smtClean="0"/>
              <a:t>an  </a:t>
            </a:r>
            <a:r>
              <a:rPr lang="en-US" noProof="0" dirty="0"/>
              <a:t>Operator and </a:t>
            </a:r>
            <a:r>
              <a:rPr lang="en-US" noProof="0" dirty="0" smtClean="0"/>
              <a:t>the Inspectorate.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4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 smtClean="0"/>
              <a:t>Prob. models </a:t>
            </a:r>
            <a:r>
              <a:rPr lang="en-US" sz="2800" noProof="0" dirty="0"/>
              <a:t>for random </a:t>
            </a:r>
            <a:r>
              <a:rPr lang="en-US" sz="2800" noProof="0" dirty="0" smtClean="0"/>
              <a:t>insp. </a:t>
            </a:r>
            <a:r>
              <a:rPr lang="en-US" sz="2800" noProof="0" dirty="0"/>
              <a:t>schemes</a:t>
            </a:r>
            <a:r>
              <a:rPr lang="en-US" noProof="0" dirty="0"/>
              <a:t/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1412776"/>
            <a:ext cx="8533705" cy="4896544"/>
          </a:xfrm>
        </p:spPr>
        <p:txBody>
          <a:bodyPr/>
          <a:lstStyle/>
          <a:p>
            <a:r>
              <a:rPr lang="en-US" i="1" noProof="0" dirty="0" smtClean="0">
                <a:solidFill>
                  <a:srgbClr val="00B050"/>
                </a:solidFill>
              </a:rPr>
              <a:t>Inspection </a:t>
            </a:r>
            <a:r>
              <a:rPr lang="en-US" i="1" noProof="0" dirty="0">
                <a:solidFill>
                  <a:srgbClr val="00B050"/>
                </a:solidFill>
              </a:rPr>
              <a:t>philosophy:</a:t>
            </a:r>
            <a:r>
              <a:rPr lang="en-US" noProof="0" dirty="0">
                <a:solidFill>
                  <a:srgbClr val="00B050"/>
                </a:solidFill>
              </a:rPr>
              <a:t> </a:t>
            </a:r>
            <a:r>
              <a:rPr lang="en-US" noProof="0" dirty="0" smtClean="0"/>
              <a:t>What is the objective of the random inspection scheme?</a:t>
            </a:r>
          </a:p>
          <a:p>
            <a:pPr lvl="1"/>
            <a:r>
              <a:rPr lang="en-US" noProof="0" dirty="0" smtClean="0"/>
              <a:t>playing </a:t>
            </a:r>
            <a:r>
              <a:rPr lang="en-US" noProof="0" dirty="0"/>
              <a:t>for </a:t>
            </a:r>
            <a:r>
              <a:rPr lang="en-US" noProof="0" dirty="0" smtClean="0"/>
              <a:t>time vs. critical time</a:t>
            </a:r>
            <a:endParaRPr lang="en-US" noProof="0" dirty="0"/>
          </a:p>
          <a:p>
            <a:r>
              <a:rPr lang="en-US" i="1" noProof="0" dirty="0" smtClean="0">
                <a:solidFill>
                  <a:srgbClr val="00B050"/>
                </a:solidFill>
              </a:rPr>
              <a:t>Time:</a:t>
            </a:r>
            <a:r>
              <a:rPr lang="en-US" noProof="0" dirty="0" smtClean="0"/>
              <a:t> When does the </a:t>
            </a:r>
            <a:r>
              <a:rPr lang="en-US" noProof="0" dirty="0"/>
              <a:t>Inspectorate </a:t>
            </a:r>
            <a:r>
              <a:rPr lang="en-US" noProof="0" dirty="0" smtClean="0"/>
              <a:t>performs </a:t>
            </a:r>
            <a:r>
              <a:rPr lang="en-US" noProof="0" dirty="0"/>
              <a:t>its </a:t>
            </a:r>
            <a:r>
              <a:rPr lang="en-US" noProof="0" dirty="0" smtClean="0"/>
              <a:t>inspections and when does the </a:t>
            </a:r>
            <a:r>
              <a:rPr lang="en-US" noProof="0" dirty="0"/>
              <a:t>Operator </a:t>
            </a:r>
            <a:r>
              <a:rPr lang="en-US" noProof="0" dirty="0" smtClean="0"/>
              <a:t>behaves illegally?</a:t>
            </a:r>
          </a:p>
          <a:p>
            <a:pPr lvl="1"/>
            <a:r>
              <a:rPr lang="en-US" noProof="0" dirty="0" smtClean="0"/>
              <a:t>continuous time vs. discrete time</a:t>
            </a:r>
          </a:p>
          <a:p>
            <a:r>
              <a:rPr lang="en-US" i="1" noProof="0" dirty="0" smtClean="0">
                <a:solidFill>
                  <a:srgbClr val="00B050"/>
                </a:solidFill>
              </a:rPr>
              <a:t>Planning</a:t>
            </a:r>
            <a:r>
              <a:rPr lang="en-US" i="1" noProof="0" dirty="0">
                <a:solidFill>
                  <a:srgbClr val="00B050"/>
                </a:solidFill>
              </a:rPr>
              <a:t>:</a:t>
            </a:r>
            <a:r>
              <a:rPr lang="en-US" noProof="0" dirty="0"/>
              <a:t> </a:t>
            </a:r>
            <a:r>
              <a:rPr lang="en-US" noProof="0" dirty="0" smtClean="0"/>
              <a:t>How does the </a:t>
            </a:r>
            <a:r>
              <a:rPr lang="en-US" noProof="0" dirty="0"/>
              <a:t>Inspectorate </a:t>
            </a:r>
            <a:r>
              <a:rPr lang="en-US" noProof="0" dirty="0" smtClean="0"/>
              <a:t>and the Operator plan their inspections resp. the illegally behavior?</a:t>
            </a:r>
          </a:p>
          <a:p>
            <a:pPr lvl="1"/>
            <a:r>
              <a:rPr lang="en-US" noProof="0" dirty="0" smtClean="0"/>
              <a:t>non-sequentially vs. </a:t>
            </a:r>
            <a:r>
              <a:rPr lang="en-US" noProof="0" dirty="0"/>
              <a:t>sequentially</a:t>
            </a:r>
            <a:endParaRPr lang="en-US" noProof="0" dirty="0" smtClean="0"/>
          </a:p>
          <a:p>
            <a:r>
              <a:rPr lang="en-US" i="1" noProof="0" dirty="0" smtClean="0">
                <a:solidFill>
                  <a:srgbClr val="00B050"/>
                </a:solidFill>
              </a:rPr>
              <a:t>Sampling</a:t>
            </a:r>
            <a:r>
              <a:rPr lang="en-US" i="1" noProof="0" dirty="0">
                <a:solidFill>
                  <a:srgbClr val="00B050"/>
                </a:solidFill>
              </a:rPr>
              <a:t>:</a:t>
            </a:r>
            <a:r>
              <a:rPr lang="en-US" noProof="0" dirty="0">
                <a:solidFill>
                  <a:srgbClr val="00B050"/>
                </a:solidFill>
              </a:rPr>
              <a:t> </a:t>
            </a:r>
            <a:r>
              <a:rPr lang="en-US" noProof="0" dirty="0" smtClean="0"/>
              <a:t>Which </a:t>
            </a:r>
            <a:r>
              <a:rPr lang="en-US" noProof="0" dirty="0"/>
              <a:t>statistical </a:t>
            </a:r>
            <a:r>
              <a:rPr lang="en-US" noProof="0" dirty="0" smtClean="0"/>
              <a:t>errors may occur during inspection</a:t>
            </a:r>
            <a:r>
              <a:rPr lang="en-US" noProof="0" dirty="0" smtClean="0"/>
              <a:t>?</a:t>
            </a:r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 smtClean="0"/>
              <a:t>Classification of assumptions</a:t>
            </a:r>
            <a:endParaRPr lang="en-US" noProof="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347864" y="5877272"/>
            <a:ext cx="3024336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57188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1088" indent="-3683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>
              <a:buNone/>
            </a:pPr>
            <a:r>
              <a:rPr lang="en-US" sz="2000" dirty="0" smtClean="0"/>
              <a:t># of inspections: F</a:t>
            </a:r>
            <a:r>
              <a:rPr lang="de-DE" sz="2000" dirty="0" err="1" smtClean="0">
                <a:latin typeface="+mj-lt"/>
              </a:rPr>
              <a:t>ixed</a:t>
            </a:r>
            <a:r>
              <a:rPr lang="de-DE" sz="2000" dirty="0" smtClean="0">
                <a:latin typeface="+mj-lt"/>
              </a:rPr>
              <a:t> #, </a:t>
            </a:r>
            <a:r>
              <a:rPr lang="en-US" sz="2000" dirty="0" smtClean="0">
                <a:latin typeface="+mj-lt"/>
              </a:rPr>
              <a:t>expected #</a:t>
            </a:r>
            <a:r>
              <a:rPr lang="de-DE" sz="2000" dirty="0" smtClean="0">
                <a:latin typeface="+mj-lt"/>
              </a:rPr>
              <a:t>, </a:t>
            </a:r>
            <a:r>
              <a:rPr lang="de-DE" sz="2000" dirty="0" err="1" smtClean="0">
                <a:latin typeface="+mj-lt"/>
              </a:rPr>
              <a:t>at</a:t>
            </a:r>
            <a:r>
              <a:rPr lang="de-DE" sz="2000" dirty="0" smtClean="0">
                <a:latin typeface="+mj-lt"/>
              </a:rPr>
              <a:t> least … #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230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Two inspection games</a:t>
            </a:r>
            <a:endParaRPr lang="en-US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Inhaltsplatzhalter 5"/>
              <p:cNvSpPr>
                <a:spLocks noGrp="1"/>
              </p:cNvSpPr>
              <p:nvPr>
                <p:ph idx="1"/>
              </p:nvPr>
            </p:nvSpPr>
            <p:spPr>
              <a:xfrm>
                <a:off x="358774" y="1578310"/>
                <a:ext cx="8677722" cy="4514986"/>
              </a:xfrm>
            </p:spPr>
            <p:txBody>
              <a:bodyPr/>
              <a:lstStyle/>
              <a:p>
                <a:r>
                  <a:rPr lang="en-US" noProof="0" dirty="0" smtClean="0"/>
                  <a:t>There </a:t>
                </a:r>
                <a:r>
                  <a:rPr lang="en-US" noProof="0" dirty="0"/>
                  <a:t>are two players: </a:t>
                </a:r>
                <a:r>
                  <a:rPr lang="en-US" noProof="0" dirty="0">
                    <a:solidFill>
                      <a:srgbClr val="00B050"/>
                    </a:solidFill>
                  </a:rPr>
                  <a:t>Operator</a:t>
                </a:r>
                <a:r>
                  <a:rPr lang="en-US" noProof="0" dirty="0"/>
                  <a:t> and </a:t>
                </a:r>
                <a:r>
                  <a:rPr lang="en-US" noProof="0" dirty="0">
                    <a:solidFill>
                      <a:srgbClr val="00B050"/>
                    </a:solidFill>
                  </a:rPr>
                  <a:t>Inspectorate</a:t>
                </a:r>
              </a:p>
              <a:p>
                <a:r>
                  <a:rPr lang="en-US" noProof="0" dirty="0"/>
                  <a:t>The Inspectorate </a:t>
                </a:r>
                <a:r>
                  <a:rPr lang="en-US" noProof="0" dirty="0" smtClean="0"/>
                  <a:t>performs </a:t>
                </a:r>
                <a14:m>
                  <m:oMath xmlns:m="http://schemas.openxmlformats.org/officeDocument/2006/math">
                    <m:r>
                      <a:rPr lang="en-US" noProof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noProof="0" dirty="0">
                    <a:solidFill>
                      <a:srgbClr val="00B050"/>
                    </a:solidFill>
                  </a:rPr>
                  <a:t> </a:t>
                </a:r>
                <a:r>
                  <a:rPr lang="en-US" noProof="0" dirty="0" smtClean="0">
                    <a:solidFill>
                      <a:srgbClr val="00B050"/>
                    </a:solidFill>
                  </a:rPr>
                  <a:t>inspections</a:t>
                </a:r>
                <a:r>
                  <a:rPr lang="en-US" noProof="0" dirty="0" smtClean="0"/>
                  <a:t> at steps</a:t>
                </a:r>
                <a14:m>
                  <m:oMath xmlns:m="http://schemas.openxmlformats.org/officeDocument/2006/math">
                    <m:r>
                      <a:rPr lang="en-US" b="0" i="0" noProof="0" smtClean="0">
                        <a:latin typeface="Cambria Math"/>
                      </a:rPr>
                      <m:t> </m:t>
                    </m:r>
                    <m:r>
                      <a:rPr lang="en-US" noProof="0">
                        <a:latin typeface="Cambria Math"/>
                      </a:rPr>
                      <m:t>𝐿</m:t>
                    </m:r>
                    <m:r>
                      <a:rPr lang="en-US" noProof="0">
                        <a:latin typeface="Cambria Math"/>
                      </a:rPr>
                      <m:t>,</m:t>
                    </m:r>
                    <m:r>
                      <a:rPr lang="en-US" noProof="0">
                        <a:latin typeface="Cambria Math"/>
                      </a:rPr>
                      <m:t>𝐿</m:t>
                    </m:r>
                    <m:r>
                      <a:rPr lang="en-US" noProof="0">
                        <a:latin typeface="Cambria Math"/>
                      </a:rPr>
                      <m:t>−1,…,1</m:t>
                    </m:r>
                  </m:oMath>
                </a14:m>
                <a:endParaRPr lang="en-US" noProof="0" dirty="0" smtClean="0"/>
              </a:p>
              <a:p>
                <a:endParaRPr lang="en-US" noProof="0" dirty="0"/>
              </a:p>
              <a:p>
                <a:endParaRPr lang="en-US" noProof="0" dirty="0" smtClean="0"/>
              </a:p>
              <a:p>
                <a:endParaRPr lang="en-US" noProof="0" dirty="0" smtClean="0"/>
              </a:p>
              <a:p>
                <a:endParaRPr lang="en-US" noProof="0" dirty="0"/>
              </a:p>
              <a:p>
                <a:endParaRPr lang="en-US" noProof="0" dirty="0" smtClean="0"/>
              </a:p>
              <a:p>
                <a:r>
                  <a:rPr lang="en-US" noProof="0" dirty="0" smtClean="0"/>
                  <a:t>The </a:t>
                </a:r>
                <a:r>
                  <a:rPr lang="en-US" noProof="0" dirty="0"/>
                  <a:t>Operator behaves illegally </a:t>
                </a:r>
                <a:r>
                  <a:rPr lang="en-US" noProof="0" dirty="0">
                    <a:solidFill>
                      <a:srgbClr val="00B050"/>
                    </a:solidFill>
                  </a:rPr>
                  <a:t>exactly once</a:t>
                </a:r>
                <a:r>
                  <a:rPr lang="en-US" noProof="0" dirty="0"/>
                  <a:t> at one of the steps </a:t>
                </a:r>
                <a14:m>
                  <m:oMath xmlns:m="http://schemas.openxmlformats.org/officeDocument/2006/math">
                    <m:r>
                      <a:rPr lang="en-US" noProof="0">
                        <a:latin typeface="Cambria Math"/>
                      </a:rPr>
                      <m:t>𝐿</m:t>
                    </m:r>
                    <m:r>
                      <a:rPr lang="en-US" noProof="0">
                        <a:latin typeface="Cambria Math"/>
                      </a:rPr>
                      <m:t>,</m:t>
                    </m:r>
                    <m:r>
                      <a:rPr lang="en-US" noProof="0">
                        <a:latin typeface="Cambria Math"/>
                      </a:rPr>
                      <m:t>𝐿</m:t>
                    </m:r>
                    <m:r>
                      <a:rPr lang="en-US" noProof="0">
                        <a:latin typeface="Cambria Math"/>
                      </a:rPr>
                      <m:t>−1,…,1</m:t>
                    </m:r>
                  </m:oMath>
                </a14:m>
                <a:r>
                  <a:rPr lang="en-US" noProof="0" dirty="0" smtClean="0"/>
                  <a:t>.</a:t>
                </a:r>
                <a:endParaRPr lang="en-US" noProof="0" dirty="0"/>
              </a:p>
            </p:txBody>
          </p:sp>
        </mc:Choice>
        <mc:Fallback>
          <p:sp>
            <p:nvSpPr>
              <p:cNvPr id="6" name="Inhalts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774" y="1578310"/>
                <a:ext cx="8677722" cy="4514986"/>
              </a:xfrm>
              <a:blipFill rotWithShape="1">
                <a:blip r:embed="rId3"/>
                <a:stretch>
                  <a:fillRect l="-2178" t="-1754" r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 smtClean="0"/>
              <a:t>Assumptions </a:t>
            </a:r>
            <a:r>
              <a:rPr lang="en-US" noProof="0" dirty="0"/>
              <a:t>(1)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952553C4-4046-4C39-8AF3-BCFA5B62514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7458390" cy="7836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elle 13">
                <a:extLst>
                  <a:ext uri="{FF2B5EF4-FFF2-40B4-BE49-F238E27FC236}">
                    <a16:creationId xmlns="" xmlns:a16="http://schemas.microsoft.com/office/drawing/2014/main" id="{EDAD96B8-9211-4591-B661-1B8981865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8880977"/>
                  </p:ext>
                </p:extLst>
              </p:nvPr>
            </p:nvGraphicFramePr>
            <p:xfrm>
              <a:off x="539553" y="3645024"/>
              <a:ext cx="8185660" cy="864000"/>
            </p:xfrm>
            <a:graphic>
              <a:graphicData uri="http://schemas.openxmlformats.org/drawingml/2006/table">
                <a:tbl>
                  <a:tblPr firstRow="1" firstCol="1" bandRow="1">
                    <a:tableStyleId>{616DA210-FB5B-4158-B5E0-FEB733F419BA}</a:tableStyleId>
                  </a:tblPr>
                  <a:tblGrid>
                    <a:gridCol w="4092830">
                      <a:extLst>
                        <a:ext uri="{9D8B030D-6E8A-4147-A177-3AD203B41FA5}">
                          <a16:colId xmlns="" xmlns:a16="http://schemas.microsoft.com/office/drawing/2014/main" val="658028106"/>
                        </a:ext>
                      </a:extLst>
                    </a:gridCol>
                    <a:gridCol w="4092830">
                      <a:extLst>
                        <a:ext uri="{9D8B030D-6E8A-4147-A177-3AD203B41FA5}">
                          <a16:colId xmlns="" xmlns:a16="http://schemas.microsoft.com/office/drawing/2014/main" val="3300818436"/>
                        </a:ext>
                      </a:extLst>
                    </a:gridCol>
                  </a:tblGrid>
                  <a:tr h="370284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6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Model 1</a:t>
                          </a:r>
                          <a:endParaRPr lang="en-US" sz="16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58643" marR="5864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Model 2 (Thomas-</a:t>
                          </a:r>
                          <a:r>
                            <a:rPr lang="en-US" sz="1600" dirty="0" err="1" smtClean="0">
                              <a:effectLst/>
                            </a:rPr>
                            <a:t>Nisgav</a:t>
                          </a:r>
                          <a:r>
                            <a:rPr lang="en-US" sz="1600" baseline="0" dirty="0" smtClean="0">
                              <a:effectLst/>
                            </a:rPr>
                            <a:t> insp. game</a:t>
                          </a:r>
                          <a:r>
                            <a:rPr lang="en-US" sz="1600" dirty="0" smtClean="0">
                              <a:effectLst/>
                            </a:rPr>
                            <a:t>)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8643" marR="58643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658052838"/>
                      </a:ext>
                    </a:extLst>
                  </a:tr>
                  <a:tr h="493716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600" smtClean="0">
                                  <a:latin typeface="Cambria Math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GB" sz="1600" b="0" dirty="0" smtClean="0">
                              <a:effectLst/>
                            </a:rPr>
                            <a:t>: expected</a:t>
                          </a:r>
                          <a:r>
                            <a:rPr lang="en-GB" sz="1600" b="0" baseline="0" dirty="0" smtClean="0">
                              <a:effectLst/>
                            </a:rPr>
                            <a:t> </a:t>
                          </a:r>
                          <a:r>
                            <a:rPr lang="en-GB" sz="1600" b="0" dirty="0" smtClean="0">
                              <a:effectLst/>
                            </a:rPr>
                            <a:t>number</a:t>
                          </a:r>
                          <a:r>
                            <a:rPr lang="en-GB" sz="1600" b="0" baseline="0" dirty="0" smtClean="0">
                              <a:effectLst/>
                            </a:rPr>
                            <a:t> </a:t>
                          </a:r>
                          <a:r>
                            <a:rPr lang="en-GB" sz="1600" b="0" dirty="0" smtClean="0">
                              <a:effectLst/>
                            </a:rPr>
                            <a:t>of inspections</a:t>
                          </a:r>
                          <a:endParaRPr lang="en-US" sz="16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8643" marR="5864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600" smtClean="0">
                                  <a:latin typeface="Cambria Math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GB" sz="1600" dirty="0" smtClean="0">
                              <a:effectLst/>
                            </a:rPr>
                            <a:t>: fixed number of inspections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8643" marR="58643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3451835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elle 13">
                <a:extLst>
                  <a:ext uri="{FF2B5EF4-FFF2-40B4-BE49-F238E27FC236}">
                    <a16:creationId xmlns:a16="http://schemas.microsoft.com/office/drawing/2014/main" xmlns="" id="{EDAD96B8-9211-4591-B661-1B8981865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8880977"/>
                  </p:ext>
                </p:extLst>
              </p:nvPr>
            </p:nvGraphicFramePr>
            <p:xfrm>
              <a:off x="539553" y="3645024"/>
              <a:ext cx="8185660" cy="864000"/>
            </p:xfrm>
            <a:graphic>
              <a:graphicData uri="http://schemas.openxmlformats.org/drawingml/2006/table">
                <a:tbl>
                  <a:tblPr firstRow="1" firstCol="1" bandRow="1">
                    <a:tableStyleId>{616DA210-FB5B-4158-B5E0-FEB733F419BA}</a:tableStyleId>
                  </a:tblPr>
                  <a:tblGrid>
                    <a:gridCol w="4092830">
                      <a:extLst>
                        <a:ext uri="{9D8B030D-6E8A-4147-A177-3AD203B41FA5}">
                          <a16:colId xmlns:a16="http://schemas.microsoft.com/office/drawing/2014/main" xmlns="" val="658028106"/>
                        </a:ext>
                      </a:extLst>
                    </a:gridCol>
                    <a:gridCol w="4092830">
                      <a:extLst>
                        <a:ext uri="{9D8B030D-6E8A-4147-A177-3AD203B41FA5}">
                          <a16:colId xmlns:a16="http://schemas.microsoft.com/office/drawing/2014/main" xmlns="" val="3300818436"/>
                        </a:ext>
                      </a:extLst>
                    </a:gridCol>
                  </a:tblGrid>
                  <a:tr h="370284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60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</a:rPr>
                            <a:t>Model 1</a:t>
                          </a:r>
                          <a:endParaRPr lang="en-US" sz="1600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58643" marR="5864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Model 2 (Thomas-</a:t>
                          </a:r>
                          <a:r>
                            <a:rPr lang="en-US" sz="1600" dirty="0" err="1" smtClean="0">
                              <a:effectLst/>
                            </a:rPr>
                            <a:t>Nisgav</a:t>
                          </a:r>
                          <a:r>
                            <a:rPr lang="en-US" sz="1600" baseline="0" dirty="0" smtClean="0">
                              <a:effectLst/>
                            </a:rPr>
                            <a:t> insp. game</a:t>
                          </a:r>
                          <a:r>
                            <a:rPr lang="en-US" sz="1600" dirty="0" smtClean="0">
                              <a:effectLst/>
                            </a:rPr>
                            <a:t>)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58643" marR="58643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658052838"/>
                      </a:ext>
                    </a:extLst>
                  </a:tr>
                  <a:tr h="4937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8643" marR="58643" marT="0" marB="0" anchor="ctr">
                        <a:blipFill rotWithShape="1">
                          <a:blip r:embed="rId5"/>
                          <a:stretch>
                            <a:fillRect l="-149" t="-76543" r="-100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8643" marR="58643" marT="0" marB="0" anchor="ctr">
                        <a:blipFill rotWithShape="1">
                          <a:blip r:embed="rId5"/>
                          <a:stretch>
                            <a:fillRect l="-100149" t="-76543" r="-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518351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073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Two inspection games</a:t>
            </a:r>
            <a:endParaRPr lang="en-US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Inhaltsplatzhalter 5"/>
              <p:cNvSpPr>
                <a:spLocks noGrp="1"/>
              </p:cNvSpPr>
              <p:nvPr>
                <p:ph idx="1"/>
              </p:nvPr>
            </p:nvSpPr>
            <p:spPr>
              <a:xfrm>
                <a:off x="358775" y="1578310"/>
                <a:ext cx="8426450" cy="4659002"/>
              </a:xfrm>
            </p:spPr>
            <p:txBody>
              <a:bodyPr/>
              <a:lstStyle/>
              <a:p>
                <a:r>
                  <a:rPr lang="en-US" noProof="0" dirty="0" smtClean="0"/>
                  <a:t>During an inspection </a:t>
                </a:r>
                <a:r>
                  <a:rPr lang="en-US" noProof="0" dirty="0"/>
                  <a:t>the Inspectorate may commit a statistical </a:t>
                </a:r>
                <a:r>
                  <a:rPr lang="en-US" noProof="0" dirty="0">
                    <a:solidFill>
                      <a:srgbClr val="00B050"/>
                    </a:solidFill>
                  </a:rPr>
                  <a:t>error of the second kind </a:t>
                </a:r>
                <a:r>
                  <a:rPr lang="en-US" noProof="0" dirty="0"/>
                  <a:t>with probability </a:t>
                </a:r>
                <a14:m>
                  <m:oMath xmlns:m="http://schemas.openxmlformats.org/officeDocument/2006/math">
                    <m:r>
                      <a:rPr lang="en-US" noProof="0">
                        <a:latin typeface="Cambria Math"/>
                      </a:rPr>
                      <m:t>𝛽</m:t>
                    </m:r>
                  </m:oMath>
                </a14:m>
                <a:r>
                  <a:rPr lang="en-US" noProof="0" dirty="0"/>
                  <a:t> </a:t>
                </a:r>
              </a:p>
              <a:p>
                <a:r>
                  <a:rPr lang="en-US" noProof="0" dirty="0"/>
                  <a:t>The number </a:t>
                </a:r>
                <a14:m>
                  <m:oMath xmlns:m="http://schemas.openxmlformats.org/officeDocument/2006/math">
                    <m:r>
                      <a:rPr lang="en-US" noProof="0">
                        <a:latin typeface="Cambria Math"/>
                      </a:rPr>
                      <m:t>𝑘</m:t>
                    </m:r>
                  </m:oMath>
                </a14:m>
                <a:r>
                  <a:rPr lang="en-US" noProof="0" dirty="0"/>
                  <a:t> of </a:t>
                </a:r>
                <a:r>
                  <a:rPr lang="en-US" noProof="0" dirty="0" smtClean="0"/>
                  <a:t>inspections </a:t>
                </a:r>
                <a:r>
                  <a:rPr lang="en-US" noProof="0" dirty="0"/>
                  <a:t>is known to the </a:t>
                </a:r>
                <a:r>
                  <a:rPr lang="en-US" noProof="0" dirty="0" smtClean="0"/>
                  <a:t>Operator</a:t>
                </a:r>
              </a:p>
              <a:p>
                <a:r>
                  <a:rPr lang="en-US" noProof="0" dirty="0" smtClean="0"/>
                  <a:t>At </a:t>
                </a:r>
                <a:r>
                  <a:rPr lang="en-US" noProof="0" dirty="0"/>
                  <a:t>each step/event both </a:t>
                </a:r>
                <a:r>
                  <a:rPr lang="en-US" noProof="0" dirty="0">
                    <a:solidFill>
                      <a:srgbClr val="00B050"/>
                    </a:solidFill>
                  </a:rPr>
                  <a:t>players decide independently </a:t>
                </a:r>
                <a:r>
                  <a:rPr lang="en-US" noProof="0" dirty="0"/>
                  <a:t>of each other </a:t>
                </a:r>
              </a:p>
              <a:p>
                <a:pPr marL="848346" lvl="1" indent="-457200">
                  <a:buFont typeface="Arial" panose="020B0604020202020204" pitchFamily="34" charset="0"/>
                  <a:buChar char="•"/>
                </a:pPr>
                <a:r>
                  <a:rPr lang="en-US" noProof="0" dirty="0"/>
                  <a:t>whether to behave illegally at that step (if not behaved illegally before) and </a:t>
                </a:r>
              </a:p>
              <a:p>
                <a:pPr marL="848346" lvl="1" indent="-457200">
                  <a:buFont typeface="Arial" panose="020B0604020202020204" pitchFamily="34" charset="0"/>
                  <a:buChar char="•"/>
                </a:pPr>
                <a:r>
                  <a:rPr lang="en-US" noProof="0" dirty="0"/>
                  <a:t>whether to </a:t>
                </a:r>
                <a:r>
                  <a:rPr lang="en-US" noProof="0" dirty="0" smtClean="0"/>
                  <a:t>inspect </a:t>
                </a:r>
                <a:r>
                  <a:rPr lang="en-US" noProof="0" dirty="0"/>
                  <a:t>at that step (if </a:t>
                </a:r>
                <a:r>
                  <a:rPr lang="en-US" noProof="0" dirty="0" smtClean="0"/>
                  <a:t>inspections </a:t>
                </a:r>
                <a:r>
                  <a:rPr lang="en-US" noProof="0" dirty="0"/>
                  <a:t>are left). </a:t>
                </a:r>
              </a:p>
              <a:p>
                <a:pPr marL="848346" lvl="1" indent="-457200">
                  <a:buFont typeface="Arial" panose="020B0604020202020204" pitchFamily="34" charset="0"/>
                  <a:buChar char="•"/>
                </a:pPr>
                <a:endParaRPr lang="en-US" noProof="0" dirty="0"/>
              </a:p>
              <a:p>
                <a:pPr marL="848346" lvl="1" indent="-457200">
                  <a:buFont typeface="Arial" panose="020B0604020202020204" pitchFamily="34" charset="0"/>
                  <a:buChar char="•"/>
                </a:pPr>
                <a:r>
                  <a:rPr lang="en-US" noProof="0" dirty="0">
                    <a:solidFill>
                      <a:srgbClr val="00B050"/>
                    </a:solidFill>
                  </a:rPr>
                  <a:t>Asymmetric information situation</a:t>
                </a:r>
                <a:r>
                  <a:rPr lang="en-US" noProof="0" dirty="0"/>
                  <a:t>: Operator can observe the Inspectorate’s </a:t>
                </a:r>
                <a:r>
                  <a:rPr lang="en-US" noProof="0" dirty="0" smtClean="0"/>
                  <a:t>behavior.</a:t>
                </a:r>
                <a:endParaRPr lang="en-US" noProof="0" dirty="0"/>
              </a:p>
              <a:p>
                <a:endParaRPr lang="en-US" noProof="0" dirty="0"/>
              </a:p>
            </p:txBody>
          </p:sp>
        </mc:Choice>
        <mc:Fallback>
          <p:sp>
            <p:nvSpPr>
              <p:cNvPr id="6" name="Inhalts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775" y="1578310"/>
                <a:ext cx="8426450" cy="4659002"/>
              </a:xfrm>
              <a:blipFill rotWithShape="1">
                <a:blip r:embed="rId3"/>
                <a:stretch>
                  <a:fillRect l="-2243" t="-1702" b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 smtClean="0"/>
              <a:t>Assumptions </a:t>
            </a:r>
            <a:r>
              <a:rPr lang="en-US" noProof="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5419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Two inspection games</a:t>
            </a:r>
            <a:endParaRPr lang="en-US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Inhaltsplatzhalter 5"/>
              <p:cNvSpPr>
                <a:spLocks noGrp="1"/>
              </p:cNvSpPr>
              <p:nvPr>
                <p:ph idx="1"/>
              </p:nvPr>
            </p:nvSpPr>
            <p:spPr>
              <a:xfrm>
                <a:off x="358775" y="1556792"/>
                <a:ext cx="8426450" cy="4659002"/>
              </a:xfrm>
            </p:spPr>
            <p:txBody>
              <a:bodyPr/>
              <a:lstStyle/>
              <a:p>
                <a:r>
                  <a:rPr lang="en-US" noProof="0" dirty="0" smtClean="0"/>
                  <a:t>The </a:t>
                </a:r>
                <a:r>
                  <a:rPr lang="en-US" noProof="0" dirty="0">
                    <a:solidFill>
                      <a:srgbClr val="00B050"/>
                    </a:solidFill>
                  </a:rPr>
                  <a:t>payoffs to both players </a:t>
                </a:r>
                <a:r>
                  <a:rPr lang="en-US" noProof="0" dirty="0"/>
                  <a:t>(Operator, Inspectorate) are given </a:t>
                </a:r>
                <a:r>
                  <a:rPr lang="en-US" noProof="0" dirty="0" smtClean="0"/>
                  <a:t>by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noProof="0" dirty="0" smtClean="0"/>
              </a:p>
              <a:p>
                <a:endParaRPr lang="en-US" noProof="0" dirty="0"/>
              </a:p>
              <a:p>
                <a:pPr marL="0" indent="0" defTabSz="355600">
                  <a:buNone/>
                </a:pPr>
                <a:endParaRPr lang="en-US" noProof="0" dirty="0" smtClean="0"/>
              </a:p>
              <a:p>
                <a:pPr marL="0" indent="0" defTabSz="355600">
                  <a:buNone/>
                </a:pPr>
                <a:r>
                  <a:rPr lang="en-US" noProof="0" dirty="0" smtClean="0"/>
                  <a:t>	i.e</a:t>
                </a:r>
                <a:r>
                  <a:rPr lang="en-US" noProof="0" dirty="0"/>
                  <a:t>. zero-sum games are considered.</a:t>
                </a:r>
              </a:p>
              <a:p>
                <a:r>
                  <a:rPr lang="en-US" noProof="0" dirty="0"/>
                  <a:t>The </a:t>
                </a:r>
                <a:r>
                  <a:rPr lang="en-US" noProof="0" dirty="0">
                    <a:solidFill>
                      <a:srgbClr val="00B050"/>
                    </a:solidFill>
                  </a:rPr>
                  <a:t>game ends </a:t>
                </a:r>
                <a:r>
                  <a:rPr lang="en-US" noProof="0" dirty="0"/>
                  <a:t>either after </a:t>
                </a:r>
                <a:r>
                  <a:rPr lang="en-US" noProof="0" dirty="0" smtClean="0"/>
                  <a:t>an inspection at </a:t>
                </a:r>
                <a:r>
                  <a:rPr lang="en-US" noProof="0" dirty="0"/>
                  <a:t>which the illegal </a:t>
                </a:r>
                <a:r>
                  <a:rPr lang="en-US" noProof="0" dirty="0" smtClean="0"/>
                  <a:t>behavior </a:t>
                </a:r>
                <a:r>
                  <a:rPr lang="en-US" noProof="0" dirty="0"/>
                  <a:t>is detected or after step </a:t>
                </a:r>
                <a14:m>
                  <m:oMath xmlns:m="http://schemas.openxmlformats.org/officeDocument/2006/math">
                    <m:r>
                      <a:rPr lang="en-US" noProof="0">
                        <a:latin typeface="Cambria Math"/>
                      </a:rPr>
                      <m:t>1</m:t>
                    </m:r>
                  </m:oMath>
                </a14:m>
                <a:r>
                  <a:rPr lang="en-US" noProof="0" dirty="0" smtClean="0"/>
                  <a:t>.</a:t>
                </a:r>
                <a:endParaRPr lang="en-US" noProof="0" dirty="0"/>
              </a:p>
            </p:txBody>
          </p:sp>
        </mc:Choice>
        <mc:Fallback>
          <p:sp>
            <p:nvSpPr>
              <p:cNvPr id="6" name="Inhalts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775" y="1556792"/>
                <a:ext cx="8426450" cy="4659002"/>
              </a:xfrm>
              <a:blipFill rotWithShape="1">
                <a:blip r:embed="rId3"/>
                <a:stretch>
                  <a:fillRect l="-2243" t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 smtClean="0"/>
              <a:t>Assumptions (3)</a:t>
            </a:r>
            <a:endParaRPr lang="en-US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683568" y="2821920"/>
                <a:ext cx="7885633" cy="1255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2000" i="1">
                                <a:latin typeface="Cambria Math"/>
                              </a:rPr>
                              <m:t>(1,−1)</m:t>
                            </m:r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for</m:t>
                                  </m:r>
                                  <m:r>
                                    <a:rPr lang="en-US"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untimely</m:t>
                                  </m:r>
                                  <m:r>
                                    <a:rPr lang="en-US"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inspection</m:t>
                                  </m:r>
                                  <m:r>
                                    <a:rPr lang="en-US"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or</m:t>
                                  </m:r>
                                  <m:r>
                                    <a:rPr lang="en-US"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timely</m:t>
                                  </m:r>
                                  <m:r>
                                    <a:rPr lang="en-US"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inspection</m:t>
                                  </m:r>
                                  <m:r>
                                    <a:rPr lang="en-US"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and</m:t>
                                  </m:r>
                                  <m:r>
                                    <a:rPr lang="de-DE" sz="2000">
                                      <a:latin typeface="Cambria Math"/>
                                    </a:rPr>
                                    <m:t>  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no</m:t>
                                  </m:r>
                                  <m:r>
                                    <a:rPr lang="en-US"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detection</m:t>
                                  </m:r>
                                  <m:r>
                                    <a:rPr lang="en-US"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of</m:t>
                                  </m:r>
                                  <m:r>
                                    <a:rPr lang="en-US"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the</m:t>
                                  </m:r>
                                  <m:r>
                                    <a:rPr lang="en-US"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illegal</m:t>
                                  </m:r>
                                  <m:r>
                                    <a:rPr lang="en-US"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behavior</m:t>
                                  </m:r>
                                  <m:r>
                                    <a:rPr lang="de-DE" sz="2000" i="1">
                                      <a:latin typeface="Cambria Math"/>
                                    </a:rPr>
                                    <m:t>                            </m:t>
                                  </m:r>
                                </m:e>
                              </m:mr>
                            </m:m>
                          </m:e>
                        </m:mr>
                        <m:mr>
                          <m:e>
                            <m:r>
                              <a:rPr lang="en-US" sz="2000" i="1">
                                <a:latin typeface="Cambria Math"/>
                              </a:rPr>
                              <m:t>(−1,1)</m:t>
                            </m:r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for</m:t>
                                  </m:r>
                                  <m:r>
                                    <a:rPr lang="en-US"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timely</m:t>
                                  </m:r>
                                  <m:r>
                                    <a:rPr lang="en-US"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inspection</m:t>
                                  </m:r>
                                  <m:r>
                                    <a:rPr lang="en-US"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and</m:t>
                                  </m:r>
                                  <m:r>
                                    <a:rPr lang="de-DE" sz="2000">
                                      <a:latin typeface="Cambria Math"/>
                                    </a:rPr>
                                    <m:t>            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detection</m:t>
                                  </m:r>
                                  <m:r>
                                    <a:rPr lang="en-US"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of</m:t>
                                  </m:r>
                                  <m:r>
                                    <a:rPr lang="en-US"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the</m:t>
                                  </m:r>
                                  <m:r>
                                    <a:rPr lang="en-US"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illegal</m:t>
                                  </m:r>
                                  <m:r>
                                    <a:rPr lang="en-US"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behavior</m:t>
                                  </m:r>
                                </m:e>
                              </m:mr>
                            </m:m>
                            <m:r>
                              <a:rPr lang="de-DE" sz="2000" i="1">
                                <a:latin typeface="Cambria Math"/>
                              </a:rPr>
                              <m:t>            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 err="1" smtClean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821920"/>
                <a:ext cx="7885633" cy="12551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96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Two inspection games</a:t>
            </a:r>
            <a:endParaRPr lang="en-US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 smtClean="0"/>
              <a:t>Game theoretical solution</a:t>
            </a:r>
            <a:endParaRPr lang="en-US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Inhaltsplatzhalter 5"/>
              <p:cNvSpPr>
                <a:spLocks noGrp="1"/>
              </p:cNvSpPr>
              <p:nvPr>
                <p:ph idx="1"/>
              </p:nvPr>
            </p:nvSpPr>
            <p:spPr>
              <a:xfrm>
                <a:off x="358775" y="1578310"/>
                <a:ext cx="8426450" cy="4659002"/>
              </a:xfrm>
            </p:spPr>
            <p:txBody>
              <a:bodyPr/>
              <a:lstStyle/>
              <a:p>
                <a:r>
                  <a:rPr lang="en-US" noProof="0" dirty="0" smtClean="0">
                    <a:solidFill>
                      <a:srgbClr val="00B050"/>
                    </a:solidFill>
                  </a:rPr>
                  <a:t>Optimal strategy: </a:t>
                </a:r>
                <a:r>
                  <a:rPr lang="en-US" noProof="0" dirty="0" smtClean="0"/>
                  <a:t>no player has an incentive to deviate from</a:t>
                </a:r>
              </a:p>
              <a:p>
                <a:endParaRPr lang="en-US" dirty="0"/>
              </a:p>
              <a:p>
                <a:endParaRPr lang="en-US" noProof="0" dirty="0" smtClean="0"/>
              </a:p>
              <a:p>
                <a:endParaRPr lang="en-US" dirty="0"/>
              </a:p>
              <a:p>
                <a:endParaRPr lang="en-US" noProof="0" dirty="0" smtClean="0"/>
              </a:p>
              <a:p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 smtClean="0"/>
                  <a:t>Comments:</a:t>
                </a:r>
              </a:p>
              <a:p>
                <a:pPr lvl="1" algn="just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Higher costs/effort might be associated with </a:t>
                </a:r>
                <a:r>
                  <a:rPr lang="en-US" altLang="en-US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model 1</a:t>
                </a:r>
                <a:endParaRPr lang="en-US" altLang="en-US" dirty="0"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lvl="1" algn="just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>
                    <a:solidFill>
                      <a:srgbClr val="00B05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No deterrence </a:t>
                </a:r>
                <a:r>
                  <a:rPr lang="en-US" altLang="en-US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effect in </a:t>
                </a:r>
                <a:r>
                  <a:rPr lang="en-US" altLang="en-US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model 2 </a:t>
                </a:r>
                <a:r>
                  <a:rPr lang="en-US" altLang="en-US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(because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𝑘</m:t>
                    </m:r>
                  </m:oMath>
                </a14:m>
                <a:r>
                  <a:rPr lang="en-US" altLang="en-US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fixed)</a:t>
                </a:r>
                <a:endParaRPr lang="en-US" altLang="en-US" i="1" dirty="0">
                  <a:latin typeface="Cambria Math"/>
                  <a:ea typeface="Times New Roman" pitchFamily="18" charset="0"/>
                  <a:cs typeface="Arial" pitchFamily="34" charset="0"/>
                </a:endParaRPr>
              </a:p>
              <a:p>
                <a:pPr lvl="1" algn="just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𝑘</m:t>
                    </m:r>
                    <m:r>
                      <a:rPr lang="en-US" altLang="en-US" i="1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altLang="en-US" i="1">
                        <a:latin typeface="Cambria Math"/>
                        <a:ea typeface="Cambria Math"/>
                        <a:cs typeface="Arial" pitchFamily="34" charset="0"/>
                      </a:rPr>
                      <m:t>ℕ</m:t>
                    </m:r>
                  </m:oMath>
                </a14:m>
                <a:r>
                  <a:rPr lang="en-US" altLang="en-US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only possible in </a:t>
                </a:r>
                <a:r>
                  <a:rPr lang="en-US" altLang="en-US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model 1</a:t>
                </a:r>
                <a:endParaRPr lang="en-US" altLang="en-US" sz="4800" dirty="0">
                  <a:latin typeface="Arial" pitchFamily="34" charset="0"/>
                  <a:cs typeface="Arial" pitchFamily="34" charset="0"/>
                </a:endParaRPr>
              </a:p>
              <a:p>
                <a:endParaRPr lang="en-US" noProof="0" dirty="0" smtClean="0"/>
              </a:p>
              <a:p>
                <a:endParaRPr lang="en-US" noProof="0" dirty="0"/>
              </a:p>
            </p:txBody>
          </p:sp>
        </mc:Choice>
        <mc:Fallback>
          <p:sp>
            <p:nvSpPr>
              <p:cNvPr id="8" name="Inhalts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775" y="1578310"/>
                <a:ext cx="8426450" cy="4659002"/>
              </a:xfrm>
              <a:blipFill rotWithShape="1">
                <a:blip r:embed="rId3"/>
                <a:stretch>
                  <a:fillRect l="-2243" t="-1702" r="-1664" b="-3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25" y="2072723"/>
            <a:ext cx="8408084" cy="26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17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AND EFFICIENCY</a:t>
            </a:r>
            <a:endParaRPr lang="en-US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58775" y="1578310"/>
            <a:ext cx="8426450" cy="4182235"/>
          </a:xfrm>
        </p:spPr>
        <p:txBody>
          <a:bodyPr/>
          <a:lstStyle/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If </a:t>
            </a:r>
            <a:r>
              <a:rPr lang="en-US" altLang="en-US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we define</a:t>
            </a:r>
            <a:r>
              <a:rPr lang="en-US" alt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1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IAEA safeguards is </a:t>
            </a:r>
            <a:r>
              <a:rPr lang="en-US" altLang="en-US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effective</a:t>
            </a:r>
            <a:r>
              <a:rPr lang="en-US" alt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if the equilibrium strategy of the State is legal behavior (i.e. deterrence from behaving illegally) in the sense of the purpose of the inspections. </a:t>
            </a:r>
          </a:p>
          <a:p>
            <a:pPr lvl="1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an equilibrium strategy of the IAEA is </a:t>
            </a:r>
            <a:r>
              <a:rPr lang="en-US" altLang="en-US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efficient</a:t>
            </a:r>
            <a:r>
              <a:rPr lang="en-US" alt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if the legal behavior equilibrium is achieved at minimum cost.</a:t>
            </a:r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B050"/>
              </a:solidFill>
            </a:endParaRPr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B050"/>
                </a:solidFill>
              </a:rPr>
              <a:t>State’s utilities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 smtClean="0"/>
              <a:t>Definitions and results</a:t>
            </a:r>
            <a:endParaRPr lang="en-US" noProof="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5037550" y="5088288"/>
            <a:ext cx="2414770" cy="1557322"/>
            <a:chOff x="6909758" y="4714473"/>
            <a:chExt cx="2414770" cy="155732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758" y="4714473"/>
              <a:ext cx="2414770" cy="78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uppieren 6"/>
            <p:cNvGrpSpPr/>
            <p:nvPr/>
          </p:nvGrpSpPr>
          <p:grpSpPr>
            <a:xfrm>
              <a:off x="7053774" y="5472513"/>
              <a:ext cx="2158575" cy="296416"/>
              <a:chOff x="3491880" y="6203264"/>
              <a:chExt cx="2158575" cy="296416"/>
            </a:xfrm>
          </p:grpSpPr>
          <p:sp>
            <p:nvSpPr>
              <p:cNvPr id="3" name="Geschweifte Klammer rechts 2"/>
              <p:cNvSpPr/>
              <p:nvPr/>
            </p:nvSpPr>
            <p:spPr>
              <a:xfrm rot="5400000">
                <a:off x="3815916" y="5879228"/>
                <a:ext cx="288032" cy="936104"/>
              </a:xfrm>
              <a:prstGeom prst="rightBrac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eschweifte Klammer rechts 10"/>
              <p:cNvSpPr/>
              <p:nvPr/>
            </p:nvSpPr>
            <p:spPr>
              <a:xfrm rot="5400000">
                <a:off x="5038387" y="5887612"/>
                <a:ext cx="288032" cy="936104"/>
              </a:xfrm>
              <a:prstGeom prst="rightBrac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feld 3"/>
            <p:cNvSpPr txBox="1"/>
            <p:nvPr/>
          </p:nvSpPr>
          <p:spPr>
            <a:xfrm>
              <a:off x="7009077" y="5770119"/>
              <a:ext cx="1088760" cy="5016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400" dirty="0" smtClean="0"/>
                <a:t>technical</a:t>
              </a:r>
              <a:endParaRPr lang="en-US" sz="1400" dirty="0" smtClean="0"/>
            </a:p>
            <a:p>
              <a:pPr algn="l">
                <a:lnSpc>
                  <a:spcPct val="95000"/>
                </a:lnSpc>
              </a:pPr>
              <a:r>
                <a:rPr lang="en-US" sz="1400" dirty="0" smtClean="0"/>
                <a:t>parameters</a:t>
              </a:r>
              <a:endParaRPr lang="en-US" sz="1400" dirty="0" smtClean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8205902" y="5770119"/>
              <a:ext cx="1088760" cy="5016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400" dirty="0" smtClean="0"/>
                <a:t>political</a:t>
              </a:r>
              <a:endParaRPr lang="en-US" sz="1400" dirty="0" smtClean="0"/>
            </a:p>
            <a:p>
              <a:pPr algn="l">
                <a:lnSpc>
                  <a:spcPct val="95000"/>
                </a:lnSpc>
              </a:pPr>
              <a:r>
                <a:rPr lang="en-US" sz="1400" dirty="0" smtClean="0"/>
                <a:t>parameters</a:t>
              </a:r>
              <a:endParaRPr lang="en-US" sz="1400" dirty="0" smtClean="0"/>
            </a:p>
          </p:txBody>
        </p:sp>
      </p:grpSp>
      <p:sp>
        <p:nvSpPr>
          <p:cNvPr id="14" name="Inhaltsplatzhalter 5"/>
          <p:cNvSpPr txBox="1">
            <a:spLocks/>
          </p:cNvSpPr>
          <p:nvPr/>
        </p:nvSpPr>
        <p:spPr>
          <a:xfrm>
            <a:off x="358775" y="5300018"/>
            <a:ext cx="4355576" cy="8652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5600" indent="-3556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57188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1088" indent="-3683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IAEA safeguards is </a:t>
            </a:r>
            <a:r>
              <a:rPr lang="en-US" altLang="en-US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effective</a:t>
            </a:r>
            <a:r>
              <a:rPr lang="en-US" alt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if and only if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feld 16"/>
              <p:cNvSpPr txBox="1"/>
              <p:nvPr/>
            </p:nvSpPr>
            <p:spPr>
              <a:xfrm>
                <a:off x="3059833" y="3674862"/>
                <a:ext cx="5544615" cy="1410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𝑑</m:t>
                            </m:r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for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untimely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inspection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or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timely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inspection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and</m:t>
                                  </m:r>
                                  <m:r>
                                    <a:rPr lang="de-DE">
                                      <a:latin typeface="Cambria Math"/>
                                    </a:rPr>
                                    <m:t>  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no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detection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of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the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illegal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behavior</m:t>
                                  </m:r>
                                  <m:r>
                                    <a:rPr lang="de-DE" i="1">
                                      <a:latin typeface="Cambria Math"/>
                                    </a:rPr>
                                    <m:t>                            </m:t>
                                  </m:r>
                                </m:e>
                              </m:mr>
                            </m:m>
                          </m:e>
                        </m:mr>
                        <m:m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𝑏</m:t>
                            </m:r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for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timely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inspection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and</m:t>
                                  </m:r>
                                  <m:r>
                                    <a:rPr lang="de-DE">
                                      <a:latin typeface="Cambria Math"/>
                                    </a:rPr>
                                    <m:t>            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detection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of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the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illegal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behavior</m:t>
                                  </m:r>
                                </m:e>
                              </m:mr>
                            </m:m>
                            <m:r>
                              <a:rPr lang="de-DE" i="1">
                                <a:latin typeface="Cambria Math"/>
                              </a:rPr>
                              <m:t>          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for</m:t>
                            </m:r>
                            <m:r>
                              <a:rPr lang="en-US"/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/>
                              <m:t>legal</m:t>
                            </m:r>
                            <m:r>
                              <a:rPr lang="en-US"/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/>
                              <m:t>behavior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                                       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dirty="0" err="1" smtClean="0"/>
              </a:p>
            </p:txBody>
          </p:sp>
        </mc:Choice>
        <mc:Fallback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3" y="3674862"/>
                <a:ext cx="5544615" cy="14103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30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4" grpId="0" build="p"/>
      <p:bldP spid="17" grpId="0"/>
    </p:bldLst>
  </p:timing>
</p:sld>
</file>

<file path=ppt/theme/theme1.xml><?xml version="1.0" encoding="utf-8"?>
<a:theme xmlns:a="http://schemas.openxmlformats.org/drawingml/2006/main" name="2018-02-28_ppt_4x3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Juelich_PowerPoint_4x3_en.potx" id="{94F3CE95-886E-4500-85C6-66D41CAFA932}" vid="{1C733800-F81F-4A99-B170-E0BCA8082695}"/>
    </a:ext>
  </a:ext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Juelich_PowerPoint_4x3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Jülich_PowerPoint_4x3.potx" id="{E196826F-6C0F-445C-BD8C-22FE7C2F280E}" vid="{14111AE6-F94B-48C2-BAEC-A344D78BDC25}"/>
    </a:ext>
  </a:extLst>
</a:theme>
</file>

<file path=ppt/theme/theme5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2018-02-28_ppt_4x3</Template>
  <TotalTime>0</TotalTime>
  <Words>632</Words>
  <Application>Microsoft Office PowerPoint</Application>
  <PresentationFormat>Bildschirmpräsentation (4:3)</PresentationFormat>
  <Paragraphs>95</Paragraphs>
  <Slides>10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2018-02-28_ppt_4x3</vt:lpstr>
      <vt:lpstr>Benutzerdefiniertes Design</vt:lpstr>
      <vt:lpstr>2_Standarddesign</vt:lpstr>
      <vt:lpstr>12_Juelich_PowerPoint_4x3</vt:lpstr>
      <vt:lpstr>OPTIMAL SCHEDULING OF INSPECTIONS:  Models and Approaches   7. 11. 2018      I   Th. Krieger; R. Avenhaus</vt:lpstr>
      <vt:lpstr>Content</vt:lpstr>
      <vt:lpstr>What is an inspection game?</vt:lpstr>
      <vt:lpstr>Prob. models for random insp. schemes </vt:lpstr>
      <vt:lpstr>Two inspection games</vt:lpstr>
      <vt:lpstr>Two inspection games</vt:lpstr>
      <vt:lpstr>Two inspection games</vt:lpstr>
      <vt:lpstr>Two inspection games</vt:lpstr>
      <vt:lpstr>EFFECTIVENESS AND EFFICIENCY</vt:lpstr>
      <vt:lpstr>THANK you for your attention </vt:lpstr>
    </vt:vector>
  </TitlesOfParts>
  <Company>Forschungszentrum Jülich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Scheduling of Inspections</dc:title>
  <dc:creator>Dr. Thomas Krieger</dc:creator>
  <cp:lastModifiedBy>Krieger, Thomas</cp:lastModifiedBy>
  <cp:revision>121</cp:revision>
  <cp:lastPrinted>2018-10-27T10:49:31Z</cp:lastPrinted>
  <dcterms:created xsi:type="dcterms:W3CDTF">2018-09-25T10:02:55Z</dcterms:created>
  <dcterms:modified xsi:type="dcterms:W3CDTF">2018-10-28T09:19:13Z</dcterms:modified>
</cp:coreProperties>
</file>