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30275213" cy="4280376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64" autoAdjust="0"/>
    <p:restoredTop sz="94660"/>
  </p:normalViewPr>
  <p:slideViewPr>
    <p:cSldViewPr snapToGrid="0">
      <p:cViewPr>
        <p:scale>
          <a:sx n="20" d="100"/>
          <a:sy n="20" d="100"/>
        </p:scale>
        <p:origin x="696"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en-US"/>
              <a:t>Click to edit Master title style</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CCE9EA-F87E-449B-A760-0CFB0069B4F4}" type="datetimeFigureOut">
              <a:rPr lang="en-US" smtClean="0"/>
              <a:t>9/30/2018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22C54-ADC4-49B9-91B8-5E4CFF9AFDD4}" type="slidenum">
              <a:rPr lang="en-US" smtClean="0"/>
              <a:t>‹#›</a:t>
            </a:fld>
            <a:endParaRPr lang="en-US"/>
          </a:p>
        </p:txBody>
      </p:sp>
    </p:spTree>
    <p:extLst>
      <p:ext uri="{BB962C8B-B14F-4D97-AF65-F5344CB8AC3E}">
        <p14:creationId xmlns:p14="http://schemas.microsoft.com/office/powerpoint/2010/main" val="1124305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CCE9EA-F87E-449B-A760-0CFB0069B4F4}" type="datetimeFigureOut">
              <a:rPr lang="en-US" smtClean="0"/>
              <a:t>9/30/2018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22C54-ADC4-49B9-91B8-5E4CFF9AFDD4}" type="slidenum">
              <a:rPr lang="en-US" smtClean="0"/>
              <a:t>‹#›</a:t>
            </a:fld>
            <a:endParaRPr lang="en-US"/>
          </a:p>
        </p:txBody>
      </p:sp>
    </p:spTree>
    <p:extLst>
      <p:ext uri="{BB962C8B-B14F-4D97-AF65-F5344CB8AC3E}">
        <p14:creationId xmlns:p14="http://schemas.microsoft.com/office/powerpoint/2010/main" val="4142982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CCE9EA-F87E-449B-A760-0CFB0069B4F4}" type="datetimeFigureOut">
              <a:rPr lang="en-US" smtClean="0"/>
              <a:t>9/30/2018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22C54-ADC4-49B9-91B8-5E4CFF9AFDD4}" type="slidenum">
              <a:rPr lang="en-US" smtClean="0"/>
              <a:t>‹#›</a:t>
            </a:fld>
            <a:endParaRPr lang="en-US"/>
          </a:p>
        </p:txBody>
      </p:sp>
    </p:spTree>
    <p:extLst>
      <p:ext uri="{BB962C8B-B14F-4D97-AF65-F5344CB8AC3E}">
        <p14:creationId xmlns:p14="http://schemas.microsoft.com/office/powerpoint/2010/main" val="325827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CCE9EA-F87E-449B-A760-0CFB0069B4F4}" type="datetimeFigureOut">
              <a:rPr lang="en-US" smtClean="0"/>
              <a:t>9/30/2018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22C54-ADC4-49B9-91B8-5E4CFF9AFDD4}" type="slidenum">
              <a:rPr lang="en-US" smtClean="0"/>
              <a:t>‹#›</a:t>
            </a:fld>
            <a:endParaRPr lang="en-US"/>
          </a:p>
        </p:txBody>
      </p:sp>
    </p:spTree>
    <p:extLst>
      <p:ext uri="{BB962C8B-B14F-4D97-AF65-F5344CB8AC3E}">
        <p14:creationId xmlns:p14="http://schemas.microsoft.com/office/powerpoint/2010/main" val="626095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en-US"/>
              <a:t>Click to edit Master title style</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solidFill>
              </a:defRPr>
            </a:lvl1pPr>
            <a:lvl2pPr marL="1513743" indent="0">
              <a:buNone/>
              <a:defRPr sz="6622">
                <a:solidFill>
                  <a:schemeClr val="tx1">
                    <a:tint val="75000"/>
                  </a:schemeClr>
                </a:solidFill>
              </a:defRPr>
            </a:lvl2pPr>
            <a:lvl3pPr marL="3027487" indent="0">
              <a:buNone/>
              <a:defRPr sz="5960">
                <a:solidFill>
                  <a:schemeClr val="tx1">
                    <a:tint val="75000"/>
                  </a:schemeClr>
                </a:solidFill>
              </a:defRPr>
            </a:lvl3pPr>
            <a:lvl4pPr marL="4541230" indent="0">
              <a:buNone/>
              <a:defRPr sz="5297">
                <a:solidFill>
                  <a:schemeClr val="tx1">
                    <a:tint val="75000"/>
                  </a:schemeClr>
                </a:solidFill>
              </a:defRPr>
            </a:lvl4pPr>
            <a:lvl5pPr marL="6054974" indent="0">
              <a:buNone/>
              <a:defRPr sz="5297">
                <a:solidFill>
                  <a:schemeClr val="tx1">
                    <a:tint val="75000"/>
                  </a:schemeClr>
                </a:solidFill>
              </a:defRPr>
            </a:lvl5pPr>
            <a:lvl6pPr marL="7568717" indent="0">
              <a:buNone/>
              <a:defRPr sz="5297">
                <a:solidFill>
                  <a:schemeClr val="tx1">
                    <a:tint val="75000"/>
                  </a:schemeClr>
                </a:solidFill>
              </a:defRPr>
            </a:lvl6pPr>
            <a:lvl7pPr marL="9082461" indent="0">
              <a:buNone/>
              <a:defRPr sz="5297">
                <a:solidFill>
                  <a:schemeClr val="tx1">
                    <a:tint val="75000"/>
                  </a:schemeClr>
                </a:solidFill>
              </a:defRPr>
            </a:lvl7pPr>
            <a:lvl8pPr marL="10596204" indent="0">
              <a:buNone/>
              <a:defRPr sz="5297">
                <a:solidFill>
                  <a:schemeClr val="tx1">
                    <a:tint val="75000"/>
                  </a:schemeClr>
                </a:solidFill>
              </a:defRPr>
            </a:lvl8pPr>
            <a:lvl9pPr marL="12109948" indent="0">
              <a:buNone/>
              <a:defRPr sz="529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CCE9EA-F87E-449B-A760-0CFB0069B4F4}" type="datetimeFigureOut">
              <a:rPr lang="en-US" smtClean="0"/>
              <a:t>9/30/2018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22C54-ADC4-49B9-91B8-5E4CFF9AFDD4}" type="slidenum">
              <a:rPr lang="en-US" smtClean="0"/>
              <a:t>‹#›</a:t>
            </a:fld>
            <a:endParaRPr lang="en-US"/>
          </a:p>
        </p:txBody>
      </p:sp>
    </p:spTree>
    <p:extLst>
      <p:ext uri="{BB962C8B-B14F-4D97-AF65-F5344CB8AC3E}">
        <p14:creationId xmlns:p14="http://schemas.microsoft.com/office/powerpoint/2010/main" val="3462985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CCE9EA-F87E-449B-A760-0CFB0069B4F4}" type="datetimeFigureOut">
              <a:rPr lang="en-US" smtClean="0"/>
              <a:t>9/30/2018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22C54-ADC4-49B9-91B8-5E4CFF9AFDD4}" type="slidenum">
              <a:rPr lang="en-US" smtClean="0"/>
              <a:t>‹#›</a:t>
            </a:fld>
            <a:endParaRPr lang="en-US"/>
          </a:p>
        </p:txBody>
      </p:sp>
    </p:spTree>
    <p:extLst>
      <p:ext uri="{BB962C8B-B14F-4D97-AF65-F5344CB8AC3E}">
        <p14:creationId xmlns:p14="http://schemas.microsoft.com/office/powerpoint/2010/main" val="682285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Edit Master text styles</a:t>
            </a:r>
          </a:p>
        </p:txBody>
      </p:sp>
      <p:sp>
        <p:nvSpPr>
          <p:cNvPr id="4" name="Content Placeholder 3"/>
          <p:cNvSpPr>
            <a:spLocks noGrp="1"/>
          </p:cNvSpPr>
          <p:nvPr>
            <p:ph sz="half" idx="2"/>
          </p:nvPr>
        </p:nvSpPr>
        <p:spPr>
          <a:xfrm>
            <a:off x="2085368" y="15635264"/>
            <a:ext cx="12807832" cy="229971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Edit Master text styles</a:t>
            </a:r>
          </a:p>
        </p:txBody>
      </p:sp>
      <p:sp>
        <p:nvSpPr>
          <p:cNvPr id="6" name="Content Placeholder 5"/>
          <p:cNvSpPr>
            <a:spLocks noGrp="1"/>
          </p:cNvSpPr>
          <p:nvPr>
            <p:ph sz="quarter" idx="4"/>
          </p:nvPr>
        </p:nvSpPr>
        <p:spPr>
          <a:xfrm>
            <a:off x="15326828" y="15635264"/>
            <a:ext cx="12870909" cy="229971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CCE9EA-F87E-449B-A760-0CFB0069B4F4}" type="datetimeFigureOut">
              <a:rPr lang="en-US" smtClean="0"/>
              <a:t>9/30/2018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922C54-ADC4-49B9-91B8-5E4CFF9AFDD4}" type="slidenum">
              <a:rPr lang="en-US" smtClean="0"/>
              <a:t>‹#›</a:t>
            </a:fld>
            <a:endParaRPr lang="en-US"/>
          </a:p>
        </p:txBody>
      </p:sp>
    </p:spTree>
    <p:extLst>
      <p:ext uri="{BB962C8B-B14F-4D97-AF65-F5344CB8AC3E}">
        <p14:creationId xmlns:p14="http://schemas.microsoft.com/office/powerpoint/2010/main" val="4177099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CCE9EA-F87E-449B-A760-0CFB0069B4F4}" type="datetimeFigureOut">
              <a:rPr lang="en-US" smtClean="0"/>
              <a:t>9/30/2018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922C54-ADC4-49B9-91B8-5E4CFF9AFDD4}" type="slidenum">
              <a:rPr lang="en-US" smtClean="0"/>
              <a:t>‹#›</a:t>
            </a:fld>
            <a:endParaRPr lang="en-US"/>
          </a:p>
        </p:txBody>
      </p:sp>
    </p:spTree>
    <p:extLst>
      <p:ext uri="{BB962C8B-B14F-4D97-AF65-F5344CB8AC3E}">
        <p14:creationId xmlns:p14="http://schemas.microsoft.com/office/powerpoint/2010/main" val="2406527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CE9EA-F87E-449B-A760-0CFB0069B4F4}" type="datetimeFigureOut">
              <a:rPr lang="en-US" smtClean="0"/>
              <a:t>9/30/2018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922C54-ADC4-49B9-91B8-5E4CFF9AFDD4}" type="slidenum">
              <a:rPr lang="en-US" smtClean="0"/>
              <a:t>‹#›</a:t>
            </a:fld>
            <a:endParaRPr lang="en-US"/>
          </a:p>
        </p:txBody>
      </p:sp>
    </p:spTree>
    <p:extLst>
      <p:ext uri="{BB962C8B-B14F-4D97-AF65-F5344CB8AC3E}">
        <p14:creationId xmlns:p14="http://schemas.microsoft.com/office/powerpoint/2010/main" val="193535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Edit Master text styles</a:t>
            </a:r>
          </a:p>
        </p:txBody>
      </p:sp>
      <p:sp>
        <p:nvSpPr>
          <p:cNvPr id="5" name="Date Placeholder 4"/>
          <p:cNvSpPr>
            <a:spLocks noGrp="1"/>
          </p:cNvSpPr>
          <p:nvPr>
            <p:ph type="dt" sz="half" idx="10"/>
          </p:nvPr>
        </p:nvSpPr>
        <p:spPr/>
        <p:txBody>
          <a:bodyPr/>
          <a:lstStyle/>
          <a:p>
            <a:fld id="{D6CCE9EA-F87E-449B-A760-0CFB0069B4F4}" type="datetimeFigureOut">
              <a:rPr lang="en-US" smtClean="0"/>
              <a:t>9/30/2018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22C54-ADC4-49B9-91B8-5E4CFF9AFDD4}" type="slidenum">
              <a:rPr lang="en-US" smtClean="0"/>
              <a:t>‹#›</a:t>
            </a:fld>
            <a:endParaRPr lang="en-US"/>
          </a:p>
        </p:txBody>
      </p:sp>
    </p:spTree>
    <p:extLst>
      <p:ext uri="{BB962C8B-B14F-4D97-AF65-F5344CB8AC3E}">
        <p14:creationId xmlns:p14="http://schemas.microsoft.com/office/powerpoint/2010/main" val="3834500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en-US"/>
              <a:t>Click icon to add picture</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Edit Master text styles</a:t>
            </a:r>
          </a:p>
        </p:txBody>
      </p:sp>
      <p:sp>
        <p:nvSpPr>
          <p:cNvPr id="5" name="Date Placeholder 4"/>
          <p:cNvSpPr>
            <a:spLocks noGrp="1"/>
          </p:cNvSpPr>
          <p:nvPr>
            <p:ph type="dt" sz="half" idx="10"/>
          </p:nvPr>
        </p:nvSpPr>
        <p:spPr/>
        <p:txBody>
          <a:bodyPr/>
          <a:lstStyle/>
          <a:p>
            <a:fld id="{D6CCE9EA-F87E-449B-A760-0CFB0069B4F4}" type="datetimeFigureOut">
              <a:rPr lang="en-US" smtClean="0"/>
              <a:t>9/30/2018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22C54-ADC4-49B9-91B8-5E4CFF9AFDD4}" type="slidenum">
              <a:rPr lang="en-US" smtClean="0"/>
              <a:t>‹#›</a:t>
            </a:fld>
            <a:endParaRPr lang="en-US"/>
          </a:p>
        </p:txBody>
      </p:sp>
    </p:spTree>
    <p:extLst>
      <p:ext uri="{BB962C8B-B14F-4D97-AF65-F5344CB8AC3E}">
        <p14:creationId xmlns:p14="http://schemas.microsoft.com/office/powerpoint/2010/main" val="2058173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75000"/>
                  </a:schemeClr>
                </a:solidFill>
              </a:defRPr>
            </a:lvl1pPr>
          </a:lstStyle>
          <a:p>
            <a:fld id="{D6CCE9EA-F87E-449B-A760-0CFB0069B4F4}" type="datetimeFigureOut">
              <a:rPr lang="en-US" smtClean="0"/>
              <a:t>9/30/2018</a:t>
            </a:fld>
            <a:endParaRPr lang="en-US"/>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75000"/>
                  </a:schemeClr>
                </a:solidFill>
              </a:defRPr>
            </a:lvl1pPr>
          </a:lstStyle>
          <a:p>
            <a:fld id="{08922C54-ADC4-49B9-91B8-5E4CFF9AFDD4}" type="slidenum">
              <a:rPr lang="en-US" smtClean="0"/>
              <a:t>‹#›</a:t>
            </a:fld>
            <a:endParaRPr lang="en-US"/>
          </a:p>
        </p:txBody>
      </p:sp>
    </p:spTree>
    <p:extLst>
      <p:ext uri="{BB962C8B-B14F-4D97-AF65-F5344CB8AC3E}">
        <p14:creationId xmlns:p14="http://schemas.microsoft.com/office/powerpoint/2010/main" val="5907103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emf"/><Relationship Id="rId29"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emf"/><Relationship Id="rId10" Type="http://schemas.openxmlformats.org/officeDocument/2006/relationships/image" Target="../media/image9.emf"/><Relationship Id="rId19" Type="http://schemas.openxmlformats.org/officeDocument/2006/relationships/image" Target="../media/image18.emf"/><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emf"/><Relationship Id="rId30"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912F7D3-FC69-4490-9E45-152B62601FF3}"/>
              </a:ext>
            </a:extLst>
          </p:cNvPr>
          <p:cNvSpPr/>
          <p:nvPr/>
        </p:nvSpPr>
        <p:spPr>
          <a:xfrm>
            <a:off x="616513" y="15597591"/>
            <a:ext cx="14368215" cy="10522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TextBox 5">
            <a:extLst>
              <a:ext uri="{FF2B5EF4-FFF2-40B4-BE49-F238E27FC236}">
                <a16:creationId xmlns:a16="http://schemas.microsoft.com/office/drawing/2014/main" id="{BBFA09CD-B358-4F13-9A6C-AABB6FF3684C}"/>
              </a:ext>
            </a:extLst>
          </p:cNvPr>
          <p:cNvSpPr txBox="1"/>
          <p:nvPr/>
        </p:nvSpPr>
        <p:spPr>
          <a:xfrm>
            <a:off x="-2" y="4511380"/>
            <a:ext cx="30275213" cy="1748171"/>
          </a:xfrm>
          <a:prstGeom prst="rect">
            <a:avLst/>
          </a:prstGeom>
          <a:solidFill>
            <a:schemeClr val="tx2"/>
          </a:solidFill>
        </p:spPr>
        <p:txBody>
          <a:bodyPr wrap="square" rtlCol="0">
            <a:spAutoFit/>
          </a:bodyPr>
          <a:lstStyle/>
          <a:p>
            <a:pPr algn="ctr">
              <a:lnSpc>
                <a:spcPct val="150000"/>
              </a:lnSpc>
            </a:pPr>
            <a:endParaRPr lang="en-US" altLang="ja-JP" sz="8000" b="1" cap="all" dirty="0">
              <a:solidFill>
                <a:schemeClr val="bg1"/>
              </a:solidFill>
            </a:endParaRPr>
          </a:p>
        </p:txBody>
      </p:sp>
      <p:sp>
        <p:nvSpPr>
          <p:cNvPr id="6" name="TextBox 5"/>
          <p:cNvSpPr txBox="1"/>
          <p:nvPr/>
        </p:nvSpPr>
        <p:spPr>
          <a:xfrm>
            <a:off x="-1" y="-68002"/>
            <a:ext cx="30275213" cy="4601260"/>
          </a:xfrm>
          <a:prstGeom prst="rect">
            <a:avLst/>
          </a:prstGeom>
          <a:solidFill>
            <a:schemeClr val="tx2"/>
          </a:solidFill>
        </p:spPr>
        <p:txBody>
          <a:bodyPr wrap="square" rtlCol="0">
            <a:spAutoFit/>
          </a:bodyPr>
          <a:lstStyle/>
          <a:p>
            <a:pPr algn="ctr">
              <a:spcBef>
                <a:spcPts val="1200"/>
              </a:spcBef>
            </a:pPr>
            <a:endParaRPr lang="en-US" altLang="ja-JP" sz="100" b="1" cap="all" dirty="0">
              <a:solidFill>
                <a:schemeClr val="bg1"/>
              </a:solidFill>
            </a:endParaRPr>
          </a:p>
          <a:p>
            <a:pPr algn="ctr">
              <a:spcBef>
                <a:spcPts val="1200"/>
              </a:spcBef>
            </a:pPr>
            <a:r>
              <a:rPr lang="en-US" altLang="ja-JP" sz="7600" b="1" cap="all" dirty="0">
                <a:solidFill>
                  <a:schemeClr val="bg1"/>
                </a:solidFill>
              </a:rPr>
              <a:t>Feasibility Study of Advanced Solution Measurement </a:t>
            </a:r>
          </a:p>
          <a:p>
            <a:pPr algn="ctr"/>
            <a:r>
              <a:rPr lang="en-US" altLang="ja-JP" sz="7600" b="1" cap="all" dirty="0">
                <a:solidFill>
                  <a:schemeClr val="bg1"/>
                </a:solidFill>
              </a:rPr>
              <a:t>and Monitoring Technology for Reprocessing Facility</a:t>
            </a:r>
          </a:p>
          <a:p>
            <a:pPr algn="ctr">
              <a:lnSpc>
                <a:spcPct val="150000"/>
              </a:lnSpc>
            </a:pPr>
            <a:endParaRPr lang="en-US" altLang="ja-JP" sz="8000" b="1" cap="all" dirty="0">
              <a:solidFill>
                <a:schemeClr val="bg1"/>
              </a:solidFill>
            </a:endParaRPr>
          </a:p>
        </p:txBody>
      </p:sp>
      <p:sp>
        <p:nvSpPr>
          <p:cNvPr id="14" name="Text Box 242"/>
          <p:cNvSpPr txBox="1">
            <a:spLocks noChangeArrowheads="1"/>
          </p:cNvSpPr>
          <p:nvPr/>
        </p:nvSpPr>
        <p:spPr bwMode="auto">
          <a:xfrm>
            <a:off x="616513" y="7453063"/>
            <a:ext cx="14400000" cy="4886274"/>
          </a:xfrm>
          <a:prstGeom prst="rect">
            <a:avLst/>
          </a:prstGeom>
          <a:solidFill>
            <a:schemeClr val="bg1"/>
          </a:solidFill>
          <a:ln w="57150" cmpd="thinThick">
            <a:noFill/>
            <a:miter lim="800000"/>
          </a:ln>
          <a:extLst/>
        </p:spPr>
        <p:txBody>
          <a:bodyPr wrap="square" lIns="182880" tIns="91440" rIns="182880" bIns="182880">
            <a:spAutoFit/>
          </a:bodyPr>
          <a:lstStyle>
            <a:defPPr>
              <a:defRPr kern="1200" smtId="4294967295"/>
            </a:defPPr>
            <a:lvl1pPr marL="228600" indent="-228600" defTabSz="612775">
              <a:defRPr sz="2400">
                <a:solidFill>
                  <a:schemeClr val="tx1"/>
                </a:solidFill>
                <a:latin typeface="Times New Roman" pitchFamily="18" charset="0"/>
              </a:defRPr>
            </a:lvl1pPr>
            <a:lvl2pPr marL="742950" indent="-285750" defTabSz="612775">
              <a:defRPr sz="2400">
                <a:solidFill>
                  <a:schemeClr val="tx1"/>
                </a:solidFill>
                <a:latin typeface="Times New Roman" pitchFamily="18" charset="0"/>
              </a:defRPr>
            </a:lvl2pPr>
            <a:lvl3pPr marL="1143000" indent="-228600" defTabSz="612775">
              <a:defRPr sz="2400">
                <a:solidFill>
                  <a:schemeClr val="tx1"/>
                </a:solidFill>
                <a:latin typeface="Times New Roman" pitchFamily="18" charset="0"/>
              </a:defRPr>
            </a:lvl3pPr>
            <a:lvl4pPr marL="1600200" indent="-228600" defTabSz="612775">
              <a:defRPr sz="2400">
                <a:solidFill>
                  <a:schemeClr val="tx1"/>
                </a:solidFill>
                <a:latin typeface="Times New Roman" pitchFamily="18" charset="0"/>
              </a:defRPr>
            </a:lvl4pPr>
            <a:lvl5pPr marL="2057400" indent="-228600" defTabSz="612775">
              <a:defRPr sz="2400">
                <a:solidFill>
                  <a:schemeClr val="tx1"/>
                </a:solidFill>
                <a:latin typeface="Times New Roman" pitchFamily="18" charset="0"/>
              </a:defRPr>
            </a:lvl5pPr>
            <a:lvl6pPr marL="2514600" indent="-228600" defTabSz="612775" eaLnBrk="0" fontAlgn="base" hangingPunct="0">
              <a:spcBef>
                <a:spcPct val="0"/>
              </a:spcBef>
              <a:spcAft>
                <a:spcPct val="0"/>
              </a:spcAft>
              <a:defRPr sz="2400">
                <a:solidFill>
                  <a:schemeClr val="tx1"/>
                </a:solidFill>
                <a:latin typeface="Times New Roman" pitchFamily="18" charset="0"/>
              </a:defRPr>
            </a:lvl6pPr>
            <a:lvl7pPr marL="2971800" indent="-228600" defTabSz="612775" eaLnBrk="0" fontAlgn="base" hangingPunct="0">
              <a:spcBef>
                <a:spcPct val="0"/>
              </a:spcBef>
              <a:spcAft>
                <a:spcPct val="0"/>
              </a:spcAft>
              <a:defRPr sz="2400">
                <a:solidFill>
                  <a:schemeClr val="tx1"/>
                </a:solidFill>
                <a:latin typeface="Times New Roman" pitchFamily="18" charset="0"/>
              </a:defRPr>
            </a:lvl7pPr>
            <a:lvl8pPr marL="3429000" indent="-228600" defTabSz="612775" eaLnBrk="0" fontAlgn="base" hangingPunct="0">
              <a:spcBef>
                <a:spcPct val="0"/>
              </a:spcBef>
              <a:spcAft>
                <a:spcPct val="0"/>
              </a:spcAft>
              <a:defRPr sz="2400">
                <a:solidFill>
                  <a:schemeClr val="tx1"/>
                </a:solidFill>
                <a:latin typeface="Times New Roman" pitchFamily="18" charset="0"/>
              </a:defRPr>
            </a:lvl8pPr>
            <a:lvl9pPr marL="3886200" indent="-228600" defTabSz="612775" eaLnBrk="0" fontAlgn="base" hangingPunct="0">
              <a:spcBef>
                <a:spcPct val="0"/>
              </a:spcBef>
              <a:spcAft>
                <a:spcPct val="0"/>
              </a:spcAft>
              <a:defRPr sz="2400">
                <a:solidFill>
                  <a:schemeClr val="tx1"/>
                </a:solidFill>
                <a:latin typeface="Times New Roman" pitchFamily="18" charset="0"/>
              </a:defRPr>
            </a:lvl9pPr>
          </a:lstStyle>
          <a:p>
            <a:pPr algn="just">
              <a:lnSpc>
                <a:spcPct val="120000"/>
              </a:lnSpc>
              <a:buFontTx/>
              <a:buChar char="•"/>
            </a:pPr>
            <a:r>
              <a:rPr lang="en-GB" altLang="ja-JP" sz="3600" dirty="0">
                <a:latin typeface="+mn-lt"/>
              </a:rPr>
              <a:t>Based on IAEA R&amp;D plan (STR-385), as a feasibility study, we developed a new detector to enable real–time flow monitoring of Pu in solutions with numerous fission products (FP) for entire reprocessing facilities as part of an advanced approach to effective and efficient safeguards. </a:t>
            </a:r>
          </a:p>
          <a:p>
            <a:pPr algn="just">
              <a:lnSpc>
                <a:spcPct val="120000"/>
              </a:lnSpc>
              <a:buFontTx/>
              <a:buChar char="•"/>
            </a:pPr>
            <a:r>
              <a:rPr lang="en-GB" altLang="ja-JP" sz="3600" dirty="0">
                <a:latin typeface="+mn-lt"/>
              </a:rPr>
              <a:t>There is a possibility to monitor the change of Pu amount in solution by combination of gamma-ray and neutron measurements. The results suggest the applicability and capability of Pu monitoring.</a:t>
            </a:r>
            <a:endParaRPr lang="en-GB" altLang="ja-JP" sz="3600" dirty="0">
              <a:solidFill>
                <a:schemeClr val="tx1">
                  <a:lumMod val="75000"/>
                  <a:lumOff val="25000"/>
                </a:schemeClr>
              </a:solidFill>
              <a:latin typeface="+mn-lt"/>
              <a:ea typeface="ＭＳ Ｐゴシック" charset="-128"/>
            </a:endParaRPr>
          </a:p>
        </p:txBody>
      </p:sp>
      <p:sp>
        <p:nvSpPr>
          <p:cNvPr id="17" name="Text Box 248"/>
          <p:cNvSpPr txBox="1">
            <a:spLocks noChangeArrowheads="1"/>
          </p:cNvSpPr>
          <p:nvPr/>
        </p:nvSpPr>
        <p:spPr bwMode="auto">
          <a:xfrm>
            <a:off x="642256" y="6548398"/>
            <a:ext cx="14400000" cy="769441"/>
          </a:xfrm>
          <a:prstGeom prst="rect">
            <a:avLst/>
          </a:prstGeom>
          <a:solidFill>
            <a:schemeClr val="tx2"/>
          </a:soli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bg1"/>
                </a:solidFill>
                <a:latin typeface="+mn-lt"/>
                <a:ea typeface="SimSun" pitchFamily="2" charset="-122"/>
                <a:cs typeface="Lucida Sans" pitchFamily="34" charset="0"/>
              </a:rPr>
              <a:t>ABSTRACT</a:t>
            </a:r>
            <a:endParaRPr lang="en-US" altLang="zh-CN" sz="3200" b="1" dirty="0">
              <a:solidFill>
                <a:schemeClr val="bg1"/>
              </a:solidFill>
              <a:latin typeface="+mn-lt"/>
              <a:ea typeface="SimSun" pitchFamily="2" charset="-122"/>
              <a:cs typeface="Lucida Sans" pitchFamily="34" charset="0"/>
            </a:endParaRPr>
          </a:p>
        </p:txBody>
      </p:sp>
      <p:sp>
        <p:nvSpPr>
          <p:cNvPr id="25" name="Text Box 248"/>
          <p:cNvSpPr txBox="1">
            <a:spLocks noChangeArrowheads="1"/>
          </p:cNvSpPr>
          <p:nvPr/>
        </p:nvSpPr>
        <p:spPr bwMode="auto">
          <a:xfrm>
            <a:off x="15450670" y="6589021"/>
            <a:ext cx="14400000" cy="769441"/>
          </a:xfrm>
          <a:prstGeom prst="rect">
            <a:avLst/>
          </a:prstGeom>
          <a:solidFill>
            <a:schemeClr val="tx2"/>
          </a:soli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bg1"/>
                </a:solidFill>
                <a:latin typeface="+mn-lt"/>
                <a:ea typeface="SimSun" pitchFamily="2" charset="-122"/>
                <a:cs typeface="Lucida Sans" pitchFamily="34" charset="0"/>
              </a:rPr>
              <a:t>RADIATION MEASUREMENT AND MCNP MODEL</a:t>
            </a:r>
            <a:endParaRPr lang="en-US" altLang="zh-CN" sz="3200" b="1" dirty="0">
              <a:solidFill>
                <a:schemeClr val="bg1"/>
              </a:solidFill>
              <a:latin typeface="+mn-lt"/>
              <a:ea typeface="SimSun" pitchFamily="2" charset="-122"/>
              <a:cs typeface="Lucida Sans" pitchFamily="34" charset="0"/>
            </a:endParaRPr>
          </a:p>
        </p:txBody>
      </p:sp>
      <p:sp>
        <p:nvSpPr>
          <p:cNvPr id="27" name="Text Box 248"/>
          <p:cNvSpPr txBox="1">
            <a:spLocks noChangeArrowheads="1"/>
          </p:cNvSpPr>
          <p:nvPr/>
        </p:nvSpPr>
        <p:spPr bwMode="auto">
          <a:xfrm>
            <a:off x="553302" y="12535526"/>
            <a:ext cx="14400000" cy="769441"/>
          </a:xfrm>
          <a:prstGeom prst="rect">
            <a:avLst/>
          </a:prstGeom>
          <a:solidFill>
            <a:schemeClr val="tx2"/>
          </a:soli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0"/>
            <a:r>
              <a:rPr lang="en-US" altLang="zh-CN" sz="4400" b="1" dirty="0">
                <a:solidFill>
                  <a:prstClr val="white"/>
                </a:solidFill>
                <a:latin typeface="Calibri" panose="020F0502020204030204"/>
                <a:ea typeface="SimSun" pitchFamily="2" charset="-122"/>
                <a:cs typeface="Lucida Sans" pitchFamily="34" charset="0"/>
              </a:rPr>
              <a:t>INTRODUCTION / METHOD</a:t>
            </a:r>
            <a:endParaRPr lang="en-US" altLang="zh-CN" sz="3200" b="1" dirty="0">
              <a:solidFill>
                <a:prstClr val="white"/>
              </a:solidFill>
              <a:latin typeface="Calibri" panose="020F0502020204030204"/>
              <a:ea typeface="SimSun" pitchFamily="2" charset="-122"/>
              <a:cs typeface="Lucida Sans" pitchFamily="34" charset="0"/>
            </a:endParaRPr>
          </a:p>
        </p:txBody>
      </p:sp>
      <p:sp>
        <p:nvSpPr>
          <p:cNvPr id="34" name="Text Box 242"/>
          <p:cNvSpPr txBox="1">
            <a:spLocks noChangeArrowheads="1"/>
          </p:cNvSpPr>
          <p:nvPr/>
        </p:nvSpPr>
        <p:spPr bwMode="auto">
          <a:xfrm>
            <a:off x="410044" y="35271802"/>
            <a:ext cx="14585531" cy="7478970"/>
          </a:xfrm>
          <a:prstGeom prst="rect">
            <a:avLst/>
          </a:prstGeom>
          <a:solidFill>
            <a:schemeClr val="bg1">
              <a:lumMod val="85000"/>
            </a:schemeClr>
          </a:solidFill>
          <a:ln w="57150" cmpd="thinThick">
            <a:noFill/>
            <a:miter lim="800000"/>
          </a:ln>
          <a:extLst/>
        </p:spPr>
        <p:txBody>
          <a:bodyPr wrap="square" lIns="182880" tIns="91440" rIns="182880" bIns="182880">
            <a:spAutoFit/>
          </a:bodyPr>
          <a:lstStyle>
            <a:defPPr>
              <a:defRPr kern="1200" smtId="4294967295"/>
            </a:defPPr>
            <a:lvl1pPr marL="228600" indent="-228600" defTabSz="612775">
              <a:defRPr sz="2400">
                <a:solidFill>
                  <a:schemeClr val="tx1"/>
                </a:solidFill>
                <a:latin typeface="Times New Roman" pitchFamily="18" charset="0"/>
              </a:defRPr>
            </a:lvl1pPr>
            <a:lvl2pPr marL="742950" indent="-285750" defTabSz="612775">
              <a:defRPr sz="2400">
                <a:solidFill>
                  <a:schemeClr val="tx1"/>
                </a:solidFill>
                <a:latin typeface="Times New Roman" pitchFamily="18" charset="0"/>
              </a:defRPr>
            </a:lvl2pPr>
            <a:lvl3pPr marL="1143000" indent="-228600" defTabSz="612775">
              <a:defRPr sz="2400">
                <a:solidFill>
                  <a:schemeClr val="tx1"/>
                </a:solidFill>
                <a:latin typeface="Times New Roman" pitchFamily="18" charset="0"/>
              </a:defRPr>
            </a:lvl3pPr>
            <a:lvl4pPr marL="1600200" indent="-228600" defTabSz="612775">
              <a:defRPr sz="2400">
                <a:solidFill>
                  <a:schemeClr val="tx1"/>
                </a:solidFill>
                <a:latin typeface="Times New Roman" pitchFamily="18" charset="0"/>
              </a:defRPr>
            </a:lvl4pPr>
            <a:lvl5pPr marL="2057400" indent="-228600" defTabSz="612775">
              <a:defRPr sz="2400">
                <a:solidFill>
                  <a:schemeClr val="tx1"/>
                </a:solidFill>
                <a:latin typeface="Times New Roman" pitchFamily="18" charset="0"/>
              </a:defRPr>
            </a:lvl5pPr>
            <a:lvl6pPr marL="2514600" indent="-228600" defTabSz="612775" eaLnBrk="0" fontAlgn="base" hangingPunct="0">
              <a:spcBef>
                <a:spcPct val="0"/>
              </a:spcBef>
              <a:spcAft>
                <a:spcPct val="0"/>
              </a:spcAft>
              <a:defRPr sz="2400">
                <a:solidFill>
                  <a:schemeClr val="tx1"/>
                </a:solidFill>
                <a:latin typeface="Times New Roman" pitchFamily="18" charset="0"/>
              </a:defRPr>
            </a:lvl6pPr>
            <a:lvl7pPr marL="2971800" indent="-228600" defTabSz="612775" eaLnBrk="0" fontAlgn="base" hangingPunct="0">
              <a:spcBef>
                <a:spcPct val="0"/>
              </a:spcBef>
              <a:spcAft>
                <a:spcPct val="0"/>
              </a:spcAft>
              <a:defRPr sz="2400">
                <a:solidFill>
                  <a:schemeClr val="tx1"/>
                </a:solidFill>
                <a:latin typeface="Times New Roman" pitchFamily="18" charset="0"/>
              </a:defRPr>
            </a:lvl7pPr>
            <a:lvl8pPr marL="3429000" indent="-228600" defTabSz="612775" eaLnBrk="0" fontAlgn="base" hangingPunct="0">
              <a:spcBef>
                <a:spcPct val="0"/>
              </a:spcBef>
              <a:spcAft>
                <a:spcPct val="0"/>
              </a:spcAft>
              <a:defRPr sz="2400">
                <a:solidFill>
                  <a:schemeClr val="tx1"/>
                </a:solidFill>
                <a:latin typeface="Times New Roman" pitchFamily="18" charset="0"/>
              </a:defRPr>
            </a:lvl8pPr>
            <a:lvl9pPr marL="3886200" indent="-228600" defTabSz="612775" eaLnBrk="0" fontAlgn="base" hangingPunct="0">
              <a:spcBef>
                <a:spcPct val="0"/>
              </a:spcBef>
              <a:spcAft>
                <a:spcPct val="0"/>
              </a:spcAft>
              <a:defRPr sz="2400">
                <a:solidFill>
                  <a:schemeClr val="tx1"/>
                </a:solidFill>
                <a:latin typeface="Times New Roman" pitchFamily="18" charset="0"/>
              </a:defRPr>
            </a:lvl9pPr>
          </a:lstStyle>
          <a:p>
            <a:pPr marL="571500" lvl="0" indent="-571500">
              <a:buFont typeface="Arial" panose="020B0604020202020204" pitchFamily="34" charset="0"/>
              <a:buChar char="•"/>
            </a:pPr>
            <a:r>
              <a:rPr lang="en-US" altLang="ja-JP" sz="3600" b="1" u="sng" dirty="0">
                <a:latin typeface="+mn-lt"/>
              </a:rPr>
              <a:t>Pu monitoring capability</a:t>
            </a:r>
            <a:endParaRPr lang="ja-JP" altLang="ja-JP" sz="3600" b="1" u="sng" dirty="0">
              <a:latin typeface="+mn-lt"/>
            </a:endParaRPr>
          </a:p>
          <a:p>
            <a:pPr marL="0" indent="0" algn="just" hangingPunct="0"/>
            <a:r>
              <a:rPr lang="en-GB" altLang="ja-JP" sz="3600" dirty="0">
                <a:latin typeface="+mn-lt"/>
              </a:rPr>
              <a:t>Possible to monitor the difference of Pu amount using neutron count rate and to estimate the Pu quantity with MCNP simulation in a static configuration where the Pu concentration and Pu/Cm are constant and only HALW volume changes. The measured neutron count rates increased linearly as a function of Pu mass decreasing for constant Pu/Cm ratio and Pu concentration. Neutron count rates are in proportion to a function of analytical value of Cm.  </a:t>
            </a:r>
            <a:endParaRPr lang="ja-JP" altLang="ja-JP" sz="3600" dirty="0">
              <a:latin typeface="+mn-lt"/>
            </a:endParaRPr>
          </a:p>
          <a:p>
            <a:pPr marL="742950" lvl="0" indent="-742950" algn="just">
              <a:buFont typeface="Arial" panose="020B0604020202020204" pitchFamily="34" charset="0"/>
              <a:buChar char="•"/>
            </a:pPr>
            <a:r>
              <a:rPr lang="en-US" altLang="ja-JP" sz="3600" b="1" u="sng" dirty="0">
                <a:latin typeface="+mn-lt"/>
              </a:rPr>
              <a:t>Operational status and sludge monitoring capability </a:t>
            </a:r>
            <a:endParaRPr lang="ja-JP" altLang="ja-JP" sz="3600" b="1" u="sng" dirty="0">
              <a:latin typeface="+mn-lt"/>
            </a:endParaRPr>
          </a:p>
          <a:p>
            <a:pPr marL="0" indent="0" algn="just"/>
            <a:r>
              <a:rPr lang="en-GB" altLang="ja-JP" sz="3600" dirty="0">
                <a:latin typeface="+mn-lt"/>
              </a:rPr>
              <a:t>The results using the IC showed the possibility of using this Pu monitoring capability to confirm the operational status including pulsation as well as sludge movements. These results can be used not only for Pu monitoring technology but also one of decommissioning technique.</a:t>
            </a:r>
            <a:endParaRPr lang="ja-JP" altLang="ja-JP" dirty="0"/>
          </a:p>
        </p:txBody>
      </p:sp>
      <p:sp>
        <p:nvSpPr>
          <p:cNvPr id="35" name="Text Box 248"/>
          <p:cNvSpPr txBox="1">
            <a:spLocks noChangeArrowheads="1"/>
          </p:cNvSpPr>
          <p:nvPr/>
        </p:nvSpPr>
        <p:spPr bwMode="auto">
          <a:xfrm>
            <a:off x="15483509" y="20349396"/>
            <a:ext cx="14096100" cy="769441"/>
          </a:xfrm>
          <a:prstGeom prst="rect">
            <a:avLst/>
          </a:prstGeom>
          <a:solidFill>
            <a:schemeClr val="tx2"/>
          </a:soli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bg1"/>
                </a:solidFill>
                <a:latin typeface="+mn-lt"/>
                <a:ea typeface="SimSun" pitchFamily="2" charset="-122"/>
                <a:cs typeface="Lucida Sans" pitchFamily="34" charset="0"/>
              </a:rPr>
              <a:t>RESULTS</a:t>
            </a:r>
            <a:endParaRPr lang="en-US" altLang="zh-CN" sz="3200" b="1" dirty="0">
              <a:solidFill>
                <a:schemeClr val="bg1"/>
              </a:solidFill>
              <a:latin typeface="+mn-lt"/>
              <a:ea typeface="SimSun" pitchFamily="2" charset="-122"/>
              <a:cs typeface="Lucida Sans" pitchFamily="34" charset="0"/>
            </a:endParaRPr>
          </a:p>
        </p:txBody>
      </p:sp>
      <p:sp>
        <p:nvSpPr>
          <p:cNvPr id="2" name="Rectangle 1"/>
          <p:cNvSpPr/>
          <p:nvPr/>
        </p:nvSpPr>
        <p:spPr>
          <a:xfrm>
            <a:off x="1390354" y="2815679"/>
            <a:ext cx="27655918" cy="3416320"/>
          </a:xfrm>
          <a:prstGeom prst="rect">
            <a:avLst/>
          </a:prstGeom>
        </p:spPr>
        <p:txBody>
          <a:bodyPr wrap="square">
            <a:spAutoFit/>
          </a:bodyPr>
          <a:lstStyle/>
          <a:p>
            <a:pPr algn="ctr"/>
            <a:r>
              <a:rPr lang="en-US" altLang="ja-JP" sz="5400" b="1" dirty="0">
                <a:solidFill>
                  <a:schemeClr val="bg1"/>
                </a:solidFill>
                <a:ea typeface="+mj-ea"/>
              </a:rPr>
              <a:t>Megumi Sekine</a:t>
            </a:r>
            <a:r>
              <a:rPr lang="en-US" altLang="ja-JP" sz="5400" b="1" baseline="30000" dirty="0">
                <a:solidFill>
                  <a:schemeClr val="bg1"/>
                </a:solidFill>
                <a:ea typeface="+mj-ea"/>
              </a:rPr>
              <a:t>1,* </a:t>
            </a:r>
            <a:r>
              <a:rPr lang="en-US" altLang="ja-JP" sz="5400" b="1" dirty="0">
                <a:solidFill>
                  <a:schemeClr val="bg1"/>
                </a:solidFill>
                <a:ea typeface="+mj-ea"/>
              </a:rPr>
              <a:t>, Takuya Matsuki</a:t>
            </a:r>
            <a:r>
              <a:rPr lang="en-US" altLang="ja-JP" sz="5400" b="1" baseline="30000" dirty="0">
                <a:solidFill>
                  <a:schemeClr val="bg1"/>
                </a:solidFill>
                <a:ea typeface="+mj-ea"/>
              </a:rPr>
              <a:t>1</a:t>
            </a:r>
            <a:r>
              <a:rPr lang="en-US" altLang="ja-JP" sz="5400" b="1" dirty="0">
                <a:solidFill>
                  <a:schemeClr val="bg1"/>
                </a:solidFill>
                <a:ea typeface="+mj-ea"/>
              </a:rPr>
              <a:t>, Satoshi Suzuki</a:t>
            </a:r>
            <a:r>
              <a:rPr lang="en-US" altLang="ja-JP" sz="5400" b="1" baseline="30000" dirty="0">
                <a:solidFill>
                  <a:schemeClr val="bg1"/>
                </a:solidFill>
                <a:ea typeface="+mj-ea"/>
              </a:rPr>
              <a:t>1,3</a:t>
            </a:r>
            <a:r>
              <a:rPr lang="en-US" altLang="ja-JP" sz="5400" b="1" dirty="0">
                <a:solidFill>
                  <a:schemeClr val="bg1"/>
                </a:solidFill>
                <a:ea typeface="+mj-ea"/>
              </a:rPr>
              <a:t> , Koichi Tsutagi</a:t>
            </a:r>
            <a:r>
              <a:rPr lang="en-US" altLang="ja-JP" sz="5400" b="1" baseline="30000" dirty="0">
                <a:solidFill>
                  <a:schemeClr val="bg1"/>
                </a:solidFill>
                <a:ea typeface="+mj-ea"/>
              </a:rPr>
              <a:t>1</a:t>
            </a:r>
            <a:r>
              <a:rPr lang="en-US" altLang="ja-JP" sz="5400" b="1" dirty="0">
                <a:solidFill>
                  <a:schemeClr val="bg1"/>
                </a:solidFill>
                <a:ea typeface="+mj-ea"/>
              </a:rPr>
              <a:t>, Hirofumi Tomikawa</a:t>
            </a:r>
            <a:r>
              <a:rPr lang="en-US" altLang="ja-JP" sz="5400" b="1" baseline="30000" dirty="0">
                <a:solidFill>
                  <a:schemeClr val="bg1"/>
                </a:solidFill>
                <a:ea typeface="+mj-ea"/>
              </a:rPr>
              <a:t>1</a:t>
            </a:r>
            <a:r>
              <a:rPr lang="en-US" altLang="ja-JP" sz="5400" b="1" dirty="0">
                <a:solidFill>
                  <a:schemeClr val="bg1"/>
                </a:solidFill>
                <a:ea typeface="+mj-ea"/>
              </a:rPr>
              <a:t>, Hironobu Nakamura</a:t>
            </a:r>
            <a:r>
              <a:rPr lang="en-US" altLang="ja-JP" sz="5400" b="1" baseline="30000" dirty="0">
                <a:solidFill>
                  <a:schemeClr val="bg1"/>
                </a:solidFill>
                <a:ea typeface="+mj-ea"/>
              </a:rPr>
              <a:t>1</a:t>
            </a:r>
            <a:r>
              <a:rPr lang="en-US" altLang="ja-JP" sz="5400" b="1" dirty="0">
                <a:solidFill>
                  <a:schemeClr val="bg1"/>
                </a:solidFill>
                <a:ea typeface="+mj-ea"/>
              </a:rPr>
              <a:t>, Adrienne LaFleur</a:t>
            </a:r>
            <a:r>
              <a:rPr lang="en-US" altLang="ja-JP" sz="5400" b="1" baseline="30000" dirty="0">
                <a:solidFill>
                  <a:schemeClr val="bg1"/>
                </a:solidFill>
                <a:ea typeface="+mj-ea"/>
              </a:rPr>
              <a:t>2</a:t>
            </a:r>
            <a:r>
              <a:rPr lang="en-US" altLang="ja-JP" sz="5400" b="1" dirty="0">
                <a:solidFill>
                  <a:schemeClr val="bg1"/>
                </a:solidFill>
                <a:ea typeface="+mj-ea"/>
              </a:rPr>
              <a:t>, Michael Browne</a:t>
            </a:r>
            <a:r>
              <a:rPr lang="en-US" altLang="ja-JP" sz="5400" b="1" baseline="30000" dirty="0">
                <a:solidFill>
                  <a:schemeClr val="bg1"/>
                </a:solidFill>
                <a:ea typeface="+mj-ea"/>
              </a:rPr>
              <a:t>2</a:t>
            </a:r>
            <a:endParaRPr lang="ja-JP" altLang="ja-JP" sz="5400" b="1" dirty="0">
              <a:solidFill>
                <a:schemeClr val="bg1"/>
              </a:solidFill>
              <a:ea typeface="+mj-ea"/>
            </a:endParaRPr>
          </a:p>
          <a:p>
            <a:pPr algn="ctr"/>
            <a:r>
              <a:rPr lang="en-US" altLang="ja-JP" sz="6000" b="1" dirty="0">
                <a:solidFill>
                  <a:schemeClr val="bg1"/>
                </a:solidFill>
                <a:ea typeface="+mj-ea"/>
              </a:rPr>
              <a:t>   </a:t>
            </a:r>
            <a:r>
              <a:rPr lang="en-US" altLang="ja-JP" sz="4800" b="1" baseline="30000" dirty="0">
                <a:solidFill>
                  <a:schemeClr val="bg1"/>
                </a:solidFill>
                <a:ea typeface="+mj-ea"/>
              </a:rPr>
              <a:t>1</a:t>
            </a:r>
            <a:r>
              <a:rPr lang="en-US" altLang="ja-JP" sz="4800" b="1" dirty="0">
                <a:solidFill>
                  <a:schemeClr val="bg1"/>
                </a:solidFill>
                <a:ea typeface="+mj-ea"/>
              </a:rPr>
              <a:t> </a:t>
            </a:r>
            <a:r>
              <a:rPr lang="en-GB" altLang="ja-JP" sz="4800" b="1" i="1" dirty="0">
                <a:solidFill>
                  <a:schemeClr val="bg1"/>
                </a:solidFill>
                <a:ea typeface="+mj-ea"/>
              </a:rPr>
              <a:t>Japan Atomic Energy Agency, </a:t>
            </a:r>
            <a:r>
              <a:rPr lang="en-GB" altLang="ja-JP" sz="4800" b="1" i="1" baseline="30000" dirty="0">
                <a:solidFill>
                  <a:schemeClr val="bg1"/>
                </a:solidFill>
                <a:ea typeface="+mj-ea"/>
              </a:rPr>
              <a:t>2 </a:t>
            </a:r>
            <a:r>
              <a:rPr lang="en-GB" altLang="ja-JP" sz="4800" b="1" i="1" dirty="0">
                <a:solidFill>
                  <a:schemeClr val="bg1"/>
                </a:solidFill>
                <a:ea typeface="+mj-ea"/>
              </a:rPr>
              <a:t>Los Alamos National Laboratory, </a:t>
            </a:r>
            <a:r>
              <a:rPr lang="en-GB" altLang="ja-JP" sz="4800" b="1" i="1" baseline="30000" dirty="0">
                <a:solidFill>
                  <a:schemeClr val="bg1"/>
                </a:solidFill>
                <a:ea typeface="+mj-ea"/>
              </a:rPr>
              <a:t>3</a:t>
            </a:r>
            <a:r>
              <a:rPr lang="en-GB" altLang="ja-JP" sz="4800" b="1" i="1" dirty="0">
                <a:solidFill>
                  <a:schemeClr val="bg1"/>
                </a:solidFill>
                <a:ea typeface="+mj-ea"/>
              </a:rPr>
              <a:t> E&amp;E Techno Service </a:t>
            </a:r>
            <a:r>
              <a:rPr lang="en-GB" altLang="ja-JP" sz="4800" b="1" i="1" dirty="0" err="1">
                <a:solidFill>
                  <a:schemeClr val="bg1"/>
                </a:solidFill>
                <a:ea typeface="+mj-ea"/>
              </a:rPr>
              <a:t>Co.,Ltd</a:t>
            </a:r>
            <a:endParaRPr lang="ja-JP" altLang="ja-JP" sz="4800" b="1" i="1" dirty="0">
              <a:solidFill>
                <a:schemeClr val="bg1"/>
              </a:solidFill>
              <a:ea typeface="+mj-ea"/>
            </a:endParaRPr>
          </a:p>
          <a:p>
            <a:pPr algn="ctr"/>
            <a:r>
              <a:rPr lang="en-US" altLang="ja-JP" sz="4800" b="1" dirty="0">
                <a:solidFill>
                  <a:schemeClr val="bg1"/>
                </a:solidFill>
                <a:ea typeface="+mj-ea"/>
              </a:rPr>
              <a:t>* Email : sekine.megumi@jaea.go.jp</a:t>
            </a:r>
            <a:endParaRPr lang="ja-JP" altLang="ja-JP" sz="4800" b="1" dirty="0">
              <a:solidFill>
                <a:schemeClr val="bg1"/>
              </a:solidFill>
              <a:ea typeface="+mj-ea"/>
            </a:endParaRPr>
          </a:p>
        </p:txBody>
      </p:sp>
      <p:sp>
        <p:nvSpPr>
          <p:cNvPr id="3" name="TextBox 2"/>
          <p:cNvSpPr txBox="1"/>
          <p:nvPr/>
        </p:nvSpPr>
        <p:spPr>
          <a:xfrm>
            <a:off x="28125341" y="0"/>
            <a:ext cx="2024743" cy="769441"/>
          </a:xfrm>
          <a:prstGeom prst="rect">
            <a:avLst/>
          </a:prstGeom>
          <a:solidFill>
            <a:srgbClr val="00B0F0"/>
          </a:solidFill>
        </p:spPr>
        <p:txBody>
          <a:bodyPr wrap="square" rtlCol="0">
            <a:spAutoFit/>
          </a:bodyPr>
          <a:lstStyle/>
          <a:p>
            <a:pPr algn="ctr"/>
            <a:r>
              <a:rPr lang="en-US" sz="4400" b="1" dirty="0">
                <a:solidFill>
                  <a:srgbClr val="000099"/>
                </a:solidFill>
              </a:rPr>
              <a:t>ID: 74 </a:t>
            </a:r>
          </a:p>
        </p:txBody>
      </p:sp>
      <p:sp>
        <p:nvSpPr>
          <p:cNvPr id="23" name="Text Box 242"/>
          <p:cNvSpPr txBox="1">
            <a:spLocks noChangeArrowheads="1"/>
          </p:cNvSpPr>
          <p:nvPr/>
        </p:nvSpPr>
        <p:spPr bwMode="auto">
          <a:xfrm>
            <a:off x="15310519" y="39803421"/>
            <a:ext cx="14313957" cy="2891882"/>
          </a:xfrm>
          <a:prstGeom prst="rect">
            <a:avLst/>
          </a:prstGeom>
          <a:solidFill>
            <a:schemeClr val="bg1"/>
          </a:solidFill>
          <a:ln w="57150" cmpd="thinThick">
            <a:noFill/>
            <a:miter lim="800000"/>
          </a:ln>
          <a:extLst/>
        </p:spPr>
        <p:txBody>
          <a:bodyPr wrap="square" lIns="182880" tIns="91440" rIns="182880" bIns="182880">
            <a:spAutoFit/>
          </a:bodyPr>
          <a:lstStyle>
            <a:defPPr>
              <a:defRPr kern="1200" smtId="4294967295"/>
            </a:defPPr>
            <a:lvl1pPr marL="228600" indent="-228600" defTabSz="612775">
              <a:defRPr sz="2400">
                <a:solidFill>
                  <a:schemeClr val="tx1"/>
                </a:solidFill>
                <a:latin typeface="Times New Roman" pitchFamily="18" charset="0"/>
              </a:defRPr>
            </a:lvl1pPr>
            <a:lvl2pPr marL="742950" indent="-285750" defTabSz="612775">
              <a:defRPr sz="2400">
                <a:solidFill>
                  <a:schemeClr val="tx1"/>
                </a:solidFill>
                <a:latin typeface="Times New Roman" pitchFamily="18" charset="0"/>
              </a:defRPr>
            </a:lvl2pPr>
            <a:lvl3pPr marL="1143000" indent="-228600" defTabSz="612775">
              <a:defRPr sz="2400">
                <a:solidFill>
                  <a:schemeClr val="tx1"/>
                </a:solidFill>
                <a:latin typeface="Times New Roman" pitchFamily="18" charset="0"/>
              </a:defRPr>
            </a:lvl3pPr>
            <a:lvl4pPr marL="1600200" indent="-228600" defTabSz="612775">
              <a:defRPr sz="2400">
                <a:solidFill>
                  <a:schemeClr val="tx1"/>
                </a:solidFill>
                <a:latin typeface="Times New Roman" pitchFamily="18" charset="0"/>
              </a:defRPr>
            </a:lvl4pPr>
            <a:lvl5pPr marL="2057400" indent="-228600" defTabSz="612775">
              <a:defRPr sz="2400">
                <a:solidFill>
                  <a:schemeClr val="tx1"/>
                </a:solidFill>
                <a:latin typeface="Times New Roman" pitchFamily="18" charset="0"/>
              </a:defRPr>
            </a:lvl5pPr>
            <a:lvl6pPr marL="2514600" indent="-228600" defTabSz="612775" eaLnBrk="0" fontAlgn="base" hangingPunct="0">
              <a:spcBef>
                <a:spcPct val="0"/>
              </a:spcBef>
              <a:spcAft>
                <a:spcPct val="0"/>
              </a:spcAft>
              <a:defRPr sz="2400">
                <a:solidFill>
                  <a:schemeClr val="tx1"/>
                </a:solidFill>
                <a:latin typeface="Times New Roman" pitchFamily="18" charset="0"/>
              </a:defRPr>
            </a:lvl6pPr>
            <a:lvl7pPr marL="2971800" indent="-228600" defTabSz="612775" eaLnBrk="0" fontAlgn="base" hangingPunct="0">
              <a:spcBef>
                <a:spcPct val="0"/>
              </a:spcBef>
              <a:spcAft>
                <a:spcPct val="0"/>
              </a:spcAft>
              <a:defRPr sz="2400">
                <a:solidFill>
                  <a:schemeClr val="tx1"/>
                </a:solidFill>
                <a:latin typeface="Times New Roman" pitchFamily="18" charset="0"/>
              </a:defRPr>
            </a:lvl7pPr>
            <a:lvl8pPr marL="3429000" indent="-228600" defTabSz="612775" eaLnBrk="0" fontAlgn="base" hangingPunct="0">
              <a:spcBef>
                <a:spcPct val="0"/>
              </a:spcBef>
              <a:spcAft>
                <a:spcPct val="0"/>
              </a:spcAft>
              <a:defRPr sz="2400">
                <a:solidFill>
                  <a:schemeClr val="tx1"/>
                </a:solidFill>
                <a:latin typeface="Times New Roman" pitchFamily="18" charset="0"/>
              </a:defRPr>
            </a:lvl8pPr>
            <a:lvl9pPr marL="3886200" indent="-228600" defTabSz="612775" eaLnBrk="0" fontAlgn="base" hangingPunct="0">
              <a:spcBef>
                <a:spcPct val="0"/>
              </a:spcBef>
              <a:spcAft>
                <a:spcPct val="0"/>
              </a:spcAft>
              <a:defRPr sz="2400">
                <a:solidFill>
                  <a:schemeClr val="tx1"/>
                </a:solidFill>
                <a:latin typeface="Times New Roman" pitchFamily="18" charset="0"/>
              </a:defRPr>
            </a:lvl9pPr>
          </a:lstStyle>
          <a:p>
            <a:pPr marL="0" indent="0" algn="just">
              <a:lnSpc>
                <a:spcPct val="120000"/>
              </a:lnSpc>
            </a:pPr>
            <a:r>
              <a:rPr lang="en-GB" altLang="ja-JP" sz="3600" dirty="0">
                <a:latin typeface="+mn-lt"/>
              </a:rPr>
              <a:t>We would like to acknowledge MEXT of the Japanese government and the </a:t>
            </a:r>
            <a:r>
              <a:rPr lang="en-US" altLang="ja-JP" sz="3600" dirty="0">
                <a:latin typeface="+mn-lt"/>
              </a:rPr>
              <a:t>DOE/NNSA</a:t>
            </a:r>
            <a:r>
              <a:rPr lang="en-GB" altLang="ja-JP" sz="3600" dirty="0">
                <a:latin typeface="+mn-lt"/>
              </a:rPr>
              <a:t> for supporting this work. We also would like to acknowledge the FRS at Nuclear science research institute, analysis section of TRP and CAD team at Nuclear Fuel Cycle Engineering Laboratories of JAEA.</a:t>
            </a:r>
            <a:endParaRPr lang="en-US" altLang="ja-JP" sz="3600" dirty="0">
              <a:solidFill>
                <a:schemeClr val="tx1">
                  <a:lumMod val="75000"/>
                  <a:lumOff val="25000"/>
                </a:schemeClr>
              </a:solidFill>
              <a:latin typeface="+mn-lt"/>
              <a:ea typeface="ＭＳ Ｐゴシック" charset="-128"/>
            </a:endParaRPr>
          </a:p>
        </p:txBody>
      </p:sp>
      <p:sp>
        <p:nvSpPr>
          <p:cNvPr id="24" name="Text Box 248"/>
          <p:cNvSpPr txBox="1">
            <a:spLocks noChangeArrowheads="1"/>
          </p:cNvSpPr>
          <p:nvPr/>
        </p:nvSpPr>
        <p:spPr bwMode="auto">
          <a:xfrm>
            <a:off x="15301338" y="39171813"/>
            <a:ext cx="14096100" cy="769441"/>
          </a:xfrm>
          <a:prstGeom prst="rect">
            <a:avLst/>
          </a:prstGeom>
          <a:solidFill>
            <a:schemeClr val="tx2"/>
          </a:soli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bg1"/>
                </a:solidFill>
                <a:latin typeface="+mn-lt"/>
                <a:ea typeface="SimSun" pitchFamily="2" charset="-122"/>
                <a:cs typeface="Lucida Sans" pitchFamily="34" charset="0"/>
              </a:rPr>
              <a:t>ACKNOWLEDGEMENTS </a:t>
            </a:r>
            <a:endParaRPr lang="en-US" altLang="zh-CN" sz="3200" b="1" dirty="0">
              <a:solidFill>
                <a:schemeClr val="bg1"/>
              </a:solidFill>
              <a:latin typeface="+mn-lt"/>
              <a:ea typeface="SimSun" pitchFamily="2" charset="-122"/>
              <a:cs typeface="Lucida Sans" pitchFamily="34" charset="0"/>
            </a:endParaRPr>
          </a:p>
        </p:txBody>
      </p:sp>
      <p:sp>
        <p:nvSpPr>
          <p:cNvPr id="26" name="Text Box 242"/>
          <p:cNvSpPr txBox="1">
            <a:spLocks noChangeArrowheads="1"/>
          </p:cNvSpPr>
          <p:nvPr/>
        </p:nvSpPr>
        <p:spPr bwMode="auto">
          <a:xfrm>
            <a:off x="627247" y="13412506"/>
            <a:ext cx="14400000" cy="3556679"/>
          </a:xfrm>
          <a:prstGeom prst="rect">
            <a:avLst/>
          </a:prstGeom>
          <a:solidFill>
            <a:schemeClr val="bg1"/>
          </a:solidFill>
          <a:ln w="57150" cmpd="thinThick">
            <a:noFill/>
            <a:miter lim="800000"/>
          </a:ln>
          <a:extLst/>
        </p:spPr>
        <p:txBody>
          <a:bodyPr wrap="square" lIns="182880" tIns="91440" rIns="182880" bIns="182880">
            <a:spAutoFit/>
          </a:bodyPr>
          <a:lstStyle>
            <a:defPPr>
              <a:defRPr kern="1200" smtId="4294967295"/>
            </a:defPPr>
            <a:lvl1pPr marL="228600" indent="-228600" defTabSz="612775">
              <a:defRPr sz="2400">
                <a:solidFill>
                  <a:schemeClr val="tx1"/>
                </a:solidFill>
                <a:latin typeface="Times New Roman" pitchFamily="18" charset="0"/>
              </a:defRPr>
            </a:lvl1pPr>
            <a:lvl2pPr marL="742950" indent="-285750" defTabSz="612775">
              <a:defRPr sz="2400">
                <a:solidFill>
                  <a:schemeClr val="tx1"/>
                </a:solidFill>
                <a:latin typeface="Times New Roman" pitchFamily="18" charset="0"/>
              </a:defRPr>
            </a:lvl2pPr>
            <a:lvl3pPr marL="1143000" indent="-228600" defTabSz="612775">
              <a:defRPr sz="2400">
                <a:solidFill>
                  <a:schemeClr val="tx1"/>
                </a:solidFill>
                <a:latin typeface="Times New Roman" pitchFamily="18" charset="0"/>
              </a:defRPr>
            </a:lvl3pPr>
            <a:lvl4pPr marL="1600200" indent="-228600" defTabSz="612775">
              <a:defRPr sz="2400">
                <a:solidFill>
                  <a:schemeClr val="tx1"/>
                </a:solidFill>
                <a:latin typeface="Times New Roman" pitchFamily="18" charset="0"/>
              </a:defRPr>
            </a:lvl4pPr>
            <a:lvl5pPr marL="2057400" indent="-228600" defTabSz="612775">
              <a:defRPr sz="2400">
                <a:solidFill>
                  <a:schemeClr val="tx1"/>
                </a:solidFill>
                <a:latin typeface="Times New Roman" pitchFamily="18" charset="0"/>
              </a:defRPr>
            </a:lvl5pPr>
            <a:lvl6pPr marL="2514600" indent="-228600" defTabSz="612775" eaLnBrk="0" fontAlgn="base" hangingPunct="0">
              <a:spcBef>
                <a:spcPct val="0"/>
              </a:spcBef>
              <a:spcAft>
                <a:spcPct val="0"/>
              </a:spcAft>
              <a:defRPr sz="2400">
                <a:solidFill>
                  <a:schemeClr val="tx1"/>
                </a:solidFill>
                <a:latin typeface="Times New Roman" pitchFamily="18" charset="0"/>
              </a:defRPr>
            </a:lvl6pPr>
            <a:lvl7pPr marL="2971800" indent="-228600" defTabSz="612775" eaLnBrk="0" fontAlgn="base" hangingPunct="0">
              <a:spcBef>
                <a:spcPct val="0"/>
              </a:spcBef>
              <a:spcAft>
                <a:spcPct val="0"/>
              </a:spcAft>
              <a:defRPr sz="2400">
                <a:solidFill>
                  <a:schemeClr val="tx1"/>
                </a:solidFill>
                <a:latin typeface="Times New Roman" pitchFamily="18" charset="0"/>
              </a:defRPr>
            </a:lvl7pPr>
            <a:lvl8pPr marL="3429000" indent="-228600" defTabSz="612775" eaLnBrk="0" fontAlgn="base" hangingPunct="0">
              <a:spcBef>
                <a:spcPct val="0"/>
              </a:spcBef>
              <a:spcAft>
                <a:spcPct val="0"/>
              </a:spcAft>
              <a:defRPr sz="2400">
                <a:solidFill>
                  <a:schemeClr val="tx1"/>
                </a:solidFill>
                <a:latin typeface="Times New Roman" pitchFamily="18" charset="0"/>
              </a:defRPr>
            </a:lvl8pPr>
            <a:lvl9pPr marL="3886200" indent="-228600" defTabSz="612775" eaLnBrk="0" fontAlgn="base" hangingPunct="0">
              <a:spcBef>
                <a:spcPct val="0"/>
              </a:spcBef>
              <a:spcAft>
                <a:spcPct val="0"/>
              </a:spcAft>
              <a:defRPr sz="2400">
                <a:solidFill>
                  <a:schemeClr val="tx1"/>
                </a:solidFill>
                <a:latin typeface="Times New Roman" pitchFamily="18" charset="0"/>
              </a:defRPr>
            </a:lvl9pPr>
          </a:lstStyle>
          <a:p>
            <a:pPr algn="just">
              <a:lnSpc>
                <a:spcPct val="120000"/>
              </a:lnSpc>
              <a:buFontTx/>
              <a:buChar char="•"/>
            </a:pPr>
            <a:r>
              <a:rPr lang="en-US" altLang="ja-JP" sz="3600" dirty="0">
                <a:latin typeface="+mn-lt"/>
              </a:rPr>
              <a:t>The technology to monitor Pu in solution directly after a purification process were already developed. </a:t>
            </a:r>
          </a:p>
          <a:p>
            <a:pPr algn="just">
              <a:lnSpc>
                <a:spcPct val="120000"/>
              </a:lnSpc>
              <a:buFontTx/>
              <a:buChar char="•"/>
            </a:pPr>
            <a:r>
              <a:rPr lang="en-GB" altLang="ja-JP" sz="3600" dirty="0">
                <a:latin typeface="+mn-lt"/>
              </a:rPr>
              <a:t>To further improve the effectiveness of safeguards activities, a new detector to enable monitoring of Pu in solutions with numerous fission products (FPs) was developed.</a:t>
            </a:r>
            <a:endParaRPr lang="en-US" altLang="ja-JP" sz="3600" dirty="0">
              <a:latin typeface="+mn-lt"/>
            </a:endParaRPr>
          </a:p>
        </p:txBody>
      </p:sp>
      <p:pic>
        <p:nvPicPr>
          <p:cNvPr id="32" name="図 31">
            <a:extLst>
              <a:ext uri="{FF2B5EF4-FFF2-40B4-BE49-F238E27FC236}">
                <a16:creationId xmlns:a16="http://schemas.microsoft.com/office/drawing/2014/main" id="{A7A1C095-7A70-4D7D-942D-00791FAA9573}"/>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79273" y="16506493"/>
            <a:ext cx="6200466" cy="6483727"/>
          </a:xfrm>
          <a:prstGeom prst="rect">
            <a:avLst/>
          </a:prstGeom>
          <a:noFill/>
          <a:ln>
            <a:noFill/>
          </a:ln>
        </p:spPr>
      </p:pic>
      <p:pic>
        <p:nvPicPr>
          <p:cNvPr id="33" name="図 32">
            <a:extLst>
              <a:ext uri="{FF2B5EF4-FFF2-40B4-BE49-F238E27FC236}">
                <a16:creationId xmlns:a16="http://schemas.microsoft.com/office/drawing/2014/main" id="{65293296-2922-4BA3-82B9-C7358FA1D314}"/>
              </a:ext>
            </a:extLst>
          </p:cNvPr>
          <p:cNvPicPr/>
          <p:nvPr/>
        </p:nvPicPr>
        <p:blipFill rotWithShape="1">
          <a:blip r:embed="rId3" cstate="print">
            <a:extLst>
              <a:ext uri="{28A0092B-C50C-407E-A947-70E740481C1C}">
                <a14:useLocalDpi xmlns:a14="http://schemas.microsoft.com/office/drawing/2010/main" val="0"/>
              </a:ext>
            </a:extLst>
          </a:blip>
          <a:srcRect l="1346" r="2051"/>
          <a:stretch/>
        </p:blipFill>
        <p:spPr bwMode="auto">
          <a:xfrm>
            <a:off x="441716" y="16927186"/>
            <a:ext cx="7436072" cy="4517534"/>
          </a:xfrm>
          <a:prstGeom prst="rect">
            <a:avLst/>
          </a:prstGeom>
          <a:noFill/>
          <a:ln>
            <a:noFill/>
          </a:ln>
          <a:extLst>
            <a:ext uri="{53640926-AAD7-44D8-BBD7-CCE9431645EC}">
              <a14:shadowObscured xmlns:a14="http://schemas.microsoft.com/office/drawing/2010/main"/>
            </a:ext>
          </a:extLst>
        </p:spPr>
      </p:pic>
      <p:pic>
        <p:nvPicPr>
          <p:cNvPr id="4" name="図 3">
            <a:extLst>
              <a:ext uri="{FF2B5EF4-FFF2-40B4-BE49-F238E27FC236}">
                <a16:creationId xmlns:a16="http://schemas.microsoft.com/office/drawing/2014/main" id="{D6AD6230-492A-4718-996E-EB91247948E6}"/>
              </a:ext>
            </a:extLst>
          </p:cNvPr>
          <p:cNvPicPr>
            <a:picLocks noChangeAspect="1"/>
          </p:cNvPicPr>
          <p:nvPr/>
        </p:nvPicPr>
        <p:blipFill>
          <a:blip r:embed="rId4"/>
          <a:stretch>
            <a:fillRect/>
          </a:stretch>
        </p:blipFill>
        <p:spPr>
          <a:xfrm>
            <a:off x="764335" y="23025296"/>
            <a:ext cx="7436072" cy="3027662"/>
          </a:xfrm>
          <a:prstGeom prst="rect">
            <a:avLst/>
          </a:prstGeom>
        </p:spPr>
      </p:pic>
      <p:pic>
        <p:nvPicPr>
          <p:cNvPr id="5" name="図 4">
            <a:extLst>
              <a:ext uri="{FF2B5EF4-FFF2-40B4-BE49-F238E27FC236}">
                <a16:creationId xmlns:a16="http://schemas.microsoft.com/office/drawing/2014/main" id="{9C6AE608-C1AE-4B98-B61B-51D8C672D389}"/>
              </a:ext>
            </a:extLst>
          </p:cNvPr>
          <p:cNvPicPr>
            <a:picLocks noChangeAspect="1"/>
          </p:cNvPicPr>
          <p:nvPr/>
        </p:nvPicPr>
        <p:blipFill>
          <a:blip r:embed="rId5"/>
          <a:stretch>
            <a:fillRect/>
          </a:stretch>
        </p:blipFill>
        <p:spPr>
          <a:xfrm>
            <a:off x="8356789" y="24399311"/>
            <a:ext cx="6463009" cy="1490362"/>
          </a:xfrm>
          <a:prstGeom prst="rect">
            <a:avLst/>
          </a:prstGeom>
        </p:spPr>
      </p:pic>
      <p:sp>
        <p:nvSpPr>
          <p:cNvPr id="7" name="正方形/長方形 6">
            <a:extLst>
              <a:ext uri="{FF2B5EF4-FFF2-40B4-BE49-F238E27FC236}">
                <a16:creationId xmlns:a16="http://schemas.microsoft.com/office/drawing/2014/main" id="{CC7F645C-A948-44FB-9F2B-ADE93FF5305E}"/>
              </a:ext>
            </a:extLst>
          </p:cNvPr>
          <p:cNvSpPr/>
          <p:nvPr/>
        </p:nvSpPr>
        <p:spPr>
          <a:xfrm>
            <a:off x="8356789" y="23074694"/>
            <a:ext cx="6471836" cy="584775"/>
          </a:xfrm>
          <a:prstGeom prst="rect">
            <a:avLst/>
          </a:prstGeom>
        </p:spPr>
        <p:txBody>
          <a:bodyPr wrap="none">
            <a:spAutoFit/>
          </a:bodyPr>
          <a:lstStyle/>
          <a:p>
            <a:r>
              <a:rPr lang="en-GB" altLang="ja-JP" sz="3200" dirty="0">
                <a:ea typeface="ＭＳ 明朝" panose="02020609040205080304" pitchFamily="17" charset="-128"/>
              </a:rPr>
              <a:t>Steps of this technology development</a:t>
            </a:r>
            <a:endParaRPr lang="ja-JP" altLang="en-US" sz="3200" dirty="0"/>
          </a:p>
        </p:txBody>
      </p:sp>
      <p:sp>
        <p:nvSpPr>
          <p:cNvPr id="8" name="正方形/長方形 7">
            <a:extLst>
              <a:ext uri="{FF2B5EF4-FFF2-40B4-BE49-F238E27FC236}">
                <a16:creationId xmlns:a16="http://schemas.microsoft.com/office/drawing/2014/main" id="{76ADFAF3-920B-4649-A99B-2F59079CF434}"/>
              </a:ext>
            </a:extLst>
          </p:cNvPr>
          <p:cNvSpPr/>
          <p:nvPr/>
        </p:nvSpPr>
        <p:spPr>
          <a:xfrm>
            <a:off x="764335" y="21370133"/>
            <a:ext cx="7288250" cy="1077218"/>
          </a:xfrm>
          <a:prstGeom prst="rect">
            <a:avLst/>
          </a:prstGeom>
        </p:spPr>
        <p:txBody>
          <a:bodyPr wrap="square">
            <a:spAutoFit/>
          </a:bodyPr>
          <a:lstStyle/>
          <a:p>
            <a:r>
              <a:rPr lang="en-GB" altLang="ja-JP" sz="3200" dirty="0">
                <a:ea typeface="ＭＳ 明朝" panose="02020609040205080304" pitchFamily="17" charset="-128"/>
              </a:rPr>
              <a:t>High Active Liquid Waste storage at </a:t>
            </a:r>
            <a:r>
              <a:rPr lang="en-GB" altLang="ja-JP" sz="3200" dirty="0"/>
              <a:t>Tokai Reprocessing Plant</a:t>
            </a:r>
            <a:endParaRPr lang="ja-JP" altLang="en-US" sz="3200" dirty="0"/>
          </a:p>
        </p:txBody>
      </p:sp>
      <p:sp>
        <p:nvSpPr>
          <p:cNvPr id="9" name="正方形/長方形 8">
            <a:extLst>
              <a:ext uri="{FF2B5EF4-FFF2-40B4-BE49-F238E27FC236}">
                <a16:creationId xmlns:a16="http://schemas.microsoft.com/office/drawing/2014/main" id="{9C8F5BA6-54D4-48A5-9260-C5A7712CFBA2}"/>
              </a:ext>
            </a:extLst>
          </p:cNvPr>
          <p:cNvSpPr/>
          <p:nvPr/>
        </p:nvSpPr>
        <p:spPr>
          <a:xfrm>
            <a:off x="2352211" y="22440521"/>
            <a:ext cx="3541547" cy="584775"/>
          </a:xfrm>
          <a:prstGeom prst="rect">
            <a:avLst/>
          </a:prstGeom>
        </p:spPr>
        <p:txBody>
          <a:bodyPr wrap="none">
            <a:spAutoFit/>
          </a:bodyPr>
          <a:lstStyle/>
          <a:p>
            <a:r>
              <a:rPr lang="en-GB" altLang="ja-JP" sz="3200" dirty="0">
                <a:ea typeface="ＭＳ 明朝" panose="02020609040205080304" pitchFamily="17" charset="-128"/>
              </a:rPr>
              <a:t>Typical composition</a:t>
            </a:r>
            <a:endParaRPr lang="ja-JP" altLang="en-US" sz="3200" dirty="0"/>
          </a:p>
        </p:txBody>
      </p:sp>
      <p:sp>
        <p:nvSpPr>
          <p:cNvPr id="10" name="正方形/長方形 9">
            <a:extLst>
              <a:ext uri="{FF2B5EF4-FFF2-40B4-BE49-F238E27FC236}">
                <a16:creationId xmlns:a16="http://schemas.microsoft.com/office/drawing/2014/main" id="{F805FB9E-FF13-4573-9ED4-55C32AD3ABDE}"/>
              </a:ext>
            </a:extLst>
          </p:cNvPr>
          <p:cNvSpPr/>
          <p:nvPr/>
        </p:nvSpPr>
        <p:spPr>
          <a:xfrm>
            <a:off x="8320724" y="23823701"/>
            <a:ext cx="6664004" cy="584775"/>
          </a:xfrm>
          <a:prstGeom prst="rect">
            <a:avLst/>
          </a:prstGeom>
        </p:spPr>
        <p:txBody>
          <a:bodyPr wrap="none">
            <a:spAutoFit/>
          </a:bodyPr>
          <a:lstStyle/>
          <a:p>
            <a:r>
              <a:rPr lang="en-GB" altLang="ja-JP" sz="3200" dirty="0">
                <a:ea typeface="ＭＳ 明朝" panose="02020609040205080304" pitchFamily="17" charset="-128"/>
              </a:rPr>
              <a:t>Major nuclides and radiation of HALW</a:t>
            </a:r>
            <a:endParaRPr lang="ja-JP" altLang="en-US" sz="3200" dirty="0"/>
          </a:p>
        </p:txBody>
      </p:sp>
      <p:sp>
        <p:nvSpPr>
          <p:cNvPr id="37" name="Text Box 248">
            <a:extLst>
              <a:ext uri="{FF2B5EF4-FFF2-40B4-BE49-F238E27FC236}">
                <a16:creationId xmlns:a16="http://schemas.microsoft.com/office/drawing/2014/main" id="{45E8BE15-D8BA-4BC5-93FC-EEE4FCB79424}"/>
              </a:ext>
            </a:extLst>
          </p:cNvPr>
          <p:cNvSpPr txBox="1">
            <a:spLocks noChangeArrowheads="1"/>
          </p:cNvSpPr>
          <p:nvPr/>
        </p:nvSpPr>
        <p:spPr bwMode="auto">
          <a:xfrm>
            <a:off x="655127" y="26286696"/>
            <a:ext cx="14400000" cy="769441"/>
          </a:xfrm>
          <a:prstGeom prst="rect">
            <a:avLst/>
          </a:prstGeom>
          <a:solidFill>
            <a:schemeClr val="tx2"/>
          </a:soli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bg1"/>
                </a:solidFill>
                <a:latin typeface="+mn-lt"/>
                <a:ea typeface="SimSun" pitchFamily="2" charset="-122"/>
                <a:cs typeface="Lucida Sans" pitchFamily="34" charset="0"/>
              </a:rPr>
              <a:t>MOCK-UP TEST</a:t>
            </a:r>
            <a:endParaRPr lang="en-US" altLang="zh-CN" sz="3200" b="1" dirty="0">
              <a:solidFill>
                <a:schemeClr val="bg1"/>
              </a:solidFill>
              <a:latin typeface="+mn-lt"/>
              <a:ea typeface="SimSun" pitchFamily="2" charset="-122"/>
              <a:cs typeface="Lucida Sans" pitchFamily="34" charset="0"/>
            </a:endParaRPr>
          </a:p>
        </p:txBody>
      </p:sp>
      <p:sp>
        <p:nvSpPr>
          <p:cNvPr id="40" name="正方形/長方形 39">
            <a:extLst>
              <a:ext uri="{FF2B5EF4-FFF2-40B4-BE49-F238E27FC236}">
                <a16:creationId xmlns:a16="http://schemas.microsoft.com/office/drawing/2014/main" id="{BB9AC4C9-3918-47DB-81CE-518CC59D2400}"/>
              </a:ext>
            </a:extLst>
          </p:cNvPr>
          <p:cNvSpPr/>
          <p:nvPr/>
        </p:nvSpPr>
        <p:spPr>
          <a:xfrm>
            <a:off x="642256" y="27061369"/>
            <a:ext cx="14425743" cy="7410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図 41">
            <a:extLst>
              <a:ext uri="{FF2B5EF4-FFF2-40B4-BE49-F238E27FC236}">
                <a16:creationId xmlns:a16="http://schemas.microsoft.com/office/drawing/2014/main" id="{49AB7B2D-D791-4133-A044-AFCE7CEF67A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74552" y="28261307"/>
            <a:ext cx="2666934" cy="2360845"/>
          </a:xfrm>
          <a:prstGeom prst="rect">
            <a:avLst/>
          </a:prstGeom>
          <a:noFill/>
          <a:ln>
            <a:noFill/>
          </a:ln>
        </p:spPr>
      </p:pic>
      <p:pic>
        <p:nvPicPr>
          <p:cNvPr id="43" name="図 42">
            <a:extLst>
              <a:ext uri="{FF2B5EF4-FFF2-40B4-BE49-F238E27FC236}">
                <a16:creationId xmlns:a16="http://schemas.microsoft.com/office/drawing/2014/main" id="{D154C816-0FF5-41E2-81F5-A5D53C904E2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95446" y="28254092"/>
            <a:ext cx="2978211" cy="2434145"/>
          </a:xfrm>
          <a:prstGeom prst="rect">
            <a:avLst/>
          </a:prstGeom>
          <a:noFill/>
          <a:ln>
            <a:noFill/>
          </a:ln>
        </p:spPr>
      </p:pic>
      <p:pic>
        <p:nvPicPr>
          <p:cNvPr id="44" name="図 43">
            <a:extLst>
              <a:ext uri="{FF2B5EF4-FFF2-40B4-BE49-F238E27FC236}">
                <a16:creationId xmlns:a16="http://schemas.microsoft.com/office/drawing/2014/main" id="{B5065E5C-F1BA-41C5-9617-265626EFF7EA}"/>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35430" y="31428657"/>
            <a:ext cx="2821929" cy="2360845"/>
          </a:xfrm>
          <a:prstGeom prst="rect">
            <a:avLst/>
          </a:prstGeom>
          <a:noFill/>
          <a:ln>
            <a:noFill/>
          </a:ln>
        </p:spPr>
      </p:pic>
      <p:sp>
        <p:nvSpPr>
          <p:cNvPr id="45" name="正方形/長方形 44">
            <a:extLst>
              <a:ext uri="{FF2B5EF4-FFF2-40B4-BE49-F238E27FC236}">
                <a16:creationId xmlns:a16="http://schemas.microsoft.com/office/drawing/2014/main" id="{ACDBC45A-1456-46DF-92C5-4F3DBFD68D92}"/>
              </a:ext>
            </a:extLst>
          </p:cNvPr>
          <p:cNvSpPr/>
          <p:nvPr/>
        </p:nvSpPr>
        <p:spPr>
          <a:xfrm>
            <a:off x="15445673" y="7435541"/>
            <a:ext cx="14425743" cy="10111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AA7B3E9D-D989-4DD2-9BA0-DE3D0F50D5DE}"/>
              </a:ext>
            </a:extLst>
          </p:cNvPr>
          <p:cNvPicPr>
            <a:picLocks noChangeAspect="1"/>
          </p:cNvPicPr>
          <p:nvPr/>
        </p:nvPicPr>
        <p:blipFill>
          <a:blip r:embed="rId9"/>
          <a:stretch>
            <a:fillRect/>
          </a:stretch>
        </p:blipFill>
        <p:spPr>
          <a:xfrm>
            <a:off x="25592137" y="7775112"/>
            <a:ext cx="4258533" cy="2135132"/>
          </a:xfrm>
          <a:prstGeom prst="rect">
            <a:avLst/>
          </a:prstGeom>
        </p:spPr>
      </p:pic>
      <p:pic>
        <p:nvPicPr>
          <p:cNvPr id="47" name="図 46">
            <a:extLst>
              <a:ext uri="{FF2B5EF4-FFF2-40B4-BE49-F238E27FC236}">
                <a16:creationId xmlns:a16="http://schemas.microsoft.com/office/drawing/2014/main" id="{66D4B16E-54FD-4F76-85D6-8016F9D13D31}"/>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2320844" y="7536267"/>
            <a:ext cx="3449326" cy="2841115"/>
          </a:xfrm>
          <a:prstGeom prst="rect">
            <a:avLst/>
          </a:prstGeom>
        </p:spPr>
      </p:pic>
      <p:pic>
        <p:nvPicPr>
          <p:cNvPr id="48" name="図 47">
            <a:extLst>
              <a:ext uri="{FF2B5EF4-FFF2-40B4-BE49-F238E27FC236}">
                <a16:creationId xmlns:a16="http://schemas.microsoft.com/office/drawing/2014/main" id="{763D0C00-C951-4277-9F5C-E05AB0D28EC4}"/>
              </a:ext>
            </a:extLst>
          </p:cNvPr>
          <p:cNvPicPr/>
          <p:nvPr/>
        </p:nvPicPr>
        <p:blipFill rotWithShape="1">
          <a:blip r:embed="rId11">
            <a:extLst>
              <a:ext uri="{28A0092B-C50C-407E-A947-70E740481C1C}">
                <a14:useLocalDpi xmlns:a14="http://schemas.microsoft.com/office/drawing/2010/main" val="0"/>
              </a:ext>
            </a:extLst>
          </a:blip>
          <a:srcRect l="11783" t="10496" r="4094" b="25946"/>
          <a:stretch/>
        </p:blipFill>
        <p:spPr bwMode="auto">
          <a:xfrm>
            <a:off x="16304677" y="10831088"/>
            <a:ext cx="5046573" cy="2071096"/>
          </a:xfrm>
          <a:prstGeom prst="rect">
            <a:avLst/>
          </a:prstGeom>
          <a:noFill/>
          <a:ln>
            <a:noFill/>
          </a:ln>
          <a:extLst>
            <a:ext uri="{53640926-AAD7-44D8-BBD7-CCE9431645EC}">
              <a14:shadowObscured xmlns:a14="http://schemas.microsoft.com/office/drawing/2010/main"/>
            </a:ext>
          </a:extLst>
        </p:spPr>
      </p:pic>
      <p:pic>
        <p:nvPicPr>
          <p:cNvPr id="15" name="図 14">
            <a:extLst>
              <a:ext uri="{FF2B5EF4-FFF2-40B4-BE49-F238E27FC236}">
                <a16:creationId xmlns:a16="http://schemas.microsoft.com/office/drawing/2014/main" id="{BF0CEB29-9011-452C-8E68-C611CB4C6D59}"/>
              </a:ext>
            </a:extLst>
          </p:cNvPr>
          <p:cNvPicPr>
            <a:picLocks noChangeAspect="1"/>
          </p:cNvPicPr>
          <p:nvPr/>
        </p:nvPicPr>
        <p:blipFill>
          <a:blip r:embed="rId12"/>
          <a:stretch>
            <a:fillRect/>
          </a:stretch>
        </p:blipFill>
        <p:spPr>
          <a:xfrm>
            <a:off x="15897636" y="12661727"/>
            <a:ext cx="4554261" cy="2978180"/>
          </a:xfrm>
          <a:prstGeom prst="rect">
            <a:avLst/>
          </a:prstGeom>
        </p:spPr>
      </p:pic>
      <p:pic>
        <p:nvPicPr>
          <p:cNvPr id="16" name="図 15">
            <a:extLst>
              <a:ext uri="{FF2B5EF4-FFF2-40B4-BE49-F238E27FC236}">
                <a16:creationId xmlns:a16="http://schemas.microsoft.com/office/drawing/2014/main" id="{2E09EB61-7EA8-4EDF-BD55-9FA6CA8EC4DE}"/>
              </a:ext>
            </a:extLst>
          </p:cNvPr>
          <p:cNvPicPr>
            <a:picLocks noChangeAspect="1"/>
          </p:cNvPicPr>
          <p:nvPr/>
        </p:nvPicPr>
        <p:blipFill>
          <a:blip r:embed="rId13"/>
          <a:stretch>
            <a:fillRect/>
          </a:stretch>
        </p:blipFill>
        <p:spPr>
          <a:xfrm>
            <a:off x="24562069" y="10313245"/>
            <a:ext cx="5046574" cy="2462284"/>
          </a:xfrm>
          <a:prstGeom prst="rect">
            <a:avLst/>
          </a:prstGeom>
        </p:spPr>
      </p:pic>
      <p:pic>
        <p:nvPicPr>
          <p:cNvPr id="50" name="図 49">
            <a:extLst>
              <a:ext uri="{FF2B5EF4-FFF2-40B4-BE49-F238E27FC236}">
                <a16:creationId xmlns:a16="http://schemas.microsoft.com/office/drawing/2014/main" id="{D6A4E4E1-77CB-4E00-AB24-F781CF925054}"/>
              </a:ext>
            </a:extLst>
          </p:cNvPr>
          <p:cNvPicPr/>
          <p:nvPr/>
        </p:nvPicPr>
        <p:blipFill rotWithShape="1">
          <a:blip r:embed="rId14" cstate="print">
            <a:extLst>
              <a:ext uri="{28A0092B-C50C-407E-A947-70E740481C1C}">
                <a14:useLocalDpi xmlns:a14="http://schemas.microsoft.com/office/drawing/2010/main" val="0"/>
              </a:ext>
            </a:extLst>
          </a:blip>
          <a:srcRect b="5143"/>
          <a:stretch/>
        </p:blipFill>
        <p:spPr bwMode="auto">
          <a:xfrm>
            <a:off x="25223256" y="12758488"/>
            <a:ext cx="4554262" cy="2820933"/>
          </a:xfrm>
          <a:prstGeom prst="rect">
            <a:avLst/>
          </a:prstGeom>
          <a:noFill/>
          <a:ln>
            <a:noFill/>
          </a:ln>
          <a:extLst>
            <a:ext uri="{53640926-AAD7-44D8-BBD7-CCE9431645EC}">
              <a14:shadowObscured xmlns:a14="http://schemas.microsoft.com/office/drawing/2010/main"/>
            </a:ext>
          </a:extLst>
        </p:spPr>
      </p:pic>
      <p:sp>
        <p:nvSpPr>
          <p:cNvPr id="55" name="正方形/長方形 54">
            <a:extLst>
              <a:ext uri="{FF2B5EF4-FFF2-40B4-BE49-F238E27FC236}">
                <a16:creationId xmlns:a16="http://schemas.microsoft.com/office/drawing/2014/main" id="{DEF0ADD5-AA1F-4BCA-B58F-A22A5AC71EAD}"/>
              </a:ext>
            </a:extLst>
          </p:cNvPr>
          <p:cNvSpPr/>
          <p:nvPr/>
        </p:nvSpPr>
        <p:spPr>
          <a:xfrm>
            <a:off x="15488192" y="16365998"/>
            <a:ext cx="14400000" cy="3816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9" name="図 18">
            <a:extLst>
              <a:ext uri="{FF2B5EF4-FFF2-40B4-BE49-F238E27FC236}">
                <a16:creationId xmlns:a16="http://schemas.microsoft.com/office/drawing/2014/main" id="{C1748B69-6BC3-4DE1-B8AD-0A3C7B413B98}"/>
              </a:ext>
            </a:extLst>
          </p:cNvPr>
          <p:cNvPicPr>
            <a:picLocks noChangeAspect="1"/>
          </p:cNvPicPr>
          <p:nvPr/>
        </p:nvPicPr>
        <p:blipFill>
          <a:blip r:embed="rId15"/>
          <a:stretch>
            <a:fillRect/>
          </a:stretch>
        </p:blipFill>
        <p:spPr>
          <a:xfrm>
            <a:off x="15857175" y="15596180"/>
            <a:ext cx="2607495" cy="4389013"/>
          </a:xfrm>
          <a:prstGeom prst="rect">
            <a:avLst/>
          </a:prstGeom>
        </p:spPr>
      </p:pic>
      <p:pic>
        <p:nvPicPr>
          <p:cNvPr id="56" name="Picture 8">
            <a:extLst>
              <a:ext uri="{FF2B5EF4-FFF2-40B4-BE49-F238E27FC236}">
                <a16:creationId xmlns:a16="http://schemas.microsoft.com/office/drawing/2014/main" id="{F37E6044-FE7E-4D7B-B83B-D29772CD0DCB}"/>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19022613" y="15639436"/>
            <a:ext cx="4776517" cy="3256120"/>
          </a:xfrm>
          <a:prstGeom prst="rect">
            <a:avLst/>
          </a:prstGeom>
        </p:spPr>
      </p:pic>
      <p:pic>
        <p:nvPicPr>
          <p:cNvPr id="57" name="Picture 2">
            <a:extLst>
              <a:ext uri="{FF2B5EF4-FFF2-40B4-BE49-F238E27FC236}">
                <a16:creationId xmlns:a16="http://schemas.microsoft.com/office/drawing/2014/main" id="{338F1644-87B6-4C14-81DA-F6D49BCFAB78}"/>
              </a:ext>
            </a:extLst>
          </p:cNvPr>
          <p:cNvPicPr/>
          <p:nvPr/>
        </p:nvPicPr>
        <p:blipFill>
          <a:blip r:embed="rId17" cstate="print">
            <a:extLst>
              <a:ext uri="{28A0092B-C50C-407E-A947-70E740481C1C}">
                <a14:useLocalDpi xmlns:a14="http://schemas.microsoft.com/office/drawing/2010/main" val="0"/>
              </a:ext>
            </a:extLst>
          </a:blip>
          <a:stretch>
            <a:fillRect/>
          </a:stretch>
        </p:blipFill>
        <p:spPr>
          <a:xfrm>
            <a:off x="24202547" y="15721653"/>
            <a:ext cx="4776517" cy="3436826"/>
          </a:xfrm>
          <a:prstGeom prst="rect">
            <a:avLst/>
          </a:prstGeom>
        </p:spPr>
      </p:pic>
      <p:sp>
        <p:nvSpPr>
          <p:cNvPr id="58" name="Text Box 248">
            <a:extLst>
              <a:ext uri="{FF2B5EF4-FFF2-40B4-BE49-F238E27FC236}">
                <a16:creationId xmlns:a16="http://schemas.microsoft.com/office/drawing/2014/main" id="{11B6011C-71A4-4F44-8780-F43C91438A69}"/>
              </a:ext>
            </a:extLst>
          </p:cNvPr>
          <p:cNvSpPr txBox="1">
            <a:spLocks noChangeArrowheads="1"/>
          </p:cNvSpPr>
          <p:nvPr/>
        </p:nvSpPr>
        <p:spPr bwMode="auto">
          <a:xfrm>
            <a:off x="686806" y="34622782"/>
            <a:ext cx="14132992" cy="769441"/>
          </a:xfrm>
          <a:prstGeom prst="rect">
            <a:avLst/>
          </a:prstGeom>
          <a:solidFill>
            <a:schemeClr val="tx2"/>
          </a:soli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bg1"/>
                </a:solidFill>
                <a:latin typeface="+mn-lt"/>
                <a:ea typeface="SimSun" pitchFamily="2" charset="-122"/>
                <a:cs typeface="Lucida Sans" pitchFamily="34" charset="0"/>
              </a:rPr>
              <a:t>CONCLUSION</a:t>
            </a:r>
            <a:endParaRPr lang="en-US" altLang="zh-CN" sz="3200" b="1" dirty="0">
              <a:solidFill>
                <a:schemeClr val="bg1"/>
              </a:solidFill>
              <a:latin typeface="+mn-lt"/>
              <a:ea typeface="SimSun" pitchFamily="2" charset="-122"/>
              <a:cs typeface="Lucida Sans" pitchFamily="34" charset="0"/>
            </a:endParaRPr>
          </a:p>
        </p:txBody>
      </p:sp>
      <p:sp>
        <p:nvSpPr>
          <p:cNvPr id="20" name="矢印: 下 19">
            <a:extLst>
              <a:ext uri="{FF2B5EF4-FFF2-40B4-BE49-F238E27FC236}">
                <a16:creationId xmlns:a16="http://schemas.microsoft.com/office/drawing/2014/main" id="{5BF0902C-24F4-4A31-95CF-5D405DB8CF9D}"/>
              </a:ext>
            </a:extLst>
          </p:cNvPr>
          <p:cNvSpPr/>
          <p:nvPr/>
        </p:nvSpPr>
        <p:spPr>
          <a:xfrm>
            <a:off x="20426338" y="14073751"/>
            <a:ext cx="4523707" cy="13373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t>MCNP</a:t>
            </a:r>
          </a:p>
          <a:p>
            <a:pPr algn="ctr"/>
            <a:r>
              <a:rPr kumimoji="1" lang="en-US" altLang="ja-JP" sz="4000" dirty="0"/>
              <a:t>MODEL</a:t>
            </a:r>
            <a:endParaRPr kumimoji="1" lang="ja-JP" altLang="en-US" sz="4000" dirty="0"/>
          </a:p>
        </p:txBody>
      </p:sp>
      <p:sp>
        <p:nvSpPr>
          <p:cNvPr id="60" name="正方形/長方形 59">
            <a:extLst>
              <a:ext uri="{FF2B5EF4-FFF2-40B4-BE49-F238E27FC236}">
                <a16:creationId xmlns:a16="http://schemas.microsoft.com/office/drawing/2014/main" id="{CEA32E8D-2B62-463D-9E74-1C87F5CDF381}"/>
              </a:ext>
            </a:extLst>
          </p:cNvPr>
          <p:cNvSpPr/>
          <p:nvPr/>
        </p:nvSpPr>
        <p:spPr>
          <a:xfrm>
            <a:off x="15301338" y="21237488"/>
            <a:ext cx="14368215" cy="177298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2" name="Picture 131">
            <a:extLst>
              <a:ext uri="{FF2B5EF4-FFF2-40B4-BE49-F238E27FC236}">
                <a16:creationId xmlns:a16="http://schemas.microsoft.com/office/drawing/2014/main" id="{0ACB3775-31F7-406E-8098-8902943C5AB9}"/>
              </a:ext>
            </a:extLst>
          </p:cNvPr>
          <p:cNvPicPr/>
          <p:nvPr/>
        </p:nvPicPr>
        <p:blipFill rotWithShape="1">
          <a:blip r:embed="rId18" cstate="screen">
            <a:extLst>
              <a:ext uri="{28A0092B-C50C-407E-A947-70E740481C1C}">
                <a14:useLocalDpi xmlns:a14="http://schemas.microsoft.com/office/drawing/2010/main"/>
              </a:ext>
            </a:extLst>
          </a:blip>
          <a:srcRect l="36321"/>
          <a:stretch/>
        </p:blipFill>
        <p:spPr bwMode="auto">
          <a:xfrm>
            <a:off x="15804611" y="22256581"/>
            <a:ext cx="3989193" cy="3527379"/>
          </a:xfrm>
          <a:prstGeom prst="rect">
            <a:avLst/>
          </a:prstGeom>
          <a:noFill/>
          <a:ln>
            <a:noFill/>
          </a:ln>
          <a:extLst>
            <a:ext uri="{53640926-AAD7-44D8-BBD7-CCE9431645EC}">
              <a14:shadowObscured xmlns:a14="http://schemas.microsoft.com/office/drawing/2010/main"/>
            </a:ext>
          </a:extLst>
        </p:spPr>
      </p:pic>
      <p:pic>
        <p:nvPicPr>
          <p:cNvPr id="63" name="Picture 134">
            <a:extLst>
              <a:ext uri="{FF2B5EF4-FFF2-40B4-BE49-F238E27FC236}">
                <a16:creationId xmlns:a16="http://schemas.microsoft.com/office/drawing/2014/main" id="{EF3C4AEF-5C7D-436B-8C4C-4F6C72B65A38}"/>
              </a:ext>
            </a:extLst>
          </p:cNvPr>
          <p:cNvPicPr/>
          <p:nvPr/>
        </p:nvPicPr>
        <p:blipFill rotWithShape="1">
          <a:blip r:embed="rId19" cstate="screen">
            <a:extLst>
              <a:ext uri="{28A0092B-C50C-407E-A947-70E740481C1C}">
                <a14:useLocalDpi xmlns:a14="http://schemas.microsoft.com/office/drawing/2010/main"/>
              </a:ext>
            </a:extLst>
          </a:blip>
          <a:srcRect r="51661"/>
          <a:stretch/>
        </p:blipFill>
        <p:spPr bwMode="auto">
          <a:xfrm>
            <a:off x="20207736" y="22173311"/>
            <a:ext cx="4368028" cy="4090505"/>
          </a:xfrm>
          <a:prstGeom prst="rect">
            <a:avLst/>
          </a:prstGeom>
          <a:noFill/>
          <a:ln>
            <a:noFill/>
          </a:ln>
          <a:extLst>
            <a:ext uri="{53640926-AAD7-44D8-BBD7-CCE9431645EC}">
              <a14:shadowObscured xmlns:a14="http://schemas.microsoft.com/office/drawing/2010/main"/>
            </a:ext>
          </a:extLst>
        </p:spPr>
      </p:pic>
      <p:pic>
        <p:nvPicPr>
          <p:cNvPr id="64" name="Picture 138">
            <a:extLst>
              <a:ext uri="{FF2B5EF4-FFF2-40B4-BE49-F238E27FC236}">
                <a16:creationId xmlns:a16="http://schemas.microsoft.com/office/drawing/2014/main" id="{2109439E-63ED-42E4-AC03-47D433D3A06E}"/>
              </a:ext>
            </a:extLst>
          </p:cNvPr>
          <p:cNvPicPr/>
          <p:nvPr/>
        </p:nvPicPr>
        <p:blipFill rotWithShape="1">
          <a:blip r:embed="rId20" cstate="screen">
            <a:extLst>
              <a:ext uri="{28A0092B-C50C-407E-A947-70E740481C1C}">
                <a14:useLocalDpi xmlns:a14="http://schemas.microsoft.com/office/drawing/2010/main"/>
              </a:ext>
            </a:extLst>
          </a:blip>
          <a:srcRect r="50000"/>
          <a:stretch/>
        </p:blipFill>
        <p:spPr bwMode="auto">
          <a:xfrm>
            <a:off x="20266957" y="26025447"/>
            <a:ext cx="4401083" cy="4237347"/>
          </a:xfrm>
          <a:prstGeom prst="rect">
            <a:avLst/>
          </a:prstGeom>
          <a:noFill/>
          <a:ln>
            <a:noFill/>
          </a:ln>
        </p:spPr>
      </p:pic>
      <p:pic>
        <p:nvPicPr>
          <p:cNvPr id="67" name="図 66">
            <a:extLst>
              <a:ext uri="{FF2B5EF4-FFF2-40B4-BE49-F238E27FC236}">
                <a16:creationId xmlns:a16="http://schemas.microsoft.com/office/drawing/2014/main" id="{8FE3EC56-FBD0-4A08-8178-CFAB6AD67C84}"/>
              </a:ext>
            </a:extLst>
          </p:cNvPr>
          <p:cNvPicPr/>
          <p:nvPr/>
        </p:nvPicPr>
        <p:blipFill rotWithShape="1">
          <a:blip r:embed="rId21" cstate="print">
            <a:extLst>
              <a:ext uri="{28A0092B-C50C-407E-A947-70E740481C1C}">
                <a14:useLocalDpi xmlns:a14="http://schemas.microsoft.com/office/drawing/2010/main" val="0"/>
              </a:ext>
            </a:extLst>
          </a:blip>
          <a:srcRect b="6852"/>
          <a:stretch/>
        </p:blipFill>
        <p:spPr bwMode="auto">
          <a:xfrm>
            <a:off x="24804036" y="26580873"/>
            <a:ext cx="4612454" cy="3199101"/>
          </a:xfrm>
          <a:prstGeom prst="rect">
            <a:avLst/>
          </a:prstGeom>
          <a:ln>
            <a:noFill/>
          </a:ln>
          <a:extLst>
            <a:ext uri="{53640926-AAD7-44D8-BBD7-CCE9431645EC}">
              <a14:shadowObscured xmlns:a14="http://schemas.microsoft.com/office/drawing/2010/main"/>
            </a:ext>
          </a:extLst>
        </p:spPr>
      </p:pic>
      <p:pic>
        <p:nvPicPr>
          <p:cNvPr id="21" name="図 20">
            <a:extLst>
              <a:ext uri="{FF2B5EF4-FFF2-40B4-BE49-F238E27FC236}">
                <a16:creationId xmlns:a16="http://schemas.microsoft.com/office/drawing/2014/main" id="{0177B949-ABDA-4A10-B0D0-78965BDDC940}"/>
              </a:ext>
            </a:extLst>
          </p:cNvPr>
          <p:cNvPicPr>
            <a:picLocks noChangeAspect="1"/>
          </p:cNvPicPr>
          <p:nvPr/>
        </p:nvPicPr>
        <p:blipFill>
          <a:blip r:embed="rId22"/>
          <a:stretch>
            <a:fillRect/>
          </a:stretch>
        </p:blipFill>
        <p:spPr>
          <a:xfrm>
            <a:off x="15447120" y="30358529"/>
            <a:ext cx="5291019" cy="3949422"/>
          </a:xfrm>
          <a:prstGeom prst="rect">
            <a:avLst/>
          </a:prstGeom>
        </p:spPr>
      </p:pic>
      <p:pic>
        <p:nvPicPr>
          <p:cNvPr id="22" name="図 21">
            <a:extLst>
              <a:ext uri="{FF2B5EF4-FFF2-40B4-BE49-F238E27FC236}">
                <a16:creationId xmlns:a16="http://schemas.microsoft.com/office/drawing/2014/main" id="{663C5719-CE3A-422B-8217-920A155817A6}"/>
              </a:ext>
            </a:extLst>
          </p:cNvPr>
          <p:cNvPicPr>
            <a:picLocks noChangeAspect="1"/>
          </p:cNvPicPr>
          <p:nvPr/>
        </p:nvPicPr>
        <p:blipFill>
          <a:blip r:embed="rId23"/>
          <a:stretch>
            <a:fillRect/>
          </a:stretch>
        </p:blipFill>
        <p:spPr>
          <a:xfrm>
            <a:off x="20891021" y="32093983"/>
            <a:ext cx="4465979" cy="2274151"/>
          </a:xfrm>
          <a:prstGeom prst="rect">
            <a:avLst/>
          </a:prstGeom>
        </p:spPr>
      </p:pic>
      <p:pic>
        <p:nvPicPr>
          <p:cNvPr id="72" name="図 71">
            <a:extLst>
              <a:ext uri="{FF2B5EF4-FFF2-40B4-BE49-F238E27FC236}">
                <a16:creationId xmlns:a16="http://schemas.microsoft.com/office/drawing/2014/main" id="{2731913F-881B-4EC9-BDBB-66EBF626C7C6}"/>
              </a:ext>
            </a:extLst>
          </p:cNvPr>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5330695" y="31951984"/>
            <a:ext cx="4465979" cy="2322983"/>
          </a:xfrm>
          <a:prstGeom prst="rect">
            <a:avLst/>
          </a:prstGeom>
          <a:noFill/>
          <a:ln>
            <a:noFill/>
          </a:ln>
        </p:spPr>
      </p:pic>
      <p:pic>
        <p:nvPicPr>
          <p:cNvPr id="73" name="図 72">
            <a:extLst>
              <a:ext uri="{FF2B5EF4-FFF2-40B4-BE49-F238E27FC236}">
                <a16:creationId xmlns:a16="http://schemas.microsoft.com/office/drawing/2014/main" id="{A5CB1F46-F8F7-43B0-9A68-16EAF0033F99}"/>
              </a:ext>
            </a:extLst>
          </p:cNvPr>
          <p:cNvPicPr/>
          <p:nvPr/>
        </p:nvPicPr>
        <p:blipFill>
          <a:blip r:embed="rId25">
            <a:extLst>
              <a:ext uri="{28A0092B-C50C-407E-A947-70E740481C1C}">
                <a14:useLocalDpi xmlns:a14="http://schemas.microsoft.com/office/drawing/2010/main" val="0"/>
              </a:ext>
            </a:extLst>
          </a:blip>
          <a:srcRect/>
          <a:stretch>
            <a:fillRect/>
          </a:stretch>
        </p:blipFill>
        <p:spPr bwMode="auto">
          <a:xfrm>
            <a:off x="15897636" y="34815869"/>
            <a:ext cx="3898639" cy="3788118"/>
          </a:xfrm>
          <a:prstGeom prst="rect">
            <a:avLst/>
          </a:prstGeom>
          <a:noFill/>
          <a:ln>
            <a:noFill/>
          </a:ln>
        </p:spPr>
      </p:pic>
      <p:sp>
        <p:nvSpPr>
          <p:cNvPr id="74" name="テキスト ボックス 2">
            <a:extLst>
              <a:ext uri="{FF2B5EF4-FFF2-40B4-BE49-F238E27FC236}">
                <a16:creationId xmlns:a16="http://schemas.microsoft.com/office/drawing/2014/main" id="{8F388D63-7B35-4AEE-9460-1A2D8DBFC318}"/>
              </a:ext>
            </a:extLst>
          </p:cNvPr>
          <p:cNvSpPr txBox="1"/>
          <p:nvPr/>
        </p:nvSpPr>
        <p:spPr bwMode="auto">
          <a:xfrm rot="10800000" flipV="1">
            <a:off x="18339281" y="36121268"/>
            <a:ext cx="2861135" cy="707886"/>
          </a:xfrm>
          <a:prstGeom prst="rect">
            <a:avLst/>
          </a:prstGeom>
          <a:noFill/>
          <a:ln w="9525">
            <a:noFill/>
            <a:miter lim="800000"/>
            <a:headEnd/>
            <a:tailEnd/>
          </a:ln>
        </p:spPr>
        <p:txBody>
          <a:bodyPr wrap="square" rtlCol="0">
            <a:spAutoFit/>
          </a:bodyPr>
          <a:lstStyle/>
          <a:p>
            <a:pPr fontAlgn="base">
              <a:spcAft>
                <a:spcPts val="0"/>
              </a:spcAft>
            </a:pPr>
            <a:r>
              <a:rPr lang="en-US" sz="4000" kern="1200" dirty="0">
                <a:solidFill>
                  <a:srgbClr val="FF0000"/>
                </a:solidFill>
                <a:effectLst/>
                <a:latin typeface="Yu Gothic UI Semilight" panose="020B0400000000000000" pitchFamily="50" charset="-128"/>
                <a:ea typeface="ＭＳ Ｐゴシック" panose="020B0600070205080204" pitchFamily="50" charset="-128"/>
                <a:cs typeface="Calibri" panose="020F0502020204030204" pitchFamily="34" charset="0"/>
              </a:rPr>
              <a:t>Guide rail B</a:t>
            </a:r>
            <a:endParaRPr lang="ja-JP" sz="4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59" name="図 58">
            <a:extLst>
              <a:ext uri="{FF2B5EF4-FFF2-40B4-BE49-F238E27FC236}">
                <a16:creationId xmlns:a16="http://schemas.microsoft.com/office/drawing/2014/main" id="{36A7B3A5-8616-49BC-B7EC-F88A7B10E2E1}"/>
              </a:ext>
            </a:extLst>
          </p:cNvPr>
          <p:cNvPicPr>
            <a:picLocks noChangeAspect="1"/>
          </p:cNvPicPr>
          <p:nvPr/>
        </p:nvPicPr>
        <p:blipFill>
          <a:blip r:embed="rId26"/>
          <a:stretch>
            <a:fillRect/>
          </a:stretch>
        </p:blipFill>
        <p:spPr>
          <a:xfrm>
            <a:off x="20060871" y="34532578"/>
            <a:ext cx="9402596" cy="4639235"/>
          </a:xfrm>
          <a:prstGeom prst="rect">
            <a:avLst/>
          </a:prstGeom>
        </p:spPr>
      </p:pic>
      <p:pic>
        <p:nvPicPr>
          <p:cNvPr id="68" name="図 67">
            <a:extLst>
              <a:ext uri="{FF2B5EF4-FFF2-40B4-BE49-F238E27FC236}">
                <a16:creationId xmlns:a16="http://schemas.microsoft.com/office/drawing/2014/main" id="{C255BF0B-D18A-41F1-AEAC-848942E083F4}"/>
              </a:ext>
            </a:extLst>
          </p:cNvPr>
          <p:cNvPicPr>
            <a:picLocks noChangeAspect="1"/>
          </p:cNvPicPr>
          <p:nvPr/>
        </p:nvPicPr>
        <p:blipFill>
          <a:blip r:embed="rId27"/>
          <a:stretch>
            <a:fillRect/>
          </a:stretch>
        </p:blipFill>
        <p:spPr>
          <a:xfrm>
            <a:off x="15678024" y="7573682"/>
            <a:ext cx="5152766" cy="3361798"/>
          </a:xfrm>
          <a:prstGeom prst="rect">
            <a:avLst/>
          </a:prstGeom>
        </p:spPr>
      </p:pic>
      <p:grpSp>
        <p:nvGrpSpPr>
          <p:cNvPr id="69" name="グループ化 68">
            <a:extLst>
              <a:ext uri="{FF2B5EF4-FFF2-40B4-BE49-F238E27FC236}">
                <a16:creationId xmlns:a16="http://schemas.microsoft.com/office/drawing/2014/main" id="{88A5E3C0-3CF5-428C-8278-3897D322832E}"/>
              </a:ext>
            </a:extLst>
          </p:cNvPr>
          <p:cNvGrpSpPr/>
          <p:nvPr/>
        </p:nvGrpSpPr>
        <p:grpSpPr>
          <a:xfrm>
            <a:off x="20451897" y="8833297"/>
            <a:ext cx="2138324" cy="1920712"/>
            <a:chOff x="6785600" y="1181552"/>
            <a:chExt cx="2138324" cy="1920712"/>
          </a:xfrm>
        </p:grpSpPr>
        <p:pic>
          <p:nvPicPr>
            <p:cNvPr id="70" name="図 69">
              <a:extLst>
                <a:ext uri="{FF2B5EF4-FFF2-40B4-BE49-F238E27FC236}">
                  <a16:creationId xmlns:a16="http://schemas.microsoft.com/office/drawing/2014/main" id="{B221A2A8-971C-4807-BE46-C243E1E9F1C4}"/>
                </a:ext>
              </a:extLst>
            </p:cNvPr>
            <p:cNvPicPr>
              <a:picLocks noChangeAspect="1"/>
            </p:cNvPicPr>
            <p:nvPr/>
          </p:nvPicPr>
          <p:blipFill>
            <a:blip r:embed="rId28">
              <a:lum bright="20000" contrast="40000"/>
            </a:blip>
            <a:stretch>
              <a:fillRect/>
            </a:stretch>
          </p:blipFill>
          <p:spPr>
            <a:xfrm>
              <a:off x="6785600" y="1210457"/>
              <a:ext cx="2122985" cy="1891807"/>
            </a:xfrm>
            <a:prstGeom prst="rect">
              <a:avLst/>
            </a:prstGeom>
          </p:spPr>
        </p:pic>
        <p:sp>
          <p:nvSpPr>
            <p:cNvPr id="71" name="直線矢印コネクタ 5">
              <a:extLst>
                <a:ext uri="{FF2B5EF4-FFF2-40B4-BE49-F238E27FC236}">
                  <a16:creationId xmlns:a16="http://schemas.microsoft.com/office/drawing/2014/main" id="{AF357EFC-6D95-4F38-B575-93B039636CE8}"/>
                </a:ext>
              </a:extLst>
            </p:cNvPr>
            <p:cNvSpPr>
              <a:spLocks noChangeShapeType="1"/>
            </p:cNvSpPr>
            <p:nvPr/>
          </p:nvSpPr>
          <p:spPr bwMode="auto">
            <a:xfrm flipH="1" flipV="1">
              <a:off x="8201164" y="1918626"/>
              <a:ext cx="416021" cy="550208"/>
            </a:xfrm>
            <a:prstGeom prst="straightConnector1">
              <a:avLst/>
            </a:prstGeom>
            <a:noFill/>
            <a:ln w="63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Calibri" panose="020F0502020204030204" pitchFamily="34" charset="0"/>
                <a:cs typeface="Calibri" panose="020F0502020204030204" pitchFamily="34" charset="0"/>
              </a:endParaRPr>
            </a:p>
          </p:txBody>
        </p:sp>
        <p:sp>
          <p:nvSpPr>
            <p:cNvPr id="75" name="直線矢印コネクタ 7">
              <a:extLst>
                <a:ext uri="{FF2B5EF4-FFF2-40B4-BE49-F238E27FC236}">
                  <a16:creationId xmlns:a16="http://schemas.microsoft.com/office/drawing/2014/main" id="{DCFF1CBD-B036-48BF-AFB7-96BFAAE51295}"/>
                </a:ext>
              </a:extLst>
            </p:cNvPr>
            <p:cNvSpPr>
              <a:spLocks noChangeShapeType="1"/>
            </p:cNvSpPr>
            <p:nvPr/>
          </p:nvSpPr>
          <p:spPr bwMode="auto">
            <a:xfrm>
              <a:off x="7404634" y="2193731"/>
              <a:ext cx="258971" cy="275104"/>
            </a:xfrm>
            <a:prstGeom prst="straightConnector1">
              <a:avLst/>
            </a:prstGeom>
            <a:noFill/>
            <a:ln w="63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Calibri" panose="020F0502020204030204" pitchFamily="34" charset="0"/>
                <a:cs typeface="Calibri" panose="020F0502020204030204" pitchFamily="34" charset="0"/>
              </a:endParaRPr>
            </a:p>
          </p:txBody>
        </p:sp>
        <p:sp>
          <p:nvSpPr>
            <p:cNvPr id="76" name="Text Box 14">
              <a:extLst>
                <a:ext uri="{FF2B5EF4-FFF2-40B4-BE49-F238E27FC236}">
                  <a16:creationId xmlns:a16="http://schemas.microsoft.com/office/drawing/2014/main" id="{7CB96383-8479-4BD1-9E22-2636183B9C16}"/>
                </a:ext>
              </a:extLst>
            </p:cNvPr>
            <p:cNvSpPr txBox="1">
              <a:spLocks noChangeArrowheads="1"/>
            </p:cNvSpPr>
            <p:nvPr/>
          </p:nvSpPr>
          <p:spPr bwMode="auto">
            <a:xfrm>
              <a:off x="6957667" y="1985633"/>
              <a:ext cx="643156" cy="208097"/>
            </a:xfrm>
            <a:prstGeom prst="rect">
              <a:avLst/>
            </a:prstGeom>
            <a:solidFill>
              <a:srgbClr val="F2F2F2"/>
            </a:solidFill>
            <a:ln w="9525">
              <a:solidFill>
                <a:srgbClr val="0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rgbClr val="000000"/>
                  </a:solidFill>
                  <a:effectLst/>
                  <a:latin typeface="Calibri" panose="020F0502020204030204" pitchFamily="34" charset="0"/>
                  <a:ea typeface="ＭＳ ゴシック" panose="020B0609070205080204" pitchFamily="49" charset="-128"/>
                  <a:cs typeface="Calibri" panose="020F0502020204030204" pitchFamily="34" charset="0"/>
                </a:rPr>
                <a:t>FRP rod</a:t>
              </a:r>
              <a:endParaRPr kumimoji="0" lang="ja-JP" altLang="ja-JP"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77" name="直線矢印コネクタ 2">
              <a:extLst>
                <a:ext uri="{FF2B5EF4-FFF2-40B4-BE49-F238E27FC236}">
                  <a16:creationId xmlns:a16="http://schemas.microsoft.com/office/drawing/2014/main" id="{14C6FCBA-2C1E-4A4E-BE50-7EF0313779D8}"/>
                </a:ext>
              </a:extLst>
            </p:cNvPr>
            <p:cNvSpPr>
              <a:spLocks noChangeShapeType="1"/>
            </p:cNvSpPr>
            <p:nvPr/>
          </p:nvSpPr>
          <p:spPr bwMode="auto">
            <a:xfrm>
              <a:off x="7972736" y="1344011"/>
              <a:ext cx="425391" cy="158295"/>
            </a:xfrm>
            <a:prstGeom prst="straightConnector1">
              <a:avLst/>
            </a:prstGeom>
            <a:noFill/>
            <a:ln w="63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Calibri" panose="020F0502020204030204" pitchFamily="34" charset="0"/>
                <a:cs typeface="Calibri" panose="020F0502020204030204" pitchFamily="34" charset="0"/>
              </a:endParaRPr>
            </a:p>
          </p:txBody>
        </p:sp>
        <p:sp>
          <p:nvSpPr>
            <p:cNvPr id="78" name="テキスト ボックス 295">
              <a:extLst>
                <a:ext uri="{FF2B5EF4-FFF2-40B4-BE49-F238E27FC236}">
                  <a16:creationId xmlns:a16="http://schemas.microsoft.com/office/drawing/2014/main" id="{4D1C8BE5-664D-4AF2-A504-F3A858F2E1B3}"/>
                </a:ext>
              </a:extLst>
            </p:cNvPr>
            <p:cNvSpPr txBox="1">
              <a:spLocks noChangeArrowheads="1"/>
            </p:cNvSpPr>
            <p:nvPr/>
          </p:nvSpPr>
          <p:spPr bwMode="auto">
            <a:xfrm>
              <a:off x="6957667" y="1181552"/>
              <a:ext cx="1053677" cy="223194"/>
            </a:xfrm>
            <a:prstGeom prst="rect">
              <a:avLst/>
            </a:prstGeom>
            <a:solidFill>
              <a:srgbClr val="F2F2F2"/>
            </a:solidFill>
            <a:ln w="9525">
              <a:solidFill>
                <a:srgbClr val="0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100" b="0" dirty="0">
                  <a:solidFill>
                    <a:srgbClr val="000000"/>
                  </a:solidFill>
                  <a:latin typeface="Calibri" panose="020F0502020204030204" pitchFamily="34" charset="0"/>
                  <a:ea typeface="ＭＳ ゴシック" panose="020B0609070205080204" pitchFamily="49" charset="-128"/>
                  <a:cs typeface="Calibri" panose="020F0502020204030204" pitchFamily="34" charset="0"/>
                </a:rPr>
                <a:t>Inspection hole</a:t>
              </a:r>
              <a:endParaRPr kumimoji="0" lang="ja-JP" altLang="ja-JP"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79" name="テキスト ボックス 295">
              <a:extLst>
                <a:ext uri="{FF2B5EF4-FFF2-40B4-BE49-F238E27FC236}">
                  <a16:creationId xmlns:a16="http://schemas.microsoft.com/office/drawing/2014/main" id="{5F7D5C3A-F466-40C2-92ED-A0892CB31BFF}"/>
                </a:ext>
              </a:extLst>
            </p:cNvPr>
            <p:cNvSpPr txBox="1">
              <a:spLocks noChangeArrowheads="1"/>
            </p:cNvSpPr>
            <p:nvPr/>
          </p:nvSpPr>
          <p:spPr bwMode="auto">
            <a:xfrm>
              <a:off x="8263945" y="2468833"/>
              <a:ext cx="659979" cy="248237"/>
            </a:xfrm>
            <a:prstGeom prst="rect">
              <a:avLst/>
            </a:prstGeom>
            <a:solidFill>
              <a:srgbClr val="F2F2F2"/>
            </a:solidFill>
            <a:ln w="9525">
              <a:solidFill>
                <a:srgbClr val="0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000" b="0" i="0" u="none" strike="noStrike" cap="none" normalizeH="0" baseline="0" dirty="0">
                  <a:ln>
                    <a:noFill/>
                  </a:ln>
                  <a:solidFill>
                    <a:srgbClr val="000000"/>
                  </a:solidFill>
                  <a:effectLst/>
                  <a:latin typeface="Calibri" panose="020F0502020204030204" pitchFamily="34" charset="0"/>
                  <a:ea typeface="ＭＳ ゴシック" panose="020B0609070205080204" pitchFamily="49" charset="-128"/>
                  <a:cs typeface="Calibri" panose="020F0502020204030204" pitchFamily="34" charset="0"/>
                </a:rPr>
                <a:t>IC holder</a:t>
              </a:r>
            </a:p>
          </p:txBody>
        </p:sp>
      </p:grpSp>
      <p:sp>
        <p:nvSpPr>
          <p:cNvPr id="80" name="正方形/長方形 79">
            <a:extLst>
              <a:ext uri="{FF2B5EF4-FFF2-40B4-BE49-F238E27FC236}">
                <a16:creationId xmlns:a16="http://schemas.microsoft.com/office/drawing/2014/main" id="{6B630699-B242-4CCB-A6A4-D92AD8BA9786}"/>
              </a:ext>
            </a:extLst>
          </p:cNvPr>
          <p:cNvSpPr/>
          <p:nvPr/>
        </p:nvSpPr>
        <p:spPr>
          <a:xfrm>
            <a:off x="1164712" y="27077957"/>
            <a:ext cx="13667583" cy="1200329"/>
          </a:xfrm>
          <a:prstGeom prst="rect">
            <a:avLst/>
          </a:prstGeom>
        </p:spPr>
        <p:txBody>
          <a:bodyPr wrap="square">
            <a:spAutoFit/>
          </a:bodyPr>
          <a:lstStyle/>
          <a:p>
            <a:r>
              <a:rPr lang="en-GB" altLang="ja-JP" sz="3600" dirty="0"/>
              <a:t>Before we performed radiation measurement at the actual HALW tank, we had mock-up test for safe measurement.</a:t>
            </a:r>
            <a:endParaRPr lang="ja-JP" altLang="en-US" sz="3600" dirty="0"/>
          </a:p>
        </p:txBody>
      </p:sp>
      <p:sp>
        <p:nvSpPr>
          <p:cNvPr id="13" name="正方形/長方形 12">
            <a:extLst>
              <a:ext uri="{FF2B5EF4-FFF2-40B4-BE49-F238E27FC236}">
                <a16:creationId xmlns:a16="http://schemas.microsoft.com/office/drawing/2014/main" id="{69A57FA7-A835-4518-A150-EB22ADBE06FF}"/>
              </a:ext>
            </a:extLst>
          </p:cNvPr>
          <p:cNvSpPr/>
          <p:nvPr/>
        </p:nvSpPr>
        <p:spPr>
          <a:xfrm>
            <a:off x="2722549" y="33821621"/>
            <a:ext cx="4315605" cy="584775"/>
          </a:xfrm>
          <a:prstGeom prst="rect">
            <a:avLst/>
          </a:prstGeom>
        </p:spPr>
        <p:txBody>
          <a:bodyPr wrap="none">
            <a:spAutoFit/>
          </a:bodyPr>
          <a:lstStyle/>
          <a:p>
            <a:r>
              <a:rPr lang="en-US" altLang="ja-JP" sz="3200" dirty="0">
                <a:ea typeface="ＭＳ 明朝" panose="02020609040205080304" pitchFamily="17" charset="-128"/>
              </a:rPr>
              <a:t>Mock-up test equipment</a:t>
            </a:r>
            <a:endParaRPr lang="ja-JP" altLang="en-US" sz="3200" dirty="0"/>
          </a:p>
        </p:txBody>
      </p:sp>
      <p:pic>
        <p:nvPicPr>
          <p:cNvPr id="81" name="図 80">
            <a:extLst>
              <a:ext uri="{FF2B5EF4-FFF2-40B4-BE49-F238E27FC236}">
                <a16:creationId xmlns:a16="http://schemas.microsoft.com/office/drawing/2014/main" id="{A3478E73-F417-4598-9CEB-8BEB824015EE}"/>
              </a:ext>
            </a:extLst>
          </p:cNvPr>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58723" y="28274864"/>
            <a:ext cx="7520550" cy="5670857"/>
          </a:xfrm>
          <a:prstGeom prst="rect">
            <a:avLst/>
          </a:prstGeom>
          <a:noFill/>
          <a:ln>
            <a:noFill/>
          </a:ln>
        </p:spPr>
      </p:pic>
      <p:sp>
        <p:nvSpPr>
          <p:cNvPr id="18" name="正方形/長方形 17">
            <a:extLst>
              <a:ext uri="{FF2B5EF4-FFF2-40B4-BE49-F238E27FC236}">
                <a16:creationId xmlns:a16="http://schemas.microsoft.com/office/drawing/2014/main" id="{67AFF875-C01A-4C2C-82E6-F449854EF635}"/>
              </a:ext>
            </a:extLst>
          </p:cNvPr>
          <p:cNvSpPr/>
          <p:nvPr/>
        </p:nvSpPr>
        <p:spPr>
          <a:xfrm>
            <a:off x="8413949" y="30608948"/>
            <a:ext cx="3435556" cy="584775"/>
          </a:xfrm>
          <a:prstGeom prst="rect">
            <a:avLst/>
          </a:prstGeom>
        </p:spPr>
        <p:txBody>
          <a:bodyPr wrap="none">
            <a:spAutoFit/>
          </a:bodyPr>
          <a:lstStyle/>
          <a:p>
            <a:r>
              <a:rPr lang="en-US" altLang="ja-JP" sz="3200" dirty="0">
                <a:solidFill>
                  <a:srgbClr val="000000"/>
                </a:solidFill>
                <a:ea typeface="ＭＳ 明朝" panose="02020609040205080304" pitchFamily="17" charset="-128"/>
              </a:rPr>
              <a:t>Rail and guide rings</a:t>
            </a:r>
            <a:endParaRPr lang="ja-JP" altLang="en-US" sz="3200" dirty="0"/>
          </a:p>
        </p:txBody>
      </p:sp>
      <p:sp>
        <p:nvSpPr>
          <p:cNvPr id="28" name="正方形/長方形 27">
            <a:extLst>
              <a:ext uri="{FF2B5EF4-FFF2-40B4-BE49-F238E27FC236}">
                <a16:creationId xmlns:a16="http://schemas.microsoft.com/office/drawing/2014/main" id="{C970486C-9B68-4ABA-9467-32F4E4EFAB20}"/>
              </a:ext>
            </a:extLst>
          </p:cNvPr>
          <p:cNvSpPr/>
          <p:nvPr/>
        </p:nvSpPr>
        <p:spPr>
          <a:xfrm>
            <a:off x="11735633" y="30624626"/>
            <a:ext cx="3499676" cy="584775"/>
          </a:xfrm>
          <a:prstGeom prst="rect">
            <a:avLst/>
          </a:prstGeom>
        </p:spPr>
        <p:txBody>
          <a:bodyPr wrap="none">
            <a:spAutoFit/>
          </a:bodyPr>
          <a:lstStyle/>
          <a:p>
            <a:r>
              <a:rPr lang="en-US" altLang="ja-JP" sz="3200" dirty="0">
                <a:solidFill>
                  <a:srgbClr val="000000"/>
                </a:solidFill>
                <a:ea typeface="ＭＳ 明朝" panose="02020609040205080304" pitchFamily="17" charset="-128"/>
              </a:rPr>
              <a:t>Inside of guide tube</a:t>
            </a:r>
            <a:endParaRPr lang="ja-JP" altLang="en-US" sz="3200" dirty="0"/>
          </a:p>
        </p:txBody>
      </p:sp>
      <p:sp>
        <p:nvSpPr>
          <p:cNvPr id="29" name="正方形/長方形 28">
            <a:extLst>
              <a:ext uri="{FF2B5EF4-FFF2-40B4-BE49-F238E27FC236}">
                <a16:creationId xmlns:a16="http://schemas.microsoft.com/office/drawing/2014/main" id="{7E6A081E-7758-4722-9763-1DD56579BB6C}"/>
              </a:ext>
            </a:extLst>
          </p:cNvPr>
          <p:cNvSpPr/>
          <p:nvPr/>
        </p:nvSpPr>
        <p:spPr>
          <a:xfrm>
            <a:off x="11434706" y="33940574"/>
            <a:ext cx="2018694" cy="325730"/>
          </a:xfrm>
          <a:prstGeom prst="rect">
            <a:avLst/>
          </a:prstGeom>
        </p:spPr>
        <p:txBody>
          <a:bodyPr wrap="none">
            <a:spAutoFit/>
          </a:bodyPr>
          <a:lstStyle/>
          <a:p>
            <a:pPr algn="ctr">
              <a:lnSpc>
                <a:spcPts val="1300"/>
              </a:lnSpc>
              <a:spcAft>
                <a:spcPts val="0"/>
              </a:spcAft>
            </a:pPr>
            <a:r>
              <a:rPr lang="en-US" altLang="ja-JP" sz="3200" dirty="0">
                <a:solidFill>
                  <a:srgbClr val="000000"/>
                </a:solidFill>
                <a:ea typeface="ＭＳ 明朝" panose="02020609040205080304" pitchFamily="17" charset="-128"/>
              </a:rPr>
              <a:t>HALW tank</a:t>
            </a:r>
            <a:endParaRPr lang="ja-JP" altLang="ja-JP" sz="3200" dirty="0">
              <a:effectLst/>
              <a:ea typeface="ＭＳ 明朝" panose="02020609040205080304" pitchFamily="17" charset="-128"/>
            </a:endParaRPr>
          </a:p>
        </p:txBody>
      </p:sp>
      <p:pic>
        <p:nvPicPr>
          <p:cNvPr id="82" name="図 81">
            <a:extLst>
              <a:ext uri="{FF2B5EF4-FFF2-40B4-BE49-F238E27FC236}">
                <a16:creationId xmlns:a16="http://schemas.microsoft.com/office/drawing/2014/main" id="{BDFBE059-36C3-4760-865A-2AF3C62F162F}"/>
              </a:ext>
            </a:extLst>
          </p:cNvPr>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320724" y="31500896"/>
            <a:ext cx="1540626" cy="2044660"/>
          </a:xfrm>
          <a:prstGeom prst="rect">
            <a:avLst/>
          </a:prstGeom>
          <a:noFill/>
          <a:ln w="50800">
            <a:solidFill>
              <a:schemeClr val="bg1"/>
            </a:solidFill>
          </a:ln>
        </p:spPr>
      </p:pic>
      <p:pic>
        <p:nvPicPr>
          <p:cNvPr id="83" name="Picture 134">
            <a:extLst>
              <a:ext uri="{FF2B5EF4-FFF2-40B4-BE49-F238E27FC236}">
                <a16:creationId xmlns:a16="http://schemas.microsoft.com/office/drawing/2014/main" id="{BAE0071A-3D88-4DCE-867B-2E78C32E98F2}"/>
              </a:ext>
            </a:extLst>
          </p:cNvPr>
          <p:cNvPicPr/>
          <p:nvPr/>
        </p:nvPicPr>
        <p:blipFill rotWithShape="1">
          <a:blip r:embed="rId19" cstate="screen">
            <a:extLst>
              <a:ext uri="{28A0092B-C50C-407E-A947-70E740481C1C}">
                <a14:useLocalDpi xmlns:a14="http://schemas.microsoft.com/office/drawing/2010/main"/>
              </a:ext>
            </a:extLst>
          </a:blip>
          <a:srcRect l="49743" r="1919"/>
          <a:stretch/>
        </p:blipFill>
        <p:spPr bwMode="auto">
          <a:xfrm>
            <a:off x="15430539" y="26014536"/>
            <a:ext cx="4368027" cy="4090505"/>
          </a:xfrm>
          <a:prstGeom prst="rect">
            <a:avLst/>
          </a:prstGeom>
          <a:noFill/>
          <a:ln>
            <a:noFill/>
          </a:ln>
          <a:extLst>
            <a:ext uri="{53640926-AAD7-44D8-BBD7-CCE9431645EC}">
              <a14:shadowObscured xmlns:a14="http://schemas.microsoft.com/office/drawing/2010/main"/>
            </a:ext>
          </a:extLst>
        </p:spPr>
      </p:pic>
      <p:sp>
        <p:nvSpPr>
          <p:cNvPr id="31" name="正方形/長方形 30">
            <a:extLst>
              <a:ext uri="{FF2B5EF4-FFF2-40B4-BE49-F238E27FC236}">
                <a16:creationId xmlns:a16="http://schemas.microsoft.com/office/drawing/2014/main" id="{3DFCC5DC-35E7-4548-B66C-560B823272B8}"/>
              </a:ext>
            </a:extLst>
          </p:cNvPr>
          <p:cNvSpPr/>
          <p:nvPr/>
        </p:nvSpPr>
        <p:spPr>
          <a:xfrm>
            <a:off x="19793804" y="19005978"/>
            <a:ext cx="9864896" cy="1200329"/>
          </a:xfrm>
          <a:prstGeom prst="rect">
            <a:avLst/>
          </a:prstGeom>
        </p:spPr>
        <p:txBody>
          <a:bodyPr wrap="square">
            <a:spAutoFit/>
          </a:bodyPr>
          <a:lstStyle/>
          <a:p>
            <a:pPr hangingPunct="0"/>
            <a:r>
              <a:rPr lang="en-GB" altLang="ja-JP" sz="3600" dirty="0"/>
              <a:t>The good consistency among source, model and measurement in the MCNP model was confirmed. </a:t>
            </a:r>
            <a:endParaRPr lang="ja-JP" altLang="ja-JP" sz="3600" dirty="0"/>
          </a:p>
        </p:txBody>
      </p:sp>
      <p:sp>
        <p:nvSpPr>
          <p:cNvPr id="36" name="正方形/長方形 35">
            <a:extLst>
              <a:ext uri="{FF2B5EF4-FFF2-40B4-BE49-F238E27FC236}">
                <a16:creationId xmlns:a16="http://schemas.microsoft.com/office/drawing/2014/main" id="{B373B452-DD49-40B0-9FC3-B11737A54EE6}"/>
              </a:ext>
            </a:extLst>
          </p:cNvPr>
          <p:cNvSpPr/>
          <p:nvPr/>
        </p:nvSpPr>
        <p:spPr>
          <a:xfrm>
            <a:off x="15483509" y="21184372"/>
            <a:ext cx="14096100" cy="1200329"/>
          </a:xfrm>
          <a:prstGeom prst="rect">
            <a:avLst/>
          </a:prstGeom>
        </p:spPr>
        <p:txBody>
          <a:bodyPr wrap="square">
            <a:spAutoFit/>
          </a:bodyPr>
          <a:lstStyle/>
          <a:p>
            <a:r>
              <a:rPr lang="en-US" altLang="ja-JP" sz="3600" dirty="0"/>
              <a:t>Establishment of detailed MCNP model, and implementation of MCNP simulations changing liquid level and concentration.</a:t>
            </a:r>
            <a:endParaRPr lang="ja-JP" altLang="ja-JP" sz="3600" dirty="0"/>
          </a:p>
        </p:txBody>
      </p:sp>
      <p:sp>
        <p:nvSpPr>
          <p:cNvPr id="38" name="正方形/長方形 37">
            <a:extLst>
              <a:ext uri="{FF2B5EF4-FFF2-40B4-BE49-F238E27FC236}">
                <a16:creationId xmlns:a16="http://schemas.microsoft.com/office/drawing/2014/main" id="{736D2E88-4190-4C00-B856-4B93F572156D}"/>
              </a:ext>
            </a:extLst>
          </p:cNvPr>
          <p:cNvSpPr/>
          <p:nvPr/>
        </p:nvSpPr>
        <p:spPr>
          <a:xfrm>
            <a:off x="24668040" y="24148988"/>
            <a:ext cx="4999307" cy="2308324"/>
          </a:xfrm>
          <a:prstGeom prst="rect">
            <a:avLst/>
          </a:prstGeom>
        </p:spPr>
        <p:txBody>
          <a:bodyPr wrap="square">
            <a:spAutoFit/>
          </a:bodyPr>
          <a:lstStyle/>
          <a:p>
            <a:pPr algn="just"/>
            <a:r>
              <a:rPr lang="en-GB" altLang="ja-JP" sz="3600" dirty="0">
                <a:ea typeface="ＭＳ 明朝" panose="02020609040205080304" pitchFamily="17" charset="-128"/>
              </a:rPr>
              <a:t>Neutron count rate at the other tanks (V31, V33, V34) which have different HALW compositions. </a:t>
            </a:r>
            <a:endParaRPr lang="ja-JP" altLang="en-US" sz="3600" dirty="0"/>
          </a:p>
        </p:txBody>
      </p:sp>
      <p:sp>
        <p:nvSpPr>
          <p:cNvPr id="39" name="正方形/長方形 38">
            <a:extLst>
              <a:ext uri="{FF2B5EF4-FFF2-40B4-BE49-F238E27FC236}">
                <a16:creationId xmlns:a16="http://schemas.microsoft.com/office/drawing/2014/main" id="{238C7CBF-E60C-4083-B4F1-2FBC58D5AF93}"/>
              </a:ext>
            </a:extLst>
          </p:cNvPr>
          <p:cNvSpPr/>
          <p:nvPr/>
        </p:nvSpPr>
        <p:spPr>
          <a:xfrm flipH="1">
            <a:off x="24601123" y="22100360"/>
            <a:ext cx="5548961" cy="1754326"/>
          </a:xfrm>
          <a:prstGeom prst="rect">
            <a:avLst/>
          </a:prstGeom>
        </p:spPr>
        <p:txBody>
          <a:bodyPr wrap="square">
            <a:spAutoFit/>
          </a:bodyPr>
          <a:lstStyle/>
          <a:p>
            <a:r>
              <a:rPr lang="en-GB" altLang="ja-JP" sz="3600" dirty="0">
                <a:ea typeface="Calibri" panose="020F0502020204030204" pitchFamily="34" charset="0"/>
              </a:rPr>
              <a:t> Pu masses, 4 different tank levels and concentration were simulated in MCNP. </a:t>
            </a:r>
            <a:endParaRPr lang="ja-JP" altLang="en-US" sz="3600" dirty="0"/>
          </a:p>
        </p:txBody>
      </p:sp>
      <p:sp>
        <p:nvSpPr>
          <p:cNvPr id="49" name="正方形/長方形 48">
            <a:extLst>
              <a:ext uri="{FF2B5EF4-FFF2-40B4-BE49-F238E27FC236}">
                <a16:creationId xmlns:a16="http://schemas.microsoft.com/office/drawing/2014/main" id="{AE3B244B-FD0C-4943-911D-CDD1D6008604}"/>
              </a:ext>
            </a:extLst>
          </p:cNvPr>
          <p:cNvSpPr/>
          <p:nvPr/>
        </p:nvSpPr>
        <p:spPr>
          <a:xfrm>
            <a:off x="20843150" y="30286541"/>
            <a:ext cx="9037799" cy="1754326"/>
          </a:xfrm>
          <a:prstGeom prst="rect">
            <a:avLst/>
          </a:prstGeom>
        </p:spPr>
        <p:txBody>
          <a:bodyPr wrap="square">
            <a:spAutoFit/>
          </a:bodyPr>
          <a:lstStyle/>
          <a:p>
            <a:r>
              <a:rPr lang="en-GB" altLang="ja-JP" sz="3600" dirty="0">
                <a:ea typeface="ＭＳ 明朝" panose="02020609040205080304" pitchFamily="17" charset="-128"/>
              </a:rPr>
              <a:t>The pulsation operates every 6 mins. When we </a:t>
            </a:r>
            <a:r>
              <a:rPr lang="en-GB" altLang="ja-JP" sz="3600" dirty="0" err="1">
                <a:ea typeface="ＭＳ 明朝" panose="02020609040205080304" pitchFamily="17" charset="-128"/>
              </a:rPr>
              <a:t>sset</a:t>
            </a:r>
            <a:r>
              <a:rPr lang="en-GB" altLang="ja-JP" sz="3600" dirty="0">
                <a:ea typeface="ＭＳ 明朝" panose="02020609040205080304" pitchFamily="17" charset="-128"/>
              </a:rPr>
              <a:t> the IC the change of the gamma dose rate with timing of the pulsation was observed.</a:t>
            </a:r>
            <a:endParaRPr lang="ja-JP" altLang="en-US" sz="3600" dirty="0"/>
          </a:p>
        </p:txBody>
      </p:sp>
      <p:sp>
        <p:nvSpPr>
          <p:cNvPr id="52" name="正方形/長方形 51">
            <a:extLst>
              <a:ext uri="{FF2B5EF4-FFF2-40B4-BE49-F238E27FC236}">
                <a16:creationId xmlns:a16="http://schemas.microsoft.com/office/drawing/2014/main" id="{2FA14281-38E8-4F43-911A-0FC2E3E432AC}"/>
              </a:ext>
            </a:extLst>
          </p:cNvPr>
          <p:cNvSpPr/>
          <p:nvPr/>
        </p:nvSpPr>
        <p:spPr>
          <a:xfrm flipH="1">
            <a:off x="24640123" y="24148988"/>
            <a:ext cx="86129" cy="612819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a:extLst>
              <a:ext uri="{FF2B5EF4-FFF2-40B4-BE49-F238E27FC236}">
                <a16:creationId xmlns:a16="http://schemas.microsoft.com/office/drawing/2014/main" id="{517EB191-962A-483B-91FC-D46A2DCB3208}"/>
              </a:ext>
            </a:extLst>
          </p:cNvPr>
          <p:cNvSpPr/>
          <p:nvPr/>
        </p:nvSpPr>
        <p:spPr>
          <a:xfrm flipV="1">
            <a:off x="15910008" y="30230539"/>
            <a:ext cx="13136264" cy="10507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a:extLst>
              <a:ext uri="{FF2B5EF4-FFF2-40B4-BE49-F238E27FC236}">
                <a16:creationId xmlns:a16="http://schemas.microsoft.com/office/drawing/2014/main" id="{817ECD5B-69B5-423A-A3B4-9303CD3ECA70}"/>
              </a:ext>
            </a:extLst>
          </p:cNvPr>
          <p:cNvSpPr/>
          <p:nvPr/>
        </p:nvSpPr>
        <p:spPr>
          <a:xfrm flipV="1">
            <a:off x="15842800" y="34452538"/>
            <a:ext cx="13136264" cy="8658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17853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6311</TotalTime>
  <Words>528</Words>
  <Application>Microsoft Office PowerPoint</Application>
  <PresentationFormat>ユーザー設定</PresentationFormat>
  <Paragraphs>43</Paragraphs>
  <Slides>1</Slides>
  <Notes>0</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vt:i4>
      </vt:variant>
    </vt:vector>
  </HeadingPairs>
  <TitlesOfParts>
    <vt:vector size="14" baseType="lpstr">
      <vt:lpstr>ＭＳ Ｐゴシック</vt:lpstr>
      <vt:lpstr>ＭＳ ゴシック</vt:lpstr>
      <vt:lpstr>ＭＳ 明朝</vt:lpstr>
      <vt:lpstr>SimSun</vt:lpstr>
      <vt:lpstr>Yu Gothic UI Semilight</vt:lpstr>
      <vt:lpstr>游ゴシック</vt:lpstr>
      <vt:lpstr>游ゴシック Light</vt:lpstr>
      <vt:lpstr>Arial</vt:lpstr>
      <vt:lpstr>Calibri</vt:lpstr>
      <vt:lpstr>Calibri Light</vt:lpstr>
      <vt:lpstr>Lucida Sans</vt:lpstr>
      <vt:lpstr>Times New Roman</vt:lpstr>
      <vt:lpstr>Office Theme</vt:lpstr>
      <vt:lpstr>PowerPoint プレゼンテーション</vt:lpstr>
    </vt:vector>
  </TitlesOfParts>
  <Company>IAEA-SG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FUKUYAMA, Yukiko</dc:creator>
  <cp:lastModifiedBy>iscn</cp:lastModifiedBy>
  <cp:revision>158</cp:revision>
  <cp:lastPrinted>2018-09-24T15:39:40Z</cp:lastPrinted>
  <dcterms:created xsi:type="dcterms:W3CDTF">2018-07-03T09:22:24Z</dcterms:created>
  <dcterms:modified xsi:type="dcterms:W3CDTF">2018-09-30T14:57:37Z</dcterms:modified>
</cp:coreProperties>
</file>