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8" r:id="rId2"/>
  </p:sldMasterIdLst>
  <p:notesMasterIdLst>
    <p:notesMasterId r:id="rId14"/>
  </p:notesMasterIdLst>
  <p:sldIdLst>
    <p:sldId id="258" r:id="rId3"/>
    <p:sldId id="259" r:id="rId4"/>
    <p:sldId id="263" r:id="rId5"/>
    <p:sldId id="265" r:id="rId6"/>
    <p:sldId id="268" r:id="rId7"/>
    <p:sldId id="267" r:id="rId8"/>
    <p:sldId id="266" r:id="rId9"/>
    <p:sldId id="262" r:id="rId10"/>
    <p:sldId id="264" r:id="rId11"/>
    <p:sldId id="260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F0E2E-3D77-4C93-BE8D-B0561540A526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2272D-D0C3-4457-8A7D-8F7F5859DF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1844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ECF-048A-49C7-8290-57381FFA6B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7730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ECF-048A-49C7-8290-57381FFA6B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094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ECF-048A-49C7-8290-57381FFA6B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3935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>
            <a:lvl1pPr>
              <a:defRPr sz="40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itle 1">
            <a:extLst>
              <a:ext uri="{FF2B5EF4-FFF2-40B4-BE49-F238E27FC236}"/>
            </a:extLst>
          </p:cNvPr>
          <p:cNvSpPr txBox="1">
            <a:spLocks/>
          </p:cNvSpPr>
          <p:nvPr userDrawn="1"/>
        </p:nvSpPr>
        <p:spPr>
          <a:xfrm>
            <a:off x="0" y="6517640"/>
            <a:ext cx="9144000" cy="3657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anchor="ctr">
            <a:normAutofit fontScale="4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lvl="1" algn="l" eaLnBrk="1" hangingPunct="1">
              <a:defRPr/>
            </a:pPr>
            <a:r>
              <a:rPr lang="en-US" sz="4400" b="1" kern="1200" baseline="0" dirty="0" smtClean="0">
                <a:solidFill>
                  <a:schemeClr val="bg1"/>
                </a:solidFill>
                <a:effectLst/>
                <a:latin typeface="Times New Roman" pitchFamily="18" charset="0"/>
                <a:ea typeface="+mn-ea"/>
                <a:cs typeface="+mn-cs"/>
              </a:rPr>
              <a:t>IAEA-CN-267/141</a:t>
            </a:r>
            <a:r>
              <a:rPr lang="en-US" sz="2000" b="1" baseline="0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		</a:t>
            </a:r>
            <a:fld id="{687B44E4-C471-43FB-8D6D-7269A3EC95AE}" type="slidenum">
              <a:rPr lang="en-US" sz="2000" b="1" baseline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 marL="0" lvl="1" algn="l" eaLnBrk="1" hangingPunct="1">
                <a:defRPr/>
              </a:pPr>
              <a:t>‹#›</a:t>
            </a:fld>
            <a:r>
              <a:rPr lang="en-US" sz="2000" b="1" baseline="0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	</a:t>
            </a:r>
            <a:endParaRPr lang="en-US" sz="2700" baseline="0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84334" y="159584"/>
            <a:ext cx="982465" cy="97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 userDrawn="1"/>
        </p:nvCxnSpPr>
        <p:spPr>
          <a:xfrm rot="16200000">
            <a:off x="822960" y="653920"/>
            <a:ext cx="792480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97000"/>
            <a:ext cx="5410200" cy="4978400"/>
          </a:xfrm>
        </p:spPr>
        <p:txBody>
          <a:bodyPr/>
          <a:lstStyle>
            <a:lvl1pPr>
              <a:buClr>
                <a:schemeClr val="accent6">
                  <a:lumMod val="75000"/>
                </a:schemeClr>
              </a:buClr>
              <a:defRPr sz="2800"/>
            </a:lvl1pPr>
            <a:lvl2pPr>
              <a:defRPr sz="2400"/>
            </a:lvl2pPr>
          </a:lstStyle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Something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SzPct val="80000"/>
              <a:buFont typeface="Symbol" pitchFamily="18" charset="2"/>
              <a:buChar char="-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Level 2</a:t>
            </a:r>
          </a:p>
          <a:p>
            <a:pPr lvl="1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Content Placeholder 2"/>
          <p:cNvSpPr>
            <a:spLocks noGrp="1"/>
          </p:cNvSpPr>
          <p:nvPr userDrawn="1">
            <p:ph idx="4294967295"/>
          </p:nvPr>
        </p:nvSpPr>
        <p:spPr>
          <a:xfrm>
            <a:off x="5943600" y="1397000"/>
            <a:ext cx="2819400" cy="4978400"/>
          </a:xfrm>
        </p:spPr>
        <p:txBody>
          <a:bodyPr/>
          <a:lstStyle/>
          <a:p>
            <a:pPr marL="57150" lvl="1" indent="0">
              <a:buClr>
                <a:schemeClr val="accent6">
                  <a:lumMod val="50000"/>
                </a:schemeClr>
              </a:buClr>
              <a:buSzPct val="80000"/>
              <a:buNone/>
            </a:pPr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532675"/>
            <a:ext cx="682173" cy="370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65497" y="252694"/>
            <a:ext cx="773169" cy="773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996514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C90-B674-4CBD-B516-3449EF394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7968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C90-B674-4CBD-B516-3449EF394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3115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C90-B674-4CBD-B516-3449EF394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2638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C90-B674-4CBD-B516-3449EF394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8835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C90-B674-4CBD-B516-3449EF394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62844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C90-B674-4CBD-B516-3449EF394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7624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C90-B674-4CBD-B516-3449EF394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638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ECF-048A-49C7-8290-57381FFA6B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8060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C90-B674-4CBD-B516-3449EF394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03531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C90-B674-4CBD-B516-3449EF394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17442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C90-B674-4CBD-B516-3449EF394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36045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C90-B674-4CBD-B516-3449EF394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367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ECF-048A-49C7-8290-57381FFA6B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7956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ECF-048A-49C7-8290-57381FFA6B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2374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ECF-048A-49C7-8290-57381FFA6B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7509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ECF-048A-49C7-8290-57381FFA6B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4279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ECF-048A-49C7-8290-57381FFA6B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41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ECF-048A-49C7-8290-57381FFA6B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4138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ECF-048A-49C7-8290-57381FFA6B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8969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27ECF-048A-49C7-8290-57381FFA6B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4710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92C90-B674-4CBD-B516-3449EF394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896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Safeguards Implementation in India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97000"/>
            <a:ext cx="5715000" cy="4978400"/>
          </a:xfrm>
        </p:spPr>
        <p:txBody>
          <a:bodyPr/>
          <a:lstStyle/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609600" y="1219200"/>
            <a:ext cx="8077200" cy="4978400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India’s SG Agreement is INFCIRC/754 with AP in force, &amp; has 26 facilities (INFIRC/754 add.9) which includes FF, NPPs &amp; storage facilities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Agreement &amp; AP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facilitates implementation of RDT for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Tarapur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NM stores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The NM reports are sent electronically to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IAEA SG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Mbox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The seal data is sent (RDT) on daily basis to IAEA.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India has gone beyond the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2008 separation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plan (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INFCIRC/731) by notifying KAPS 3-4 under IAEA SG</a:t>
            </a:r>
            <a:endParaRPr lang="en-GB" sz="2800" dirty="0" smtClean="0">
              <a:latin typeface="Calibri" pitchFamily="34" charset="0"/>
              <a:cs typeface="Calibri" pitchFamily="34" charset="0"/>
            </a:endParaRP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SzPct val="80000"/>
              <a:buFont typeface="Symbol" pitchFamily="18" charset="2"/>
              <a:buChar char="-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60805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Conclusions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97000"/>
            <a:ext cx="5715000" cy="4978400"/>
          </a:xfrm>
        </p:spPr>
        <p:txBody>
          <a:bodyPr/>
          <a:lstStyle/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609600" y="1219200"/>
            <a:ext cx="7848600" cy="46482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/>
              <a:t>The results of implementing RDT at </a:t>
            </a:r>
            <a:r>
              <a:rPr lang="en-US" sz="2800" dirty="0" err="1" smtClean="0"/>
              <a:t>Tarapur</a:t>
            </a:r>
            <a:r>
              <a:rPr lang="en-US" sz="2800" dirty="0" smtClean="0"/>
              <a:t> are very positive and encouraging.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/>
              <a:t>The required accountancy records have been received in a timely manner (both ways)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/>
              <a:t>data review by Agency indicated no failures of safeguards significance.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/>
              <a:t>Minor technical glitches with the internet connection were resolved with the assistance of State and the facility operator in a timely manner.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/>
              <a:t>Number of IAEA inspections at this facility have been reduced without compromising the efficacy.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/>
              <a:t>An excellent example </a:t>
            </a:r>
            <a:r>
              <a:rPr lang="en-US" sz="2800" smtClean="0"/>
              <a:t>of State-Operator-Agency </a:t>
            </a:r>
            <a:r>
              <a:rPr lang="en-US" sz="2800" dirty="0" smtClean="0"/>
              <a:t>cooperation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sz="2800" dirty="0" smtClean="0">
              <a:latin typeface="Calibri" pitchFamily="34" charset="0"/>
              <a:cs typeface="Calibri" pitchFamily="34" charset="0"/>
            </a:endParaRP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SzPct val="80000"/>
              <a:buFont typeface="Symbol" pitchFamily="18" charset="2"/>
              <a:buChar char="-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23361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295400"/>
            <a:ext cx="8153400" cy="4978400"/>
          </a:xfrm>
        </p:spPr>
        <p:txBody>
          <a:bodyPr/>
          <a:lstStyle/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>
              <a:latin typeface="Calibri" pitchFamily="34" charset="0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>
              <a:latin typeface="Calibri" pitchFamily="34" charset="0"/>
              <a:cs typeface="Calibri" pitchFamily="34" charset="0"/>
            </a:endParaRPr>
          </a:p>
          <a:p>
            <a:pPr marL="400050" lvl="2" indent="0" algn="ctr">
              <a:buClr>
                <a:schemeClr val="accent6">
                  <a:lumMod val="50000"/>
                </a:schemeClr>
              </a:buClr>
              <a:buSzPct val="80000"/>
              <a:buNone/>
            </a:pPr>
            <a:r>
              <a:rPr lang="en-GB" sz="4000" dirty="0" smtClean="0">
                <a:latin typeface="Calibri" pitchFamily="34" charset="0"/>
                <a:cs typeface="Calibri" pitchFamily="34" charset="0"/>
              </a:rPr>
              <a:t>Discussions</a:t>
            </a:r>
          </a:p>
        </p:txBody>
      </p:sp>
    </p:spTree>
    <p:extLst>
      <p:ext uri="{BB962C8B-B14F-4D97-AF65-F5344CB8AC3E}">
        <p14:creationId xmlns:p14="http://schemas.microsoft.com/office/powerpoint/2010/main" xmlns="" val="4996877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Remote Data transmission in India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97000"/>
            <a:ext cx="7924800" cy="4978400"/>
          </a:xfrm>
        </p:spPr>
        <p:txBody>
          <a:bodyPr/>
          <a:lstStyle/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4294967295"/>
          </p:nvPr>
        </p:nvSpPr>
        <p:spPr>
          <a:xfrm>
            <a:off x="609600" y="1219200"/>
            <a:ext cx="8077200" cy="4978400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IN" sz="2400" dirty="0" smtClean="0"/>
              <a:t>After the initial testing (from 2016 to 2017), the RDT was fully implemented as of 1 April 2017 at </a:t>
            </a:r>
            <a:r>
              <a:rPr lang="en-IN" sz="2400" dirty="0" err="1" smtClean="0"/>
              <a:t>Tarapur</a:t>
            </a:r>
            <a:r>
              <a:rPr lang="en-IN" sz="2400" dirty="0" smtClean="0"/>
              <a:t>. 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IN" sz="2400" dirty="0" smtClean="0"/>
              <a:t>The RDT system at </a:t>
            </a:r>
            <a:r>
              <a:rPr lang="en-IN" sz="2400" dirty="0" err="1" smtClean="0"/>
              <a:t>Tarapur</a:t>
            </a:r>
            <a:r>
              <a:rPr lang="en-IN" sz="2400" dirty="0" smtClean="0"/>
              <a:t> consists of a number of electronic seals (EOSS) connected serially.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IN" sz="2400" dirty="0" smtClean="0"/>
              <a:t>The encrypted seals data are transmitted to the IAEA on a daily basis, via a secure VPN internet connection. 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IN" sz="2400" dirty="0" smtClean="0"/>
              <a:t>The RDT includes the State-of-Health (</a:t>
            </a:r>
            <a:r>
              <a:rPr lang="en-IN" sz="2400" dirty="0" err="1" smtClean="0"/>
              <a:t>SoH</a:t>
            </a:r>
            <a:r>
              <a:rPr lang="en-IN" sz="2400" dirty="0" smtClean="0"/>
              <a:t>) summary  along with detailed electronic seals data monitored daily. 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IN" sz="2400" dirty="0" smtClean="0"/>
              <a:t>Inspections planned originally for May, July, October and December 2017 were performed remotely through the evaluation of the seals data and accountancy reports provided by India at the IAEA Headquarters 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sz="2400" dirty="0" smtClean="0">
              <a:latin typeface="Bookman Old Style" pitchFamily="18" charset="0"/>
              <a:cs typeface="Calibri" pitchFamily="34" charset="0"/>
            </a:endParaRP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SzPct val="80000"/>
              <a:buFont typeface="Symbol" pitchFamily="18" charset="2"/>
              <a:buChar char="-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43656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Block Schematic of RDT at </a:t>
            </a:r>
            <a:r>
              <a:rPr lang="en-GB" sz="3200" dirty="0" err="1" smtClean="0"/>
              <a:t>Tarapur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295400" y="1397000"/>
            <a:ext cx="3962400" cy="3098800"/>
          </a:xfrm>
        </p:spPr>
        <p:txBody>
          <a:bodyPr/>
          <a:lstStyle/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  <p:pic>
        <p:nvPicPr>
          <p:cNvPr id="4" name="Picture 3" descr="hardwa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1371600"/>
            <a:ext cx="2916547" cy="2190750"/>
          </a:xfrm>
          <a:prstGeom prst="rect">
            <a:avLst/>
          </a:prstGeom>
        </p:spPr>
      </p:pic>
      <p:pic>
        <p:nvPicPr>
          <p:cNvPr id="5" name="image5.pn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524000" y="1371600"/>
            <a:ext cx="3657600" cy="2971800"/>
          </a:xfrm>
          <a:prstGeom prst="rect">
            <a:avLst/>
          </a:prstGeom>
          <a:ln/>
        </p:spPr>
      </p:pic>
      <p:sp>
        <p:nvSpPr>
          <p:cNvPr id="6" name="TextBox 5"/>
          <p:cNvSpPr txBox="1"/>
          <p:nvPr/>
        </p:nvSpPr>
        <p:spPr>
          <a:xfrm>
            <a:off x="5410200" y="39624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Hardware at </a:t>
            </a:r>
            <a:r>
              <a:rPr lang="en-US" b="1" dirty="0" err="1" smtClean="0"/>
              <a:t>Tarapur</a:t>
            </a:r>
            <a:r>
              <a:rPr lang="en-US" b="1" dirty="0" smtClean="0"/>
              <a:t> facility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8828669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Information flow diagram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97000"/>
            <a:ext cx="5715000" cy="4978400"/>
          </a:xfrm>
        </p:spPr>
        <p:txBody>
          <a:bodyPr/>
          <a:lstStyle/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  <p:pic>
        <p:nvPicPr>
          <p:cNvPr id="4" name="image8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981200" y="1447800"/>
            <a:ext cx="6172200" cy="46482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xmlns="" val="5109524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Declarations, procedures &amp; timeline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97000"/>
            <a:ext cx="5715000" cy="4978400"/>
          </a:xfrm>
        </p:spPr>
        <p:txBody>
          <a:bodyPr/>
          <a:lstStyle/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4294967295"/>
          </p:nvPr>
        </p:nvSpPr>
        <p:spPr>
          <a:xfrm>
            <a:off x="609600" y="1219200"/>
            <a:ext cx="7848600" cy="46482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RDT at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Tarapur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:  EOSS seal information is sent to the Agency HQ daily (secured VPN internet)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A declaration to the Agency is made through secured mailbox on OP history &amp; NMA data monthly (within 5 days of starting of month).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An auto acknowledge is received from Agency.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Within a couple of days, the monthly data from the Agency is sent to State Authority (DAE) through secured VPN.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State authority examines this information &amp; archives.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This system is working well ever since the start of operation.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sz="2800" dirty="0" smtClean="0">
              <a:latin typeface="Calibri" pitchFamily="34" charset="0"/>
              <a:cs typeface="Calibri" pitchFamily="34" charset="0"/>
            </a:endParaRP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SzPct val="80000"/>
              <a:buFont typeface="Symbol" pitchFamily="18" charset="2"/>
              <a:buChar char="-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96612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Technical issues during implementation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97000"/>
            <a:ext cx="8001000" cy="4978400"/>
          </a:xfrm>
        </p:spPr>
        <p:txBody>
          <a:bodyPr/>
          <a:lstStyle/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4294967295"/>
          </p:nvPr>
        </p:nvSpPr>
        <p:spPr>
          <a:xfrm>
            <a:off x="609600" y="1219200"/>
            <a:ext cx="8077200" cy="4978400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IN" sz="2800" dirty="0" smtClean="0"/>
              <a:t>Some technical issues encountered :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IN" sz="2800" dirty="0" smtClean="0"/>
              <a:t>Power failure at the facility (maintenance)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IN" sz="2800" dirty="0" smtClean="0"/>
              <a:t> Internet unavailability (ISP issues) 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IN" sz="2800" dirty="0" smtClean="0"/>
              <a:t>Safeguards mailbox system issues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IN" sz="2800" dirty="0" smtClean="0">
                <a:latin typeface="Calibri" pitchFamily="34" charset="0"/>
                <a:cs typeface="Calibri" pitchFamily="34" charset="0"/>
              </a:rPr>
              <a:t>All these issues were resolved with consultations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IN" sz="2800" dirty="0" smtClean="0"/>
              <a:t>all seals data have always been recovered in a timely manner 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IN" sz="2800" dirty="0" smtClean="0"/>
              <a:t>None were related to failures of the EOSS seals. </a:t>
            </a:r>
            <a:endParaRPr lang="en-GB" sz="2800" dirty="0" smtClean="0">
              <a:latin typeface="Calibri" pitchFamily="34" charset="0"/>
              <a:cs typeface="Calibri" pitchFamily="34" charset="0"/>
            </a:endParaRP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SzPct val="80000"/>
              <a:buFont typeface="Symbol" pitchFamily="18" charset="2"/>
              <a:buChar char="-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66142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Data transmission to State (DAE)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97000"/>
            <a:ext cx="5715000" cy="4978400"/>
          </a:xfrm>
        </p:spPr>
        <p:txBody>
          <a:bodyPr/>
          <a:lstStyle/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  <p:pic>
        <p:nvPicPr>
          <p:cNvPr id="4" name="Picture 3" descr="IMG_20181015_1021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5052" y="1447800"/>
            <a:ext cx="2590800" cy="1943100"/>
          </a:xfrm>
          <a:prstGeom prst="rect">
            <a:avLst/>
          </a:prstGeom>
        </p:spPr>
      </p:pic>
      <p:pic>
        <p:nvPicPr>
          <p:cNvPr id="5" name="Picture 4" descr="IMG_20181015_10214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9800" y="3524250"/>
            <a:ext cx="2717800" cy="2038350"/>
          </a:xfrm>
          <a:prstGeom prst="rect">
            <a:avLst/>
          </a:prstGeom>
        </p:spPr>
      </p:pic>
      <p:pic>
        <p:nvPicPr>
          <p:cNvPr id="6" name="image5.pn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685800" y="1447800"/>
            <a:ext cx="5029200" cy="4114800"/>
          </a:xfrm>
          <a:prstGeom prst="rect">
            <a:avLst/>
          </a:prstGeom>
          <a:ln/>
        </p:spPr>
      </p:pic>
      <p:sp>
        <p:nvSpPr>
          <p:cNvPr id="7" name="TextBox 6"/>
          <p:cNvSpPr txBox="1"/>
          <p:nvPr/>
        </p:nvSpPr>
        <p:spPr>
          <a:xfrm>
            <a:off x="5791200" y="57150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Hardware at State Auth(DAE)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1873735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Advantages of RDT at </a:t>
            </a:r>
            <a:r>
              <a:rPr lang="en-GB" sz="3200" dirty="0" err="1" smtClean="0"/>
              <a:t>Tarapur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97000"/>
            <a:ext cx="5715000" cy="4978400"/>
          </a:xfrm>
        </p:spPr>
        <p:txBody>
          <a:bodyPr/>
          <a:lstStyle/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609600" y="1219200"/>
            <a:ext cx="7848600" cy="4648200"/>
          </a:xfrm>
        </p:spPr>
        <p:txBody>
          <a:bodyPr>
            <a:normAutofit fontScale="92500" lnSpcReduction="10000"/>
          </a:bodyPr>
          <a:lstStyle/>
          <a:p>
            <a:r>
              <a:rPr lang="en-IN" sz="2800" dirty="0" smtClean="0"/>
              <a:t>Reduced field verification (inspection) efforts and reduced level of intrusiveness to the </a:t>
            </a:r>
            <a:r>
              <a:rPr lang="en-US" sz="2800" dirty="0" smtClean="0"/>
              <a:t>operation of the facility;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in the field inspections were reduced on average from 12 to 6 per year</a:t>
            </a:r>
            <a:r>
              <a:rPr lang="en-US" sz="2800" dirty="0" smtClean="0"/>
              <a:t>.</a:t>
            </a:r>
          </a:p>
          <a:p>
            <a:r>
              <a:rPr lang="en-IN" sz="2800" dirty="0" smtClean="0"/>
              <a:t>More flexibility in the planning of inspections;</a:t>
            </a:r>
          </a:p>
          <a:p>
            <a:r>
              <a:rPr lang="en-IN" sz="2800" dirty="0" smtClean="0"/>
              <a:t>Early detection of possible Agency equipment failures and early intervention to correct failure</a:t>
            </a:r>
          </a:p>
          <a:p>
            <a:r>
              <a:rPr lang="en-IN" sz="2800" dirty="0" smtClean="0"/>
              <a:t>Reduced radiation exposure to IAEA inspectors and facility operators during verification activities</a:t>
            </a:r>
          </a:p>
          <a:p>
            <a:r>
              <a:rPr lang="en-IN" sz="2800" dirty="0" smtClean="0"/>
              <a:t>Reduced support requirement from the facility operator for Agency inspections.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sz="2800" dirty="0" smtClean="0">
              <a:latin typeface="Calibri" pitchFamily="34" charset="0"/>
              <a:cs typeface="Calibri" pitchFamily="34" charset="0"/>
            </a:endParaRP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SzPct val="80000"/>
              <a:buFont typeface="Symbol" pitchFamily="18" charset="2"/>
              <a:buChar char="-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20561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Data security while implementing RDT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97000"/>
            <a:ext cx="5715000" cy="4978400"/>
          </a:xfrm>
        </p:spPr>
        <p:txBody>
          <a:bodyPr/>
          <a:lstStyle/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4294967295"/>
          </p:nvPr>
        </p:nvSpPr>
        <p:spPr>
          <a:xfrm>
            <a:off x="609600" y="1219200"/>
            <a:ext cx="7848600" cy="4648200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sz="2800" dirty="0" smtClean="0">
              <a:latin typeface="Calibri" pitchFamily="34" charset="0"/>
              <a:cs typeface="Calibri" pitchFamily="34" charset="0"/>
            </a:endParaRP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SzPct val="80000"/>
              <a:buFont typeface="Symbol" pitchFamily="18" charset="2"/>
              <a:buChar char="-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762000" y="1371600"/>
            <a:ext cx="8077200" cy="4648200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The data is transmitted to IAEA &amp; back to DAE is through secured VPN tunnel.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Deploys hardware encrypted VPN tunnel both side.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A dedicated public telephone line with internet provided by local ISP is used.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Not linked to facility internet services.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At state level (DAE) also, same philosophy is used.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The data security ensured as above.</a:t>
            </a:r>
          </a:p>
          <a:p>
            <a:pPr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sz="2800" dirty="0" smtClean="0">
              <a:latin typeface="Calibri" pitchFamily="34" charset="0"/>
              <a:cs typeface="Calibri" pitchFamily="34" charset="0"/>
            </a:endParaRP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SzPct val="80000"/>
              <a:buFont typeface="Symbol" pitchFamily="18" charset="2"/>
              <a:buChar char="-"/>
            </a:pPr>
            <a:endParaRPr lang="en-US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marL="342900" lvl="1" indent="-342900"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§"/>
            </a:pPr>
            <a:endParaRPr lang="en-GB" dirty="0" smtClean="0"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40292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625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Custom Design</vt:lpstr>
      <vt:lpstr>Safeguards Implementation in India</vt:lpstr>
      <vt:lpstr>Remote Data transmission in India</vt:lpstr>
      <vt:lpstr>Block Schematic of RDT at Tarapur</vt:lpstr>
      <vt:lpstr>Information flow diagram</vt:lpstr>
      <vt:lpstr>Declarations, procedures &amp; timeline</vt:lpstr>
      <vt:lpstr>Technical issues during implementation</vt:lpstr>
      <vt:lpstr>Data transmission to State (DAE)</vt:lpstr>
      <vt:lpstr>Advantages of RDT at Tarapur</vt:lpstr>
      <vt:lpstr>Data security while implementing RDT</vt:lpstr>
      <vt:lpstr>Conclusions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arya</dc:creator>
  <cp:lastModifiedBy>admin</cp:lastModifiedBy>
  <cp:revision>61</cp:revision>
  <dcterms:created xsi:type="dcterms:W3CDTF">2018-10-13T11:18:48Z</dcterms:created>
  <dcterms:modified xsi:type="dcterms:W3CDTF">2018-11-01T06:52:40Z</dcterms:modified>
</cp:coreProperties>
</file>