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0" r:id="rId2"/>
    <p:sldId id="321" r:id="rId3"/>
    <p:sldId id="334" r:id="rId4"/>
    <p:sldId id="327" r:id="rId5"/>
    <p:sldId id="339" r:id="rId6"/>
    <p:sldId id="352" r:id="rId7"/>
  </p:sldIdLst>
  <p:sldSz cx="9144000" cy="6858000" type="overhead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40"/>
    <p:restoredTop sz="86424"/>
  </p:normalViewPr>
  <p:slideViewPr>
    <p:cSldViewPr snapToGrid="0" snapToObjects="1">
      <p:cViewPr>
        <p:scale>
          <a:sx n="100" d="100"/>
          <a:sy n="100" d="100"/>
        </p:scale>
        <p:origin x="-1032" y="-396"/>
      </p:cViewPr>
      <p:guideLst>
        <p:guide orient="horz" pos="3773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26-10-2018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26-10-2018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3013"/>
            <a:ext cx="447516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50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3013"/>
            <a:ext cx="4475163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New approaches to all individual links of the traditional neutron counting chain from the detector, to signal processing, to a interpretation.</a:t>
            </a:r>
          </a:p>
          <a:p>
            <a:pPr lvl="1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objective is to report results to ENER along the way, and demonstrate integration of all new developments in a high efficiency counter in PERLA by 2020.</a:t>
            </a: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4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3013"/>
            <a:ext cx="447516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8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9944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07169" y="6437948"/>
            <a:ext cx="7072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0" u="none" dirty="0" smtClean="0">
                <a:latin typeface="+mj-lt"/>
              </a:rPr>
              <a:t>Symposium on International Safeguards: Building Future Safeguards Capabilities, </a:t>
            </a:r>
            <a:r>
              <a:rPr lang="en-GB" sz="1200" b="0" u="none" baseline="0" dirty="0" smtClean="0">
                <a:latin typeface="+mj-lt"/>
              </a:rPr>
              <a:t> 05-08 Nov. 2018</a:t>
            </a:r>
            <a:endParaRPr lang="en-GB" sz="1200" b="0" u="non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45746"/>
            <a:ext cx="817245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4850" y="1765300"/>
            <a:ext cx="817245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07169" y="6437948"/>
            <a:ext cx="7072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0" u="none" dirty="0" smtClean="0">
                <a:latin typeface="+mj-lt"/>
              </a:rPr>
              <a:t>Symposium on International Safeguards: Building Future Safeguards Capabilities, </a:t>
            </a:r>
            <a:r>
              <a:rPr lang="en-GB" sz="1200" b="0" u="none" baseline="0" dirty="0" smtClean="0">
                <a:latin typeface="+mj-lt"/>
              </a:rPr>
              <a:t> 05-08 Nov. 2018</a:t>
            </a:r>
            <a:endParaRPr lang="en-GB" sz="1200" b="0" u="none" dirty="0" smtClean="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9139" y="195059"/>
            <a:ext cx="87868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Numerical Method for High Count-Rate Dead-Time Correction in Neutron Multiplicity Counting using Multi-Channel List-Mode Recorders</a:t>
            </a:r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7169" y="6437948"/>
            <a:ext cx="7072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0" u="none" dirty="0" smtClean="0">
                <a:latin typeface="+mj-lt"/>
              </a:rPr>
              <a:t>Symposium on International Safeguards: Building Future Safeguards Capabilities, </a:t>
            </a:r>
            <a:r>
              <a:rPr lang="en-GB" sz="1200" b="0" u="none" baseline="0" dirty="0" smtClean="0">
                <a:latin typeface="+mj-lt"/>
              </a:rPr>
              <a:t> 05-08 Nov. 2018</a:t>
            </a:r>
            <a:endParaRPr lang="en-GB" sz="1200" b="0" u="none" dirty="0" smtClean="0"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19139" y="195059"/>
            <a:ext cx="87868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Numerical Method for High Count-Rate Dead-Time Correction in Neutron Multiplicity Counting using Multi-Channel List-Mode Recorders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39" y="6059233"/>
            <a:ext cx="184742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52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udwig.Holzleitner@ec.europa.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13"/>
          <p:cNvSpPr/>
          <p:nvPr/>
        </p:nvSpPr>
        <p:spPr>
          <a:xfrm>
            <a:off x="1313234" y="271335"/>
            <a:ext cx="7551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Numerical Method for High Count-Rate Dead-Time Correction in Neutron Multiplicity Counting using Multi-Channel List-Mode Recorders</a:t>
            </a:r>
            <a:endParaRPr lang="en-US" sz="20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53163" y="1576037"/>
            <a:ext cx="5071238" cy="46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HOLZLEITNER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53162" y="2042809"/>
            <a:ext cx="5947901" cy="9480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Commission – Joint Research Centre (JRC), Karlsruhe, Germany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E-mail</a:t>
            </a:r>
            <a:r>
              <a:rPr lang="en-GB" sz="1600" dirty="0"/>
              <a:t>: Ludwig.Holzleitner@ec.europa.eu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553162" y="2990851"/>
            <a:ext cx="6311168" cy="46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HENZLOVA, M.T. SWINHOE, V. 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HENZL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53162" y="3475099"/>
            <a:ext cx="6399065" cy="671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NEN-1 Safeguards Science Technology Group, Los Alamos National Laboratory, Los Alamos, USA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384"/>
          <p:cNvGrpSpPr>
            <a:grpSpLocks/>
          </p:cNvGrpSpPr>
          <p:nvPr/>
        </p:nvGrpSpPr>
        <p:grpSpPr bwMode="auto">
          <a:xfrm>
            <a:off x="516718" y="2873525"/>
            <a:ext cx="7752158" cy="3659188"/>
            <a:chOff x="-47697" y="3199801"/>
            <a:chExt cx="10335951" cy="3659729"/>
          </a:xfrm>
        </p:grpSpPr>
        <p:sp>
          <p:nvSpPr>
            <p:cNvPr id="7" name="AutoShape 66"/>
            <p:cNvSpPr>
              <a:spLocks noChangeAspect="1" noChangeArrowheads="1" noTextEdit="1"/>
            </p:cNvSpPr>
            <p:nvPr/>
          </p:nvSpPr>
          <p:spPr bwMode="auto">
            <a:xfrm>
              <a:off x="-47697" y="3199801"/>
              <a:ext cx="6209525" cy="365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8" name="AutoShape 65"/>
            <p:cNvSpPr>
              <a:spLocks noChangeArrowheads="1"/>
            </p:cNvSpPr>
            <p:nvPr/>
          </p:nvSpPr>
          <p:spPr bwMode="auto">
            <a:xfrm>
              <a:off x="3520815" y="4276558"/>
              <a:ext cx="185275" cy="1979241"/>
            </a:xfrm>
            <a:prstGeom prst="can">
              <a:avLst>
                <a:gd name="adj" fmla="val 43473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9" name="AutoShape 64"/>
            <p:cNvSpPr>
              <a:spLocks noChangeArrowheads="1"/>
            </p:cNvSpPr>
            <p:nvPr/>
          </p:nvSpPr>
          <p:spPr bwMode="auto">
            <a:xfrm>
              <a:off x="2315965" y="4276558"/>
              <a:ext cx="185275" cy="1978203"/>
            </a:xfrm>
            <a:prstGeom prst="can">
              <a:avLst>
                <a:gd name="adj" fmla="val 4345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0" name="AutoShape 63"/>
            <p:cNvSpPr>
              <a:spLocks noChangeArrowheads="1"/>
            </p:cNvSpPr>
            <p:nvPr/>
          </p:nvSpPr>
          <p:spPr bwMode="auto">
            <a:xfrm>
              <a:off x="2593316" y="4232990"/>
              <a:ext cx="186398" cy="1980278"/>
            </a:xfrm>
            <a:prstGeom prst="can">
              <a:avLst>
                <a:gd name="adj" fmla="val 43233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1" name="AutoShape 62"/>
            <p:cNvSpPr>
              <a:spLocks noChangeArrowheads="1"/>
            </p:cNvSpPr>
            <p:nvPr/>
          </p:nvSpPr>
          <p:spPr bwMode="auto">
            <a:xfrm>
              <a:off x="2871791" y="4190459"/>
              <a:ext cx="184152" cy="1979241"/>
            </a:xfrm>
            <a:prstGeom prst="can">
              <a:avLst>
                <a:gd name="adj" fmla="val 4373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2" name="AutoShape 61"/>
            <p:cNvSpPr>
              <a:spLocks noChangeArrowheads="1"/>
            </p:cNvSpPr>
            <p:nvPr/>
          </p:nvSpPr>
          <p:spPr bwMode="auto">
            <a:xfrm>
              <a:off x="3196303" y="4190459"/>
              <a:ext cx="185275" cy="1978203"/>
            </a:xfrm>
            <a:prstGeom prst="can">
              <a:avLst>
                <a:gd name="adj" fmla="val 4345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3" name="AutoShape 60"/>
            <p:cNvSpPr>
              <a:spLocks noChangeArrowheads="1"/>
            </p:cNvSpPr>
            <p:nvPr/>
          </p:nvSpPr>
          <p:spPr bwMode="auto">
            <a:xfrm>
              <a:off x="2593316" y="4319089"/>
              <a:ext cx="973537" cy="2152476"/>
            </a:xfrm>
            <a:prstGeom prst="can">
              <a:avLst>
                <a:gd name="adj" fmla="val 3187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>
              <a:off x="2176728" y="4405188"/>
              <a:ext cx="185275" cy="1980278"/>
            </a:xfrm>
            <a:prstGeom prst="can">
              <a:avLst>
                <a:gd name="adj" fmla="val 43496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5" name="AutoShape 58"/>
            <p:cNvSpPr>
              <a:spLocks noChangeArrowheads="1"/>
            </p:cNvSpPr>
            <p:nvPr/>
          </p:nvSpPr>
          <p:spPr bwMode="auto">
            <a:xfrm>
              <a:off x="2362003" y="4534856"/>
              <a:ext cx="184152" cy="1981315"/>
            </a:xfrm>
            <a:prstGeom prst="can">
              <a:avLst>
                <a:gd name="adj" fmla="val 43784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6" name="AutoShape 57"/>
            <p:cNvSpPr>
              <a:spLocks noChangeArrowheads="1"/>
            </p:cNvSpPr>
            <p:nvPr/>
          </p:nvSpPr>
          <p:spPr bwMode="auto">
            <a:xfrm>
              <a:off x="3752128" y="4405188"/>
              <a:ext cx="185275" cy="1980278"/>
            </a:xfrm>
            <a:prstGeom prst="can">
              <a:avLst>
                <a:gd name="adj" fmla="val 43496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7" name="AutoShape 56"/>
            <p:cNvSpPr>
              <a:spLocks noChangeArrowheads="1"/>
            </p:cNvSpPr>
            <p:nvPr/>
          </p:nvSpPr>
          <p:spPr bwMode="auto">
            <a:xfrm>
              <a:off x="2964990" y="4663485"/>
              <a:ext cx="185275" cy="1980278"/>
            </a:xfrm>
            <a:prstGeom prst="can">
              <a:avLst>
                <a:gd name="adj" fmla="val 43496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8" name="AutoShape 55"/>
            <p:cNvSpPr>
              <a:spLocks noChangeArrowheads="1"/>
            </p:cNvSpPr>
            <p:nvPr/>
          </p:nvSpPr>
          <p:spPr bwMode="auto">
            <a:xfrm>
              <a:off x="3335540" y="4620954"/>
              <a:ext cx="185275" cy="1980278"/>
            </a:xfrm>
            <a:prstGeom prst="can">
              <a:avLst>
                <a:gd name="adj" fmla="val 43496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19" name="AutoShape 54"/>
            <p:cNvSpPr>
              <a:spLocks noChangeArrowheads="1"/>
            </p:cNvSpPr>
            <p:nvPr/>
          </p:nvSpPr>
          <p:spPr bwMode="auto">
            <a:xfrm>
              <a:off x="3612891" y="4534856"/>
              <a:ext cx="186398" cy="1981315"/>
            </a:xfrm>
            <a:prstGeom prst="can">
              <a:avLst>
                <a:gd name="adj" fmla="val 43256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0" name="AutoShape 53"/>
            <p:cNvSpPr>
              <a:spLocks noChangeArrowheads="1"/>
            </p:cNvSpPr>
            <p:nvPr/>
          </p:nvSpPr>
          <p:spPr bwMode="auto">
            <a:xfrm>
              <a:off x="2640477" y="4620954"/>
              <a:ext cx="185275" cy="1981315"/>
            </a:xfrm>
            <a:prstGeom prst="can">
              <a:avLst>
                <a:gd name="adj" fmla="val 4351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1" name="AutoShape 52"/>
            <p:cNvSpPr>
              <a:spLocks noChangeArrowheads="1"/>
            </p:cNvSpPr>
            <p:nvPr/>
          </p:nvSpPr>
          <p:spPr bwMode="auto">
            <a:xfrm>
              <a:off x="2037491" y="4104360"/>
              <a:ext cx="2039150" cy="2625502"/>
            </a:xfrm>
            <a:prstGeom prst="can">
              <a:avLst>
                <a:gd name="adj" fmla="val 36904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3196303" y="4190459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3" name="Oval 50"/>
            <p:cNvSpPr>
              <a:spLocks noChangeArrowheads="1"/>
            </p:cNvSpPr>
            <p:nvPr/>
          </p:nvSpPr>
          <p:spPr bwMode="auto">
            <a:xfrm>
              <a:off x="2871791" y="4190459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4" name="Oval 49"/>
            <p:cNvSpPr>
              <a:spLocks noChangeArrowheads="1"/>
            </p:cNvSpPr>
            <p:nvPr/>
          </p:nvSpPr>
          <p:spPr bwMode="auto">
            <a:xfrm>
              <a:off x="2593316" y="4232990"/>
              <a:ext cx="187521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3520815" y="4276558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3752128" y="4405188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2315965" y="4276558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2362003" y="4534856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2176728" y="4405188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2963867" y="4663485"/>
              <a:ext cx="186398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2640477" y="4620954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3335540" y="4620954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3612891" y="4534856"/>
              <a:ext cx="185275" cy="861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2593316" y="4319089"/>
              <a:ext cx="973537" cy="3018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2222766" y="3802495"/>
              <a:ext cx="276228" cy="126555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3142404" y="3839839"/>
              <a:ext cx="273983" cy="123443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4355115" y="4276558"/>
              <a:ext cx="276228" cy="12551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3706090" y="3415568"/>
              <a:ext cx="1019575" cy="386927"/>
            </a:xfrm>
            <a:prstGeom prst="cube">
              <a:avLst>
                <a:gd name="adj" fmla="val 2475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en-US" sz="700" dirty="0">
                  <a:cs typeface="Times New Roman" pitchFamily="18" charset="0"/>
                </a:rPr>
                <a:t>MC list-mode Counter</a:t>
              </a:r>
              <a:endParaRPr lang="de-DE" altLang="en-US" sz="1600" dirty="0"/>
            </a:p>
          </p:txBody>
        </p:sp>
        <p:sp>
          <p:nvSpPr>
            <p:cNvPr id="39" name="AutoShape 34"/>
            <p:cNvSpPr>
              <a:spLocks noChangeArrowheads="1"/>
            </p:cNvSpPr>
            <p:nvPr/>
          </p:nvSpPr>
          <p:spPr bwMode="auto">
            <a:xfrm>
              <a:off x="1573741" y="4448756"/>
              <a:ext cx="279597" cy="12551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 sz="1800"/>
            </a:p>
          </p:txBody>
        </p:sp>
        <p:cxnSp>
          <p:nvCxnSpPr>
            <p:cNvPr id="40" name="AutoShape 33"/>
            <p:cNvCxnSpPr>
              <a:cxnSpLocks noChangeShapeType="1"/>
            </p:cNvCxnSpPr>
            <p:nvPr/>
          </p:nvCxnSpPr>
          <p:spPr bwMode="auto">
            <a:xfrm rot="-5400000">
              <a:off x="2068351" y="4129503"/>
              <a:ext cx="476138" cy="75233"/>
            </a:xfrm>
            <a:prstGeom prst="bentConnector3">
              <a:avLst>
                <a:gd name="adj1" fmla="val 60537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2"/>
            <p:cNvCxnSpPr>
              <a:cxnSpLocks noChangeShapeType="1"/>
            </p:cNvCxnSpPr>
            <p:nvPr/>
          </p:nvCxnSpPr>
          <p:spPr bwMode="auto">
            <a:xfrm rot="5400000" flipH="1">
              <a:off x="2202284" y="4070802"/>
              <a:ext cx="347508" cy="64004"/>
            </a:xfrm>
            <a:prstGeom prst="bentConnector3">
              <a:avLst>
                <a:gd name="adj1" fmla="val 4586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1"/>
            <p:cNvCxnSpPr>
              <a:cxnSpLocks noChangeShapeType="1"/>
            </p:cNvCxnSpPr>
            <p:nvPr/>
          </p:nvCxnSpPr>
          <p:spPr bwMode="auto">
            <a:xfrm rot="5400000" flipH="1">
              <a:off x="2363307" y="3909738"/>
              <a:ext cx="303940" cy="343601"/>
            </a:xfrm>
            <a:prstGeom prst="bentConnector3">
              <a:avLst>
                <a:gd name="adj1" fmla="val 38708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0"/>
            <p:cNvCxnSpPr>
              <a:cxnSpLocks noChangeShapeType="1"/>
              <a:stCxn id="23" idx="0"/>
              <a:endCxn id="36" idx="3"/>
            </p:cNvCxnSpPr>
            <p:nvPr/>
          </p:nvCxnSpPr>
          <p:spPr bwMode="auto">
            <a:xfrm rot="5400000" flipH="1" flipV="1">
              <a:off x="3000020" y="3927691"/>
              <a:ext cx="227178" cy="298360"/>
            </a:xfrm>
            <a:prstGeom prst="bentConnector3">
              <a:avLst>
                <a:gd name="adj1" fmla="val 72403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29"/>
            <p:cNvCxnSpPr>
              <a:cxnSpLocks noChangeShapeType="1"/>
              <a:stCxn id="22" idx="0"/>
              <a:endCxn id="36" idx="3"/>
            </p:cNvCxnSpPr>
            <p:nvPr/>
          </p:nvCxnSpPr>
          <p:spPr bwMode="auto">
            <a:xfrm rot="16200000" flipV="1">
              <a:off x="3162276" y="4063795"/>
              <a:ext cx="227178" cy="26152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28"/>
            <p:cNvCxnSpPr>
              <a:cxnSpLocks noChangeShapeType="1"/>
              <a:stCxn id="25" idx="0"/>
              <a:endCxn id="36" idx="3"/>
            </p:cNvCxnSpPr>
            <p:nvPr/>
          </p:nvCxnSpPr>
          <p:spPr bwMode="auto">
            <a:xfrm rot="16200000" flipV="1">
              <a:off x="3281483" y="3944588"/>
              <a:ext cx="313276" cy="350664"/>
            </a:xfrm>
            <a:prstGeom prst="bentConnector3">
              <a:avLst>
                <a:gd name="adj1" fmla="val 7825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7"/>
            <p:cNvCxnSpPr>
              <a:cxnSpLocks noChangeShapeType="1"/>
            </p:cNvCxnSpPr>
            <p:nvPr/>
          </p:nvCxnSpPr>
          <p:spPr bwMode="auto">
            <a:xfrm rot="-5400000">
              <a:off x="4074245" y="4125399"/>
              <a:ext cx="50830" cy="509787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6"/>
            <p:cNvCxnSpPr>
              <a:cxnSpLocks noChangeShapeType="1"/>
            </p:cNvCxnSpPr>
            <p:nvPr/>
          </p:nvCxnSpPr>
          <p:spPr bwMode="auto">
            <a:xfrm rot="-5400000">
              <a:off x="3940354" y="4120095"/>
              <a:ext cx="180497" cy="649025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5"/>
            <p:cNvCxnSpPr>
              <a:cxnSpLocks noChangeShapeType="1"/>
            </p:cNvCxnSpPr>
            <p:nvPr/>
          </p:nvCxnSpPr>
          <p:spPr bwMode="auto">
            <a:xfrm rot="-5400000">
              <a:off x="3758629" y="4024469"/>
              <a:ext cx="266596" cy="926376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24"/>
            <p:cNvCxnSpPr>
              <a:cxnSpLocks noChangeShapeType="1"/>
            </p:cNvCxnSpPr>
            <p:nvPr/>
          </p:nvCxnSpPr>
          <p:spPr bwMode="auto">
            <a:xfrm>
              <a:off x="1853339" y="4496474"/>
              <a:ext cx="601864" cy="38381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3"/>
            <p:cNvCxnSpPr>
              <a:cxnSpLocks noChangeShapeType="1"/>
            </p:cNvCxnSpPr>
            <p:nvPr/>
          </p:nvCxnSpPr>
          <p:spPr bwMode="auto">
            <a:xfrm>
              <a:off x="1853339" y="4496474"/>
              <a:ext cx="880338" cy="124481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2"/>
            <p:cNvCxnSpPr>
              <a:cxnSpLocks noChangeShapeType="1"/>
            </p:cNvCxnSpPr>
            <p:nvPr/>
          </p:nvCxnSpPr>
          <p:spPr bwMode="auto">
            <a:xfrm>
              <a:off x="1853339" y="4496474"/>
              <a:ext cx="1203727" cy="167011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21"/>
            <p:cNvCxnSpPr>
              <a:cxnSpLocks noChangeShapeType="1"/>
              <a:endCxn id="38" idx="2"/>
            </p:cNvCxnSpPr>
            <p:nvPr/>
          </p:nvCxnSpPr>
          <p:spPr bwMode="auto">
            <a:xfrm flipV="1">
              <a:off x="2377724" y="3656914"/>
              <a:ext cx="1328366" cy="145584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20"/>
            <p:cNvCxnSpPr>
              <a:cxnSpLocks noChangeShapeType="1"/>
            </p:cNvCxnSpPr>
            <p:nvPr/>
          </p:nvCxnSpPr>
          <p:spPr bwMode="auto">
            <a:xfrm flipV="1">
              <a:off x="3381578" y="3802495"/>
              <a:ext cx="323950" cy="84544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19"/>
            <p:cNvCxnSpPr>
              <a:cxnSpLocks noChangeShapeType="1"/>
            </p:cNvCxnSpPr>
            <p:nvPr/>
          </p:nvCxnSpPr>
          <p:spPr bwMode="auto">
            <a:xfrm flipV="1">
              <a:off x="1729822" y="3532886"/>
              <a:ext cx="1975708" cy="915870"/>
            </a:xfrm>
            <a:prstGeom prst="bentConnector3">
              <a:avLst>
                <a:gd name="adj1" fmla="val -139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18"/>
            <p:cNvCxnSpPr>
              <a:cxnSpLocks noChangeShapeType="1"/>
              <a:endCxn id="38" idx="3"/>
            </p:cNvCxnSpPr>
            <p:nvPr/>
          </p:nvCxnSpPr>
          <p:spPr bwMode="auto">
            <a:xfrm rot="16200000" flipV="1">
              <a:off x="4100178" y="3866664"/>
              <a:ext cx="474064" cy="345726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AutoShape 17"/>
            <p:cNvSpPr>
              <a:spLocks noChangeArrowheads="1"/>
            </p:cNvSpPr>
            <p:nvPr/>
          </p:nvSpPr>
          <p:spPr bwMode="auto">
            <a:xfrm>
              <a:off x="9314717" y="3402081"/>
              <a:ext cx="973537" cy="516594"/>
            </a:xfrm>
            <a:prstGeom prst="cube">
              <a:avLst>
                <a:gd name="adj" fmla="val 18384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8000" tIns="10800" rIns="18000" bIns="108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altLang="en-US" sz="700" dirty="0" err="1">
                  <a:cs typeface="Times New Roman" pitchFamily="18" charset="0"/>
                </a:rPr>
                <a:t>Multiplicity</a:t>
              </a:r>
              <a:endParaRPr lang="en-US" altLang="en-US" sz="300" dirty="0"/>
            </a:p>
            <a:p>
              <a:pPr algn="l"/>
              <a:r>
                <a:rPr lang="de-DE" altLang="en-US" sz="700" dirty="0">
                  <a:cs typeface="Times New Roman" pitchFamily="18" charset="0"/>
                </a:rPr>
                <a:t>Evaluation</a:t>
              </a:r>
              <a:endParaRPr lang="de-DE" altLang="en-US" sz="1600" dirty="0"/>
            </a:p>
          </p:txBody>
        </p:sp>
        <p:cxnSp>
          <p:nvCxnSpPr>
            <p:cNvPr id="57" name="AutoShape 16"/>
            <p:cNvCxnSpPr>
              <a:cxnSpLocks noChangeShapeType="1"/>
              <a:endCxn id="56" idx="2"/>
            </p:cNvCxnSpPr>
            <p:nvPr/>
          </p:nvCxnSpPr>
          <p:spPr bwMode="auto">
            <a:xfrm>
              <a:off x="4725665" y="3604363"/>
              <a:ext cx="4589053" cy="103500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786603" y="4835683"/>
              <a:ext cx="787139" cy="172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" baseline="30000">
                  <a:cs typeface="Times New Roman" pitchFamily="18" charset="0"/>
                </a:rPr>
                <a:t>3</a:t>
              </a:r>
              <a:r>
                <a:rPr lang="de-DE" altLang="en-US" sz="800">
                  <a:cs typeface="Times New Roman" pitchFamily="18" charset="0"/>
                </a:rPr>
                <a:t>He Tube</a:t>
              </a:r>
              <a:endParaRPr lang="de-DE" altLang="en-US" sz="1800"/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368891" y="4362657"/>
              <a:ext cx="870232" cy="172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en-US" sz="800">
                  <a:cs typeface="Times New Roman" pitchFamily="18" charset="0"/>
                </a:rPr>
                <a:t>Preamplifier</a:t>
              </a:r>
              <a:endParaRPr lang="de-DE" altLang="en-US" sz="1800"/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4817741" y="5051450"/>
              <a:ext cx="871355" cy="172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en-US" sz="800" dirty="0">
                  <a:cs typeface="Times New Roman" pitchFamily="18" charset="0"/>
                </a:rPr>
                <a:t>Polyethylene</a:t>
              </a:r>
              <a:endParaRPr lang="de-DE" altLang="en-US" sz="1800" dirty="0"/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4725665" y="4534856"/>
              <a:ext cx="1111651" cy="172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altLang="en-US" sz="800">
                  <a:cs typeface="Times New Roman" pitchFamily="18" charset="0"/>
                </a:rPr>
                <a:t>Sample cavity</a:t>
              </a:r>
              <a:endParaRPr lang="en-US" altLang="en-US" sz="400"/>
            </a:p>
            <a:p>
              <a:pPr algn="l"/>
              <a:endParaRPr lang="en-US" altLang="en-US" sz="1800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V="1">
              <a:off x="1481665" y="4577386"/>
              <a:ext cx="973537" cy="301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250352" y="4448756"/>
              <a:ext cx="323389" cy="425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 flipH="1">
              <a:off x="3983442" y="5138586"/>
              <a:ext cx="788262" cy="41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 flipV="1">
              <a:off x="3242341" y="4534856"/>
              <a:ext cx="1483324" cy="86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 flipV="1">
              <a:off x="1203191" y="3888594"/>
              <a:ext cx="1019575" cy="5165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8581233" y="4898135"/>
              <a:ext cx="576262" cy="16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altLang="en-US" sz="1100" dirty="0">
                  <a:solidFill>
                    <a:srgbClr val="339933"/>
                  </a:solidFill>
                </a:rPr>
                <a:t>Office</a:t>
              </a:r>
              <a:endParaRPr lang="en-US" altLang="en-US" sz="1100" dirty="0">
                <a:solidFill>
                  <a:srgbClr val="339933"/>
                </a:solidFill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6075725" y="3706813"/>
              <a:ext cx="863600" cy="16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altLang="en-US" sz="1100" dirty="0"/>
                <a:t>Data-Link</a:t>
              </a:r>
              <a:endParaRPr lang="en-US" altLang="en-US" sz="1100" dirty="0"/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493866" y="1219197"/>
            <a:ext cx="8115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Traditional neutron counters/detectors sum up the signals from different </a:t>
            </a:r>
            <a:r>
              <a:rPr lang="en-US" altLang="en-US" sz="1400" dirty="0" smtClean="0"/>
              <a:t>preamplifiers, possibly using a de-randomizer.</a:t>
            </a:r>
            <a:endParaRPr lang="en-GB" altLang="en-US" sz="1400" dirty="0"/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08720" y="1885360"/>
            <a:ext cx="82076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Multi-channel list mode recorders provide both accurate time and channel information of recorded signals. Recording signals from individual preamplifiers using such devices provide </a:t>
            </a:r>
            <a:r>
              <a:rPr lang="en-US" altLang="en-US" sz="1400" dirty="0"/>
              <a:t>additional possibilities for data analysis and other </a:t>
            </a:r>
            <a:r>
              <a:rPr lang="en-US" altLang="en-US" sz="1400" dirty="0" smtClean="0"/>
              <a:t>advantages. One of it is advanced dead-time correction as described here. </a:t>
            </a:r>
            <a:endParaRPr lang="en-GB" altLang="en-US" sz="1400" dirty="0"/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10764" y="564528"/>
            <a:ext cx="81152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 neutron detector </a:t>
            </a:r>
            <a:r>
              <a:rPr lang="en-GB" sz="1400" dirty="0" smtClean="0"/>
              <a:t>in safeguards has a </a:t>
            </a:r>
            <a:r>
              <a:rPr lang="en-GB" sz="1400" dirty="0"/>
              <a:t>body of polyethylene </a:t>
            </a:r>
            <a:r>
              <a:rPr lang="en-GB" sz="1400" dirty="0" smtClean="0"/>
              <a:t>with a </a:t>
            </a:r>
            <a:r>
              <a:rPr lang="en-GB" sz="1400" dirty="0"/>
              <a:t>cavity </a:t>
            </a:r>
            <a:r>
              <a:rPr lang="en-GB" sz="1400" dirty="0" smtClean="0"/>
              <a:t>for the sample. </a:t>
            </a:r>
            <a:r>
              <a:rPr lang="en-GB" sz="1400" dirty="0"/>
              <a:t>Around </a:t>
            </a:r>
            <a:r>
              <a:rPr lang="en-GB" sz="1400" dirty="0" smtClean="0"/>
              <a:t>it, </a:t>
            </a:r>
            <a:r>
              <a:rPr lang="en-GB" sz="1400" dirty="0"/>
              <a:t>gas proportional counters, often </a:t>
            </a:r>
            <a:r>
              <a:rPr lang="en-GB" sz="1400" baseline="30000" dirty="0"/>
              <a:t>3</a:t>
            </a:r>
            <a:r>
              <a:rPr lang="en-GB" sz="1400" dirty="0"/>
              <a:t>He tubes, are embedded in the polyethylene body. </a:t>
            </a:r>
            <a:endParaRPr lang="en-GB" altLang="en-US" sz="14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4930589" y="4035854"/>
            <a:ext cx="1563083" cy="4297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dirty="0" smtClean="0">
                <a:cs typeface="Times New Roman" pitchFamily="18" charset="0"/>
              </a:rPr>
              <a:t>De-Randomizer replaced by </a:t>
            </a:r>
          </a:p>
          <a:p>
            <a:r>
              <a:rPr lang="en-US" altLang="en-US" sz="800" dirty="0" smtClean="0">
                <a:cs typeface="Times New Roman" pitchFamily="18" charset="0"/>
              </a:rPr>
              <a:t>Multi-Channel List-Mode recorder</a:t>
            </a:r>
            <a:endParaRPr lang="en-US" altLang="en-US" sz="1800" dirty="0"/>
          </a:p>
        </p:txBody>
      </p:sp>
      <p:sp>
        <p:nvSpPr>
          <p:cNvPr id="74" name="Line 8"/>
          <p:cNvSpPr>
            <a:spLocks noChangeShapeType="1"/>
          </p:cNvSpPr>
          <p:nvPr/>
        </p:nvSpPr>
        <p:spPr bwMode="auto">
          <a:xfrm flipH="1" flipV="1">
            <a:off x="4093899" y="3403349"/>
            <a:ext cx="836690" cy="6504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Arc 74"/>
          <p:cNvSpPr/>
          <p:nvPr/>
        </p:nvSpPr>
        <p:spPr bwMode="auto">
          <a:xfrm>
            <a:off x="5433258" y="2832332"/>
            <a:ext cx="1044179" cy="3525838"/>
          </a:xfrm>
          <a:prstGeom prst="arc">
            <a:avLst>
              <a:gd name="adj1" fmla="val 16230327"/>
              <a:gd name="adj2" fmla="val 5409248"/>
            </a:avLst>
          </a:prstGeom>
          <a:noFill/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76" name="Arc 75"/>
          <p:cNvSpPr/>
          <p:nvPr/>
        </p:nvSpPr>
        <p:spPr bwMode="auto">
          <a:xfrm rot="10800000">
            <a:off x="6867319" y="2808690"/>
            <a:ext cx="1044178" cy="3525837"/>
          </a:xfrm>
          <a:prstGeom prst="arc">
            <a:avLst>
              <a:gd name="adj1" fmla="val 16230327"/>
              <a:gd name="adj2" fmla="val 5409248"/>
            </a:avLst>
          </a:prstGeom>
          <a:noFill/>
          <a:ln w="508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5572125" y="4635207"/>
            <a:ext cx="797864" cy="1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en-US" sz="1100" dirty="0">
                <a:solidFill>
                  <a:srgbClr val="FF3300"/>
                </a:solidFill>
              </a:rPr>
              <a:t>Detektor</a:t>
            </a:r>
            <a:endParaRPr lang="en-US" altLang="en-US" sz="11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54397" y="2044210"/>
                <a:ext cx="6695062" cy="198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>
                                                        <a:lumMod val="50000"/>
                                                        <a:lumOff val="50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GB" sz="1400" i="1">
                                                            <a:solidFill>
                                                              <a:schemeClr val="tx1">
                                                                <a:lumMod val="50000"/>
                                                                <a:lumOff val="50000"/>
                                                              </a:schemeClr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GB" sz="1400" i="1">
                                                            <a:solidFill>
                                                              <a:schemeClr val="tx1">
                                                                <a:lumMod val="50000"/>
                                                                <a:lumOff val="50000"/>
                                                              </a:schemeClr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GB" sz="1400" i="1">
                                                            <a:solidFill>
                                                              <a:schemeClr val="tx1">
                                                                <a:lumMod val="50000"/>
                                                                <a:lumOff val="50000"/>
                                                              </a:schemeClr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1−</m:t>
                                                    </m:r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>
                                                        <a:lumMod val="50000"/>
                                                        <a:lumOff val="50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GB" sz="1400" i="1">
                                                            <a:solidFill>
                                                              <a:schemeClr val="tx1">
                                                                <a:lumMod val="50000"/>
                                                                <a:lumOff val="50000"/>
                                                              </a:schemeClr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GB" sz="1400" i="1">
                                                            <a:solidFill>
                                                              <a:schemeClr val="tx1">
                                                                <a:lumMod val="50000"/>
                                                                <a:lumOff val="50000"/>
                                                              </a:schemeClr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GB" sz="1400" i="1">
                                                            <a:solidFill>
                                                              <a:schemeClr val="tx1">
                                                                <a:lumMod val="50000"/>
                                                                <a:lumOff val="50000"/>
                                                              </a:schemeClr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1−</m:t>
                                                    </m:r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400" i="1">
                                                        <a:solidFill>
                                                          <a:schemeClr val="tx1">
                                                            <a:lumMod val="50000"/>
                                                            <a:lumOff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GB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≠1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GB" sz="1400" i="1">
                                                <a:solidFill>
                                                  <a:schemeClr val="tx1">
                                                    <a:lumMod val="50000"/>
                                                    <a:lumOff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≠2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i="1"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400" i="1">
                                                      <a:solidFill>
                                                        <a:schemeClr val="tx1">
                                                          <a:lumMod val="50000"/>
                                                          <a:lumOff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≠</m:t>
                                          </m:r>
                                          <m:r>
                                            <a:rPr lang="en-GB" sz="1400" i="1">
                                              <a:solidFill>
                                                <a:schemeClr val="tx1">
                                                  <a:lumMod val="50000"/>
                                                  <a:lumOff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400" i="1">
                                                  <a:solidFill>
                                                    <a:schemeClr val="tx1">
                                                      <a:lumMod val="50000"/>
                                                      <a:lumOff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97" y="2044210"/>
                <a:ext cx="6695062" cy="19801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61437" y="314483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eqn.7)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487488" y="1397879"/>
                <a:ext cx="8115276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Dead-time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can be estimated by repeatedly solving the matrix - eqn. 7 for </a:t>
                </a:r>
                <a:r>
                  <a:rPr lang="en-GB" sz="1400" dirty="0">
                    <a:solidFill>
                      <a:schemeClr val="accent6">
                        <a:lumMod val="75000"/>
                      </a:schemeClr>
                    </a:solidFill>
                  </a:rPr>
                  <a:t>evert </a:t>
                </a: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and </a:t>
                </a:r>
                <a:r>
                  <a:rPr lang="en-GB" sz="1400" dirty="0">
                    <a:solidFill>
                      <a:schemeClr val="accent6">
                        <a:lumMod val="75000"/>
                      </a:schemeClr>
                    </a:solidFill>
                  </a:rPr>
                  <a:t>for every meaningful (means non-zero) right hand </a:t>
                </a: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second</a:t>
                </a:r>
                <a:r>
                  <a:rPr lang="en-GB" sz="1400" dirty="0">
                    <a:solidFill>
                      <a:srgbClr val="FF0000"/>
                    </a:solidFill>
                  </a:rPr>
                  <a:t>, estimated pulse 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train. </a:t>
                </a:r>
                <a:endParaRPr lang="en-GB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88" y="1397879"/>
                <a:ext cx="8115276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150" t="-826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715" y="613951"/>
            <a:ext cx="85582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Lost pulses on channels are estimated from </a:t>
            </a:r>
            <a:r>
              <a:rPr lang="en-US" altLang="en-US" sz="1600" u="sng" dirty="0" smtClean="0">
                <a:solidFill>
                  <a:srgbClr val="FF0000"/>
                </a:solidFill>
              </a:rPr>
              <a:t>observed</a:t>
            </a:r>
            <a:r>
              <a:rPr lang="en-US" altLang="en-US" sz="1600" dirty="0" smtClean="0">
                <a:solidFill>
                  <a:srgbClr val="FF0000"/>
                </a:solidFill>
              </a:rPr>
              <a:t> ones on all other channels. This is done simultaneously (using matrix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equat</a:t>
            </a:r>
            <a:r>
              <a:rPr lang="en-US" altLang="en-US" sz="1600" dirty="0" smtClean="0">
                <a:solidFill>
                  <a:srgbClr val="FF0000"/>
                </a:solidFill>
              </a:rPr>
              <a:t>.) since probabilities of pulse arrival are interlinked!</a:t>
            </a:r>
            <a:endParaRPr lang="en-GB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487487" y="4433264"/>
                <a:ext cx="426767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GB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…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global time of the detector </a:t>
                </a:r>
                <a:endPara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87" y="4433264"/>
                <a:ext cx="426767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487488" y="4850151"/>
                <a:ext cx="40152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… time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at certain channels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from a specific event (leading pulse)</a:t>
                </a:r>
                <a:endPara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88" y="4850151"/>
                <a:ext cx="401520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55" t="-1176" r="-152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936330" y="4630136"/>
                <a:ext cx="362399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count is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observed pulse accounted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 a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 channel </a:t>
                </a:r>
                <a:r>
                  <a:rPr lang="en-GB" sz="1400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time </a:t>
                </a:r>
                <a:r>
                  <a:rPr lang="en-GB" sz="14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 </a:t>
                </a:r>
                <a:endPara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6330" y="4630136"/>
                <a:ext cx="362399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05" t="-1176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4936330" y="5306047"/>
                <a:ext cx="3795700" cy="523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relative efficiency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of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channel </a:t>
                </a:r>
                <a:r>
                  <a:rPr lang="en-GB" sz="1400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where of course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 </a:t>
                </a:r>
                <a:endPara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6330" y="5306047"/>
                <a:ext cx="3795700" cy="523413"/>
              </a:xfrm>
              <a:prstGeom prst="rect">
                <a:avLst/>
              </a:prstGeom>
              <a:blipFill rotWithShape="1">
                <a:blip r:embed="rId7"/>
                <a:stretch>
                  <a:fillRect l="-482" t="-18605" b="-941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487487" y="5496481"/>
                <a:ext cx="4267679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probability (</a:t>
                </a:r>
                <a:r>
                  <a:rPr lang="en-GB" sz="14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betw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 0 - 1) for losing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 pulse at channel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has as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time </a:t>
                </a:r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from the last recorded pulse on 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channel </a:t>
                </a:r>
                <a:r>
                  <a:rPr lang="en-GB" sz="1400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  <a:r>
                  <a:rPr lang="en-GB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 </a:t>
                </a:r>
                <a:endPara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87" y="5496481"/>
                <a:ext cx="4267679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429" t="-826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0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489" y="942471"/>
            <a:ext cx="78296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Multiplicity histograms can be corrected </a:t>
            </a:r>
            <a:r>
              <a:rPr lang="en-GB" sz="1400" b="1" dirty="0" smtClean="0">
                <a:latin typeface="+mj-lt"/>
              </a:rPr>
              <a:t>by sorting-in lost pulses using statistical methods. 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    This results in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corrected Singles / Doubles / Triples.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80" y="1665747"/>
            <a:ext cx="2946121" cy="192119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83" y="1665746"/>
            <a:ext cx="2978619" cy="18443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79" y="3989848"/>
            <a:ext cx="2946121" cy="202902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83" y="3989847"/>
            <a:ext cx="2978619" cy="1742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24472" y="3510102"/>
            <a:ext cx="2783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/>
              <a:t>(a) Original count rate 0.52 M c/s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2652" y="5762660"/>
            <a:ext cx="2783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200" dirty="0"/>
              <a:t>(d) Original count rate 4.19 M </a:t>
            </a:r>
            <a:r>
              <a:rPr lang="en-GB" sz="1200" dirty="0" smtClean="0"/>
              <a:t>c/s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2674478" y="5911039"/>
            <a:ext cx="2783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200" dirty="0"/>
              <a:t>(c) Original count rate 2.09 M </a:t>
            </a:r>
            <a:r>
              <a:rPr lang="en-GB" sz="1200" dirty="0" smtClean="0"/>
              <a:t>c/s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5932646" y="3510102"/>
            <a:ext cx="2783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200" dirty="0"/>
              <a:t>(b) Original count rate 1.05 M </a:t>
            </a:r>
            <a:r>
              <a:rPr lang="en-GB" sz="1200" dirty="0" smtClean="0"/>
              <a:t>c/s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321469" y="2063552"/>
            <a:ext cx="200025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smtClean="0">
                <a:latin typeface="+mj-lt"/>
              </a:rPr>
              <a:t>MCNP simulations show that the estimation of lost pulses is quite precise; </a:t>
            </a:r>
          </a:p>
          <a:p>
            <a:pPr>
              <a:spcBef>
                <a:spcPts val="600"/>
              </a:spcBef>
            </a:pPr>
            <a:endParaRPr lang="en-US" sz="1400" b="1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latin typeface="+mj-lt"/>
              </a:rPr>
              <a:t>The results </a:t>
            </a:r>
            <a:r>
              <a:rPr lang="en-US" sz="1400" b="1" dirty="0">
                <a:latin typeface="+mj-lt"/>
              </a:rPr>
              <a:t>for multiplicity correction </a:t>
            </a:r>
            <a:r>
              <a:rPr lang="en-US" sz="1400" b="1" dirty="0" smtClean="0">
                <a:latin typeface="+mj-lt"/>
              </a:rPr>
              <a:t>by sorting-in of lost pulses are reasonable</a:t>
            </a:r>
            <a:r>
              <a:rPr lang="en-US" sz="1400" b="1" dirty="0">
                <a:latin typeface="+mj-lt"/>
              </a:rPr>
              <a:t>, however it </a:t>
            </a:r>
            <a:r>
              <a:rPr lang="en-US" sz="1400" b="1" dirty="0" smtClean="0">
                <a:latin typeface="+mj-lt"/>
              </a:rPr>
              <a:t>still needs some refinement. </a:t>
            </a:r>
            <a:endParaRPr lang="en-US" sz="1400" b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487489" y="505876"/>
                <a:ext cx="81152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Dead-time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</a:rPr>
                  <a:t> can be estimated </a:t>
                </a:r>
                <a:r>
                  <a:rPr lang="en-GB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using a iterative process involving eqn. 7. </a:t>
                </a:r>
                <a:endParaRPr lang="en-GB" alt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89" y="505876"/>
                <a:ext cx="81152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50" t="-2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1975" y="1015601"/>
            <a:ext cx="4575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latin typeface="+mj-lt"/>
              </a:rPr>
              <a:t>Rossi-Alpha distribution first (4.5 µs) from MCNP simulation</a:t>
            </a:r>
            <a:endParaRPr lang="en-GB" sz="1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467" y="1052582"/>
            <a:ext cx="3764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u="sng" dirty="0" smtClean="0">
                <a:latin typeface="+mj-lt"/>
              </a:rPr>
              <a:t>Advantage over other methods:</a:t>
            </a:r>
            <a:r>
              <a:rPr lang="en-US" sz="1400" b="1" dirty="0" smtClean="0">
                <a:latin typeface="+mj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617" y="2512486"/>
            <a:ext cx="376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No prior calibration necessary: is self-calibrating from measurement data.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8617" y="2034369"/>
            <a:ext cx="3764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Suitable for very high count-rates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617" y="4608519"/>
            <a:ext cx="3764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Transfer of channel-information provides increased diagnostics capabilities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617" y="3277667"/>
            <a:ext cx="37647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Compensates for double pulsing is as long as it does not exceed dead-time loss. Double-pulsing correction could be built in future using a similar technique. </a:t>
            </a:r>
          </a:p>
        </p:txBody>
      </p:sp>
      <p:sp>
        <p:nvSpPr>
          <p:cNvPr id="15" name="Text Box 102886"/>
          <p:cNvSpPr txBox="1">
            <a:spLocks noChangeArrowheads="1"/>
          </p:cNvSpPr>
          <p:nvPr/>
        </p:nvSpPr>
        <p:spPr bwMode="auto">
          <a:xfrm>
            <a:off x="5457824" y="5397279"/>
            <a:ext cx="2643188" cy="31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7365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36000" rIns="0" bIns="0" anchor="t" anchorCtr="0" upright="1"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en-GB" sz="1200" dirty="0" smtClean="0">
                <a:effectLst/>
                <a:latin typeface="Times New Roman"/>
                <a:ea typeface="MS Mincho"/>
              </a:rPr>
              <a:t>Original </a:t>
            </a:r>
            <a:r>
              <a:rPr lang="en-GB" sz="1200" dirty="0">
                <a:effectLst/>
                <a:latin typeface="Times New Roman"/>
                <a:ea typeface="MS Mincho"/>
              </a:rPr>
              <a:t>count rate 1.05 M c/s:</a:t>
            </a:r>
            <a:endParaRPr lang="en-GB" dirty="0">
              <a:effectLst/>
              <a:latin typeface="Times New Roman"/>
              <a:ea typeface="MS Minch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467" y="1416539"/>
            <a:ext cx="3764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smtClean="0">
                <a:latin typeface="+mj-lt"/>
              </a:rPr>
              <a:t>Using multi-channel list-mode recorders: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3" y="1416540"/>
            <a:ext cx="4715749" cy="39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36044" y="3112455"/>
            <a:ext cx="3671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dirty="0" smtClean="0">
                <a:solidFill>
                  <a:srgbClr val="00B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GB" altLang="en-US" sz="4800" dirty="0">
              <a:solidFill>
                <a:srgbClr val="00B05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918898" y="1712280"/>
            <a:ext cx="32818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lang="en-GB" altLang="en-US" sz="40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10"/>
          <p:cNvSpPr txBox="1"/>
          <p:nvPr/>
        </p:nvSpPr>
        <p:spPr>
          <a:xfrm>
            <a:off x="276300" y="6065595"/>
            <a:ext cx="5705063" cy="279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91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14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Ludwig.Holzleitner@ec.europa.eu</a:t>
            </a:r>
            <a:endParaRPr lang="en-GB" sz="14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0</TotalTime>
  <Words>859</Words>
  <Application>Microsoft Office PowerPoint</Application>
  <PresentationFormat>Overhead</PresentationFormat>
  <Paragraphs>56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JRC-presentation_new-style_template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2018-02-20T15:02:50Z</dcterms:created>
  <dcterms:modified xsi:type="dcterms:W3CDTF">2018-10-26T14:07:09Z</dcterms:modified>
</cp:coreProperties>
</file>