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73" r:id="rId2"/>
  </p:sldMasterIdLst>
  <p:notesMasterIdLst>
    <p:notesMasterId r:id="rId11"/>
  </p:notesMasterIdLst>
  <p:handoutMasterIdLst>
    <p:handoutMasterId r:id="rId12"/>
  </p:handoutMasterIdLst>
  <p:sldIdLst>
    <p:sldId id="316" r:id="rId3"/>
    <p:sldId id="462" r:id="rId4"/>
    <p:sldId id="451" r:id="rId5"/>
    <p:sldId id="460" r:id="rId6"/>
    <p:sldId id="463" r:id="rId7"/>
    <p:sldId id="461" r:id="rId8"/>
    <p:sldId id="457" r:id="rId9"/>
    <p:sldId id="449" r:id="rId1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FF"/>
    <a:srgbClr val="66FFFF"/>
    <a:srgbClr val="FFFF00"/>
    <a:srgbClr val="CC0000"/>
    <a:srgbClr val="00CC00"/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7" autoAdjust="0"/>
    <p:restoredTop sz="94708" autoAdjust="0"/>
  </p:normalViewPr>
  <p:slideViewPr>
    <p:cSldViewPr>
      <p:cViewPr varScale="1">
        <p:scale>
          <a:sx n="55" d="100"/>
          <a:sy n="55" d="100"/>
        </p:scale>
        <p:origin x="14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49" tIns="48875" rIns="97749" bIns="48875" numCol="1" anchor="t" anchorCtr="0" compatLnSpc="1">
            <a:prstTxWarp prst="textNoShape">
              <a:avLst/>
            </a:prstTxWarp>
          </a:bodyPr>
          <a:lstStyle>
            <a:lvl1pPr defTabSz="9779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49" tIns="48875" rIns="97749" bIns="48875" numCol="1" anchor="t" anchorCtr="0" compatLnSpc="1">
            <a:prstTxWarp prst="textNoShape">
              <a:avLst/>
            </a:prstTxWarp>
          </a:bodyPr>
          <a:lstStyle>
            <a:lvl1pPr algn="r" defTabSz="9779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49" tIns="48875" rIns="97749" bIns="48875" numCol="1" anchor="b" anchorCtr="0" compatLnSpc="1">
            <a:prstTxWarp prst="textNoShape">
              <a:avLst/>
            </a:prstTxWarp>
          </a:bodyPr>
          <a:lstStyle>
            <a:lvl1pPr defTabSz="9779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49" tIns="48875" rIns="97749" bIns="48875" numCol="1" anchor="b" anchorCtr="0" compatLnSpc="1">
            <a:prstTxWarp prst="textNoShape">
              <a:avLst/>
            </a:prstTxWarp>
          </a:bodyPr>
          <a:lstStyle>
            <a:lvl1pPr algn="r" defTabSz="977900">
              <a:defRPr sz="1300"/>
            </a:lvl1pPr>
          </a:lstStyle>
          <a:p>
            <a:pPr>
              <a:defRPr/>
            </a:pPr>
            <a:fld id="{AEC3E166-8E9C-4834-88E5-F4088B5B3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49" tIns="48875" rIns="97749" bIns="48875" numCol="1" anchor="t" anchorCtr="0" compatLnSpc="1">
            <a:prstTxWarp prst="textNoShape">
              <a:avLst/>
            </a:prstTxWarp>
          </a:bodyPr>
          <a:lstStyle>
            <a:lvl1pPr defTabSz="9779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49" tIns="48875" rIns="97749" bIns="48875" numCol="1" anchor="t" anchorCtr="0" compatLnSpc="1">
            <a:prstTxWarp prst="textNoShape">
              <a:avLst/>
            </a:prstTxWarp>
          </a:bodyPr>
          <a:lstStyle>
            <a:lvl1pPr algn="r" defTabSz="9779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59338"/>
            <a:ext cx="520382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49" tIns="48875" rIns="97749" bIns="488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Fare clic per modificare gli stili del testo dello schema</a:t>
            </a:r>
          </a:p>
          <a:p>
            <a:pPr lvl="1"/>
            <a:r>
              <a:rPr lang="en-US" noProof="0" smtClean="0"/>
              <a:t>Secondo livello</a:t>
            </a:r>
          </a:p>
          <a:p>
            <a:pPr lvl="2"/>
            <a:r>
              <a:rPr lang="en-US" noProof="0" smtClean="0"/>
              <a:t>Terzo livello</a:t>
            </a:r>
          </a:p>
          <a:p>
            <a:pPr lvl="3"/>
            <a:r>
              <a:rPr lang="en-US" noProof="0" smtClean="0"/>
              <a:t>Quarto livello</a:t>
            </a:r>
          </a:p>
          <a:p>
            <a:pPr lvl="4"/>
            <a:r>
              <a:rPr lang="en-US" noProof="0" smtClean="0"/>
              <a:t>Quinto livello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49" tIns="48875" rIns="97749" bIns="48875" numCol="1" anchor="b" anchorCtr="0" compatLnSpc="1">
            <a:prstTxWarp prst="textNoShape">
              <a:avLst/>
            </a:prstTxWarp>
          </a:bodyPr>
          <a:lstStyle>
            <a:lvl1pPr defTabSz="9779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49" tIns="48875" rIns="97749" bIns="48875" numCol="1" anchor="b" anchorCtr="0" compatLnSpc="1">
            <a:prstTxWarp prst="textNoShape">
              <a:avLst/>
            </a:prstTxWarp>
          </a:bodyPr>
          <a:lstStyle>
            <a:lvl1pPr algn="r" defTabSz="977900">
              <a:defRPr sz="1300"/>
            </a:lvl1pPr>
          </a:lstStyle>
          <a:p>
            <a:pPr>
              <a:defRPr/>
            </a:pPr>
            <a:fld id="{37161A86-86A8-4AED-803A-4BD74341D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6849C6-BB19-46CA-9151-93CAF241F84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C62F45-AA14-49FB-9411-DC06B5484803}" type="slidenum">
              <a:rPr lang="en-US"/>
              <a:pPr/>
              <a:t>5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512553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C62F45-AA14-49FB-9411-DC06B5484803}" type="slidenum">
              <a:rPr lang="en-US"/>
              <a:pPr/>
              <a:t>6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4213642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2018-11-07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P. Checchia Vienna 2018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20577-CAF8-496F-99F1-A7BEFB60973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2018-11-07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P. Checchia Vienna 2018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4E87A-78C4-4737-A3F9-CA51B84D588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2018-11-07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P. Checchia Vienna 2018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5740F-5ED9-42E0-A8C6-EFC6BD19B73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3333CC"/>
                </a:solidFill>
              </a:rPr>
              <a:t>2018-11-07</a:t>
            </a:r>
            <a:endParaRPr lang="it-IT">
              <a:solidFill>
                <a:srgbClr val="3333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3333CC"/>
                </a:solidFill>
              </a:rPr>
              <a:t>P. Checchia Vienna 2018</a:t>
            </a:r>
            <a:endParaRPr lang="it-IT">
              <a:solidFill>
                <a:srgbClr val="3333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20577-CAF8-496F-99F1-A7BEFB60973F}" type="slidenum">
              <a:rPr lang="it-IT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3333CC"/>
                </a:solidFill>
              </a:rPr>
              <a:t>2018-11-07</a:t>
            </a:r>
            <a:endParaRPr lang="it-IT">
              <a:solidFill>
                <a:srgbClr val="3333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3333CC"/>
                </a:solidFill>
              </a:rPr>
              <a:t>P. Checchia Vienna 2018</a:t>
            </a:r>
            <a:endParaRPr lang="it-IT">
              <a:solidFill>
                <a:srgbClr val="3333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3ABCB-7B78-4EA3-87CE-8A94D6627E38}" type="slidenum">
              <a:rPr lang="it-IT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3333CC"/>
                </a:solidFill>
              </a:rPr>
              <a:t>2018-11-07</a:t>
            </a:r>
            <a:endParaRPr lang="it-IT">
              <a:solidFill>
                <a:srgbClr val="3333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3333CC"/>
                </a:solidFill>
              </a:rPr>
              <a:t>P. Checchia Vienna 2018</a:t>
            </a:r>
            <a:endParaRPr lang="it-IT">
              <a:solidFill>
                <a:srgbClr val="3333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3236F-FC7D-4809-BCCC-E6BF24F9564D}" type="slidenum">
              <a:rPr lang="it-IT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3333CC"/>
                </a:solidFill>
              </a:rPr>
              <a:t>2018-11-07</a:t>
            </a:r>
            <a:endParaRPr lang="it-IT">
              <a:solidFill>
                <a:srgbClr val="3333C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3333CC"/>
                </a:solidFill>
              </a:rPr>
              <a:t>P. Checchia Vienna 2018</a:t>
            </a:r>
            <a:endParaRPr lang="it-IT">
              <a:solidFill>
                <a:srgbClr val="3333C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BC5EC-A4F3-41DC-82BB-A15ADEA1A2B5}" type="slidenum">
              <a:rPr lang="it-IT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3333CC"/>
                </a:solidFill>
              </a:rPr>
              <a:t>2018-11-07</a:t>
            </a:r>
            <a:endParaRPr lang="it-IT">
              <a:solidFill>
                <a:srgbClr val="3333CC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3333CC"/>
                </a:solidFill>
              </a:rPr>
              <a:t>P. Checchia Vienna 2018</a:t>
            </a:r>
            <a:endParaRPr lang="it-IT">
              <a:solidFill>
                <a:srgbClr val="3333CC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7FA0A-0DF6-473B-9C20-85BCFD2B4A1E}" type="slidenum">
              <a:rPr lang="it-IT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3333CC"/>
                </a:solidFill>
              </a:rPr>
              <a:t>2018-11-07</a:t>
            </a:r>
            <a:endParaRPr lang="it-IT">
              <a:solidFill>
                <a:srgbClr val="3333CC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3333CC"/>
                </a:solidFill>
              </a:rPr>
              <a:t>P. Checchia Vienna 2018</a:t>
            </a:r>
            <a:endParaRPr lang="it-IT">
              <a:solidFill>
                <a:srgbClr val="3333CC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49406-D853-44F6-A20B-6BFA759593A8}" type="slidenum">
              <a:rPr lang="it-IT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3333CC"/>
                </a:solidFill>
              </a:rPr>
              <a:t>2018-11-07</a:t>
            </a:r>
            <a:endParaRPr lang="it-IT">
              <a:solidFill>
                <a:srgbClr val="3333CC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3333CC"/>
                </a:solidFill>
              </a:rPr>
              <a:t>P. Checchia Vienna 2018</a:t>
            </a:r>
            <a:endParaRPr lang="it-IT">
              <a:solidFill>
                <a:srgbClr val="3333CC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DC044-0508-45B1-AB4A-9ECAF9617501}" type="slidenum">
              <a:rPr lang="it-IT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3333CC"/>
                </a:solidFill>
              </a:rPr>
              <a:t>2018-11-07</a:t>
            </a:r>
            <a:endParaRPr lang="it-IT">
              <a:solidFill>
                <a:srgbClr val="3333C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3333CC"/>
                </a:solidFill>
              </a:rPr>
              <a:t>P. Checchia Vienna 2018</a:t>
            </a:r>
            <a:endParaRPr lang="it-IT">
              <a:solidFill>
                <a:srgbClr val="3333C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F786-71BC-482C-943F-99A24ACB549F}" type="slidenum">
              <a:rPr lang="it-IT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2018-11-07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P. Checchia Vienna 2018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3ABCB-7B78-4EA3-87CE-8A94D6627E3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3333CC"/>
                </a:solidFill>
              </a:rPr>
              <a:t>2018-11-07</a:t>
            </a:r>
            <a:endParaRPr lang="it-IT">
              <a:solidFill>
                <a:srgbClr val="3333C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3333CC"/>
                </a:solidFill>
              </a:rPr>
              <a:t>P. Checchia Vienna 2018</a:t>
            </a:r>
            <a:endParaRPr lang="it-IT">
              <a:solidFill>
                <a:srgbClr val="3333CC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F2D69-EE58-4B7D-B804-80540E66C72D}" type="slidenum">
              <a:rPr lang="it-IT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3333CC"/>
                </a:solidFill>
              </a:rPr>
              <a:t>2018-11-07</a:t>
            </a:r>
            <a:endParaRPr lang="it-IT">
              <a:solidFill>
                <a:srgbClr val="3333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3333CC"/>
                </a:solidFill>
              </a:rPr>
              <a:t>P. Checchia Vienna 2018</a:t>
            </a:r>
            <a:endParaRPr lang="it-IT">
              <a:solidFill>
                <a:srgbClr val="3333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4E87A-78C4-4737-A3F9-CA51B84D5885}" type="slidenum">
              <a:rPr lang="it-IT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3333CC"/>
                </a:solidFill>
              </a:rPr>
              <a:t>2018-11-07</a:t>
            </a:r>
            <a:endParaRPr lang="it-IT">
              <a:solidFill>
                <a:srgbClr val="3333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3333CC"/>
                </a:solidFill>
              </a:rPr>
              <a:t>P. Checchia Vienna 2018</a:t>
            </a:r>
            <a:endParaRPr lang="it-IT">
              <a:solidFill>
                <a:srgbClr val="3333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5740F-5ED9-42E0-A8C6-EFC6BD19B73F}" type="slidenum">
              <a:rPr lang="it-IT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2018-11-07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P. Checchia Vienna 2018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3236F-FC7D-4809-BCCC-E6BF24F9564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2018-11-07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P. Checchia Vienna 2018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BC5EC-A4F3-41DC-82BB-A15ADEA1A2B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2018-11-07</a:t>
            </a: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P. Checchia Vienna 2018</a:t>
            </a: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7FA0A-0DF6-473B-9C20-85BCFD2B4A1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2018-11-07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P. Checchia Vienna 2018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49406-D853-44F6-A20B-6BFA759593A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2018-11-07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P. Checchia Vienna 2018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DC044-0508-45B1-AB4A-9ECAF961750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2018-11-07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P. Checchia Vienna 2018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F786-71BC-482C-943F-99A24ACB549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2018-11-07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P. Checchia Vienna 2018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F2D69-EE58-4B7D-B804-80540E66C72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2018-11-07</a:t>
            </a: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smtClean="0"/>
              <a:t>P. Checchia Vienna 2018</a:t>
            </a: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9DAE8386-09BC-4C6B-A6DC-05E3241524B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3333CC"/>
                </a:solidFill>
              </a:rPr>
              <a:t>2018-11-07</a:t>
            </a:r>
            <a:endParaRPr lang="it-IT">
              <a:solidFill>
                <a:srgbClr val="3333CC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3333CC"/>
                </a:solidFill>
              </a:rPr>
              <a:t>P. Checchia Vienna 2018</a:t>
            </a:r>
            <a:endParaRPr lang="it-IT">
              <a:solidFill>
                <a:srgbClr val="3333CC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9DAE8386-09BC-4C6B-A6DC-05E3241524B1}" type="slidenum">
              <a:rPr lang="it-IT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3333C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2018-11-07</a:t>
            </a:r>
            <a:endParaRPr lang="it-IT" smtClean="0"/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8125" y="6400800"/>
            <a:ext cx="1905000" cy="457200"/>
          </a:xfrm>
          <a:noFill/>
        </p:spPr>
        <p:txBody>
          <a:bodyPr/>
          <a:lstStyle/>
          <a:p>
            <a:fld id="{DC9D99DF-AECF-429E-AF00-9FA962082008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0"/>
            <a:ext cx="9036496" cy="1341438"/>
          </a:xfrm>
          <a:solidFill>
            <a:srgbClr val="66FFFF"/>
          </a:solidFill>
        </p:spPr>
        <p:txBody>
          <a:bodyPr/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200" b="1" dirty="0" err="1">
                <a:solidFill>
                  <a:schemeClr val="accent2"/>
                </a:solidFill>
              </a:rPr>
              <a:t>Muography</a:t>
            </a:r>
            <a:r>
              <a:rPr lang="en-US" sz="3200" b="1" dirty="0">
                <a:solidFill>
                  <a:schemeClr val="accent2"/>
                </a:solidFill>
              </a:rPr>
              <a:t> of spent fuel containers for safeguards </a:t>
            </a:r>
            <a:r>
              <a:rPr lang="en-US" sz="3200" b="1" dirty="0" smtClean="0">
                <a:solidFill>
                  <a:schemeClr val="accent2"/>
                </a:solidFill>
              </a:rPr>
              <a:t> purposes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4840288" y="33051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16394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639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6396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639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712992" y="1273273"/>
            <a:ext cx="7780133" cy="447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17520" rtl="0" eaLnBrk="1" latinLnBrk="0" hangingPunct="1">
              <a:lnSpc>
                <a:spcPct val="90000"/>
              </a:lnSpc>
              <a:spcBef>
                <a:spcPts val="3300"/>
              </a:spcBef>
              <a:buFont typeface="Arial" panose="020B0604020202020204" pitchFamily="34" charset="0"/>
              <a:buNone/>
              <a:defRPr sz="7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08760" indent="0" algn="ctr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None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17520" indent="0" algn="ctr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None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26280" indent="0" algn="ctr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None/>
              <a:defRPr sz="5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35040" indent="0" algn="ctr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None/>
              <a:defRPr sz="5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0" algn="ctr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None/>
              <a:defRPr sz="5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52560" indent="0" algn="ctr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None/>
              <a:defRPr sz="5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61320" indent="0" algn="ctr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None/>
              <a:defRPr sz="5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070080" indent="0" algn="ctr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None/>
              <a:defRPr sz="5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feasibility test in proximity of a CASTOR</a:t>
            </a:r>
            <a:r>
              <a:rPr lang="en-GB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container.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36"/>
          <p:cNvSpPr>
            <a:spLocks noChangeArrowheads="1"/>
          </p:cNvSpPr>
          <p:nvPr/>
        </p:nvSpPr>
        <p:spPr bwMode="auto">
          <a:xfrm>
            <a:off x="215516" y="1651439"/>
            <a:ext cx="87129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Muon </a:t>
            </a:r>
            <a:r>
              <a:rPr lang="en-US" sz="1800" b="1" dirty="0">
                <a:solidFill>
                  <a:srgbClr val="FF0000"/>
                </a:solidFill>
              </a:rPr>
              <a:t>radio/tomography is a technology candidate to verify the content of spent fuel  containers without opening </a:t>
            </a:r>
            <a:r>
              <a:rPr lang="en-US" sz="1800" b="1" dirty="0" smtClean="0">
                <a:solidFill>
                  <a:srgbClr val="FF0000"/>
                </a:solidFill>
              </a:rPr>
              <a:t>them </a:t>
            </a:r>
          </a:p>
          <a:p>
            <a:pPr algn="ctr"/>
            <a:r>
              <a:rPr lang="en-US" sz="1800" b="1" dirty="0" smtClean="0">
                <a:solidFill>
                  <a:schemeClr val="accent2"/>
                </a:solidFill>
              </a:rPr>
              <a:t>Detectors </a:t>
            </a:r>
            <a:r>
              <a:rPr lang="en-US" sz="1800" b="1" dirty="0">
                <a:solidFill>
                  <a:schemeClr val="accent2"/>
                </a:solidFill>
              </a:rPr>
              <a:t>positioned </a:t>
            </a:r>
            <a:r>
              <a:rPr lang="en-US" sz="1800" b="1" dirty="0" smtClean="0">
                <a:solidFill>
                  <a:schemeClr val="accent2"/>
                </a:solidFill>
              </a:rPr>
              <a:t>around the container </a:t>
            </a:r>
            <a:r>
              <a:rPr lang="en-US" sz="1800" b="1" dirty="0" smtClean="0">
                <a:solidFill>
                  <a:schemeClr val="accent2"/>
                </a:solidFill>
                <a:sym typeface="Symbol"/>
              </a:rPr>
              <a:t> </a:t>
            </a:r>
            <a:r>
              <a:rPr lang="en-US" sz="1800" b="1" dirty="0" smtClean="0">
                <a:solidFill>
                  <a:srgbClr val="FF0000"/>
                </a:solidFill>
                <a:sym typeface="Symbol"/>
              </a:rPr>
              <a:t>Absorption</a:t>
            </a:r>
            <a:r>
              <a:rPr lang="en-US" sz="1800" b="1" dirty="0" smtClean="0">
                <a:solidFill>
                  <a:schemeClr val="accent2"/>
                </a:solidFill>
                <a:sym typeface="Symbol"/>
              </a:rPr>
              <a:t>, </a:t>
            </a:r>
            <a:r>
              <a:rPr lang="en-US" sz="1800" b="1" dirty="0" smtClean="0">
                <a:solidFill>
                  <a:srgbClr val="FF0000"/>
                </a:solidFill>
                <a:sym typeface="Symbol"/>
              </a:rPr>
              <a:t>Transmission</a:t>
            </a:r>
            <a:r>
              <a:rPr lang="en-US" sz="1800" b="1" dirty="0" smtClean="0">
                <a:solidFill>
                  <a:schemeClr val="accent2"/>
                </a:solidFill>
                <a:sym typeface="Symbol"/>
              </a:rPr>
              <a:t> and </a:t>
            </a:r>
            <a:r>
              <a:rPr lang="en-US" sz="1800" b="1" dirty="0">
                <a:solidFill>
                  <a:srgbClr val="FF0000"/>
                </a:solidFill>
                <a:sym typeface="Symbol"/>
              </a:rPr>
              <a:t>m</a:t>
            </a:r>
            <a:r>
              <a:rPr lang="en-US" sz="1800" b="1" dirty="0" smtClean="0">
                <a:solidFill>
                  <a:srgbClr val="FF0000"/>
                </a:solidFill>
                <a:sym typeface="Symbol"/>
              </a:rPr>
              <a:t>ultiple Coulomb scattering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7" name="Picture 16" descr="setupSW.png"/>
          <p:cNvPicPr>
            <a:picLocks noChangeAspect="1"/>
          </p:cNvPicPr>
          <p:nvPr/>
        </p:nvPicPr>
        <p:blipFill rotWithShape="1">
          <a:blip r:embed="rId3" cstate="print"/>
          <a:srcRect l="39616" t="4170" r="5322" b="18106"/>
          <a:stretch/>
        </p:blipFill>
        <p:spPr>
          <a:xfrm>
            <a:off x="1812046" y="2994440"/>
            <a:ext cx="2627496" cy="26405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47" y="4694527"/>
            <a:ext cx="1160522" cy="11356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584" y="3231864"/>
            <a:ext cx="4747082" cy="3245136"/>
          </a:xfrm>
          <a:prstGeom prst="rect">
            <a:avLst/>
          </a:prstGeom>
        </p:spPr>
      </p:pic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110881" y="3762375"/>
            <a:ext cx="83566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Results </a:t>
            </a:r>
            <a:endParaRPr lang="en-US" sz="2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checchia\AppData\Local\Temp\castor_and_prototype_top_view.png"/>
          <p:cNvPicPr>
            <a:picLocks noChangeAspect="1" noChangeArrowheads="1"/>
          </p:cNvPicPr>
          <p:nvPr/>
        </p:nvPicPr>
        <p:blipFill rotWithShape="1">
          <a:blip r:embed="rId2" cstate="print"/>
          <a:srcRect t="16679" b="8269"/>
          <a:stretch/>
        </p:blipFill>
        <p:spPr bwMode="auto">
          <a:xfrm>
            <a:off x="89222" y="3284983"/>
            <a:ext cx="3100952" cy="2430255"/>
          </a:xfrm>
          <a:prstGeom prst="rect">
            <a:avLst/>
          </a:prstGeom>
          <a:noFill/>
        </p:spPr>
      </p:pic>
      <p:sp>
        <p:nvSpPr>
          <p:cNvPr id="22530" name="Titolo 1"/>
          <p:cNvSpPr>
            <a:spLocks noGrp="1"/>
          </p:cNvSpPr>
          <p:nvPr>
            <p:ph type="title"/>
          </p:nvPr>
        </p:nvSpPr>
        <p:spPr>
          <a:xfrm>
            <a:off x="611188" y="0"/>
            <a:ext cx="7772400" cy="620713"/>
          </a:xfrm>
          <a:solidFill>
            <a:srgbClr val="66FFFF"/>
          </a:solidFill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chemeClr val="accent6"/>
                </a:solidFill>
              </a:rPr>
              <a:t>A radioactive environment</a:t>
            </a:r>
            <a:endParaRPr lang="it-IT" sz="3600" b="1" smtClean="0">
              <a:solidFill>
                <a:schemeClr val="accent6"/>
              </a:solidFill>
            </a:endParaRPr>
          </a:p>
        </p:txBody>
      </p:sp>
      <p:sp>
        <p:nvSpPr>
          <p:cNvPr id="22531" name="Segnaposto contenuto 2"/>
          <p:cNvSpPr>
            <a:spLocks noGrp="1"/>
          </p:cNvSpPr>
          <p:nvPr>
            <p:ph sz="half" idx="1"/>
          </p:nvPr>
        </p:nvSpPr>
        <p:spPr>
          <a:xfrm>
            <a:off x="1025860" y="682080"/>
            <a:ext cx="7164288" cy="1943745"/>
          </a:xfrm>
        </p:spPr>
        <p:txBody>
          <a:bodyPr/>
          <a:lstStyle/>
          <a:p>
            <a:pPr>
              <a:defRPr/>
            </a:pPr>
            <a:r>
              <a:rPr lang="en-US" sz="2000" b="1" dirty="0" smtClean="0">
                <a:solidFill>
                  <a:schemeClr val="accent6"/>
                </a:solidFill>
              </a:rPr>
              <a:t>How much does radioactivity emitted by nuclear material stored  inside Canisters interfere with the detector response? </a:t>
            </a:r>
            <a:endParaRPr lang="it-IT" sz="2000" b="1" dirty="0" smtClean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it-IT" sz="2000" b="1" dirty="0" err="1" smtClean="0">
                <a:solidFill>
                  <a:schemeClr val="accent6"/>
                </a:solidFill>
              </a:rPr>
              <a:t>Is</a:t>
            </a:r>
            <a:r>
              <a:rPr lang="it-IT" sz="2000" b="1" dirty="0" smtClean="0">
                <a:solidFill>
                  <a:schemeClr val="accent6"/>
                </a:solidFill>
              </a:rPr>
              <a:t> the (</a:t>
            </a:r>
            <a:r>
              <a:rPr lang="it-IT" sz="2000" b="1" dirty="0" err="1" smtClean="0">
                <a:solidFill>
                  <a:schemeClr val="accent6"/>
                </a:solidFill>
              </a:rPr>
              <a:t>low</a:t>
            </a:r>
            <a:r>
              <a:rPr lang="it-IT" sz="2000" b="1" dirty="0" smtClean="0">
                <a:solidFill>
                  <a:schemeClr val="accent6"/>
                </a:solidFill>
              </a:rPr>
              <a:t>) </a:t>
            </a:r>
            <a:r>
              <a:rPr lang="it-IT" sz="2000" b="1" dirty="0" err="1" smtClean="0">
                <a:solidFill>
                  <a:schemeClr val="accent6"/>
                </a:solidFill>
              </a:rPr>
              <a:t>cosmic-ray</a:t>
            </a:r>
            <a:r>
              <a:rPr lang="it-IT" sz="2000" b="1" dirty="0" smtClean="0">
                <a:solidFill>
                  <a:schemeClr val="accent6"/>
                </a:solidFill>
              </a:rPr>
              <a:t> </a:t>
            </a:r>
            <a:r>
              <a:rPr lang="it-IT" sz="2000" b="1" dirty="0" err="1" smtClean="0">
                <a:solidFill>
                  <a:schemeClr val="accent6"/>
                </a:solidFill>
              </a:rPr>
              <a:t>intensity</a:t>
            </a:r>
            <a:r>
              <a:rPr lang="it-IT" sz="2000" b="1" dirty="0" smtClean="0">
                <a:solidFill>
                  <a:schemeClr val="accent6"/>
                </a:solidFill>
              </a:rPr>
              <a:t> (~.1 </a:t>
            </a:r>
            <a:r>
              <a:rPr lang="it-IT" sz="2000" b="1" dirty="0" err="1" smtClean="0">
                <a:solidFill>
                  <a:schemeClr val="accent6"/>
                </a:solidFill>
                <a:latin typeface="Symbol" pitchFamily="18" charset="2"/>
              </a:rPr>
              <a:t>m</a:t>
            </a:r>
            <a:r>
              <a:rPr lang="it-IT" sz="2000" b="1" dirty="0" err="1" smtClean="0">
                <a:solidFill>
                  <a:schemeClr val="accent6"/>
                </a:solidFill>
                <a:latin typeface="+mj-lt"/>
              </a:rPr>
              <a:t>Sv</a:t>
            </a:r>
            <a:r>
              <a:rPr lang="it-IT" sz="2000" b="1" dirty="0" smtClean="0">
                <a:solidFill>
                  <a:schemeClr val="accent6"/>
                </a:solidFill>
                <a:latin typeface="+mj-lt"/>
              </a:rPr>
              <a:t>/h)</a:t>
            </a:r>
            <a:r>
              <a:rPr lang="it-IT" sz="2000" b="1" dirty="0" smtClean="0">
                <a:solidFill>
                  <a:schemeClr val="accent6"/>
                </a:solidFill>
              </a:rPr>
              <a:t> </a:t>
            </a:r>
            <a:r>
              <a:rPr lang="it-IT" sz="2000" b="1" dirty="0" err="1" smtClean="0">
                <a:solidFill>
                  <a:schemeClr val="accent6"/>
                </a:solidFill>
              </a:rPr>
              <a:t>compatible</a:t>
            </a:r>
            <a:r>
              <a:rPr lang="it-IT" sz="2000" b="1" dirty="0" smtClean="0">
                <a:solidFill>
                  <a:schemeClr val="accent6"/>
                </a:solidFill>
              </a:rPr>
              <a:t> with the </a:t>
            </a:r>
            <a:r>
              <a:rPr lang="it-IT" sz="2000" b="1" dirty="0" err="1" smtClean="0">
                <a:solidFill>
                  <a:schemeClr val="accent6"/>
                </a:solidFill>
              </a:rPr>
              <a:t>noise</a:t>
            </a:r>
            <a:r>
              <a:rPr lang="it-IT" sz="2000" b="1" dirty="0" smtClean="0">
                <a:solidFill>
                  <a:schemeClr val="accent6"/>
                </a:solidFill>
              </a:rPr>
              <a:t> </a:t>
            </a:r>
            <a:r>
              <a:rPr lang="it-IT" sz="2000" b="1" dirty="0" err="1" smtClean="0">
                <a:solidFill>
                  <a:schemeClr val="accent6"/>
                </a:solidFill>
              </a:rPr>
              <a:t>induced</a:t>
            </a:r>
            <a:r>
              <a:rPr lang="it-IT" sz="2000" b="1" dirty="0" smtClean="0">
                <a:solidFill>
                  <a:schemeClr val="accent6"/>
                </a:solidFill>
              </a:rPr>
              <a:t> by </a:t>
            </a:r>
            <a:r>
              <a:rPr lang="it-IT" sz="2000" b="1" dirty="0" err="1" smtClean="0">
                <a:solidFill>
                  <a:schemeClr val="accent6"/>
                </a:solidFill>
              </a:rPr>
              <a:t>radioactivity</a:t>
            </a:r>
            <a:r>
              <a:rPr lang="it-IT" sz="2000" b="1" dirty="0" smtClean="0">
                <a:solidFill>
                  <a:schemeClr val="accent6"/>
                </a:solidFill>
              </a:rPr>
              <a:t>?  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2018-11-07</a:t>
            </a:r>
            <a:endParaRPr lang="it-IT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BC5EC-A4F3-41DC-82BB-A15ADEA1A2B5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sp>
        <p:nvSpPr>
          <p:cNvPr id="8" name="Segnaposto contenuto 2"/>
          <p:cNvSpPr>
            <a:spLocks noGrp="1"/>
          </p:cNvSpPr>
          <p:nvPr>
            <p:ph sz="half" idx="1"/>
          </p:nvPr>
        </p:nvSpPr>
        <p:spPr>
          <a:xfrm>
            <a:off x="192519" y="2145675"/>
            <a:ext cx="8892480" cy="1080120"/>
          </a:xfrm>
        </p:spPr>
        <p:txBody>
          <a:bodyPr/>
          <a:lstStyle/>
          <a:p>
            <a:pPr marL="0" indent="0" algn="ctr">
              <a:buNone/>
            </a:pP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</a:rPr>
              <a:t>        </a:t>
            </a:r>
            <a:r>
              <a:rPr lang="it-IT" sz="2000" b="1" dirty="0" err="1" smtClean="0">
                <a:solidFill>
                  <a:srgbClr val="FF0000"/>
                </a:solidFill>
              </a:rPr>
              <a:t>Purpose</a:t>
            </a:r>
            <a:r>
              <a:rPr lang="it-IT" sz="2000" b="1" dirty="0" smtClean="0">
                <a:solidFill>
                  <a:srgbClr val="FF0000"/>
                </a:solidFill>
              </a:rPr>
              <a:t> of the test </a:t>
            </a:r>
            <a:r>
              <a:rPr lang="it-IT" sz="2000" b="1" dirty="0" err="1" smtClean="0">
                <a:solidFill>
                  <a:srgbClr val="FF0000"/>
                </a:solidFill>
              </a:rPr>
              <a:t>is</a:t>
            </a:r>
            <a:r>
              <a:rPr lang="it-IT" sz="2000" b="1" dirty="0" smtClean="0">
                <a:solidFill>
                  <a:srgbClr val="FF0000"/>
                </a:solidFill>
              </a:rPr>
              <a:t> to prove </a:t>
            </a:r>
            <a:r>
              <a:rPr lang="it-IT" sz="2000" b="1" dirty="0" err="1" smtClean="0">
                <a:solidFill>
                  <a:srgbClr val="FF0000"/>
                </a:solidFill>
              </a:rPr>
              <a:t>that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</a:rPr>
              <a:t>it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</a:rPr>
              <a:t>is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</a:rPr>
              <a:t>possible</a:t>
            </a:r>
            <a:r>
              <a:rPr lang="it-IT" sz="2000" b="1" dirty="0" smtClean="0">
                <a:solidFill>
                  <a:srgbClr val="FF0000"/>
                </a:solidFill>
              </a:rPr>
              <a:t> to record </a:t>
            </a:r>
            <a:r>
              <a:rPr lang="it-IT" sz="2000" b="1" dirty="0" err="1" smtClean="0">
                <a:solidFill>
                  <a:srgbClr val="FF0000"/>
                </a:solidFill>
              </a:rPr>
              <a:t>muon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</a:rPr>
              <a:t>tracks</a:t>
            </a:r>
            <a:r>
              <a:rPr lang="it-IT" sz="2000" b="1" dirty="0" smtClean="0">
                <a:solidFill>
                  <a:srgbClr val="FF0000"/>
                </a:solidFill>
              </a:rPr>
              <a:t> and to </a:t>
            </a:r>
            <a:r>
              <a:rPr lang="it-IT" sz="2000" b="1" dirty="0" err="1" smtClean="0">
                <a:solidFill>
                  <a:srgbClr val="FF0000"/>
                </a:solidFill>
              </a:rPr>
              <a:t>measure</a:t>
            </a:r>
            <a:r>
              <a:rPr lang="it-IT" sz="2000" b="1" dirty="0" smtClean="0">
                <a:solidFill>
                  <a:srgbClr val="FF0000"/>
                </a:solidFill>
              </a:rPr>
              <a:t>  the </a:t>
            </a:r>
            <a:r>
              <a:rPr lang="it-IT" sz="2000" b="1" dirty="0" err="1" smtClean="0">
                <a:solidFill>
                  <a:srgbClr val="FF0000"/>
                </a:solidFill>
              </a:rPr>
              <a:t>effects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</a:rPr>
              <a:t>induced</a:t>
            </a:r>
            <a:r>
              <a:rPr lang="it-IT" sz="2000" b="1" dirty="0" smtClean="0">
                <a:solidFill>
                  <a:srgbClr val="FF0000"/>
                </a:solidFill>
              </a:rPr>
              <a:t> by </a:t>
            </a:r>
            <a:r>
              <a:rPr lang="it-IT" sz="2000" b="1" dirty="0" err="1" smtClean="0">
                <a:solidFill>
                  <a:srgbClr val="FF0000"/>
                </a:solidFill>
              </a:rPr>
              <a:t>radioactivity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it-IT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lang="it-IT" sz="2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endParaRPr lang="it-IT" sz="2000" b="1" dirty="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endParaRPr lang="it-IT" sz="2000" b="1" dirty="0" smtClean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P. Checchia Vienna 2018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2262908" y="3095757"/>
            <a:ext cx="61206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en-US" sz="20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A small prototype:  </a:t>
            </a:r>
            <a:r>
              <a:rPr lang="en-US" sz="2000" b="1" kern="0" dirty="0">
                <a:solidFill>
                  <a:srgbClr val="FF0000"/>
                </a:solidFill>
                <a:cs typeface="Times New Roman" panose="02020603050405020304" pitchFamily="18" charset="0"/>
              </a:rPr>
              <a:t>8</a:t>
            </a:r>
            <a:r>
              <a:rPr lang="en-US" sz="20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layers of </a:t>
            </a:r>
            <a:r>
              <a:rPr lang="en-US" sz="2000" b="1" kern="0" dirty="0">
                <a:solidFill>
                  <a:srgbClr val="FF0000"/>
                </a:solidFill>
                <a:cs typeface="Times New Roman" panose="02020603050405020304" pitchFamily="18" charset="0"/>
              </a:rPr>
              <a:t>8</a:t>
            </a:r>
            <a:r>
              <a:rPr lang="en-US" sz="20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 Al tubes: </a:t>
            </a:r>
          </a:p>
          <a:p>
            <a:pPr lvl="0" algn="ctr" eaLnBrk="0" hangingPunct="0">
              <a:spcBef>
                <a:spcPct val="20000"/>
              </a:spcBef>
            </a:pPr>
            <a:r>
              <a:rPr lang="en-US" sz="2000" b="1" kern="0" dirty="0">
                <a:solidFill>
                  <a:srgbClr val="FF0000"/>
                </a:solidFill>
                <a:cs typeface="Times New Roman" panose="02020603050405020304" pitchFamily="18" charset="0"/>
              </a:rPr>
              <a:t>50</a:t>
            </a:r>
            <a:r>
              <a:rPr lang="en-US" sz="20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mm diameter, </a:t>
            </a:r>
            <a:r>
              <a:rPr lang="en-US" sz="2000" b="1" kern="0" dirty="0">
                <a:solidFill>
                  <a:srgbClr val="FF0000"/>
                </a:solidFill>
                <a:cs typeface="Times New Roman" panose="02020603050405020304" pitchFamily="18" charset="0"/>
              </a:rPr>
              <a:t>1.5</a:t>
            </a:r>
            <a:r>
              <a:rPr lang="en-US" sz="20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mm thickness, </a:t>
            </a:r>
            <a:r>
              <a:rPr lang="en-US" sz="2000" b="1" kern="0" dirty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US" sz="20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m length,                                                            central </a:t>
            </a:r>
            <a:r>
              <a:rPr lang="en-US" sz="2000" b="1" kern="0" dirty="0">
                <a:solidFill>
                  <a:srgbClr val="FF0000"/>
                </a:solidFill>
                <a:cs typeface="Times New Roman" panose="02020603050405020304" pitchFamily="18" charset="0"/>
              </a:rPr>
              <a:t>100</a:t>
            </a:r>
            <a:r>
              <a:rPr lang="en-US" sz="20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kern="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sz="20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m anode wire (+3000 V),</a:t>
            </a:r>
            <a:r>
              <a:rPr lang="pt-BR" sz="20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endParaRPr lang="pt-BR" sz="2000" b="1" kern="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0" algn="ctr" eaLnBrk="0" hangingPunct="0">
              <a:spcBef>
                <a:spcPct val="20000"/>
              </a:spcBef>
            </a:pPr>
            <a:r>
              <a:rPr lang="pt-BR" sz="20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Ar-CO</a:t>
            </a:r>
            <a:r>
              <a:rPr lang="pt-BR" sz="2000" b="1" kern="0" baseline="-25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pt-BR" sz="20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(85%-15%) gas mixture</a:t>
            </a:r>
          </a:p>
          <a:p>
            <a:pPr lvl="0" algn="ctr" eaLnBrk="0" hangingPunct="0">
              <a:spcBef>
                <a:spcPct val="20000"/>
              </a:spcBef>
            </a:pPr>
            <a:endParaRPr lang="pt-BR" sz="2000" b="1" kern="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0" algn="ctr" eaLnBrk="0" hangingPunct="0">
              <a:spcBef>
                <a:spcPct val="20000"/>
              </a:spcBef>
            </a:pPr>
            <a:endParaRPr lang="pt-BR" sz="2000" b="1" kern="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0" eaLnBrk="0" hangingPunct="0">
              <a:spcBef>
                <a:spcPct val="20000"/>
              </a:spcBef>
            </a:pPr>
            <a:r>
              <a:rPr lang="pt-BR" sz="2000" b="1" kern="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  <a:r>
              <a:rPr lang="pt-BR" sz="2000" b="1" kern="0" dirty="0">
                <a:solidFill>
                  <a:srgbClr val="FF0000"/>
                </a:solidFill>
                <a:cs typeface="Times New Roman" panose="02020603050405020304" pitchFamily="18" charset="0"/>
              </a:rPr>
              <a:t>realized by INFN Padova group</a:t>
            </a:r>
            <a:endParaRPr lang="en-US" sz="2000" b="1" kern="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42" y="4545102"/>
            <a:ext cx="3065717" cy="229876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901979">
            <a:off x="6111119" y="4930503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~0.60 m </a:t>
            </a:r>
            <a:endParaRPr lang="it-IT" sz="2000" dirty="0"/>
          </a:p>
        </p:txBody>
      </p:sp>
      <p:sp>
        <p:nvSpPr>
          <p:cNvPr id="17" name="Rectangle 16"/>
          <p:cNvSpPr/>
          <p:nvPr/>
        </p:nvSpPr>
        <p:spPr>
          <a:xfrm rot="5145804">
            <a:off x="6698047" y="5874466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~0.50 m </a:t>
            </a:r>
            <a:endParaRPr lang="it-IT" sz="2000" dirty="0"/>
          </a:p>
        </p:txBody>
      </p:sp>
      <p:sp>
        <p:nvSpPr>
          <p:cNvPr id="18" name="Rectangle 17"/>
          <p:cNvSpPr/>
          <p:nvPr/>
        </p:nvSpPr>
        <p:spPr>
          <a:xfrm rot="20783202">
            <a:off x="7796451" y="4909597"/>
            <a:ext cx="787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~2 m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970397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>
          <a:xfrm>
            <a:off x="611188" y="0"/>
            <a:ext cx="7772400" cy="1113658"/>
          </a:xfrm>
          <a:solidFill>
            <a:srgbClr val="66FFFF"/>
          </a:solidFill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accent6"/>
                </a:solidFill>
              </a:rPr>
              <a:t> Field test in nuclear power station at </a:t>
            </a:r>
            <a:r>
              <a:rPr lang="en-US" sz="3600" b="1" dirty="0" err="1" smtClean="0">
                <a:solidFill>
                  <a:schemeClr val="accent6"/>
                </a:solidFill>
              </a:rPr>
              <a:t>Neckarwestheim</a:t>
            </a:r>
            <a:endParaRPr lang="it-IT" sz="3600" b="1" dirty="0" smtClean="0">
              <a:solidFill>
                <a:schemeClr val="accent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42" y="2348880"/>
            <a:ext cx="2931160" cy="2199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5" r="19082"/>
          <a:stretch/>
        </p:blipFill>
        <p:spPr>
          <a:xfrm rot="5400000">
            <a:off x="6630301" y="2284829"/>
            <a:ext cx="2401483" cy="2529586"/>
          </a:xfrm>
          <a:prstGeom prst="rect">
            <a:avLst/>
          </a:prstGeom>
        </p:spPr>
      </p:pic>
      <p:pic>
        <p:nvPicPr>
          <p:cNvPr id="21" name="Picture 27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3471559" y="2379132"/>
            <a:ext cx="2804551" cy="1577560"/>
          </a:xfrm>
          <a:prstGeom prst="rect">
            <a:avLst/>
          </a:prstGeom>
          <a:ln w="108000">
            <a:solidFill>
              <a:srgbClr val="99CCFF"/>
            </a:solidFill>
            <a:round/>
          </a:ln>
        </p:spPr>
      </p:pic>
      <p:sp>
        <p:nvSpPr>
          <p:cNvPr id="10" name="TextBox 9"/>
          <p:cNvSpPr txBox="1"/>
          <p:nvPr/>
        </p:nvSpPr>
        <p:spPr>
          <a:xfrm>
            <a:off x="2772202" y="1174427"/>
            <a:ext cx="4464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Two positions for data taking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5735" y="1797558"/>
            <a:ext cx="3145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Far (~no radioactivity)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749274" y="1631475"/>
            <a:ext cx="2056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Near CASTOR</a:t>
            </a:r>
            <a:r>
              <a:rPr lang="en-US" sz="2000" b="1" dirty="0" smtClean="0">
                <a:cs typeface="Times New Roman" panose="02020603050405020304" pitchFamily="18" charset="0"/>
                <a:sym typeface="Symbol"/>
              </a:rPr>
              <a:t>® </a:t>
            </a:r>
            <a:r>
              <a:rPr lang="en-US" sz="2000" b="1" dirty="0">
                <a:cs typeface="Times New Roman" panose="02020603050405020304" pitchFamily="18" charset="0"/>
                <a:sym typeface="Symbol"/>
              </a:rPr>
              <a:t>~14</a:t>
            </a:r>
            <a:r>
              <a:rPr lang="en-US" sz="2000" b="1" dirty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m</a:t>
            </a:r>
            <a:r>
              <a:rPr lang="en-US" sz="2000" b="1" dirty="0">
                <a:cs typeface="Times New Roman" panose="02020603050405020304" pitchFamily="18" charset="0"/>
                <a:sym typeface="Symbol"/>
              </a:rPr>
              <a:t>Sv/h </a:t>
            </a:r>
            <a:r>
              <a:rPr lang="en-US" sz="2000" b="1" dirty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g</a:t>
            </a:r>
            <a:endParaRPr lang="en-US" sz="2000" b="1" dirty="0">
              <a:latin typeface="Symbol" panose="05050102010706020507" pitchFamily="18" charset="2"/>
              <a:cs typeface="Times New Roman" panose="02020603050405020304" pitchFamily="18" charset="0"/>
            </a:endParaRPr>
          </a:p>
          <a:p>
            <a:endParaRPr lang="en-US" sz="2000" b="1" dirty="0"/>
          </a:p>
        </p:txBody>
      </p:sp>
      <p:pic>
        <p:nvPicPr>
          <p:cNvPr id="28" name="Immagine 1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5796136" y="4790337"/>
            <a:ext cx="3250667" cy="1237619"/>
          </a:xfrm>
          <a:prstGeom prst="rect">
            <a:avLst/>
          </a:prstGeom>
          <a:ln w="108000">
            <a:solidFill>
              <a:srgbClr val="99CCFF"/>
            </a:solidFill>
            <a:round/>
          </a:ln>
        </p:spPr>
      </p:pic>
      <p:sp>
        <p:nvSpPr>
          <p:cNvPr id="13" name="TextBox 12"/>
          <p:cNvSpPr txBox="1"/>
          <p:nvPr/>
        </p:nvSpPr>
        <p:spPr>
          <a:xfrm>
            <a:off x="6160" y="4699732"/>
            <a:ext cx="5789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  <a:sym typeface="Symbol"/>
              </a:rPr>
              <a:t>Main result: it is possible to reconstruct muon tracks with very little additional background:</a:t>
            </a:r>
          </a:p>
          <a:p>
            <a:pPr algn="ctr"/>
            <a:r>
              <a:rPr lang="en-US" sz="1800" b="1" dirty="0">
                <a:cs typeface="Times New Roman" panose="02020603050405020304" pitchFamily="18" charset="0"/>
                <a:sym typeface="Symbol"/>
              </a:rPr>
              <a:t>Probability for a tube to have a hit in coincidence with a muon &lt;1%</a:t>
            </a:r>
            <a:endParaRPr lang="en-US" sz="1800" b="1" dirty="0">
              <a:cs typeface="Times New Roman" panose="02020603050405020304" pitchFamily="18" charset="0"/>
            </a:endParaRPr>
          </a:p>
        </p:txBody>
      </p:sp>
      <p:sp>
        <p:nvSpPr>
          <p:cNvPr id="30" name="CustomShape 15"/>
          <p:cNvSpPr/>
          <p:nvPr/>
        </p:nvSpPr>
        <p:spPr>
          <a:xfrm>
            <a:off x="3399601" y="3996665"/>
            <a:ext cx="2924636" cy="329208"/>
          </a:xfrm>
          <a:prstGeom prst="rect">
            <a:avLst/>
          </a:prstGeom>
          <a:solidFill>
            <a:srgbClr val="99CCFF"/>
          </a:solidFill>
          <a:ln w="108000">
            <a:solidFill>
              <a:srgbClr val="99CC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4000" tIns="54000" rIns="54000" bIns="54000"/>
          <a:lstStyle/>
          <a:p>
            <a:pPr algn="ctr">
              <a:lnSpc>
                <a:spcPct val="100000"/>
              </a:lnSpc>
            </a:pPr>
            <a:r>
              <a:rPr lang="en-GB" sz="1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Layout of the </a:t>
            </a:r>
            <a:r>
              <a:rPr lang="en-GB" sz="16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apparatus.  </a:t>
            </a:r>
            <a:endParaRPr lang="en-GB" sz="689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CustomShape 12"/>
          <p:cNvSpPr/>
          <p:nvPr/>
        </p:nvSpPr>
        <p:spPr>
          <a:xfrm>
            <a:off x="5796136" y="6130059"/>
            <a:ext cx="3288799" cy="271756"/>
          </a:xfrm>
          <a:prstGeom prst="rect">
            <a:avLst/>
          </a:prstGeom>
          <a:solidFill>
            <a:srgbClr val="99CCFF"/>
          </a:solidFill>
          <a:ln w="108000">
            <a:solidFill>
              <a:srgbClr val="99CC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4000" tIns="54000" rIns="54000" bIns="54000"/>
          <a:lstStyle/>
          <a:p>
            <a:pPr algn="ctr">
              <a:lnSpc>
                <a:spcPct val="100000"/>
              </a:lnSpc>
            </a:pPr>
            <a:r>
              <a:rPr lang="en-GB" sz="1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Display of reconstructed muon </a:t>
            </a:r>
            <a:r>
              <a:rPr lang="en-GB" sz="16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tracks</a:t>
            </a:r>
            <a:r>
              <a:rPr lang="en-GB" sz="16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.</a:t>
            </a:r>
            <a:r>
              <a:rPr lang="en-GB" sz="1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
</a:t>
            </a:r>
            <a:endParaRPr lang="en-GB" sz="689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524328" y="5214828"/>
            <a:ext cx="879564" cy="12361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361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>
          <a:xfrm>
            <a:off x="611188" y="0"/>
            <a:ext cx="7772400" cy="1113658"/>
          </a:xfrm>
          <a:solidFill>
            <a:srgbClr val="66FFFF"/>
          </a:solidFill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accent6"/>
                </a:solidFill>
              </a:rPr>
              <a:t> Field test in nuclear power station at </a:t>
            </a:r>
            <a:r>
              <a:rPr lang="en-US" sz="3600" b="1" dirty="0" err="1" smtClean="0">
                <a:solidFill>
                  <a:schemeClr val="accent6"/>
                </a:solidFill>
              </a:rPr>
              <a:t>Neckarwestheim</a:t>
            </a:r>
            <a:endParaRPr lang="it-IT" sz="3600" b="1" dirty="0" smtClean="0">
              <a:solidFill>
                <a:schemeClr val="accent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174427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cs typeface="Times New Roman" panose="02020603050405020304" pitchFamily="18" charset="0"/>
                <a:sym typeface="Symbol"/>
              </a:rPr>
              <a:t>The 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  <a:sym typeface="Symbol"/>
              </a:rPr>
              <a:t>test was not conceived to study the CASTOR® content but we can </a:t>
            </a:r>
            <a:r>
              <a:rPr lang="en-US" b="1" dirty="0" smtClean="0">
                <a:solidFill>
                  <a:srgbClr val="FF0000"/>
                </a:solidFill>
                <a:cs typeface="Times New Roman" panose="02020603050405020304" pitchFamily="18" charset="0"/>
                <a:sym typeface="Symbol"/>
              </a:rPr>
              <a:t>show the 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  <a:sym typeface="Symbol"/>
              </a:rPr>
              <a:t>influence  of the container to</a:t>
            </a:r>
            <a:r>
              <a:rPr lang="en-US" b="1" dirty="0">
                <a:cs typeface="Times New Roman" panose="02020603050405020304" pitchFamily="18" charset="0"/>
                <a:sym typeface="Symbol"/>
              </a:rPr>
              <a:t> modify 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  <a:sym typeface="Symbol"/>
              </a:rPr>
              <a:t> the muon flux </a:t>
            </a:r>
            <a:endParaRPr lang="en-US" b="1" dirty="0">
              <a:cs typeface="Times New Roman" panose="02020603050405020304" pitchFamily="18" charset="0"/>
            </a:endParaRPr>
          </a:p>
          <a:p>
            <a:pPr algn="ctr"/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55550" y="4934481"/>
            <a:ext cx="49111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cs typeface="Times New Roman" panose="02020603050405020304" pitchFamily="18" charset="0"/>
                <a:sym typeface="Symbol"/>
              </a:rPr>
              <a:t>Azimuthal </a:t>
            </a:r>
            <a:r>
              <a:rPr lang="en-US" sz="2000" b="1" dirty="0">
                <a:cs typeface="Times New Roman" panose="02020603050405020304" pitchFamily="18" charset="0"/>
                <a:sym typeface="Symbol"/>
              </a:rPr>
              <a:t>angle distribution, superimposed to the hall map sketch, for </a:t>
            </a:r>
            <a:r>
              <a:rPr lang="en-US" sz="2000" b="1" dirty="0">
                <a:solidFill>
                  <a:schemeClr val="accent2"/>
                </a:solidFill>
                <a:cs typeface="Times New Roman" panose="02020603050405020304" pitchFamily="18" charset="0"/>
                <a:sym typeface="Symbol"/>
              </a:rPr>
              <a:t>the far (blue) </a:t>
            </a:r>
            <a:r>
              <a:rPr lang="en-US" sz="2000" b="1" dirty="0">
                <a:cs typeface="Times New Roman" panose="02020603050405020304" pitchFamily="18" charset="0"/>
                <a:sym typeface="Symbol"/>
              </a:rPr>
              <a:t>and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  <a:sym typeface="Symbol"/>
              </a:rPr>
              <a:t> near (red</a:t>
            </a:r>
            <a:r>
              <a:rPr lang="en-US" sz="2000" b="1" dirty="0" smtClean="0">
                <a:solidFill>
                  <a:srgbClr val="FF0000"/>
                </a:solidFill>
                <a:cs typeface="Times New Roman" panose="02020603050405020304" pitchFamily="18" charset="0"/>
                <a:sym typeface="Symbol"/>
              </a:rPr>
              <a:t>) data.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cs typeface="Times New Roman" panose="02020603050405020304" pitchFamily="18" charset="0"/>
                <a:sym typeface="Symbol"/>
              </a:rPr>
              <a:t> The 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  <a:sym typeface="Symbol"/>
              </a:rPr>
              <a:t>flux reduction in correspondence of CASTOR® is evident. </a:t>
            </a:r>
            <a:endParaRPr lang="en-US" b="1" dirty="0">
              <a:solidFill>
                <a:srgbClr val="FF0000"/>
              </a:solidFill>
              <a:cs typeface="Times New Roman" panose="02020603050405020304" pitchFamily="18" charset="0"/>
              <a:sym typeface="Symbol"/>
            </a:endParaRPr>
          </a:p>
        </p:txBody>
      </p:sp>
      <p:pic>
        <p:nvPicPr>
          <p:cNvPr id="14" name="Picture 3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323528" y="2273956"/>
            <a:ext cx="3595428" cy="1172151"/>
          </a:xfrm>
          <a:prstGeom prst="rect">
            <a:avLst/>
          </a:prstGeom>
          <a:ln w="108000">
            <a:solidFill>
              <a:srgbClr val="99CCFF"/>
            </a:solidFill>
            <a:round/>
          </a:ln>
        </p:spPr>
      </p:pic>
      <p:pic>
        <p:nvPicPr>
          <p:cNvPr id="15" name="Picture 19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997780" y="2232524"/>
            <a:ext cx="3894700" cy="2680984"/>
          </a:xfrm>
          <a:prstGeom prst="rect">
            <a:avLst/>
          </a:prstGeom>
          <a:ln w="108000">
            <a:solidFill>
              <a:srgbClr val="99CCFF"/>
            </a:solidFill>
            <a:round/>
          </a:ln>
        </p:spPr>
      </p:pic>
      <p:sp>
        <p:nvSpPr>
          <p:cNvPr id="16" name="TextBox 15"/>
          <p:cNvSpPr txBox="1"/>
          <p:nvPr/>
        </p:nvSpPr>
        <p:spPr>
          <a:xfrm>
            <a:off x="43590" y="3537291"/>
            <a:ext cx="4211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cs typeface="Times New Roman" panose="02020603050405020304" pitchFamily="18" charset="0"/>
                <a:sym typeface="Symbol"/>
              </a:rPr>
              <a:t>Elevation </a:t>
            </a:r>
            <a:r>
              <a:rPr lang="en-US" sz="2000" b="1" dirty="0">
                <a:cs typeface="Times New Roman" panose="02020603050405020304" pitchFamily="18" charset="0"/>
                <a:sym typeface="Symbol"/>
              </a:rPr>
              <a:t>angle </a:t>
            </a:r>
            <a:r>
              <a:rPr lang="en-US" sz="2000" b="1" dirty="0" smtClean="0">
                <a:cs typeface="Times New Roman" panose="02020603050405020304" pitchFamily="18" charset="0"/>
                <a:sym typeface="Symbol"/>
              </a:rPr>
              <a:t>distribution: effects </a:t>
            </a:r>
            <a:r>
              <a:rPr lang="en-US" sz="2000" b="1" dirty="0">
                <a:cs typeface="Times New Roman" panose="02020603050405020304" pitchFamily="18" charset="0"/>
                <a:sym typeface="Symbol"/>
              </a:rPr>
              <a:t>of the geological environment and of CASTOR® presence.  </a:t>
            </a:r>
            <a:r>
              <a:rPr lang="en-US" sz="2000" b="1" dirty="0">
                <a:solidFill>
                  <a:schemeClr val="accent2"/>
                </a:solidFill>
                <a:cs typeface="Times New Roman" panose="02020603050405020304" pitchFamily="18" charset="0"/>
                <a:sym typeface="Symbol"/>
              </a:rPr>
              <a:t>The blue area </a:t>
            </a:r>
            <a:r>
              <a:rPr lang="en-US" sz="2000" b="1" dirty="0">
                <a:cs typeface="Times New Roman" panose="02020603050405020304" pitchFamily="18" charset="0"/>
                <a:sym typeface="Symbol"/>
              </a:rPr>
              <a:t>and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  <a:sym typeface="Symbol"/>
              </a:rPr>
              <a:t> the red curve </a:t>
            </a:r>
            <a:r>
              <a:rPr lang="en-US" sz="2000" b="1" dirty="0">
                <a:cs typeface="Times New Roman" panose="02020603050405020304" pitchFamily="18" charset="0"/>
                <a:sym typeface="Symbol"/>
              </a:rPr>
              <a:t>are normalized to the total number of entries of the corresponding data-taking.</a:t>
            </a:r>
          </a:p>
          <a:p>
            <a:pPr algn="ctr"/>
            <a:endParaRPr lang="en-US" b="1" dirty="0">
              <a:solidFill>
                <a:srgbClr val="FF0000"/>
              </a:solidFill>
              <a:cs typeface="Times New Roman" panose="02020603050405020304" pitchFamily="18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076552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2018-11-07</a:t>
            </a:r>
            <a:endParaRPr lang="it-IT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7E1F9F-AB87-453C-8971-E52F918F4189}" type="slidenum">
              <a:rPr lang="it-IT"/>
              <a:pPr/>
              <a:t>5</a:t>
            </a:fld>
            <a:endParaRPr lang="it-IT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0"/>
            <a:ext cx="6696075" cy="1052513"/>
          </a:xfrm>
          <a:solidFill>
            <a:srgbClr val="66FFFF"/>
          </a:solidFill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accent2"/>
                </a:solidFill>
              </a:rPr>
              <a:t> Conclusions and future perspective</a:t>
            </a:r>
            <a:endParaRPr lang="en-US" dirty="0" smtClean="0"/>
          </a:p>
        </p:txBody>
      </p:sp>
      <p:sp>
        <p:nvSpPr>
          <p:cNvPr id="1032" name="Text Box 4"/>
          <p:cNvSpPr txBox="1">
            <a:spLocks noChangeArrowheads="1"/>
          </p:cNvSpPr>
          <p:nvPr/>
        </p:nvSpPr>
        <p:spPr bwMode="auto">
          <a:xfrm>
            <a:off x="4840288" y="33051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10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0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038" name="Text Box 10"/>
          <p:cNvSpPr txBox="1">
            <a:spLocks noChangeArrowheads="1"/>
          </p:cNvSpPr>
          <p:nvPr/>
        </p:nvSpPr>
        <p:spPr bwMode="auto">
          <a:xfrm>
            <a:off x="611188" y="3213100"/>
            <a:ext cx="3313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1039" name="Text Box 11"/>
          <p:cNvSpPr txBox="1">
            <a:spLocks noChangeArrowheads="1"/>
          </p:cNvSpPr>
          <p:nvPr/>
        </p:nvSpPr>
        <p:spPr bwMode="auto">
          <a:xfrm>
            <a:off x="467544" y="1340768"/>
            <a:ext cx="7920880" cy="3323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6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</a:rPr>
              <a:t>The </a:t>
            </a:r>
            <a:r>
              <a:rPr lang="en-US" sz="2000" b="1" dirty="0">
                <a:solidFill>
                  <a:schemeClr val="accent2"/>
                </a:solidFill>
              </a:rPr>
              <a:t>technique works: </a:t>
            </a:r>
            <a:r>
              <a:rPr lang="en-US" sz="2000" b="1" dirty="0" smtClean="0">
                <a:solidFill>
                  <a:schemeClr val="accent2"/>
                </a:solidFill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</a:rPr>
              <a:t>it </a:t>
            </a:r>
            <a:r>
              <a:rPr lang="en-US" sz="2000" b="1" dirty="0">
                <a:solidFill>
                  <a:srgbClr val="FF0000"/>
                </a:solidFill>
              </a:rPr>
              <a:t>is possible </a:t>
            </a:r>
            <a:r>
              <a:rPr lang="en-US" sz="2000" b="1" dirty="0" smtClean="0">
                <a:solidFill>
                  <a:srgbClr val="FF0000"/>
                </a:solidFill>
              </a:rPr>
              <a:t>to study CASTOR content using </a:t>
            </a:r>
            <a:r>
              <a:rPr lang="en-US" sz="2000" b="1" dirty="0">
                <a:solidFill>
                  <a:srgbClr val="FF0000"/>
                </a:solidFill>
              </a:rPr>
              <a:t>cosmic </a:t>
            </a:r>
            <a:r>
              <a:rPr lang="en-US" sz="2000" b="1" dirty="0" err="1" smtClean="0">
                <a:solidFill>
                  <a:srgbClr val="FF0000"/>
                </a:solidFill>
              </a:rPr>
              <a:t>muons</a:t>
            </a:r>
            <a:r>
              <a:rPr lang="en-US" sz="2000" b="1" dirty="0" smtClean="0">
                <a:solidFill>
                  <a:srgbClr val="FF0000"/>
                </a:solidFill>
              </a:rPr>
              <a:t> measured with a gas drift detector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2000" b="1" dirty="0">
              <a:solidFill>
                <a:schemeClr val="accent6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chemeClr val="accent6"/>
                </a:solidFill>
              </a:rPr>
              <a:t>Given </a:t>
            </a:r>
            <a:r>
              <a:rPr lang="en-US" sz="2000" b="1" dirty="0">
                <a:solidFill>
                  <a:schemeClr val="accent6"/>
                </a:solidFill>
              </a:rPr>
              <a:t>the test positive results: next step is to realize a prototype covering a large fraction of a spent fuel container</a:t>
            </a:r>
          </a:p>
          <a:p>
            <a:pPr algn="ctr">
              <a:spcBef>
                <a:spcPct val="50000"/>
              </a:spcBef>
            </a:pPr>
            <a:endParaRPr lang="en-US" sz="2000" b="1" dirty="0" smtClean="0">
              <a:solidFill>
                <a:schemeClr val="accent6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2000" b="1" dirty="0" smtClean="0">
              <a:solidFill>
                <a:schemeClr val="accent6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3333CC"/>
                </a:solidFill>
              </a:rPr>
              <a:t>P. Checchia Vienna 2018</a:t>
            </a:r>
            <a:endParaRPr lang="it-IT">
              <a:solidFill>
                <a:srgbClr val="3333CC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70573"/>
            <a:ext cx="290766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9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2018-11-07</a:t>
            </a:r>
            <a:endParaRPr lang="it-IT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7E1F9F-AB87-453C-8971-E52F918F4189}" type="slidenum">
              <a:rPr lang="it-IT"/>
              <a:pPr/>
              <a:t>6</a:t>
            </a:fld>
            <a:endParaRPr lang="it-IT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23962" y="2617787"/>
            <a:ext cx="6696075" cy="1052513"/>
          </a:xfrm>
          <a:solidFill>
            <a:srgbClr val="66FFFF"/>
          </a:solidFill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accent2"/>
                </a:solidFill>
              </a:rPr>
              <a:t>  Backup slides</a:t>
            </a:r>
            <a:endParaRPr lang="en-US" dirty="0" smtClean="0"/>
          </a:p>
        </p:txBody>
      </p:sp>
      <p:sp>
        <p:nvSpPr>
          <p:cNvPr id="1032" name="Text Box 4"/>
          <p:cNvSpPr txBox="1">
            <a:spLocks noChangeArrowheads="1"/>
          </p:cNvSpPr>
          <p:nvPr/>
        </p:nvSpPr>
        <p:spPr bwMode="auto">
          <a:xfrm>
            <a:off x="4840288" y="33051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10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0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038" name="Text Box 10"/>
          <p:cNvSpPr txBox="1">
            <a:spLocks noChangeArrowheads="1"/>
          </p:cNvSpPr>
          <p:nvPr/>
        </p:nvSpPr>
        <p:spPr bwMode="auto">
          <a:xfrm>
            <a:off x="611188" y="3213100"/>
            <a:ext cx="3313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3333CC"/>
                </a:solidFill>
              </a:rPr>
              <a:t>P. Checchia Vienna 2018</a:t>
            </a:r>
            <a:endParaRPr lang="it-IT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56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>
          <a:xfrm>
            <a:off x="611188" y="0"/>
            <a:ext cx="7772400" cy="620713"/>
          </a:xfrm>
          <a:solidFill>
            <a:srgbClr val="66FFFF"/>
          </a:solidFill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accent6"/>
                </a:solidFill>
              </a:rPr>
              <a:t> The detector for a test</a:t>
            </a:r>
            <a:endParaRPr lang="it-IT" sz="3600" b="1" dirty="0" smtClean="0">
              <a:solidFill>
                <a:schemeClr val="accent6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BC5EC-A4F3-41DC-82BB-A15ADEA1A2B5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2018-11-07</a:t>
            </a:r>
            <a:endParaRPr lang="it-IT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908720"/>
            <a:ext cx="3200400" cy="426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3" y="646656"/>
            <a:ext cx="4118540" cy="3086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18" y="3772695"/>
            <a:ext cx="4098290" cy="30759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16088" y="407707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commissioning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6088" y="324881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construction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8184" y="474346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ready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Checchia Vienna 2018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5485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>
          <a:xfrm>
            <a:off x="611188" y="0"/>
            <a:ext cx="7772400" cy="620713"/>
          </a:xfrm>
          <a:solidFill>
            <a:srgbClr val="66FFFF"/>
          </a:solidFill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chemeClr val="accent6"/>
                </a:solidFill>
              </a:rPr>
              <a:t>A possible detector</a:t>
            </a:r>
            <a:endParaRPr lang="it-IT" sz="3600" b="1" smtClean="0">
              <a:solidFill>
                <a:schemeClr val="accent6"/>
              </a:solidFill>
            </a:endParaRPr>
          </a:p>
        </p:txBody>
      </p:sp>
      <p:sp>
        <p:nvSpPr>
          <p:cNvPr id="22531" name="Segnaposto contenuto 2"/>
          <p:cNvSpPr>
            <a:spLocks noGrp="1"/>
          </p:cNvSpPr>
          <p:nvPr>
            <p:ph sz="half" idx="1"/>
          </p:nvPr>
        </p:nvSpPr>
        <p:spPr>
          <a:xfrm>
            <a:off x="0" y="765175"/>
            <a:ext cx="4097338" cy="4114800"/>
          </a:xfrm>
        </p:spPr>
        <p:txBody>
          <a:bodyPr/>
          <a:lstStyle/>
          <a:p>
            <a:pPr>
              <a:defRPr/>
            </a:pPr>
            <a:r>
              <a:rPr lang="it-IT" sz="2400" b="1" smtClean="0">
                <a:solidFill>
                  <a:srgbClr val="FF0000"/>
                </a:solidFill>
              </a:rPr>
              <a:t>Drift tubes </a:t>
            </a:r>
            <a:r>
              <a:rPr lang="it-IT" sz="2400" b="1" smtClean="0">
                <a:solidFill>
                  <a:schemeClr val="accent6"/>
                </a:solidFill>
              </a:rPr>
              <a:t>technique is adequate for industrial production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2018-11-07</a:t>
            </a:r>
            <a:endParaRPr lang="it-IT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BC5EC-A4F3-41DC-82BB-A15ADEA1A2B5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sp>
        <p:nvSpPr>
          <p:cNvPr id="24" name="Segnaposto contenuto 2"/>
          <p:cNvSpPr>
            <a:spLocks noGrp="1"/>
          </p:cNvSpPr>
          <p:nvPr>
            <p:ph sz="half" idx="1"/>
          </p:nvPr>
        </p:nvSpPr>
        <p:spPr>
          <a:xfrm>
            <a:off x="0" y="2492896"/>
            <a:ext cx="3240360" cy="4114800"/>
          </a:xfrm>
        </p:spPr>
        <p:txBody>
          <a:bodyPr/>
          <a:lstStyle/>
          <a:p>
            <a:pPr>
              <a:defRPr/>
            </a:pPr>
            <a:r>
              <a:rPr lang="en-US" sz="2000" b="1" smtClean="0"/>
              <a:t>A charged particle crossing the tube ionizes the gas </a:t>
            </a:r>
          </a:p>
          <a:p>
            <a:pPr>
              <a:buNone/>
              <a:defRPr/>
            </a:pPr>
            <a:r>
              <a:rPr lang="en-US" sz="2000" b="1" smtClean="0"/>
              <a:t>	(e.g. </a:t>
            </a:r>
            <a:r>
              <a:rPr lang="en-US" sz="2000" b="1" err="1" smtClean="0"/>
              <a:t>Ar</a:t>
            </a:r>
            <a:r>
              <a:rPr lang="en-US" sz="2000" b="1" smtClean="0"/>
              <a:t> 85% CO</a:t>
            </a:r>
            <a:r>
              <a:rPr lang="en-US" sz="2000" b="1" baseline="-25000" smtClean="0"/>
              <a:t>2</a:t>
            </a:r>
            <a:r>
              <a:rPr lang="en-US" sz="2000" b="1" smtClean="0"/>
              <a:t> 15%)</a:t>
            </a:r>
          </a:p>
          <a:p>
            <a:pPr>
              <a:defRPr/>
            </a:pPr>
            <a:r>
              <a:rPr lang="en-US" sz="2000" b="1" smtClean="0">
                <a:solidFill>
                  <a:schemeClr val="accent6"/>
                </a:solidFill>
              </a:rPr>
              <a:t>Electrons </a:t>
            </a:r>
            <a:r>
              <a:rPr lang="en-US" sz="2000" b="1" smtClean="0"/>
              <a:t>drift in presence of the electric field and in proximity of the </a:t>
            </a:r>
            <a:r>
              <a:rPr lang="en-US" sz="2000" b="1" smtClean="0">
                <a:solidFill>
                  <a:srgbClr val="FF0000"/>
                </a:solidFill>
              </a:rPr>
              <a:t>wire</a:t>
            </a:r>
            <a:r>
              <a:rPr lang="en-US" sz="2000" b="1" smtClean="0">
                <a:solidFill>
                  <a:schemeClr val="accent6"/>
                </a:solidFill>
              </a:rPr>
              <a:t> </a:t>
            </a:r>
            <a:r>
              <a:rPr lang="en-US" sz="2000" b="1" smtClean="0">
                <a:solidFill>
                  <a:srgbClr val="FF0000"/>
                </a:solidFill>
              </a:rPr>
              <a:t>(E~1/r) </a:t>
            </a:r>
            <a:r>
              <a:rPr lang="en-US" sz="2000" b="1" smtClean="0">
                <a:solidFill>
                  <a:schemeClr val="accent6"/>
                </a:solidFill>
              </a:rPr>
              <a:t>an avalanche </a:t>
            </a:r>
            <a:r>
              <a:rPr lang="en-US" sz="2000" b="1" smtClean="0"/>
              <a:t>process starts allowing signal detection</a:t>
            </a:r>
            <a:endParaRPr lang="it-IT" sz="2000" b="1" smtClean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9463" y="836712"/>
            <a:ext cx="3284537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 rot="2516085">
            <a:off x="4353522" y="3757362"/>
            <a:ext cx="1304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accent2"/>
                </a:solidFill>
              </a:rPr>
              <a:t>- - - -</a:t>
            </a:r>
            <a:endParaRPr lang="it-IT" sz="1200" b="1">
              <a:solidFill>
                <a:schemeClr val="accent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2809823">
            <a:off x="4425531" y="3613346"/>
            <a:ext cx="1304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rgbClr val="FF0000"/>
                </a:solidFill>
              </a:rPr>
              <a:t>++++</a:t>
            </a:r>
            <a:endParaRPr lang="it-IT" sz="1200" b="1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56176" y="4797152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accent2"/>
                </a:solidFill>
              </a:rPr>
              <a:t>Typical drift time:              ~1 </a:t>
            </a:r>
            <a:r>
              <a:rPr lang="en-US" sz="2000" b="1" smtClean="0">
                <a:solidFill>
                  <a:schemeClr val="accent2"/>
                </a:solidFill>
                <a:latin typeface="Symbol" pitchFamily="18" charset="2"/>
              </a:rPr>
              <a:t>m</a:t>
            </a:r>
            <a:r>
              <a:rPr lang="en-US" sz="2000" b="1" smtClean="0">
                <a:solidFill>
                  <a:schemeClr val="accent2"/>
                </a:solidFill>
              </a:rPr>
              <a:t>s for 2.5 cm</a:t>
            </a:r>
            <a:endParaRPr lang="it-IT" sz="2000" b="1">
              <a:solidFill>
                <a:schemeClr val="accent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51920" y="242088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accent2"/>
                </a:solidFill>
              </a:rPr>
              <a:t> </a:t>
            </a:r>
            <a:r>
              <a:rPr lang="en-US" sz="200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000" baseline="30000" smtClean="0">
                <a:solidFill>
                  <a:srgbClr val="FF0000"/>
                </a:solidFill>
              </a:rPr>
              <a:t>+</a:t>
            </a:r>
            <a:endParaRPr lang="it-IT" sz="2000" baseline="30000">
              <a:solidFill>
                <a:srgbClr val="FF0000"/>
              </a:solidFill>
            </a:endParaRPr>
          </a:p>
        </p:txBody>
      </p:sp>
      <p:pic>
        <p:nvPicPr>
          <p:cNvPr id="13315" name="Picture 3" descr="Image result for ground symb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797152"/>
            <a:ext cx="524257" cy="524257"/>
          </a:xfrm>
          <a:prstGeom prst="rect">
            <a:avLst/>
          </a:prstGeom>
          <a:noFill/>
        </p:spPr>
      </p:pic>
      <p:pic>
        <p:nvPicPr>
          <p:cNvPr id="19" name="Immagine 6" descr="cella_Geiger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924944"/>
            <a:ext cx="2206890" cy="252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Line 24"/>
          <p:cNvSpPr>
            <a:spLocks noChangeShapeType="1"/>
          </p:cNvSpPr>
          <p:nvPr/>
        </p:nvSpPr>
        <p:spPr bwMode="auto">
          <a:xfrm>
            <a:off x="3563888" y="2276872"/>
            <a:ext cx="2448272" cy="25922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P. Checchia Vienna 2018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4254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43819</TotalTime>
  <Words>471</Words>
  <Application>Microsoft Office PowerPoint</Application>
  <PresentationFormat>On-screen Show (4:3)</PresentationFormat>
  <Paragraphs>72</Paragraphs>
  <Slides>8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Symbol</vt:lpstr>
      <vt:lpstr>Times New Roman</vt:lpstr>
      <vt:lpstr>Struttura predefinita</vt:lpstr>
      <vt:lpstr>1_Struttura predefinita</vt:lpstr>
      <vt:lpstr> Muography of spent fuel containers for safeguards  purposes </vt:lpstr>
      <vt:lpstr>A radioactive environment</vt:lpstr>
      <vt:lpstr> Field test in nuclear power station at Neckarwestheim</vt:lpstr>
      <vt:lpstr> Field test in nuclear power station at Neckarwestheim</vt:lpstr>
      <vt:lpstr> Conclusions and future perspective</vt:lpstr>
      <vt:lpstr>  Backup slides</vt:lpstr>
      <vt:lpstr> The detector for a test</vt:lpstr>
      <vt:lpstr>A possible detector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checchia</dc:creator>
  <cp:lastModifiedBy>Paolo Checchia</cp:lastModifiedBy>
  <cp:revision>706</cp:revision>
  <dcterms:created xsi:type="dcterms:W3CDTF">1601-01-01T00:00:00Z</dcterms:created>
  <dcterms:modified xsi:type="dcterms:W3CDTF">2018-10-04T14:06:22Z</dcterms:modified>
</cp:coreProperties>
</file>