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4"/>
  </p:sldMasterIdLst>
  <p:notesMasterIdLst>
    <p:notesMasterId r:id="rId21"/>
  </p:notesMasterIdLst>
  <p:handoutMasterIdLst>
    <p:handoutMasterId r:id="rId22"/>
  </p:handoutMasterIdLst>
  <p:sldIdLst>
    <p:sldId id="260" r:id="rId5"/>
    <p:sldId id="263" r:id="rId6"/>
    <p:sldId id="271" r:id="rId7"/>
    <p:sldId id="267" r:id="rId8"/>
    <p:sldId id="273" r:id="rId9"/>
    <p:sldId id="274" r:id="rId10"/>
    <p:sldId id="275" r:id="rId11"/>
    <p:sldId id="282" r:id="rId12"/>
    <p:sldId id="279" r:id="rId13"/>
    <p:sldId id="283" r:id="rId14"/>
    <p:sldId id="280" r:id="rId15"/>
    <p:sldId id="270" r:id="rId16"/>
    <p:sldId id="281" r:id="rId17"/>
    <p:sldId id="268" r:id="rId18"/>
    <p:sldId id="269" r:id="rId19"/>
    <p:sldId id="272" r:id="rId20"/>
  </p:sldIdLst>
  <p:sldSz cx="10972800" cy="8229600" type="B4JIS"/>
  <p:notesSz cx="7010400" cy="92964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1E8E7"/>
    <a:srgbClr val="719500"/>
    <a:srgbClr val="007836"/>
    <a:srgbClr val="BE0F34"/>
    <a:srgbClr val="820150"/>
    <a:srgbClr val="502D7F"/>
    <a:srgbClr val="00338E"/>
    <a:srgbClr val="0081AB"/>
    <a:srgbClr val="758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62996" autoAdjust="0"/>
  </p:normalViewPr>
  <p:slideViewPr>
    <p:cSldViewPr snapToGrid="0" snapToObjects="1">
      <p:cViewPr varScale="1">
        <p:scale>
          <a:sx n="70" d="100"/>
          <a:sy n="70" d="100"/>
        </p:scale>
        <p:origin x="21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About the Image: PNNL Aerial Photo</a:t>
            </a:r>
          </a:p>
          <a:p>
            <a:r>
              <a:rPr lang="en-US" dirty="0"/>
              <a:t>Aerial photo of the Pacific Northwest National Laboratory campus from the west.</a:t>
            </a:r>
          </a:p>
          <a:p>
            <a:r>
              <a:rPr lang="en-US" dirty="0"/>
              <a:t>https://www.flickr.com/photos/pnnl/42712951642/in/album-72157670058514908/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7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points are long, might suggest some simple phrases, like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Member State confidence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Rigor and consistency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Eliminates unintentional bias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Clear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1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1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2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change to </a:t>
            </a:r>
            <a:r>
              <a:rPr lang="en-US" i="1" dirty="0"/>
              <a:t>analyzes acquisition paths and prioritizes </a:t>
            </a:r>
            <a:r>
              <a:rPr lang="en-US" dirty="0"/>
              <a:t>technical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0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”plausible”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8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685800" y="0"/>
            <a:ext cx="41148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028700" y="7543800"/>
            <a:ext cx="27432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450"/>
              </a:spcAft>
            </a:pPr>
            <a:r>
              <a:rPr lang="en-US" sz="6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743200"/>
            <a:ext cx="3429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36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897" y="5669280"/>
            <a:ext cx="3429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35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/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=""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983356"/>
            <a:ext cx="3429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2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/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2782957" y="-1245704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2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237744"/>
            <a:ext cx="96012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897" y="7178040"/>
            <a:ext cx="618363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1652" y="7249637"/>
            <a:ext cx="697357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=""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8731" y="4915645"/>
            <a:ext cx="24681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October 19, 2018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=""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1778" y="7730118"/>
            <a:ext cx="370284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457200"/>
            <a:ext cx="58293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=""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6858000"/>
            <a:ext cx="58293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295526"/>
            <a:ext cx="3429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=""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45844" y="4373033"/>
            <a:ext cx="3429000" cy="3429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617220" indent="-205740">
              <a:buFont typeface="Wingdings" panose="05000000000000000000" pitchFamily="2" charset="2"/>
              <a:buChar char="§"/>
              <a:defRPr sz="1800"/>
            </a:lvl2pPr>
            <a:lvl3pPr marL="1028700" indent="-205740">
              <a:buFont typeface="Wingdings" panose="05000000000000000000" pitchFamily="2" charset="2"/>
              <a:buChar char="ü"/>
              <a:defRPr sz="1500"/>
            </a:lvl3pPr>
            <a:lvl4pPr>
              <a:defRPr sz="1350"/>
            </a:lvl4pPr>
            <a:lvl5pPr marL="1851660" indent="-20574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=""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=""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3" name="Slide Number Placeholder 3">
            <a:extLst>
              <a:ext uri="{FF2B5EF4-FFF2-40B4-BE49-F238E27FC236}">
                <a16:creationId xmlns=""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=""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2982" y="457199"/>
            <a:ext cx="5829300" cy="73152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7220" indent="-20574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205740">
              <a:buFont typeface="Wingdings" panose="05000000000000000000" pitchFamily="2" charset="2"/>
              <a:buChar char="ü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51660" indent="-20574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45844" y="4373033"/>
            <a:ext cx="3429000" cy="3429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617220" indent="-205740">
              <a:buFont typeface="Wingdings" panose="05000000000000000000" pitchFamily="2" charset="2"/>
              <a:buChar char="§"/>
              <a:defRPr sz="1800"/>
            </a:lvl2pPr>
            <a:lvl3pPr marL="1028700" indent="-205740">
              <a:buFont typeface="Wingdings" panose="05000000000000000000" pitchFamily="2" charset="2"/>
              <a:buChar char="ü"/>
              <a:defRPr sz="1500"/>
            </a:lvl3pPr>
            <a:lvl4pPr>
              <a:defRPr sz="1350"/>
            </a:lvl4pPr>
            <a:lvl5pPr marL="1851660" indent="-20574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=""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=""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295526"/>
            <a:ext cx="3429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70934"/>
            <a:ext cx="82296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=""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28700" y="2057400"/>
            <a:ext cx="9601200" cy="5486401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7220" indent="-20574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205740">
              <a:buFont typeface="Wingdings" panose="05000000000000000000" pitchFamily="2" charset="2"/>
              <a:buChar char="ü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51660" indent="-20574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=""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=""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4572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86700" y="4572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43434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86700" y="43434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29718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68580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=""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86700" y="29718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86700" y="68580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=""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295526"/>
            <a:ext cx="3429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=""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45844" y="4373033"/>
            <a:ext cx="3429000" cy="3429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617220" indent="-205740">
              <a:buFont typeface="Wingdings" panose="05000000000000000000" pitchFamily="2" charset="2"/>
              <a:buChar char="§"/>
              <a:defRPr sz="1800"/>
            </a:lvl2pPr>
            <a:lvl3pPr marL="1028700" indent="-205740">
              <a:buFont typeface="Wingdings" panose="05000000000000000000" pitchFamily="2" charset="2"/>
              <a:buChar char="ü"/>
              <a:defRPr sz="1500"/>
            </a:lvl3pPr>
            <a:lvl4pPr>
              <a:defRPr sz="1350"/>
            </a:lvl4pPr>
            <a:lvl5pPr marL="1851660" indent="-20574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=""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=""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539496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0" y="274320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3395" y="539496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3395" y="274320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78090" y="539496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78090" y="274320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=""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700" y="429768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=""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870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=""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3395" y="429768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=""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3395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=""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8090" y="429768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=""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809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=""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70934"/>
            <a:ext cx="82296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=""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=""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=""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028700" y="2194560"/>
            <a:ext cx="9601200" cy="525886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7220" indent="-20574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205740">
              <a:buFont typeface="Wingdings" panose="05000000000000000000" pitchFamily="2" charset="2"/>
              <a:buChar char="ü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51660" indent="-20574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5060516"/>
            <a:ext cx="305181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0" y="2066544"/>
            <a:ext cx="305181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3395" y="5060516"/>
            <a:ext cx="305181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3395" y="2066544"/>
            <a:ext cx="305181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78090" y="5060516"/>
            <a:ext cx="305181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78090" y="2066544"/>
            <a:ext cx="305181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=""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700" y="3959352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=""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870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=""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3395" y="3959352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=""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3395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=""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8090" y="3959352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=""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809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=""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=""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=""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70934"/>
            <a:ext cx="82296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=""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028700" y="2057400"/>
            <a:ext cx="3429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41036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685800" y="0"/>
            <a:ext cx="41148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8700" y="237744"/>
            <a:ext cx="96012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1778" y="7627938"/>
            <a:ext cx="370284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EE0BE7-99BF-4161-B088-8724880A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3771900"/>
            <a:ext cx="3429000" cy="1371600"/>
          </a:xfrm>
        </p:spPr>
        <p:txBody>
          <a:bodyPr/>
          <a:lstStyle/>
          <a:p>
            <a:r>
              <a:rPr lang="en-US" dirty="0"/>
              <a:t>Examining Inspection Frequency under the State-Level Concept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6AF8584-F7D3-43CB-B2DB-D1799F283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7897" y="5427715"/>
            <a:ext cx="3429000" cy="274320"/>
          </a:xfrm>
        </p:spPr>
        <p:txBody>
          <a:bodyPr/>
          <a:lstStyle/>
          <a:p>
            <a:pPr algn="l"/>
            <a:r>
              <a:rPr lang="en-US" dirty="0" smtClean="0"/>
              <a:t>Presented by Ken Jarman</a:t>
            </a:r>
            <a:br>
              <a:rPr lang="en-US" dirty="0" smtClean="0"/>
            </a:br>
            <a:r>
              <a:rPr lang="en-US" dirty="0" smtClean="0"/>
              <a:t>with Ty Otto, Mark Schanfein*, </a:t>
            </a:r>
            <a:br>
              <a:rPr lang="en-US" dirty="0" smtClean="0"/>
            </a:br>
            <a:r>
              <a:rPr lang="en-US" dirty="0" smtClean="0"/>
              <a:t>and Ben Wilson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B3C12910-3A9C-4FFC-A950-52D0A3173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6440854"/>
            <a:ext cx="3429000" cy="205740"/>
          </a:xfrm>
        </p:spPr>
        <p:txBody>
          <a:bodyPr/>
          <a:lstStyle/>
          <a:p>
            <a:pPr algn="l"/>
            <a:r>
              <a:rPr lang="en-US" dirty="0"/>
              <a:t>Pacific Northwest National </a:t>
            </a:r>
            <a:r>
              <a:rPr lang="en-US" dirty="0" smtClean="0"/>
              <a:t>Laboratory</a:t>
            </a:r>
          </a:p>
          <a:p>
            <a:pPr algn="l"/>
            <a:r>
              <a:rPr lang="en-US" dirty="0" smtClean="0"/>
              <a:t>* M. Schanfein now at Idaho National Laboratory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60759" y="7874757"/>
            <a:ext cx="1410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PNNL-SA-</a:t>
            </a:r>
            <a:r>
              <a:rPr lang="en-US" sz="1200" dirty="0"/>
              <a:t>138943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#2: State with high technical capability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99563"/>
              </p:ext>
            </p:extLst>
          </p:nvPr>
        </p:nvGraphicFramePr>
        <p:xfrm>
          <a:off x="1264723" y="4830452"/>
          <a:ext cx="6421584" cy="2560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84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23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4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Facilities and capabilities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2 MTR (5 </a:t>
                      </a:r>
                      <a:r>
                        <a:rPr lang="en-US" sz="1400" dirty="0" err="1">
                          <a:effectLst/>
                        </a:rPr>
                        <a:t>MWth</a:t>
                      </a:r>
                      <a:r>
                        <a:rPr lang="en-US" sz="1400" dirty="0">
                          <a:effectLst/>
                        </a:rPr>
                        <a:t> and 35 </a:t>
                      </a:r>
                      <a:r>
                        <a:rPr lang="en-US" sz="1400" dirty="0" err="1">
                          <a:effectLst/>
                        </a:rPr>
                        <a:t>MWth</a:t>
                      </a:r>
                      <a:r>
                        <a:rPr lang="en-US" sz="1400" dirty="0">
                          <a:effectLst/>
                        </a:rPr>
                        <a:t>), 4 hot cells, 2 LWR (1000 </a:t>
                      </a:r>
                      <a:r>
                        <a:rPr lang="en-US" sz="1400" dirty="0" err="1">
                          <a:effectLst/>
                        </a:rPr>
                        <a:t>MWe</a:t>
                      </a:r>
                      <a:r>
                        <a:rPr lang="en-US" sz="1400" dirty="0">
                          <a:effectLst/>
                        </a:rPr>
                        <a:t>),</a:t>
                      </a:r>
                      <a:r>
                        <a:rPr lang="en-US" sz="1400" baseline="0" dirty="0">
                          <a:effectLst/>
                        </a:rPr>
                        <a:t> 1 R&amp;D GCEP, conversion, fuel fabrication, U mining</a:t>
                      </a:r>
                      <a:endParaRPr lang="en-US" sz="1400" dirty="0">
                        <a:effectLst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Technical objectives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Detect diversion of fresh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or spent fuel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Time to complete path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6 months (HEU path);</a:t>
                      </a:r>
                      <a:r>
                        <a:rPr lang="en-US" sz="1400" baseline="0" dirty="0">
                          <a:effectLst/>
                        </a:rPr>
                        <a:t> 12 months (Pu path)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effectLst/>
                        </a:rPr>
                        <a:t>Target</a:t>
                      </a:r>
                      <a:r>
                        <a:rPr lang="en-US" sz="1400" b="1" baseline="0" dirty="0" smtClean="0">
                          <a:effectLst/>
                        </a:rPr>
                        <a:t> l</a:t>
                      </a:r>
                      <a:r>
                        <a:rPr lang="en-US" sz="1400" b="1" dirty="0" smtClean="0">
                          <a:effectLst/>
                        </a:rPr>
                        <a:t>ead </a:t>
                      </a:r>
                      <a:r>
                        <a:rPr lang="en-US" sz="1400" b="1" dirty="0">
                          <a:effectLst/>
                        </a:rPr>
                        <a:t>time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0.5 months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>
                          <a:effectLst/>
                        </a:rPr>
                        <a:t>“Worst-case” time window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3 months (HEU path); 1 month</a:t>
                      </a:r>
                      <a:r>
                        <a:rPr lang="en-US" sz="1400" baseline="0" dirty="0">
                          <a:effectLst/>
                        </a:rPr>
                        <a:t> (Pu path)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Safeguards status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CSA + AP only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CSA + AP + BC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Probability of absence of undeclared activities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20%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90%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Calculated timeliness goal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~3 months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~5 months (HEU);</a:t>
                      </a:r>
                      <a:r>
                        <a:rPr lang="en-US" sz="1400" b="1" baseline="0" dirty="0">
                          <a:effectLst/>
                        </a:rPr>
                        <a:t> </a:t>
                      </a:r>
                      <a:br>
                        <a:rPr lang="en-US" sz="1400" b="1" baseline="0" dirty="0">
                          <a:effectLst/>
                        </a:rPr>
                      </a:br>
                      <a:r>
                        <a:rPr lang="en-US" sz="1400" b="1" baseline="0" dirty="0">
                          <a:effectLst/>
                        </a:rPr>
                        <a:t>~10 months (Pu)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64724" y="2715939"/>
                <a:ext cx="89498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/>
                        <m:t>T</m:t>
                      </m:r>
                      <m:r>
                        <m:rPr>
                          <m:nor/>
                        </m:rPr>
                        <a:rPr lang="en-US" sz="2400" i="1" baseline="-25000"/>
                        <m:t>HEU</m:t>
                      </m:r>
                      <m:r>
                        <m:rPr>
                          <m:nor/>
                        </m:rPr>
                        <a:rPr lang="en-US" sz="2400" i="1" baseline="-25000"/>
                        <m:t>−</m:t>
                      </m:r>
                      <m:r>
                        <m:rPr>
                          <m:nor/>
                        </m:rPr>
                        <a:rPr lang="en-US" sz="2400" baseline="-25000"/>
                        <m:t>goal</m:t>
                      </m:r>
                      <m:r>
                        <m:rPr>
                          <m:nor/>
                        </m:rPr>
                        <a:rPr lang="en-US" sz="2400"/>
                        <m:t> = (6 – 0.5 </m:t>
                      </m:r>
                      <m:r>
                        <m:rPr>
                          <m:nor/>
                        </m:rPr>
                        <a:rPr lang="en-US" sz="2400"/>
                        <m:t>months</m:t>
                      </m:r>
                      <m:r>
                        <m:rPr>
                          <m:nor/>
                        </m:rPr>
                        <a:rPr lang="en-US" sz="2400"/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𝑎𝑏𝑠𝑒𝑛𝑐𝑒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/>
                        <m:t>+ (3 </m:t>
                      </m:r>
                      <m:r>
                        <m:rPr>
                          <m:nor/>
                        </m:rPr>
                        <a:rPr lang="en-US" sz="2400"/>
                        <m:t>months</m:t>
                      </m:r>
                      <m:r>
                        <m:rPr>
                          <m:nor/>
                        </m:rPr>
                        <a:rPr lang="en-US" sz="2400"/>
                        <m:t>)(1−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𝑎𝑏𝑠𝑒𝑛𝑐𝑒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/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724" y="2715939"/>
                <a:ext cx="8949870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27496" y="3591064"/>
                <a:ext cx="82243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/>
                        <m:t>T</m:t>
                      </m:r>
                      <m:r>
                        <m:rPr>
                          <m:nor/>
                        </m:rPr>
                        <a:rPr lang="en-US" sz="2400" i="1" baseline="-25000"/>
                        <m:t>Pu</m:t>
                      </m:r>
                      <m:r>
                        <m:rPr>
                          <m:nor/>
                        </m:rPr>
                        <a:rPr lang="en-US" sz="2400" i="1" baseline="-25000"/>
                        <m:t>−</m:t>
                      </m:r>
                      <m:r>
                        <m:rPr>
                          <m:nor/>
                        </m:rPr>
                        <a:rPr lang="en-US" sz="2400" baseline="-25000"/>
                        <m:t>goal</m:t>
                      </m:r>
                      <m:r>
                        <m:rPr>
                          <m:nor/>
                        </m:rPr>
                        <a:rPr lang="en-US" sz="2400"/>
                        <m:t> = (12– 0.5 </m:t>
                      </m:r>
                      <m:r>
                        <m:rPr>
                          <m:nor/>
                        </m:rPr>
                        <a:rPr lang="en-US" sz="2400"/>
                        <m:t>months</m:t>
                      </m:r>
                      <m:r>
                        <m:rPr>
                          <m:nor/>
                        </m:rPr>
                        <a:rPr lang="en-US" sz="2400"/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𝑎𝑏𝑠𝑒𝑛𝑐𝑒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/>
                        <m:t>+ (1 </m:t>
                      </m:r>
                      <m:r>
                        <m:rPr>
                          <m:nor/>
                        </m:rPr>
                        <a:rPr lang="en-US" sz="2400"/>
                        <m:t>months</m:t>
                      </m:r>
                      <m:r>
                        <m:rPr>
                          <m:nor/>
                        </m:rPr>
                        <a:rPr lang="en-US" sz="2400"/>
                        <m:t>)(1−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𝑎𝑏𝑠𝑒𝑛𝑐𝑒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/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95" y="3416485"/>
                <a:ext cx="10965764" cy="584775"/>
              </a:xfrm>
              <a:prstGeom prst="rect">
                <a:avLst/>
              </a:prstGeom>
              <a:blipFill rotWithShape="0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5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A quantitative framework for inspection frequency is possible, but faces many challenges that could </a:t>
            </a:r>
            <a:r>
              <a:rPr lang="en-US"/>
              <a:t>be </a:t>
            </a:r>
            <a:r>
              <a:rPr lang="en-US" smtClean="0"/>
              <a:t>addressed with </a:t>
            </a:r>
            <a:r>
              <a:rPr lang="en-US" dirty="0"/>
              <a:t>additional study</a:t>
            </a:r>
          </a:p>
          <a:p>
            <a:r>
              <a:rPr lang="en-US" dirty="0"/>
              <a:t>A timeliness-goal equation is a step in a useful direction, not the final answer</a:t>
            </a:r>
          </a:p>
          <a:p>
            <a:pPr lvl="1"/>
            <a:r>
              <a:rPr lang="en-US" dirty="0"/>
              <a:t>Calculated timeliness goal is a guide, not a criterion</a:t>
            </a:r>
          </a:p>
          <a:p>
            <a:pPr lvl="1"/>
            <a:r>
              <a:rPr lang="en-US" dirty="0"/>
              <a:t>Helps make assumptions behind decisions more explicit and transparent for SEG consideration</a:t>
            </a:r>
          </a:p>
          <a:p>
            <a:pPr lvl="1"/>
            <a:r>
              <a:rPr lang="en-US" dirty="0"/>
              <a:t>Provides SEGs with a starting point that they can modify based on all available safeguards-relevant information</a:t>
            </a:r>
          </a:p>
          <a:p>
            <a:pPr lvl="1"/>
            <a:r>
              <a:rPr lang="en-US" dirty="0"/>
              <a:t>Provides a common framework for consistency across States</a:t>
            </a:r>
          </a:p>
          <a:p>
            <a:pPr lvl="1"/>
            <a:r>
              <a:rPr lang="en-US" dirty="0"/>
              <a:t>Can be used to highlight the extent to which in-field verification plans are sensitive to assumptions about the effectiveness of certain safeguards activities</a:t>
            </a:r>
          </a:p>
        </p:txBody>
      </p:sp>
    </p:spTree>
    <p:extLst>
      <p:ext uri="{BB962C8B-B14F-4D97-AF65-F5344CB8AC3E}">
        <p14:creationId xmlns:p14="http://schemas.microsoft.com/office/powerpoint/2010/main" val="31576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Research for this paper was funded by the U.S. Department of Energy’s National Nuclear Security Administration</a:t>
            </a:r>
          </a:p>
          <a:p>
            <a:endParaRPr lang="en-US" dirty="0"/>
          </a:p>
          <a:p>
            <a:r>
              <a:rPr lang="en-US" dirty="0"/>
              <a:t>Project Team</a:t>
            </a:r>
          </a:p>
          <a:p>
            <a:pPr lvl="1"/>
            <a:r>
              <a:rPr lang="en-US" dirty="0"/>
              <a:t>Ken Jarman, math/statistics for nonproliferation</a:t>
            </a:r>
          </a:p>
          <a:p>
            <a:pPr lvl="1"/>
            <a:r>
              <a:rPr lang="en-US" dirty="0"/>
              <a:t>Ty Otto, nonproliferation policy</a:t>
            </a:r>
          </a:p>
          <a:p>
            <a:pPr lvl="1"/>
            <a:r>
              <a:rPr lang="en-US" dirty="0"/>
              <a:t>Ben Wilson, safeguards/analysis</a:t>
            </a:r>
          </a:p>
          <a:p>
            <a:pPr lvl="1"/>
            <a:r>
              <a:rPr lang="en-US" dirty="0"/>
              <a:t>Mark Schanfein, nonproliferation advisor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Challenges to a Timeliness Goal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2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1. Difficult to estimate input 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𝑎𝑏𝑠𝑒𝑛𝑐𝑒</m:t>
                        </m:r>
                      </m:sub>
                    </m:sSub>
                  </m:oMath>
                </a14:m>
                <a:r>
                  <a:rPr lang="en-US" dirty="0"/>
                  <a:t>, time windows, etc.)</a:t>
                </a:r>
              </a:p>
              <a:p>
                <a:pPr lvl="1"/>
                <a:r>
                  <a:rPr lang="en-US" dirty="0"/>
                  <a:t>SEGs cannot be expected to quantify these</a:t>
                </a:r>
              </a:p>
              <a:p>
                <a:pPr lvl="1"/>
                <a:r>
                  <a:rPr lang="en-US" dirty="0"/>
                  <a:t>Parameters are highly uncertain</a:t>
                </a:r>
              </a:p>
              <a:p>
                <a:pPr marL="411480" lvl="1" indent="0">
                  <a:buNone/>
                </a:pPr>
                <a:r>
                  <a:rPr lang="en-US" i="1" dirty="0"/>
                  <a:t>Solution:</a:t>
                </a:r>
                <a:r>
                  <a:rPr lang="en-US" dirty="0"/>
                  <a:t> Adapt expert elicitation and structured probabilistic methods used in other fields (e.g., nuclear safety, public policy analysis)</a:t>
                </a:r>
              </a:p>
              <a:p>
                <a:pPr marL="0" indent="0">
                  <a:buNone/>
                </a:pPr>
                <a:r>
                  <a:rPr lang="en-US" dirty="0"/>
                  <a:t>2. Multiple overlapping paths and </a:t>
                </a:r>
                <a:r>
                  <a:rPr lang="en-US" dirty="0" smtClean="0"/>
                  <a:t>objectives</a:t>
                </a:r>
                <a:endParaRPr lang="en-US" dirty="0">
                  <a:solidFill>
                    <a:srgbClr val="000000"/>
                  </a:solidFill>
                  <a:highlight>
                    <a:srgbClr val="FFFF00"/>
                  </a:highlight>
                </a:endParaRPr>
              </a:p>
              <a:p>
                <a:pPr marL="411480" lvl="1" indent="0">
                  <a:buNone/>
                </a:pPr>
                <a:r>
                  <a:rPr lang="en-US" i="1" dirty="0"/>
                  <a:t>Solution:</a:t>
                </a:r>
                <a:r>
                  <a:rPr lang="en-US" dirty="0"/>
                  <a:t> Expand the timeliness-goal model to a “path-level” probabilistic model, combining objectives and incorporating estimates of detection probabilities over time</a:t>
                </a:r>
                <a:r>
                  <a:rPr lang="en-US" baseline="30000" dirty="0"/>
                  <a:t>1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3. Must be able to evaluate inspection plan effectiveness</a:t>
                </a:r>
              </a:p>
              <a:p>
                <a:pPr marL="411480" lvl="1" indent="0">
                  <a:buNone/>
                </a:pPr>
                <a:r>
                  <a:rPr lang="en-US" i="1" dirty="0"/>
                  <a:t>Solution: </a:t>
                </a:r>
                <a:r>
                  <a:rPr lang="en-US" dirty="0"/>
                  <a:t>Build on the expanded “path-level” model, combining detection probability over time across paths</a:t>
                </a:r>
                <a:r>
                  <a:rPr lang="en-US" baseline="30000" dirty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blipFill>
                <a:blip r:embed="rId3"/>
                <a:stretch>
                  <a:fillRect l="-1091" t="-1617" r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64920" y="6583681"/>
            <a:ext cx="853374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baseline="30000" dirty="0"/>
              <a:t>1</a:t>
            </a:r>
            <a:r>
              <a:rPr lang="en-US" sz="1620" dirty="0"/>
              <a:t> See Anzelon et al. in Proc. INMM Annual Meeting (2016)</a:t>
            </a:r>
          </a:p>
          <a:p>
            <a:r>
              <a:rPr lang="en-US" sz="1620" baseline="30000" dirty="0"/>
              <a:t>2</a:t>
            </a:r>
            <a:r>
              <a:rPr lang="en-US" sz="1620" dirty="0"/>
              <a:t> See </a:t>
            </a:r>
            <a:r>
              <a:rPr lang="en-US" sz="1620" dirty="0" err="1"/>
              <a:t>Budlong</a:t>
            </a:r>
            <a:r>
              <a:rPr lang="en-US" sz="1620" dirty="0"/>
              <a:t> Sylvester et al. in </a:t>
            </a:r>
            <a:r>
              <a:rPr lang="en-US" sz="1620" u="sng" dirty="0"/>
              <a:t>Nuclear Safeguards, Security, and Nonproliferation</a:t>
            </a:r>
            <a:r>
              <a:rPr lang="en-US" sz="1620" dirty="0"/>
              <a:t> (2008)</a:t>
            </a:r>
            <a:endParaRPr lang="en-US" sz="1620" baseline="30000" dirty="0"/>
          </a:p>
        </p:txBody>
      </p:sp>
    </p:spTree>
    <p:extLst>
      <p:ext uri="{BB962C8B-B14F-4D97-AF65-F5344CB8AC3E}">
        <p14:creationId xmlns:p14="http://schemas.microsoft.com/office/powerpoint/2010/main" val="29242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Perspective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u="sng" dirty="0"/>
              <a:t>Inspection frequency</a:t>
            </a:r>
            <a:r>
              <a:rPr lang="en-US" dirty="0"/>
              <a:t>: the frequency with which inspectors visit a declared facility (e.g., annual PIV, monthly IIV, less frequent SNRI)</a:t>
            </a:r>
          </a:p>
          <a:p>
            <a:r>
              <a:rPr lang="en-US" dirty="0"/>
              <a:t>Prior to AP and Integrated Safeguards: the Safeguards Criteria</a:t>
            </a:r>
          </a:p>
          <a:p>
            <a:pPr lvl="1"/>
            <a:r>
              <a:rPr lang="en-US" dirty="0"/>
              <a:t>Material type and amount, facility </a:t>
            </a:r>
            <a:r>
              <a:rPr lang="en-US" dirty="0">
                <a:sym typeface="Wingdings" panose="05000000000000000000" pitchFamily="2" charset="2"/>
              </a:rPr>
              <a:t> formula for frequency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(e.g., detect diversion of 1 SQ LEUF</a:t>
            </a:r>
            <a:r>
              <a:rPr lang="en-US" baseline="-25000" dirty="0"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 at GCEP  monthly inspection)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Simple, non-discriminatory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 flexibility for using SG-relevant info to guide inspection resource allocation</a:t>
            </a:r>
          </a:p>
          <a:p>
            <a:r>
              <a:rPr lang="en-US" dirty="0"/>
              <a:t>Integrated Safeguards and the Broader Conclusion</a:t>
            </a:r>
          </a:p>
          <a:p>
            <a:pPr lvl="1"/>
            <a:r>
              <a:rPr lang="en-US" dirty="0"/>
              <a:t>Allowed for </a:t>
            </a:r>
            <a:r>
              <a:rPr lang="en-US" i="1" dirty="0"/>
              <a:t>less frequent inspection </a:t>
            </a:r>
            <a:r>
              <a:rPr lang="en-US" dirty="0"/>
              <a:t>at declared facilities </a:t>
            </a:r>
            <a:br>
              <a:rPr lang="en-US" dirty="0"/>
            </a:br>
            <a:r>
              <a:rPr lang="en-US" dirty="0"/>
              <a:t>(e.g., timeliness goal for spent fuel at reactors increased from 3 months to 1 year)</a:t>
            </a:r>
          </a:p>
          <a:p>
            <a:r>
              <a:rPr lang="en-US" dirty="0"/>
              <a:t>State-Level Concept</a:t>
            </a:r>
          </a:p>
          <a:p>
            <a:pPr lvl="1"/>
            <a:r>
              <a:rPr lang="en-US" dirty="0"/>
              <a:t>Using APA and SSFs, </a:t>
            </a:r>
            <a:r>
              <a:rPr lang="en-US" dirty="0" smtClean="0"/>
              <a:t>analyzes acquisition paths and prioritizes </a:t>
            </a:r>
            <a:r>
              <a:rPr lang="en-US" i="1" dirty="0" smtClean="0"/>
              <a:t>technical </a:t>
            </a:r>
            <a:r>
              <a:rPr lang="en-US" i="1" dirty="0"/>
              <a:t>objectives</a:t>
            </a:r>
            <a:endParaRPr lang="en-US" dirty="0"/>
          </a:p>
          <a:p>
            <a:pPr lvl="1"/>
            <a:r>
              <a:rPr lang="en-US" dirty="0"/>
              <a:t>Objectives link </a:t>
            </a:r>
            <a:r>
              <a:rPr lang="en-US" i="1" dirty="0"/>
              <a:t>what</a:t>
            </a:r>
            <a:r>
              <a:rPr lang="en-US" dirty="0"/>
              <a:t> verification activities are performed with </a:t>
            </a:r>
            <a:r>
              <a:rPr lang="en-US" i="1" dirty="0"/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23628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Framework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Inspection frequency determination should:</a:t>
            </a:r>
          </a:p>
          <a:p>
            <a:r>
              <a:rPr lang="en-US" dirty="0"/>
              <a:t>Address the need for timely detection of diversion or misuse </a:t>
            </a:r>
            <a:r>
              <a:rPr lang="en-US" dirty="0" smtClean="0"/>
              <a:t>along plausible </a:t>
            </a:r>
            <a:r>
              <a:rPr lang="en-US" dirty="0"/>
              <a:t>acquisition paths</a:t>
            </a:r>
          </a:p>
          <a:p>
            <a:r>
              <a:rPr lang="en-US" dirty="0"/>
              <a:t>Be transparent, objective, technically defensible, technically achievable</a:t>
            </a:r>
          </a:p>
          <a:p>
            <a:r>
              <a:rPr lang="en-US" dirty="0"/>
              <a:t>Be consistent with the practices embodied in the SLC, especially:</a:t>
            </a:r>
          </a:p>
          <a:p>
            <a:pPr lvl="1"/>
            <a:r>
              <a:rPr lang="en-US" dirty="0"/>
              <a:t>Use of APA and supporting SG-relevant info to identify, prioritize </a:t>
            </a:r>
            <a:r>
              <a:rPr lang="en-US" dirty="0" smtClean="0"/>
              <a:t>objectives</a:t>
            </a:r>
            <a:endParaRPr lang="en-US" dirty="0"/>
          </a:p>
          <a:p>
            <a:pPr lvl="1"/>
            <a:r>
              <a:rPr lang="en-US" dirty="0"/>
              <a:t>Reliance on the 6 SSFs for differentiation among States</a:t>
            </a:r>
          </a:p>
          <a:p>
            <a:pPr lvl="1"/>
            <a:r>
              <a:rPr lang="en-US" dirty="0"/>
              <a:t>A focus on achieving technical and generic objectives (not mechanistic criteria)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Inspection Frequency under the SLC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Safeguards has evolved…</a:t>
            </a:r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pPr marL="0" indent="0">
              <a:buNone/>
            </a:pPr>
            <a:r>
              <a:rPr lang="en-US" dirty="0"/>
              <a:t>…but inspection plan decisions may be less transparent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quantitative framework for inspection frequency could:</a:t>
            </a:r>
          </a:p>
          <a:p>
            <a:pPr lvl="1"/>
            <a:r>
              <a:rPr lang="en-US" dirty="0" smtClean="0"/>
              <a:t>Increase Member </a:t>
            </a:r>
            <a:r>
              <a:rPr lang="en-US" dirty="0"/>
              <a:t>State </a:t>
            </a:r>
            <a:r>
              <a:rPr lang="en-US" dirty="0" smtClean="0"/>
              <a:t>confidence</a:t>
            </a:r>
            <a:endParaRPr lang="en-US" dirty="0"/>
          </a:p>
          <a:p>
            <a:pPr lvl="1"/>
            <a:r>
              <a:rPr lang="en-US" dirty="0" smtClean="0"/>
              <a:t>Enhance </a:t>
            </a:r>
            <a:r>
              <a:rPr lang="en-US" dirty="0"/>
              <a:t>transparency</a:t>
            </a:r>
            <a:r>
              <a:rPr lang="en-US" dirty="0" smtClean="0"/>
              <a:t>, consistency </a:t>
            </a:r>
          </a:p>
          <a:p>
            <a:pPr lvl="1"/>
            <a:r>
              <a:rPr lang="en-US" dirty="0" smtClean="0"/>
              <a:t>Eliminate unintentional bias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66632" y="2608541"/>
            <a:ext cx="3065930" cy="87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20" dirty="0"/>
              <a:t>Declared facilities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20" dirty="0"/>
              <a:t>Criteria-driven accountancy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20" dirty="0"/>
              <a:t>Transparent ‘formula’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446059" y="2748242"/>
            <a:ext cx="1331259" cy="43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7" name="Rectangle 6"/>
          <p:cNvSpPr/>
          <p:nvPr/>
        </p:nvSpPr>
        <p:spPr>
          <a:xfrm>
            <a:off x="7170645" y="2607794"/>
            <a:ext cx="2067485" cy="87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20" dirty="0"/>
              <a:t>Acquisition paths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20" dirty="0"/>
              <a:t>State as a whole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Need for a Quantitative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State-Level Concept</a:t>
            </a:r>
          </a:p>
          <a:p>
            <a:pPr lvl="1"/>
            <a:r>
              <a:rPr lang="en-US" dirty="0"/>
              <a:t>Using APA and SSFs, analyzes acquisition paths and prioritizes </a:t>
            </a:r>
            <a:r>
              <a:rPr lang="en-US" i="1" dirty="0"/>
              <a:t>technical objectives</a:t>
            </a:r>
            <a:endParaRPr lang="en-US" dirty="0"/>
          </a:p>
          <a:p>
            <a:pPr lvl="1"/>
            <a:r>
              <a:rPr lang="en-US" dirty="0"/>
              <a:t>Objectives link </a:t>
            </a:r>
            <a:r>
              <a:rPr lang="en-US" i="1" dirty="0"/>
              <a:t>what</a:t>
            </a:r>
            <a:r>
              <a:rPr lang="en-US" dirty="0"/>
              <a:t> verification activities are performed with </a:t>
            </a:r>
            <a:r>
              <a:rPr lang="en-US" i="1" dirty="0" smtClean="0"/>
              <a:t>why </a:t>
            </a:r>
            <a:r>
              <a:rPr lang="en-US" dirty="0" smtClean="0"/>
              <a:t>they are performed</a:t>
            </a:r>
            <a:endParaRPr lang="en-US" i="1" dirty="0"/>
          </a:p>
          <a:p>
            <a:r>
              <a:rPr lang="en-US" dirty="0" smtClean="0"/>
              <a:t> </a:t>
            </a:r>
            <a:r>
              <a:rPr lang="en-US" dirty="0"/>
              <a:t>The IAEA implements formal measures to ensure consistency and rigor, but:</a:t>
            </a:r>
          </a:p>
          <a:p>
            <a:pPr lvl="1"/>
            <a:r>
              <a:rPr lang="en-US" dirty="0"/>
              <a:t>Publications provide no explicit info on inspection frequency, intensity adjustments to reflect knowledge of State’s nuclear fuel cycle and other relevant factors.</a:t>
            </a:r>
          </a:p>
          <a:p>
            <a:pPr lvl="1"/>
            <a:r>
              <a:rPr lang="en-US" dirty="0"/>
              <a:t>Is inspection frequency driven by expert judgment? Quantitative calculations?</a:t>
            </a:r>
          </a:p>
          <a:p>
            <a:r>
              <a:rPr lang="en-US" dirty="0" smtClean="0"/>
              <a:t>A </a:t>
            </a:r>
            <a:r>
              <a:rPr lang="en-US" dirty="0"/>
              <a:t>mathematical/quantitative framework for inspection frequency—e.g., a “timeliness goal equation</a:t>
            </a:r>
            <a:r>
              <a:rPr lang="en-US" dirty="0" smtClean="0"/>
              <a:t>”—can be </a:t>
            </a:r>
            <a:r>
              <a:rPr lang="en-US" dirty="0"/>
              <a:t>developed that:</a:t>
            </a:r>
          </a:p>
          <a:p>
            <a:pPr lvl="1"/>
            <a:r>
              <a:rPr lang="en-US" dirty="0"/>
              <a:t>Provides needed clarity and consistency, and</a:t>
            </a:r>
          </a:p>
          <a:p>
            <a:pPr lvl="1"/>
            <a:r>
              <a:rPr lang="en-US" dirty="0"/>
              <a:t>Does not return to mechanistic, criteria-based inspection resource </a:t>
            </a:r>
            <a:r>
              <a:rPr lang="en-US" dirty="0" smtClean="0"/>
              <a:t>allocation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09027" y="2642347"/>
            <a:ext cx="3724838" cy="21078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0DCD709-9E76-4AB3-B3C0-50C5E8E2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Framework Information Flow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4224" y="3465979"/>
            <a:ext cx="1563221" cy="937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b="1" dirty="0"/>
              <a:t>State Evaluation Group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3171" y="3413871"/>
            <a:ext cx="1136277" cy="521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b="1" dirty="0">
                <a:solidFill>
                  <a:schemeClr val="tx1"/>
                </a:solidFill>
              </a:rPr>
              <a:t>APA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3171" y="4010584"/>
            <a:ext cx="1136277" cy="521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b="1" dirty="0">
                <a:solidFill>
                  <a:schemeClr val="tx1"/>
                </a:solidFill>
              </a:rPr>
              <a:t>SSFs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36775" y="2766733"/>
                <a:ext cx="3496238" cy="8034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20" b="1" dirty="0">
                    <a:solidFill>
                      <a:schemeClr val="tx1"/>
                    </a:solidFill>
                  </a:rPr>
                  <a:t>Plausible Paths (</a:t>
                </a:r>
                <a14:m>
                  <m:oMath xmlns:m="http://schemas.openxmlformats.org/officeDocument/2006/math">
                    <m:r>
                      <a:rPr lang="en-US" sz="162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1620" b="1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1620" b="1" dirty="0">
                    <a:solidFill>
                      <a:schemeClr val="tx1"/>
                    </a:solidFill>
                  </a:rPr>
                  <a:t>Time to completion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6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𝑨𝑷𝑨</m:t>
                        </m:r>
                      </m:sub>
                    </m:sSub>
                  </m:oMath>
                </a14:m>
                <a:r>
                  <a:rPr lang="en-US" sz="1620" b="1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1620" b="1" dirty="0">
                    <a:solidFill>
                      <a:schemeClr val="tx1"/>
                    </a:solidFill>
                  </a:rPr>
                  <a:t>Technical objectives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034" y="2317376"/>
                <a:ext cx="4661650" cy="1071283"/>
              </a:xfrm>
              <a:prstGeom prst="rect">
                <a:avLst/>
              </a:prstGeom>
              <a:blipFill rotWithShape="0">
                <a:blip r:embed="rId2"/>
                <a:stretch>
                  <a:fillRect l="-1567" t="-2809" b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36775" y="3708027"/>
                <a:ext cx="3496238" cy="55805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20" b="1" dirty="0">
                    <a:solidFill>
                      <a:schemeClr val="tx1"/>
                    </a:solidFill>
                  </a:rPr>
                  <a:t>Level of ‘confidence’ in absence of undeclared activities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6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𝒂𝒃𝒔𝒆𝒏𝒄𝒆</m:t>
                        </m:r>
                      </m:sub>
                    </m:sSub>
                  </m:oMath>
                </a14:m>
                <a:r>
                  <a:rPr lang="en-US" sz="1620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033" y="3572435"/>
                <a:ext cx="4661650" cy="744071"/>
              </a:xfrm>
              <a:prstGeom prst="rect">
                <a:avLst/>
              </a:prstGeom>
              <a:blipFill rotWithShape="0">
                <a:blip r:embed="rId4"/>
                <a:stretch>
                  <a:fillRect l="-1567" t="-4032" b="-16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36774" y="4403912"/>
                <a:ext cx="3496238" cy="2723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20" b="1" dirty="0">
                    <a:solidFill>
                      <a:schemeClr val="tx1"/>
                    </a:solidFill>
                  </a:rPr>
                  <a:t>Early-detection lead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6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𝒍𝒆𝒂𝒅</m:t>
                        </m:r>
                      </m:sub>
                    </m:sSub>
                  </m:oMath>
                </a14:m>
                <a:r>
                  <a:rPr lang="en-US" sz="1620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032" y="4500282"/>
                <a:ext cx="4661650" cy="363071"/>
              </a:xfrm>
              <a:prstGeom prst="rect">
                <a:avLst/>
              </a:prstGeom>
              <a:blipFill rotWithShape="0">
                <a:blip r:embed="rId5"/>
                <a:stretch>
                  <a:fillRect l="-1567" t="-14516" b="-4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36775" y="4827494"/>
                <a:ext cx="3496238" cy="2723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20" b="1" dirty="0">
                    <a:solidFill>
                      <a:schemeClr val="tx1"/>
                    </a:solidFill>
                  </a:rPr>
                  <a:t>Performance targets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6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𝒅𝒆𝒕𝒆𝒄𝒕</m:t>
                        </m:r>
                      </m:sub>
                    </m:sSub>
                  </m:oMath>
                </a14:m>
                <a:r>
                  <a:rPr lang="en-US" sz="1620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034" y="5065058"/>
                <a:ext cx="4661650" cy="363071"/>
              </a:xfrm>
              <a:prstGeom prst="rect">
                <a:avLst/>
              </a:prstGeom>
              <a:blipFill rotWithShape="0">
                <a:blip r:embed="rId6"/>
                <a:stretch>
                  <a:fillRect l="-1567" t="-14754" b="-40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endCxn id="3" idx="1"/>
          </p:cNvCxnSpPr>
          <p:nvPr/>
        </p:nvCxnSpPr>
        <p:spPr>
          <a:xfrm>
            <a:off x="2299447" y="3570195"/>
            <a:ext cx="564776" cy="364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3" idx="1"/>
          </p:cNvCxnSpPr>
          <p:nvPr/>
        </p:nvCxnSpPr>
        <p:spPr>
          <a:xfrm flipV="1">
            <a:off x="2299447" y="3934945"/>
            <a:ext cx="564776" cy="336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3"/>
            <a:endCxn id="6" idx="1"/>
          </p:cNvCxnSpPr>
          <p:nvPr/>
        </p:nvCxnSpPr>
        <p:spPr>
          <a:xfrm flipV="1">
            <a:off x="4427445" y="3168464"/>
            <a:ext cx="709331" cy="766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3"/>
            <a:endCxn id="7" idx="1"/>
          </p:cNvCxnSpPr>
          <p:nvPr/>
        </p:nvCxnSpPr>
        <p:spPr>
          <a:xfrm>
            <a:off x="4427444" y="3934946"/>
            <a:ext cx="709331" cy="52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3"/>
            <a:endCxn id="8" idx="1"/>
          </p:cNvCxnSpPr>
          <p:nvPr/>
        </p:nvCxnSpPr>
        <p:spPr>
          <a:xfrm>
            <a:off x="4427445" y="3934946"/>
            <a:ext cx="709330" cy="60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" idx="3"/>
            <a:endCxn id="9" idx="1"/>
          </p:cNvCxnSpPr>
          <p:nvPr/>
        </p:nvCxnSpPr>
        <p:spPr>
          <a:xfrm>
            <a:off x="4427445" y="3934946"/>
            <a:ext cx="709331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61614" y="3343996"/>
            <a:ext cx="17618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0" dirty="0"/>
              <a:t>Ingredients for a “Timeliness Goal Equation” and inspection frequency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61613" y="4827494"/>
            <a:ext cx="17618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0" dirty="0">
                <a:sym typeface="Wingdings" panose="05000000000000000000" pitchFamily="2" charset="2"/>
              </a:rPr>
              <a:t> </a:t>
            </a:r>
            <a:r>
              <a:rPr lang="en-US" sz="1620" dirty="0"/>
              <a:t>inspection </a:t>
            </a:r>
            <a:r>
              <a:rPr lang="en-US" sz="1620" i="1" dirty="0"/>
              <a:t>intensity</a:t>
            </a:r>
            <a:r>
              <a:rPr lang="en-US" sz="1620" dirty="0"/>
              <a:t> (not our focus)</a:t>
            </a:r>
            <a:endParaRPr lang="en-US" sz="1620" i="1" dirty="0"/>
          </a:p>
        </p:txBody>
      </p:sp>
    </p:spTree>
    <p:extLst>
      <p:ext uri="{BB962C8B-B14F-4D97-AF65-F5344CB8AC3E}">
        <p14:creationId xmlns:p14="http://schemas.microsoft.com/office/powerpoint/2010/main" val="8206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Idea for a Timeliness Goal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20"/>
              </p:nvPr>
            </p:nvSpPr>
            <p:spPr/>
            <p:txBody>
              <a:bodyPr/>
              <a:lstStyle/>
              <a:p>
                <a:r>
                  <a:rPr lang="en-US" dirty="0"/>
                  <a:t>True time to complete an acquisition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𝑐𝑜𝑚𝑝𝑙𝑒𝑡𝑒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is unknown, may be among a range of times with different likelihoods 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 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𝑐𝑜𝑚𝑝𝑙𝑒𝑡𝑒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=1,…,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Really want to know the “detection time window”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𝑑𝑒𝑡𝑒𝑐𝑡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within which an acquisition attempt must be detected</a:t>
                </a:r>
              </a:p>
              <a:p>
                <a:pPr lvl="1"/>
                <a:r>
                  <a:rPr lang="en-US" dirty="0"/>
                  <a:t>IAEA mandate is to “deter diversion and misuse through risk of </a:t>
                </a:r>
                <a:r>
                  <a:rPr lang="en-US" i="1" dirty="0"/>
                  <a:t>early detection</a:t>
                </a:r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Accounting for a lead time hedges against uncertainty</a:t>
                </a:r>
              </a:p>
              <a:p>
                <a:r>
                  <a:rPr lang="en-US" dirty="0"/>
                  <a:t>Derive a single value (avg., percentile, ?) to determine inspection frequency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𝑔𝑜𝑎𝑙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𝑑𝑒𝑡𝑒𝑐𝑡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blipFill rotWithShape="0">
                <a:blip r:embed="rId2"/>
                <a:stretch>
                  <a:fillRect l="-857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8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Idea for a Timeliness Goal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2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Special case: suppose either </a:t>
                </a:r>
              </a:p>
              <a:p>
                <a:pPr marL="754380" lvl="1" indent="-342900">
                  <a:buFont typeface="+mj-lt"/>
                  <a:buAutoNum type="arabicParenR"/>
                </a:pPr>
                <a:r>
                  <a:rPr lang="en-US" dirty="0"/>
                  <a:t>State has not undertaken any undeclared activity on the acquisition path, so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𝑑𝑒𝑡𝑒𝑐𝑡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𝑎𝑏𝑠𝑒𝑛𝑐𝑒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; or</a:t>
                </a:r>
              </a:p>
              <a:p>
                <a:pPr marL="754380" lvl="1" indent="-342900">
                  <a:buFont typeface="+mj-lt"/>
                  <a:buAutoNum type="arabicParenR"/>
                </a:pPr>
                <a:r>
                  <a:rPr lang="en-US" dirty="0"/>
                  <a:t>State has all infrastructure on that path to convert material to weapon, so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𝑑𝑒𝑡𝑒𝑐𝑡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𝑐𝑜𝑛𝑣𝑒𝑟𝑡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𝑎𝑏𝑠𝑒𝑛𝑐𝑒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𝑔𝑜𝑎𝑙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𝐴𝑃𝐴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𝑙𝑒𝑎𝑑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𝑎𝑏𝑠𝑒𝑛𝑐𝑒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𝑐𝑜𝑛𝑣𝑒𝑟𝑡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𝑎𝑏𝑠𝑒𝑛𝑐𝑒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blipFill rotWithShape="0">
                <a:blip r:embed="rId2"/>
                <a:stretch>
                  <a:fillRect l="-95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80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Idea for a Timeliness Goal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2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𝑔𝑜𝑎𝑙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𝐴𝑃𝐴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𝑙𝑒𝑎𝑑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𝑎𝑏𝑠𝑒𝑛𝑐𝑒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𝑐𝑜𝑛𝑣𝑒𝑟𝑡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𝑎𝑏𝑠𝑒𝑛𝑐𝑒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dirty="0"/>
                  <a:t>This equation has several desirable properties:</a:t>
                </a:r>
              </a:p>
              <a:p>
                <a:r>
                  <a:rPr lang="en-US" dirty="0"/>
                  <a:t>Where the agency has </a:t>
                </a:r>
                <a:r>
                  <a:rPr lang="en-US" i="1" dirty="0"/>
                  <a:t>high confidence</a:t>
                </a:r>
                <a:r>
                  <a:rPr lang="en-US" dirty="0"/>
                  <a:t> in the absence of undeclared activities (e.g., States with the BC), the goal is closer to estimated path completion time</a:t>
                </a:r>
              </a:p>
              <a:p>
                <a:r>
                  <a:rPr lang="en-US" dirty="0"/>
                  <a:t>Where the agency lacks this confidence (e.g., States w/o an AP), the goal is closer to material conversion time</a:t>
                </a:r>
              </a:p>
              <a:p>
                <a:r>
                  <a:rPr lang="en-US" dirty="0"/>
                  <a:t>For facilities with a very short time to path completion (e.g., industrial-scale enrichment or reprocessing), the timeliness goal will not be relaxed relative to historical baseline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blipFill rotWithShape="0">
                <a:blip r:embed="rId2"/>
                <a:stretch>
                  <a:fillRect l="-952" r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0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#1: State with low technical capability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W:\Final Report\Case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28" y="2304293"/>
            <a:ext cx="6929672" cy="25584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52091"/>
              </p:ext>
            </p:extLst>
          </p:nvPr>
        </p:nvGraphicFramePr>
        <p:xfrm>
          <a:off x="1389414" y="4001573"/>
          <a:ext cx="6154388" cy="17068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05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8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0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Facilities and capabilities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algn="l" defTabSz="1097280" rtl="0" eaLnBrk="1" latinLnBrk="0" hangingPunct="1">
                        <a:spcBef>
                          <a:spcPts val="0"/>
                        </a:spcBef>
                      </a:pPr>
                      <a:r>
                        <a:rPr lang="en-US" sz="1400" kern="1200" dirty="0">
                          <a:effectLst/>
                        </a:rPr>
                        <a:t>4 LWR, 1000 </a:t>
                      </a:r>
                      <a:r>
                        <a:rPr lang="en-US" sz="1400" kern="1200" dirty="0" err="1">
                          <a:effectLst/>
                        </a:rPr>
                        <a:t>Mwe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Technical objectives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Detect diversion of spent fuel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Time to complete path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5 years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effectLst/>
                        </a:rPr>
                        <a:t>Target lead </a:t>
                      </a:r>
                      <a:r>
                        <a:rPr lang="en-US" sz="1400" b="1" dirty="0">
                          <a:effectLst/>
                        </a:rPr>
                        <a:t>time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6 months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“Worst-case” time window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1 month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Safeguards status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CSA + AP only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>
                          <a:effectLst/>
                        </a:rPr>
                        <a:t>CSA + AP + BC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Probability of absence of undeclared activities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50%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90%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09935" y="6109660"/>
                <a:ext cx="9459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smtClean="0">
                          <a:solidFill>
                            <a:schemeClr val="accent2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i="1" baseline="-25000" smtClean="0">
                          <a:solidFill>
                            <a:schemeClr val="accent2"/>
                          </a:solidFill>
                        </a:rPr>
                        <m:t>Pu</m:t>
                      </m:r>
                      <m:r>
                        <m:rPr>
                          <m:nor/>
                        </m:rPr>
                        <a:rPr lang="en-US" sz="2400" i="1" baseline="-25000" smtClean="0">
                          <a:solidFill>
                            <a:schemeClr val="accent2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aseline="-25000" smtClean="0">
                          <a:solidFill>
                            <a:schemeClr val="accent2"/>
                          </a:solidFill>
                        </a:rPr>
                        <m:t>goal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accent2"/>
                          </a:solidFill>
                        </a:rPr>
                        <m:t> = (60 – 6 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accent2"/>
                          </a:solidFill>
                        </a:rPr>
                        <m:t>months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accent2"/>
                          </a:solidFill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𝑎𝑏𝑠𝑒𝑛𝑐𝑒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>
                          <a:solidFill>
                            <a:schemeClr val="accent2"/>
                          </a:solidFill>
                        </a:rPr>
                        <m:t>+ (1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/>
                          </a:solidFill>
                        </a:rPr>
                        <m:t>months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/>
                          </a:solidFill>
                        </a:rPr>
                        <m:t>)(1−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𝑎𝑏𝑠𝑒𝑛𝑐𝑒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>
                          <a:solidFill>
                            <a:schemeClr val="accent2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35" y="6109660"/>
                <a:ext cx="945944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3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Final Report\Case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8" y="1993712"/>
            <a:ext cx="6704744" cy="41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#2: State with high technical capability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04267"/>
              </p:ext>
            </p:extLst>
          </p:nvPr>
        </p:nvGraphicFramePr>
        <p:xfrm>
          <a:off x="1264723" y="4849284"/>
          <a:ext cx="6421584" cy="2133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84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23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4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Facilities and capabilities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2 MTR (5 </a:t>
                      </a:r>
                      <a:r>
                        <a:rPr lang="en-US" sz="1400" dirty="0" err="1">
                          <a:effectLst/>
                        </a:rPr>
                        <a:t>MWth</a:t>
                      </a:r>
                      <a:r>
                        <a:rPr lang="en-US" sz="1400" dirty="0">
                          <a:effectLst/>
                        </a:rPr>
                        <a:t> and 35 </a:t>
                      </a:r>
                      <a:r>
                        <a:rPr lang="en-US" sz="1400" dirty="0" err="1">
                          <a:effectLst/>
                        </a:rPr>
                        <a:t>MWth</a:t>
                      </a:r>
                      <a:r>
                        <a:rPr lang="en-US" sz="1400" dirty="0">
                          <a:effectLst/>
                        </a:rPr>
                        <a:t>), 4 hot cells, 2 LWR (1000 </a:t>
                      </a:r>
                      <a:r>
                        <a:rPr lang="en-US" sz="1400" dirty="0" err="1">
                          <a:effectLst/>
                        </a:rPr>
                        <a:t>MWe</a:t>
                      </a:r>
                      <a:r>
                        <a:rPr lang="en-US" sz="1400" dirty="0">
                          <a:effectLst/>
                        </a:rPr>
                        <a:t>),</a:t>
                      </a:r>
                      <a:r>
                        <a:rPr lang="en-US" sz="1400" baseline="0" dirty="0">
                          <a:effectLst/>
                        </a:rPr>
                        <a:t> 1 R&amp;D GCEP, conversion, fuel fabrication, U mining</a:t>
                      </a:r>
                      <a:endParaRPr lang="en-US" sz="1400" dirty="0">
                        <a:effectLst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Technical objectives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Detect diversion of fresh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or spent fuel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Time to complete path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6 months (HEU path);</a:t>
                      </a:r>
                      <a:r>
                        <a:rPr lang="en-US" sz="1400" baseline="0" dirty="0">
                          <a:effectLst/>
                        </a:rPr>
                        <a:t> 12 months (Pu path)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effectLst/>
                        </a:rPr>
                        <a:t>Target</a:t>
                      </a:r>
                      <a:r>
                        <a:rPr lang="en-US" sz="1400" b="1" baseline="0" dirty="0" smtClean="0">
                          <a:effectLst/>
                        </a:rPr>
                        <a:t> l</a:t>
                      </a:r>
                      <a:r>
                        <a:rPr lang="en-US" sz="1400" b="1" dirty="0" smtClean="0">
                          <a:effectLst/>
                        </a:rPr>
                        <a:t>ead </a:t>
                      </a:r>
                      <a:r>
                        <a:rPr lang="en-US" sz="1400" b="1" dirty="0">
                          <a:effectLst/>
                        </a:rPr>
                        <a:t>time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0.5 months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>
                          <a:effectLst/>
                        </a:rPr>
                        <a:t>“Worst-case” time window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3 months (HEU path); 1 month</a:t>
                      </a:r>
                      <a:r>
                        <a:rPr lang="en-US" sz="1400" baseline="0" dirty="0">
                          <a:effectLst/>
                        </a:rPr>
                        <a:t> (Pu path)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Safeguards status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CSA + AP only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CSA + AP + BC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en-US" sz="1400" b="1" dirty="0">
                          <a:effectLst/>
                        </a:rPr>
                        <a:t>Probability of absence of undeclared activities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20%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dirty="0">
                          <a:effectLst/>
                        </a:rPr>
                        <a:t>90%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18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5.potx" id="{D0FBF145-4C97-4E8C-AECC-CBE4B886FCD9}" vid="{0AE4BF23-393C-474F-8FC0-1E5253B98A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1BE30609AC549BBDD6194E88C2BC9" ma:contentTypeVersion="0" ma:contentTypeDescription="Create a new document." ma:contentTypeScope="" ma:versionID="ee6a7d277255969ee4cfb5c15105ba7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4DA101-D791-4805-91F2-7C0EEF119E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00035D-B939-4B95-BA52-665D13CCA7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0751A1-2DB5-4FF9-A2C5-67106F1AEAAC}">
  <ds:schemaRefs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PNNL_5</Template>
  <TotalTime>1365</TotalTime>
  <Words>1045</Words>
  <Application>Microsoft Office PowerPoint</Application>
  <PresentationFormat>Custom</PresentationFormat>
  <Paragraphs>198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</vt:lpstr>
      <vt:lpstr>PNNL_Option_4</vt:lpstr>
      <vt:lpstr>Examining Inspection Frequency under the State-Level Concept</vt:lpstr>
      <vt:lpstr>Examining Inspection Frequency under the SLC</vt:lpstr>
      <vt:lpstr>A Need for a Quantitative Framework</vt:lpstr>
      <vt:lpstr>Quantitative Framework Information Flow</vt:lpstr>
      <vt:lpstr>An Idea for a Timeliness Goal Equation</vt:lpstr>
      <vt:lpstr>An Idea for a Timeliness Goal Equation</vt:lpstr>
      <vt:lpstr>An Idea for a Timeliness Goal Equation</vt:lpstr>
      <vt:lpstr>Case Study #1: State with low technical capability </vt:lpstr>
      <vt:lpstr>Case Study #2: State with high technical capability</vt:lpstr>
      <vt:lpstr>Case Study #2: State with high technical capability</vt:lpstr>
      <vt:lpstr>Conclusions</vt:lpstr>
      <vt:lpstr>Acknowledgments</vt:lpstr>
      <vt:lpstr>Some Challenges to a Timeliness Goal Equation</vt:lpstr>
      <vt:lpstr>PowerPoint Presentation</vt:lpstr>
      <vt:lpstr>Historical Perspective</vt:lpstr>
      <vt:lpstr>Quantitative Framework Requirements</vt:lpstr>
    </vt:vector>
  </TitlesOfParts>
  <Company>PNNL IM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Inspection Frequency under the State-Level Concept</dc:title>
  <dc:creator>Jarman, Kenneth D</dc:creator>
  <cp:lastModifiedBy>Jarman, Kenneth D</cp:lastModifiedBy>
  <cp:revision>84</cp:revision>
  <dcterms:created xsi:type="dcterms:W3CDTF">2018-10-09T23:31:19Z</dcterms:created>
  <dcterms:modified xsi:type="dcterms:W3CDTF">2018-10-19T16:42:04Z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0x0101001FD1BE30609AC549BBDD6194E88C2BC9</vt:lpwstr>
  </property>
</Properties>
</file>