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75213" cy="4280376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>
      <p:cViewPr>
        <p:scale>
          <a:sx n="33" d="100"/>
          <a:sy n="33" d="100"/>
        </p:scale>
        <p:origin x="564" y="-5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0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8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9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8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8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9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2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5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0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7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CE9EA-F87E-449B-A760-0CFB0069B4F4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1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-68002"/>
            <a:ext cx="30275213" cy="681725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Safeguards at Post-Accident Facilities</a:t>
            </a:r>
          </a:p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- Case of Fukushima Daiichi Site -</a:t>
            </a:r>
            <a:endParaRPr lang="en-US" sz="16600" b="1" dirty="0">
              <a:solidFill>
                <a:schemeClr val="bg1"/>
              </a:solidFill>
            </a:endParaRPr>
          </a:p>
          <a:p>
            <a:pPr algn="ctr">
              <a:lnSpc>
                <a:spcPts val="6000"/>
              </a:lnSpc>
              <a:spcBef>
                <a:spcPts val="3600"/>
              </a:spcBef>
            </a:pPr>
            <a:r>
              <a:rPr lang="en-US" sz="6000" dirty="0" smtClean="0">
                <a:solidFill>
                  <a:schemeClr val="bg1"/>
                </a:solidFill>
              </a:rPr>
              <a:t>Osamu Aruga, </a:t>
            </a:r>
            <a:r>
              <a:rPr lang="en-US" sz="6000" dirty="0" err="1" smtClean="0">
                <a:solidFill>
                  <a:schemeClr val="bg1"/>
                </a:solidFill>
              </a:rPr>
              <a:t>Toshimitsu</a:t>
            </a:r>
            <a:r>
              <a:rPr lang="en-US" sz="6000" dirty="0" smtClean="0">
                <a:solidFill>
                  <a:schemeClr val="bg1"/>
                </a:solidFill>
              </a:rPr>
              <a:t> Ishii, </a:t>
            </a:r>
            <a:r>
              <a:rPr lang="en-US" sz="6000" dirty="0" err="1" smtClean="0">
                <a:solidFill>
                  <a:schemeClr val="bg1"/>
                </a:solidFill>
              </a:rPr>
              <a:t>Toshihide</a:t>
            </a:r>
            <a:r>
              <a:rPr lang="en-US" sz="6000" dirty="0" smtClean="0">
                <a:solidFill>
                  <a:schemeClr val="bg1"/>
                </a:solidFill>
              </a:rPr>
              <a:t> Kabuki, Masaru </a:t>
            </a:r>
            <a:r>
              <a:rPr lang="en-US" sz="6000" dirty="0" err="1" smtClean="0">
                <a:solidFill>
                  <a:schemeClr val="bg1"/>
                </a:solidFill>
              </a:rPr>
              <a:t>Shigeyama</a:t>
            </a:r>
            <a:endParaRPr lang="en-US" sz="6000" dirty="0" smtClean="0">
              <a:solidFill>
                <a:schemeClr val="bg1"/>
              </a:solidFill>
            </a:endParaRPr>
          </a:p>
          <a:p>
            <a:pPr algn="ctr">
              <a:lnSpc>
                <a:spcPts val="6000"/>
              </a:lnSpc>
            </a:pPr>
            <a:r>
              <a:rPr lang="en-US" sz="6000" dirty="0" smtClean="0">
                <a:solidFill>
                  <a:schemeClr val="bg1"/>
                </a:solidFill>
              </a:rPr>
              <a:t>Gary </a:t>
            </a:r>
            <a:r>
              <a:rPr lang="en-US" sz="6000" dirty="0" err="1" smtClean="0">
                <a:solidFill>
                  <a:schemeClr val="bg1"/>
                </a:solidFill>
              </a:rPr>
              <a:t>Dyck</a:t>
            </a:r>
            <a:r>
              <a:rPr lang="en-US" sz="6000" dirty="0" smtClean="0">
                <a:solidFill>
                  <a:schemeClr val="bg1"/>
                </a:solidFill>
              </a:rPr>
              <a:t>, Bruno </a:t>
            </a:r>
            <a:r>
              <a:rPr lang="en-US" sz="6000" dirty="0" err="1" smtClean="0">
                <a:solidFill>
                  <a:schemeClr val="bg1"/>
                </a:solidFill>
              </a:rPr>
              <a:t>Chesnay</a:t>
            </a:r>
            <a:r>
              <a:rPr lang="en-US" sz="6000" dirty="0" smtClean="0">
                <a:solidFill>
                  <a:schemeClr val="bg1"/>
                </a:solidFill>
              </a:rPr>
              <a:t>, Vladimir </a:t>
            </a:r>
            <a:r>
              <a:rPr lang="en-US" sz="6000" dirty="0" err="1" smtClean="0">
                <a:solidFill>
                  <a:schemeClr val="bg1"/>
                </a:solidFill>
              </a:rPr>
              <a:t>Nizhnik</a:t>
            </a:r>
            <a:endParaRPr lang="en-US" sz="6000" dirty="0">
              <a:solidFill>
                <a:schemeClr val="bg1"/>
              </a:solidFill>
            </a:endParaRPr>
          </a:p>
          <a:p>
            <a:pPr algn="ctr">
              <a:lnSpc>
                <a:spcPts val="6914"/>
              </a:lnSpc>
            </a:pPr>
            <a:r>
              <a:rPr lang="en-US" sz="6000" dirty="0" smtClean="0">
                <a:solidFill>
                  <a:schemeClr val="bg1"/>
                </a:solidFill>
              </a:rPr>
              <a:t>Nuclear Regulation Authority and International Atomic Energy Agency</a:t>
            </a:r>
            <a:endParaRPr lang="en-US" sz="6000" dirty="0">
              <a:solidFill>
                <a:schemeClr val="bg1"/>
              </a:solidFill>
            </a:endParaRPr>
          </a:p>
          <a:p>
            <a:pPr algn="ctr">
              <a:lnSpc>
                <a:spcPts val="6914"/>
              </a:lnSpc>
            </a:pPr>
            <a:r>
              <a:rPr lang="en-US" sz="5400" dirty="0">
                <a:solidFill>
                  <a:schemeClr val="bg1"/>
                </a:solidFill>
              </a:rPr>
              <a:t>o</a:t>
            </a:r>
            <a:r>
              <a:rPr lang="en-US" sz="5400" dirty="0" smtClean="0">
                <a:solidFill>
                  <a:schemeClr val="bg1"/>
                </a:solidFill>
              </a:rPr>
              <a:t>samu_aruga01@nsr.go.jp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4" name="Text Box 242"/>
          <p:cNvSpPr txBox="1">
            <a:spLocks noChangeArrowheads="1"/>
          </p:cNvSpPr>
          <p:nvPr/>
        </p:nvSpPr>
        <p:spPr bwMode="auto">
          <a:xfrm>
            <a:off x="642256" y="7919571"/>
            <a:ext cx="14400000" cy="559537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xtLst/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The accident at Fukushima Daiichi (F1) Nuclear Power Station (NPS) had a major impact on safeguards (SG) implementation at the site. 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JSGO/NRA and IAEA formulated Fukushima Task Force (FTF) in order to develop a holistic approach to SG implementation measures.  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</a:endParaRP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As a result of close collaboration under the FTF, all fuels except in the Units 1-3 have been successfully re-verified and back to normal IS regime. 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The paper analyzes the evolving discussion at the FTF and summarizes the main lessons learned for SG implementation at post-accident facilities.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7" name="Text Box 248"/>
          <p:cNvSpPr txBox="1">
            <a:spLocks noChangeArrowheads="1"/>
          </p:cNvSpPr>
          <p:nvPr/>
        </p:nvSpPr>
        <p:spPr bwMode="auto">
          <a:xfrm>
            <a:off x="642256" y="7136224"/>
            <a:ext cx="144000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 smtClean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ABSTRACT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18" name="Text Box 263"/>
          <p:cNvSpPr txBox="1">
            <a:spLocks noChangeArrowheads="1"/>
          </p:cNvSpPr>
          <p:nvPr/>
        </p:nvSpPr>
        <p:spPr bwMode="auto">
          <a:xfrm>
            <a:off x="15449898" y="7899580"/>
            <a:ext cx="14400000" cy="13896112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xtLst/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ja-JP" sz="3600" b="1" dirty="0" smtClean="0">
                <a:latin typeface="+mn-lt"/>
                <a:ea typeface="ＭＳ Ｐゴシック" charset="-128"/>
              </a:rPr>
              <a:t>MAJOR TOPICS DISCUSSED BY YEAR</a:t>
            </a:r>
            <a:endParaRPr lang="en-US" altLang="ja-JP" sz="3600" b="1" dirty="0">
              <a:latin typeface="+mn-lt"/>
              <a:ea typeface="ＭＳ Ｐゴシック" charset="-128"/>
            </a:endParaRPr>
          </a:p>
          <a:p>
            <a:pPr>
              <a:lnSpc>
                <a:spcPct val="125000"/>
              </a:lnSpc>
              <a:spcAft>
                <a:spcPts val="1800"/>
              </a:spcAft>
            </a:pPr>
            <a:r>
              <a:rPr lang="en-US" altLang="ja-JP" sz="3600" dirty="0" smtClean="0">
                <a:latin typeface="+mn-lt"/>
                <a:ea typeface="ＭＳ Ｐゴシック" charset="-128"/>
              </a:rPr>
              <a:t>Topics discussed at the FTF and associated subgroups have been diverse and changed substantially, which were administrative and technical. (Table 2)</a:t>
            </a:r>
            <a:endParaRPr lang="en-US" altLang="zh-CN" sz="3600" dirty="0">
              <a:latin typeface="+mn-lt"/>
              <a:ea typeface="ＭＳ Ｐゴシック" charset="-128"/>
            </a:endParaRPr>
          </a:p>
          <a:p>
            <a:pPr marL="0" lvl="1" indent="0">
              <a:lnSpc>
                <a:spcPct val="125000"/>
              </a:lnSpc>
            </a:pPr>
            <a:r>
              <a:rPr lang="en-US" altLang="zh-CN" sz="3600" b="1" dirty="0" smtClean="0">
                <a:latin typeface="+mn-lt"/>
                <a:ea typeface="ＭＳ Ｐゴシック" charset="-128"/>
              </a:rPr>
              <a:t>SAFEGUARDS MEASURES APPLIED</a:t>
            </a:r>
          </a:p>
          <a:p>
            <a:pPr lvl="0">
              <a:lnSpc>
                <a:spcPct val="125000"/>
              </a:lnSpc>
            </a:pPr>
            <a:r>
              <a:rPr lang="en-US" altLang="ja-JP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New measures applied as a result of discussion are summarized below</a:t>
            </a:r>
            <a:r>
              <a:rPr lang="en-US" altLang="ja-JP" sz="36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:</a:t>
            </a:r>
          </a:p>
          <a:p>
            <a:pPr marL="722313" lvl="1" indent="-265113">
              <a:lnSpc>
                <a:spcPct val="125000"/>
              </a:lnSpc>
              <a:buFontTx/>
              <a:buChar char="•"/>
            </a:pPr>
            <a:r>
              <a:rPr lang="en-US" altLang="zh-CN" sz="3600" b="1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C/S</a:t>
            </a: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: To confirm absence of fuels removal and gain assurance of NM non-diversion Open-Air Spent Fuel Monitor (OASM) is installed;</a:t>
            </a:r>
          </a:p>
          <a:p>
            <a:pPr marL="722313" lvl="1" indent="-265113">
              <a:lnSpc>
                <a:spcPct val="125000"/>
              </a:lnSpc>
              <a:buFontTx/>
              <a:buChar char="•"/>
            </a:pPr>
            <a:r>
              <a:rPr lang="en-US" altLang="zh-CN" sz="3600" b="1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Short Notice Operational Support  (SNOS)</a:t>
            </a: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: SNOS activity enables the IAEA to confirm consistency of operational activities declared by facility operator and  to provide additional assurances of non-diversion; and</a:t>
            </a:r>
          </a:p>
          <a:p>
            <a:pPr marL="722313" lvl="1" indent="-265113">
              <a:lnSpc>
                <a:spcPct val="125000"/>
              </a:lnSpc>
              <a:spcAft>
                <a:spcPts val="1800"/>
              </a:spcAft>
              <a:buFontTx/>
              <a:buChar char="•"/>
            </a:pPr>
            <a:r>
              <a:rPr lang="en-US" altLang="zh-CN" sz="3600" b="1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Provision of Information</a:t>
            </a: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: Information on operational status and other information on updated status and planned activities is shared.</a:t>
            </a:r>
            <a:endParaRPr lang="en-US" altLang="zh-CN" sz="3600" dirty="0">
              <a:latin typeface="+mn-lt"/>
              <a:ea typeface="SimSun" pitchFamily="2" charset="-122"/>
            </a:endParaRPr>
          </a:p>
          <a:p>
            <a:pPr marL="0" lvl="1" indent="0">
              <a:lnSpc>
                <a:spcPct val="125000"/>
              </a:lnSpc>
            </a:pPr>
            <a:r>
              <a:rPr lang="en-US" altLang="zh-CN" sz="3600" b="1" dirty="0" smtClean="0">
                <a:latin typeface="+mn-lt"/>
                <a:ea typeface="ＭＳ Ｐゴシック" charset="-128"/>
              </a:rPr>
              <a:t>LESSONS LEARNED</a:t>
            </a:r>
            <a:endParaRPr lang="en-US" altLang="zh-CN" sz="3600" b="1" dirty="0">
              <a:latin typeface="+mn-lt"/>
              <a:ea typeface="ＭＳ Ｐゴシック" charset="-128"/>
            </a:endParaRPr>
          </a:p>
          <a:p>
            <a:pPr lvl="0">
              <a:lnSpc>
                <a:spcPct val="125000"/>
              </a:lnSpc>
            </a:pPr>
            <a:r>
              <a:rPr lang="en-US" altLang="ja-JP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Lessons learned from SG implementation at F1 are </a:t>
            </a:r>
            <a:r>
              <a:rPr lang="en-US" altLang="ja-JP" sz="36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summarized </a:t>
            </a:r>
            <a:r>
              <a:rPr lang="en-US" altLang="ja-JP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below</a:t>
            </a:r>
            <a:r>
              <a:rPr lang="en-US" altLang="ja-JP" sz="36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:</a:t>
            </a:r>
          </a:p>
          <a:p>
            <a:pPr marL="722313" lvl="1" indent="-265113">
              <a:lnSpc>
                <a:spcPct val="125000"/>
              </a:lnSpc>
              <a:buFontTx/>
              <a:buChar char="•"/>
            </a:pPr>
            <a:r>
              <a:rPr lang="en-US" altLang="zh-CN" sz="3600" b="1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Important Factors</a:t>
            </a: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: Sharing the goals, sufficient and timely information and developing trust; and</a:t>
            </a:r>
            <a:endParaRPr lang="en-US" altLang="zh-CN" sz="3600" dirty="0">
              <a:solidFill>
                <a:prstClr val="black"/>
              </a:solidFill>
              <a:latin typeface="Calibri" panose="020F0502020204030204"/>
              <a:ea typeface="ＭＳ Ｐゴシック" charset="-128"/>
            </a:endParaRPr>
          </a:p>
          <a:p>
            <a:pPr marL="722313" lvl="1" indent="-265113">
              <a:lnSpc>
                <a:spcPct val="125000"/>
              </a:lnSpc>
              <a:buFontTx/>
              <a:buChar char="•"/>
            </a:pPr>
            <a:r>
              <a:rPr lang="en-US" altLang="zh-CN" sz="3600" b="1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Good Practice from FTF Experience</a:t>
            </a: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: </a:t>
            </a:r>
            <a:r>
              <a:rPr lang="en-US" altLang="zh-CN" sz="36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R</a:t>
            </a:r>
            <a:r>
              <a:rPr lang="en-US" altLang="zh-CN" sz="3600" dirty="0" smtClean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ecording result of discussion, having meetings regularly and providing supplemental information.</a:t>
            </a:r>
            <a:endParaRPr lang="en-US" altLang="zh-CN" sz="3600" dirty="0">
              <a:solidFill>
                <a:prstClr val="black"/>
              </a:solidFill>
              <a:latin typeface="Calibri" panose="020F0502020204030204"/>
              <a:ea typeface="ＭＳ Ｐゴシック" charset="-128"/>
            </a:endParaRPr>
          </a:p>
        </p:txBody>
      </p:sp>
      <p:sp>
        <p:nvSpPr>
          <p:cNvPr id="25" name="Text Box 248"/>
          <p:cNvSpPr txBox="1">
            <a:spLocks noChangeArrowheads="1"/>
          </p:cNvSpPr>
          <p:nvPr/>
        </p:nvSpPr>
        <p:spPr bwMode="auto">
          <a:xfrm>
            <a:off x="15450669" y="7136548"/>
            <a:ext cx="14399229" cy="769118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 smtClean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OUTCOME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26" name="Text Box 242"/>
          <p:cNvSpPr txBox="1">
            <a:spLocks noChangeArrowheads="1"/>
          </p:cNvSpPr>
          <p:nvPr/>
        </p:nvSpPr>
        <p:spPr bwMode="auto">
          <a:xfrm>
            <a:off x="627247" y="14594692"/>
            <a:ext cx="14400000" cy="10248960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xtLst/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Right before the earthquake, the Units 1-3 were under operation and the Units 4-6 were shut down for periodical safety inspections. (Figure 1)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E</a:t>
            </a: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arthquake, tsunami and accident at F1 NPS had a major impact on SG implementation at the site due to physical damage on facilities and equipment, and inaccessibility to the site and nuclear material. 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The first inspection at F1 after the earthquake was performed in October 2011 and made the situation there. (Table 1)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In March 2012, the FTF was established in order to develop a holistic approach to SG implementation measures; to monitor recovery of SG; to facilitate discussion of SG issues; and to consider possible approaches to long-term SG challenges at </a:t>
            </a: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F1.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The </a:t>
            </a: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FTF is headed by directors of SGOA/IAEA and JSGO/NRA, held biannually, attended by the facility operator, technical support </a:t>
            </a: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organization </a:t>
            </a: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and relevant institutes.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SG Equipment Subgroup and Damaged Cores Subgroup are under FTF.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7" name="Text Box 248"/>
          <p:cNvSpPr txBox="1">
            <a:spLocks noChangeArrowheads="1"/>
          </p:cNvSpPr>
          <p:nvPr/>
        </p:nvSpPr>
        <p:spPr bwMode="auto">
          <a:xfrm>
            <a:off x="642256" y="13808802"/>
            <a:ext cx="144000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BACKGROUND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28" name="Text Box 242"/>
          <p:cNvSpPr txBox="1">
            <a:spLocks noChangeArrowheads="1"/>
          </p:cNvSpPr>
          <p:nvPr/>
        </p:nvSpPr>
        <p:spPr bwMode="auto">
          <a:xfrm>
            <a:off x="627246" y="39525983"/>
            <a:ext cx="14400000" cy="293618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xtLst/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ja-JP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METHODS</a:t>
            </a:r>
          </a:p>
          <a:p>
            <a:pPr marL="0" indent="0" algn="just">
              <a:lnSpc>
                <a:spcPct val="120000"/>
              </a:lnSpc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In this study, in addition to previous study, all meeting minutes of FTFs and subgroups were analyzed in view of topics discussed and SG measures applied as a result of FTF. Then, lessons learned are drawn from the analysis.</a:t>
            </a:r>
          </a:p>
        </p:txBody>
      </p:sp>
      <p:sp>
        <p:nvSpPr>
          <p:cNvPr id="29" name="Text Box 248"/>
          <p:cNvSpPr txBox="1">
            <a:spLocks noChangeArrowheads="1"/>
          </p:cNvSpPr>
          <p:nvPr/>
        </p:nvSpPr>
        <p:spPr bwMode="auto">
          <a:xfrm>
            <a:off x="627246" y="38756542"/>
            <a:ext cx="144000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 smtClean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METHODS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0747" y="32589247"/>
            <a:ext cx="10783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Table 1. Result of the first inspection after the earthquake</a:t>
            </a:r>
            <a:endParaRPr lang="en-US" sz="3600" i="1" dirty="0"/>
          </a:p>
        </p:txBody>
      </p:sp>
      <p:sp>
        <p:nvSpPr>
          <p:cNvPr id="34" name="Text Box 242"/>
          <p:cNvSpPr txBox="1">
            <a:spLocks noChangeArrowheads="1"/>
          </p:cNvSpPr>
          <p:nvPr/>
        </p:nvSpPr>
        <p:spPr bwMode="auto">
          <a:xfrm>
            <a:off x="15450670" y="34209223"/>
            <a:ext cx="14399999" cy="5595378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mpd="thinThick">
            <a:noFill/>
            <a:miter lim="800000"/>
          </a:ln>
          <a:extLst/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Implementation of SG at F1, a post accident facility, has been an unprecedented challenge for the SG community.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Over the course of the successful and progressive reapplication of SG at F1, FTF played the central role in information exchange, decision making and time keeping of its implementation.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To tackle the remaining issues at F1, the JSGO and the IAEA will keep working closely through the FTF in collaboration with the relevant parties in Japan. 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09343" y="31942916"/>
            <a:ext cx="11835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Figure 1. Reactor units and other buildings at the site of F1 NPS</a:t>
            </a:r>
            <a:endParaRPr lang="en-US" sz="3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8033901" y="0"/>
            <a:ext cx="2024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ID: 239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3" name="Text Box 242"/>
          <p:cNvSpPr txBox="1">
            <a:spLocks noChangeArrowheads="1"/>
          </p:cNvSpPr>
          <p:nvPr/>
        </p:nvSpPr>
        <p:spPr bwMode="auto">
          <a:xfrm>
            <a:off x="15450670" y="40855577"/>
            <a:ext cx="14399999" cy="16065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xtLst/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We would like to thank all concerned parties of FTF, including IAEA, LANL, TEPCO, NDF, IRID, JAEA and JSGO. </a:t>
            </a:r>
          </a:p>
        </p:txBody>
      </p:sp>
      <p:sp>
        <p:nvSpPr>
          <p:cNvPr id="24" name="Text Box 248"/>
          <p:cNvSpPr txBox="1">
            <a:spLocks noChangeArrowheads="1"/>
          </p:cNvSpPr>
          <p:nvPr/>
        </p:nvSpPr>
        <p:spPr bwMode="auto">
          <a:xfrm>
            <a:off x="15450670" y="40072230"/>
            <a:ext cx="14399999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 smtClean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ACKNOWLEDGEMENTS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graphicFrame>
        <p:nvGraphicFramePr>
          <p:cNvPr id="30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253967"/>
              </p:ext>
            </p:extLst>
          </p:nvPr>
        </p:nvGraphicFramePr>
        <p:xfrm>
          <a:off x="1867361" y="33272775"/>
          <a:ext cx="11949787" cy="5080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13783">
                  <a:extLst>
                    <a:ext uri="{9D8B030D-6E8A-4147-A177-3AD203B41FA5}">
                      <a16:colId xmlns="" xmlns:a16="http://schemas.microsoft.com/office/drawing/2014/main" val="2481822686"/>
                    </a:ext>
                  </a:extLst>
                </a:gridCol>
                <a:gridCol w="4238171">
                  <a:extLst>
                    <a:ext uri="{9D8B030D-6E8A-4147-A177-3AD203B41FA5}">
                      <a16:colId xmlns="" xmlns:a16="http://schemas.microsoft.com/office/drawing/2014/main" val="110523913"/>
                    </a:ext>
                  </a:extLst>
                </a:gridCol>
                <a:gridCol w="5297833">
                  <a:extLst>
                    <a:ext uri="{9D8B030D-6E8A-4147-A177-3AD203B41FA5}">
                      <a16:colId xmlns="" xmlns:a16="http://schemas.microsoft.com/office/drawing/2014/main" val="3960639441"/>
                    </a:ext>
                  </a:extLst>
                </a:gridCol>
              </a:tblGrid>
              <a:tr h="316751">
                <a:tc>
                  <a:txBody>
                    <a:bodyPr/>
                    <a:lstStyle/>
                    <a:p>
                      <a:pPr algn="l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Unit/Building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</a:rPr>
                        <a:t>Core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Spent Fuel Pond</a:t>
                      </a:r>
                      <a:r>
                        <a:rPr lang="en-GB" sz="3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etc.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09007765"/>
                  </a:ext>
                </a:extLst>
              </a:tr>
              <a:tr h="455492">
                <a:tc>
                  <a:txBody>
                    <a:bodyPr/>
                    <a:lstStyle/>
                    <a:p>
                      <a:pPr algn="l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Unit 1-3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</a:rPr>
                        <a:t>Not accessible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n-GB" sz="3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accessible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76668470"/>
                  </a:ext>
                </a:extLst>
              </a:tr>
              <a:tr h="455492">
                <a:tc>
                  <a:txBody>
                    <a:bodyPr/>
                    <a:lstStyle/>
                    <a:p>
                      <a:pPr algn="l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</a:rPr>
                        <a:t>Unit 4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 fuel assemblies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Not accessible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1491105"/>
                  </a:ext>
                </a:extLst>
              </a:tr>
              <a:tr h="455492">
                <a:tc>
                  <a:txBody>
                    <a:bodyPr/>
                    <a:lstStyle/>
                    <a:p>
                      <a:pPr algn="l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Unit</a:t>
                      </a:r>
                      <a:r>
                        <a:rPr lang="en-US" sz="3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5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C/S</a:t>
                      </a:r>
                      <a:r>
                        <a:rPr lang="en-US" sz="3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failed </a:t>
                      </a:r>
                    </a:p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(seal detached)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C/S failed</a:t>
                      </a:r>
                      <a:r>
                        <a:rPr lang="en-US" sz="3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(ALIS not working)</a:t>
                      </a: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ALIP installed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55492">
                <a:tc>
                  <a:txBody>
                    <a:bodyPr/>
                    <a:lstStyle/>
                    <a:p>
                      <a:pPr algn="l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Unit 6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C/S maintained</a:t>
                      </a:r>
                      <a:r>
                        <a:rPr lang="en-US" sz="3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(seal attached)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3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C/S failed</a:t>
                      </a:r>
                      <a:r>
                        <a:rPr lang="en-US" altLang="ja-JP" sz="3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(ALIS not working)</a:t>
                      </a:r>
                      <a:r>
                        <a:rPr lang="en-US" altLang="ja-JP" sz="3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3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ALIP installed</a:t>
                      </a:r>
                      <a:endParaRPr lang="en-US" altLang="ja-JP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55492">
                <a:tc>
                  <a:txBody>
                    <a:bodyPr/>
                    <a:lstStyle/>
                    <a:p>
                      <a:pPr algn="l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</a:rPr>
                        <a:t>CSFS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3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C/S failed</a:t>
                      </a:r>
                      <a:r>
                        <a:rPr lang="en-US" altLang="ja-JP" sz="3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(ALIS not working)</a:t>
                      </a:r>
                      <a:r>
                        <a:rPr lang="en-US" altLang="ja-JP" sz="3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3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ALIP installed</a:t>
                      </a:r>
                      <a:endParaRPr lang="en-US" altLang="ja-JP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6483518"/>
                  </a:ext>
                </a:extLst>
              </a:tr>
              <a:tr h="455492">
                <a:tc>
                  <a:txBody>
                    <a:bodyPr/>
                    <a:lstStyle/>
                    <a:p>
                      <a:pPr algn="l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</a:rPr>
                        <a:t>CCB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</a:rPr>
                        <a:t>C/S maintained</a:t>
                      </a:r>
                      <a:endParaRPr lang="en-US" sz="3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70667719"/>
                  </a:ext>
                </a:extLst>
              </a:tr>
            </a:tbl>
          </a:graphicData>
        </a:graphic>
      </p:graphicFrame>
      <p:pic>
        <p:nvPicPr>
          <p:cNvPr id="32" name="図 3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11" y="25370518"/>
            <a:ext cx="11617869" cy="677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6985" y="22299120"/>
            <a:ext cx="12985826" cy="112257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正方形/長方形 1"/>
          <p:cNvSpPr/>
          <p:nvPr/>
        </p:nvSpPr>
        <p:spPr>
          <a:xfrm>
            <a:off x="15754569" y="22291752"/>
            <a:ext cx="13790660" cy="384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15754569" y="33047971"/>
            <a:ext cx="13790660" cy="384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18899544" y="22030141"/>
            <a:ext cx="7500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Table 2. Major topics discussed by </a:t>
            </a:r>
            <a:r>
              <a:rPr lang="en-US" sz="3600" i="1" dirty="0" smtClean="0"/>
              <a:t>year</a:t>
            </a:r>
            <a:endParaRPr lang="en-US" sz="3600" i="1" dirty="0"/>
          </a:p>
        </p:txBody>
      </p:sp>
      <p:sp>
        <p:nvSpPr>
          <p:cNvPr id="35" name="Text Box 248"/>
          <p:cNvSpPr txBox="1">
            <a:spLocks noChangeArrowheads="1"/>
          </p:cNvSpPr>
          <p:nvPr/>
        </p:nvSpPr>
        <p:spPr bwMode="auto">
          <a:xfrm>
            <a:off x="15450670" y="33422338"/>
            <a:ext cx="14399999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 smtClean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CONCLUSION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7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2602</TotalTime>
  <Words>740</Words>
  <Application>Microsoft Office PowerPoint</Application>
  <PresentationFormat>ユーザー設定</PresentationFormat>
  <Paragraphs>69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Lucida Sans</vt:lpstr>
      <vt:lpstr>ＭＳ Ｐゴシック</vt:lpstr>
      <vt:lpstr>SimSun</vt:lpstr>
      <vt:lpstr>游ゴシック</vt:lpstr>
      <vt:lpstr>Arial</vt:lpstr>
      <vt:lpstr>Calibri</vt:lpstr>
      <vt:lpstr>Calibri Light</vt:lpstr>
      <vt:lpstr>Helvetica</vt:lpstr>
      <vt:lpstr>Times New Roman</vt:lpstr>
      <vt:lpstr>Office Theme</vt:lpstr>
      <vt:lpstr>PowerPoint プレゼンテーション</vt:lpstr>
    </vt:vector>
  </TitlesOfParts>
  <Company>IAEA-SG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FUKUYAMA, Yukiko</dc:creator>
  <cp:lastModifiedBy>OA</cp:lastModifiedBy>
  <cp:revision>173</cp:revision>
  <cp:lastPrinted>2018-10-04T05:28:44Z</cp:lastPrinted>
  <dcterms:created xsi:type="dcterms:W3CDTF">2018-07-03T09:22:24Z</dcterms:created>
  <dcterms:modified xsi:type="dcterms:W3CDTF">2018-10-04T08:14:20Z</dcterms:modified>
</cp:coreProperties>
</file>