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434" autoAdjust="0"/>
  </p:normalViewPr>
  <p:slideViewPr>
    <p:cSldViewPr snapToGrid="0">
      <p:cViewPr>
        <p:scale>
          <a:sx n="26" d="100"/>
          <a:sy n="26" d="100"/>
        </p:scale>
        <p:origin x="954" y="-3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718781090991785"/>
          <c:y val="4.5830834613165616E-2"/>
          <c:w val="0.64261429457123298"/>
          <c:h val="0.85075676685925095"/>
        </c:manualLayout>
      </c:layout>
      <c:barChart>
        <c:barDir val="col"/>
        <c:grouping val="clustered"/>
        <c:varyColors val="0"/>
        <c:ser>
          <c:idx val="0"/>
          <c:order val="0"/>
          <c:tx>
            <c:strRef>
              <c:f>Sheet1!$B$1</c:f>
              <c:strCache>
                <c:ptCount val="1"/>
                <c:pt idx="0">
                  <c:v>Distance = 1cm</c:v>
                </c:pt>
              </c:strCache>
            </c:strRef>
          </c:tx>
          <c:invertIfNegative val="0"/>
          <c:cat>
            <c:strRef>
              <c:f>Sheet1!$A$2:$A$4</c:f>
              <c:strCache>
                <c:ptCount val="3"/>
                <c:pt idx="0">
                  <c:v>Single Ge detector</c:v>
                </c:pt>
                <c:pt idx="1">
                  <c:v> non - shielded Array</c:v>
                </c:pt>
                <c:pt idx="2">
                  <c:v>shielded Array </c:v>
                </c:pt>
              </c:strCache>
            </c:strRef>
          </c:cat>
          <c:val>
            <c:numRef>
              <c:f>Sheet1!$B$2:$B$4</c:f>
              <c:numCache>
                <c:formatCode>General</c:formatCode>
                <c:ptCount val="3"/>
                <c:pt idx="0">
                  <c:v>395.44954000000001</c:v>
                </c:pt>
                <c:pt idx="1">
                  <c:v>784.84556999999995</c:v>
                </c:pt>
                <c:pt idx="2">
                  <c:v>962.97828000000004</c:v>
                </c:pt>
              </c:numCache>
            </c:numRef>
          </c:val>
        </c:ser>
        <c:ser>
          <c:idx val="1"/>
          <c:order val="1"/>
          <c:tx>
            <c:strRef>
              <c:f>Sheet1!$C$1</c:f>
              <c:strCache>
                <c:ptCount val="1"/>
                <c:pt idx="0">
                  <c:v>Distance = 2cm</c:v>
                </c:pt>
              </c:strCache>
            </c:strRef>
          </c:tx>
          <c:invertIfNegative val="0"/>
          <c:cat>
            <c:strRef>
              <c:f>Sheet1!$A$2:$A$4</c:f>
              <c:strCache>
                <c:ptCount val="3"/>
                <c:pt idx="0">
                  <c:v>Single Ge detector</c:v>
                </c:pt>
                <c:pt idx="1">
                  <c:v> non - shielded Array</c:v>
                </c:pt>
                <c:pt idx="2">
                  <c:v>shielded Array </c:v>
                </c:pt>
              </c:strCache>
            </c:strRef>
          </c:cat>
          <c:val>
            <c:numRef>
              <c:f>Sheet1!$C$2:$C$4</c:f>
              <c:numCache>
                <c:formatCode>General</c:formatCode>
                <c:ptCount val="3"/>
                <c:pt idx="0">
                  <c:v>364.26754</c:v>
                </c:pt>
                <c:pt idx="1">
                  <c:v>939.68619000000001</c:v>
                </c:pt>
                <c:pt idx="2">
                  <c:v>929.80674999999997</c:v>
                </c:pt>
              </c:numCache>
            </c:numRef>
          </c:val>
        </c:ser>
        <c:ser>
          <c:idx val="2"/>
          <c:order val="2"/>
          <c:tx>
            <c:strRef>
              <c:f>Sheet1!$D$1</c:f>
              <c:strCache>
                <c:ptCount val="1"/>
                <c:pt idx="0">
                  <c:v>Distance = 3cm</c:v>
                </c:pt>
              </c:strCache>
            </c:strRef>
          </c:tx>
          <c:invertIfNegative val="0"/>
          <c:cat>
            <c:strRef>
              <c:f>Sheet1!$A$2:$A$4</c:f>
              <c:strCache>
                <c:ptCount val="3"/>
                <c:pt idx="0">
                  <c:v>Single Ge detector</c:v>
                </c:pt>
                <c:pt idx="1">
                  <c:v> non - shielded Array</c:v>
                </c:pt>
                <c:pt idx="2">
                  <c:v>shielded Array </c:v>
                </c:pt>
              </c:strCache>
            </c:strRef>
          </c:cat>
          <c:val>
            <c:numRef>
              <c:f>Sheet1!$D$2:$D$4</c:f>
              <c:numCache>
                <c:formatCode>General</c:formatCode>
                <c:ptCount val="3"/>
                <c:pt idx="0">
                  <c:v>387.57657</c:v>
                </c:pt>
                <c:pt idx="1">
                  <c:v>928.60177999999996</c:v>
                </c:pt>
                <c:pt idx="2">
                  <c:v>950.95925</c:v>
                </c:pt>
              </c:numCache>
            </c:numRef>
          </c:val>
        </c:ser>
        <c:ser>
          <c:idx val="3"/>
          <c:order val="3"/>
          <c:tx>
            <c:strRef>
              <c:f>Sheet1!$E$1</c:f>
              <c:strCache>
                <c:ptCount val="1"/>
                <c:pt idx="0">
                  <c:v>Distance = 4cm</c:v>
                </c:pt>
              </c:strCache>
            </c:strRef>
          </c:tx>
          <c:invertIfNegative val="0"/>
          <c:cat>
            <c:strRef>
              <c:f>Sheet1!$A$2:$A$4</c:f>
              <c:strCache>
                <c:ptCount val="3"/>
                <c:pt idx="0">
                  <c:v>Single Ge detector</c:v>
                </c:pt>
                <c:pt idx="1">
                  <c:v> non - shielded Array</c:v>
                </c:pt>
                <c:pt idx="2">
                  <c:v>shielded Array </c:v>
                </c:pt>
              </c:strCache>
            </c:strRef>
          </c:cat>
          <c:val>
            <c:numRef>
              <c:f>Sheet1!$E$2:$E$4</c:f>
              <c:numCache>
                <c:formatCode>General</c:formatCode>
                <c:ptCount val="3"/>
                <c:pt idx="0">
                  <c:v>439.46460999999999</c:v>
                </c:pt>
                <c:pt idx="1">
                  <c:v>839.92835000000002</c:v>
                </c:pt>
                <c:pt idx="2">
                  <c:v>1001.11848</c:v>
                </c:pt>
              </c:numCache>
            </c:numRef>
          </c:val>
        </c:ser>
        <c:dLbls>
          <c:showLegendKey val="0"/>
          <c:showVal val="0"/>
          <c:showCatName val="0"/>
          <c:showSerName val="0"/>
          <c:showPercent val="0"/>
          <c:showBubbleSize val="0"/>
        </c:dLbls>
        <c:gapWidth val="150"/>
        <c:axId val="462274096"/>
        <c:axId val="462274488"/>
      </c:barChart>
      <c:catAx>
        <c:axId val="462274096"/>
        <c:scaling>
          <c:orientation val="minMax"/>
        </c:scaling>
        <c:delete val="0"/>
        <c:axPos val="b"/>
        <c:numFmt formatCode="General" sourceLinked="0"/>
        <c:majorTickMark val="out"/>
        <c:minorTickMark val="none"/>
        <c:tickLblPos val="nextTo"/>
        <c:crossAx val="462274488"/>
        <c:crosses val="autoZero"/>
        <c:auto val="1"/>
        <c:lblAlgn val="ctr"/>
        <c:lblOffset val="100"/>
        <c:noMultiLvlLbl val="0"/>
      </c:catAx>
      <c:valAx>
        <c:axId val="462274488"/>
        <c:scaling>
          <c:orientation val="minMax"/>
        </c:scaling>
        <c:delete val="0"/>
        <c:axPos val="l"/>
        <c:majorGridlines/>
        <c:numFmt formatCode="General" sourceLinked="1"/>
        <c:majorTickMark val="out"/>
        <c:minorTickMark val="none"/>
        <c:tickLblPos val="nextTo"/>
        <c:crossAx val="462274096"/>
        <c:crosses val="autoZero"/>
        <c:crossBetween val="between"/>
      </c:valAx>
    </c:plotArea>
    <c:legend>
      <c:legendPos val="r"/>
      <c:layout/>
      <c:overlay val="0"/>
    </c:legend>
    <c:plotVisOnly val="1"/>
    <c:dispBlanksAs val="gap"/>
    <c:showDLblsOverMax val="0"/>
  </c:chart>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cdr:x>
      <cdr:y>0.28173</cdr:y>
    </cdr:from>
    <cdr:to>
      <cdr:x>0.06863</cdr:x>
      <cdr:y>0.56656</cdr:y>
    </cdr:to>
    <cdr:sp macro="" textlink="">
      <cdr:nvSpPr>
        <cdr:cNvPr id="2" name="Text Box 1"/>
        <cdr:cNvSpPr txBox="1"/>
      </cdr:nvSpPr>
      <cdr:spPr>
        <a:xfrm xmlns:a="http://schemas.openxmlformats.org/drawingml/2006/main" rot="16200000">
          <a:off x="-1400174" y="1123950"/>
          <a:ext cx="876300" cy="361950"/>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r>
            <a:rPr lang="en-US" sz="1200" dirty="0">
              <a:cs typeface="+mj-cs"/>
            </a:rPr>
            <a:t>P/C ratio</a:t>
          </a:r>
          <a:endParaRPr lang="ar-SA" sz="1200" dirty="0">
            <a:cs typeface="+mj-cs"/>
          </a:endParaRPr>
        </a:p>
      </cdr:txBody>
    </cdr:sp>
  </cdr:relSizeAnchor>
  <cdr:relSizeAnchor xmlns:cdr="http://schemas.openxmlformats.org/drawingml/2006/chartDrawing">
    <cdr:from>
      <cdr:x>0.35757</cdr:x>
      <cdr:y>0.05882</cdr:y>
    </cdr:from>
    <cdr:to>
      <cdr:x>0.72418</cdr:x>
      <cdr:y>0.13313</cdr:y>
    </cdr:to>
    <cdr:sp macro="" textlink="">
      <cdr:nvSpPr>
        <cdr:cNvPr id="5" name="Text Box 4"/>
        <cdr:cNvSpPr txBox="1"/>
      </cdr:nvSpPr>
      <cdr:spPr>
        <a:xfrm xmlns:a="http://schemas.openxmlformats.org/drawingml/2006/main">
          <a:off x="1885949" y="180975"/>
          <a:ext cx="1933575" cy="228600"/>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r>
            <a:rPr lang="en-US" sz="1100" dirty="0"/>
            <a:t>using  radioactive source  </a:t>
          </a:r>
          <a:r>
            <a:rPr lang="en-US" sz="1100" baseline="30000" dirty="0"/>
            <a:t>137</a:t>
          </a:r>
          <a:r>
            <a:rPr lang="en-US" sz="1100" baseline="0" dirty="0"/>
            <a:t>Cs</a:t>
          </a:r>
        </a:p>
        <a:p xmlns:a="http://schemas.openxmlformats.org/drawingml/2006/main">
          <a:endParaRPr lang="ar-SA"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9/23/2018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chart" Target="../charts/char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68002"/>
            <a:ext cx="30275212" cy="6901889"/>
          </a:xfrm>
          <a:prstGeom prst="rect">
            <a:avLst/>
          </a:prstGeom>
          <a:solidFill>
            <a:schemeClr val="tx2"/>
          </a:solidFill>
        </p:spPr>
        <p:txBody>
          <a:bodyPr wrap="square" rtlCol="0">
            <a:spAutoFit/>
          </a:bodyPr>
          <a:lstStyle/>
          <a:p>
            <a:pPr algn="ctr">
              <a:lnSpc>
                <a:spcPct val="150000"/>
              </a:lnSpc>
            </a:pPr>
            <a:r>
              <a:rPr lang="en-US" sz="6600" b="1" dirty="0">
                <a:solidFill>
                  <a:schemeClr val="bg1"/>
                </a:solidFill>
              </a:rPr>
              <a:t>Enhancement of Peak to Compton Ratio (P/C) using a New </a:t>
            </a:r>
            <a:r>
              <a:rPr lang="en-US" sz="6600" b="1" dirty="0" smtClean="0">
                <a:solidFill>
                  <a:schemeClr val="bg1"/>
                </a:solidFill>
              </a:rPr>
              <a:t>Array</a:t>
            </a:r>
          </a:p>
          <a:p>
            <a:pPr algn="ctr">
              <a:lnSpc>
                <a:spcPct val="150000"/>
              </a:lnSpc>
            </a:pPr>
            <a:r>
              <a:rPr lang="en-US" sz="6600" b="1" dirty="0" smtClean="0">
                <a:solidFill>
                  <a:schemeClr val="bg1"/>
                </a:solidFill>
              </a:rPr>
              <a:t> </a:t>
            </a:r>
            <a:r>
              <a:rPr lang="en-US" sz="6600" b="1" dirty="0">
                <a:solidFill>
                  <a:schemeClr val="bg1"/>
                </a:solidFill>
              </a:rPr>
              <a:t>Design for Safeguards </a:t>
            </a:r>
            <a:r>
              <a:rPr lang="en-US" sz="6600" b="1" dirty="0" smtClean="0">
                <a:solidFill>
                  <a:schemeClr val="bg1"/>
                </a:solidFill>
              </a:rPr>
              <a:t>Applications</a:t>
            </a:r>
          </a:p>
          <a:p>
            <a:pPr algn="ctr">
              <a:lnSpc>
                <a:spcPct val="150000"/>
              </a:lnSpc>
            </a:pPr>
            <a:r>
              <a:rPr lang="en-US" sz="4800" dirty="0">
                <a:solidFill>
                  <a:schemeClr val="bg1"/>
                </a:solidFill>
              </a:rPr>
              <a:t>R.A. El-Tayebany1, A.A.Hamed1, A.Abdelsalam2,W. Osman2, Sayed </a:t>
            </a:r>
            <a:r>
              <a:rPr lang="en-US" sz="4800" dirty="0" smtClean="0">
                <a:solidFill>
                  <a:schemeClr val="bg1"/>
                </a:solidFill>
              </a:rPr>
              <a:t>El-Mongy1</a:t>
            </a:r>
            <a:endParaRPr lang="en-US" sz="4800" dirty="0">
              <a:solidFill>
                <a:schemeClr val="bg1"/>
              </a:solidFill>
            </a:endParaRPr>
          </a:p>
          <a:p>
            <a:pPr algn="ctr">
              <a:lnSpc>
                <a:spcPts val="6914"/>
              </a:lnSpc>
            </a:pPr>
            <a:r>
              <a:rPr lang="en-US" sz="4800" dirty="0">
                <a:solidFill>
                  <a:schemeClr val="bg1"/>
                </a:solidFill>
              </a:rPr>
              <a:t>1 Egyptian Nuclear and Radiological Regulatory Authority(ENRRA), Cairo, Egypt</a:t>
            </a:r>
          </a:p>
          <a:p>
            <a:pPr algn="ctr">
              <a:lnSpc>
                <a:spcPts val="6914"/>
              </a:lnSpc>
            </a:pPr>
            <a:r>
              <a:rPr lang="en-US" sz="4800" dirty="0">
                <a:solidFill>
                  <a:schemeClr val="bg1"/>
                </a:solidFill>
              </a:rPr>
              <a:t>2 Physics Department, Faculty of Science, Cairo University, Cairo, </a:t>
            </a:r>
            <a:r>
              <a:rPr lang="en-US" sz="4800" dirty="0" smtClean="0">
                <a:solidFill>
                  <a:schemeClr val="bg1"/>
                </a:solidFill>
              </a:rPr>
              <a:t>Egypt</a:t>
            </a:r>
          </a:p>
          <a:p>
            <a:pPr algn="ctr">
              <a:lnSpc>
                <a:spcPts val="6914"/>
              </a:lnSpc>
            </a:pPr>
            <a:r>
              <a:rPr lang="en-US" sz="4800" dirty="0" smtClean="0">
                <a:solidFill>
                  <a:schemeClr val="bg1"/>
                </a:solidFill>
              </a:rPr>
              <a:t>reltyebany@ymail.com</a:t>
            </a:r>
          </a:p>
        </p:txBody>
      </p:sp>
      <p:sp>
        <p:nvSpPr>
          <p:cNvPr id="14" name="Text Box 242"/>
          <p:cNvSpPr txBox="1">
            <a:spLocks noChangeArrowheads="1"/>
          </p:cNvSpPr>
          <p:nvPr/>
        </p:nvSpPr>
        <p:spPr bwMode="auto">
          <a:xfrm>
            <a:off x="-92005" y="7532178"/>
            <a:ext cx="14813132" cy="10322826"/>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200" dirty="0">
                <a:solidFill>
                  <a:schemeClr val="tx1">
                    <a:lumMod val="75000"/>
                    <a:lumOff val="25000"/>
                  </a:schemeClr>
                </a:solidFill>
                <a:latin typeface="+mn-lt"/>
                <a:ea typeface="ＭＳ Ｐゴシック" charset="-128"/>
              </a:rPr>
              <a:t>This paper focuses on installation of a new geometry and array of detectors to investigate reduction and suppression of unwanted noises and background to enhance P/C </a:t>
            </a:r>
            <a:r>
              <a:rPr lang="en-US" altLang="ja-JP" sz="3200" dirty="0">
                <a:solidFill>
                  <a:schemeClr val="tx1">
                    <a:lumMod val="75000"/>
                    <a:lumOff val="25000"/>
                  </a:schemeClr>
                </a:solidFill>
                <a:latin typeface="+mn-lt"/>
                <a:ea typeface="ＭＳ Ｐゴシック" charset="-128"/>
              </a:rPr>
              <a:t>ratio. </a:t>
            </a: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The </a:t>
            </a:r>
            <a:r>
              <a:rPr lang="en-US" altLang="ja-JP" sz="3200" dirty="0">
                <a:solidFill>
                  <a:schemeClr val="tx1">
                    <a:lumMod val="75000"/>
                    <a:lumOff val="25000"/>
                  </a:schemeClr>
                </a:solidFill>
                <a:latin typeface="+mn-lt"/>
                <a:ea typeface="ＭＳ Ｐゴシック" charset="-128"/>
              </a:rPr>
              <a:t>new array consists of three sodium iodide (</a:t>
            </a:r>
            <a:r>
              <a:rPr lang="en-US" altLang="ja-JP" sz="3200" dirty="0" err="1">
                <a:solidFill>
                  <a:schemeClr val="tx1">
                    <a:lumMod val="75000"/>
                    <a:lumOff val="25000"/>
                  </a:schemeClr>
                </a:solidFill>
                <a:latin typeface="+mn-lt"/>
                <a:ea typeface="ＭＳ Ｐゴシック" charset="-128"/>
              </a:rPr>
              <a:t>NaI</a:t>
            </a:r>
            <a:r>
              <a:rPr lang="en-US" altLang="ja-JP" sz="3200" dirty="0">
                <a:solidFill>
                  <a:schemeClr val="tx1">
                    <a:lumMod val="75000"/>
                    <a:lumOff val="25000"/>
                  </a:schemeClr>
                </a:solidFill>
                <a:latin typeface="+mn-lt"/>
                <a:ea typeface="ＭＳ Ｐゴシック" charset="-128"/>
              </a:rPr>
              <a:t>) detectors; one of them is in annular perpendicular position and the others are guards surrounding the main Hyper Pure Germanium Detector (</a:t>
            </a:r>
            <a:r>
              <a:rPr lang="en-US" altLang="ja-JP" sz="3200" dirty="0" err="1">
                <a:solidFill>
                  <a:schemeClr val="tx1">
                    <a:lumMod val="75000"/>
                    <a:lumOff val="25000"/>
                  </a:schemeClr>
                </a:solidFill>
                <a:latin typeface="+mn-lt"/>
                <a:ea typeface="ＭＳ Ｐゴシック" charset="-128"/>
              </a:rPr>
              <a:t>HpGe</a:t>
            </a:r>
            <a:r>
              <a:rPr lang="en-US" altLang="ja-JP" sz="3200" dirty="0">
                <a:solidFill>
                  <a:schemeClr val="tx1">
                    <a:lumMod val="75000"/>
                    <a:lumOff val="25000"/>
                  </a:schemeClr>
                </a:solidFill>
                <a:latin typeface="+mn-lt"/>
                <a:ea typeface="ＭＳ Ｐゴシック" charset="-128"/>
              </a:rPr>
              <a:t>). </a:t>
            </a:r>
            <a:endParaRPr lang="en-US" altLang="ja-JP" sz="32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The </a:t>
            </a:r>
            <a:r>
              <a:rPr lang="en-US" altLang="ja-JP" sz="3200" dirty="0">
                <a:solidFill>
                  <a:schemeClr val="tx1">
                    <a:lumMod val="75000"/>
                    <a:lumOff val="25000"/>
                  </a:schemeClr>
                </a:solidFill>
                <a:latin typeface="+mn-lt"/>
                <a:ea typeface="ＭＳ Ｐゴシック" charset="-128"/>
              </a:rPr>
              <a:t>optimum configuration for the array was selected to maximize P/C ratio and minimize the noises and Compton continuum that produced at higher-energy gamma-rays. </a:t>
            </a:r>
            <a:endParaRPr lang="en-US" altLang="ja-JP" sz="32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The </a:t>
            </a:r>
            <a:r>
              <a:rPr lang="en-US" altLang="ja-JP" sz="3200" dirty="0">
                <a:solidFill>
                  <a:schemeClr val="tx1">
                    <a:lumMod val="75000"/>
                    <a:lumOff val="25000"/>
                  </a:schemeClr>
                </a:solidFill>
                <a:latin typeface="+mn-lt"/>
                <a:ea typeface="ＭＳ Ｐゴシック" charset="-128"/>
              </a:rPr>
              <a:t>enhancement of the Peak-Compton (P/C) ratios was investigated using the radioactive source 137Cs. It was observed that the new array configuration enhanced the P/C ratios compared to single </a:t>
            </a:r>
            <a:r>
              <a:rPr lang="en-US" altLang="ja-JP" sz="3200" dirty="0" err="1">
                <a:solidFill>
                  <a:schemeClr val="tx1">
                    <a:lumMod val="75000"/>
                    <a:lumOff val="25000"/>
                  </a:schemeClr>
                </a:solidFill>
                <a:latin typeface="+mn-lt"/>
                <a:ea typeface="ＭＳ Ｐゴシック" charset="-128"/>
              </a:rPr>
              <a:t>HPGe</a:t>
            </a:r>
            <a:r>
              <a:rPr lang="en-US" altLang="ja-JP" sz="3200" dirty="0">
                <a:solidFill>
                  <a:schemeClr val="tx1">
                    <a:lumMod val="75000"/>
                    <a:lumOff val="25000"/>
                  </a:schemeClr>
                </a:solidFill>
                <a:latin typeface="+mn-lt"/>
                <a:ea typeface="ＭＳ Ｐゴシック" charset="-128"/>
              </a:rPr>
              <a:t> detector in range 387.6±6.12 to 1001.12±7.4. </a:t>
            </a:r>
            <a:endParaRPr lang="en-US" altLang="ja-JP" sz="32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The </a:t>
            </a:r>
            <a:r>
              <a:rPr lang="en-US" altLang="ja-JP" sz="3200" dirty="0">
                <a:solidFill>
                  <a:schemeClr val="tx1">
                    <a:lumMod val="75000"/>
                    <a:lumOff val="25000"/>
                  </a:schemeClr>
                </a:solidFill>
                <a:latin typeface="+mn-lt"/>
                <a:ea typeface="ＭＳ Ｐゴシック" charset="-128"/>
              </a:rPr>
              <a:t>design was also investigated and applied on standard nuclear materials (SNM) at the photo peak 185.7 </a:t>
            </a:r>
            <a:r>
              <a:rPr lang="en-US" altLang="ja-JP" sz="3200" dirty="0" err="1">
                <a:solidFill>
                  <a:schemeClr val="tx1">
                    <a:lumMod val="75000"/>
                    <a:lumOff val="25000"/>
                  </a:schemeClr>
                </a:solidFill>
                <a:latin typeface="+mn-lt"/>
                <a:ea typeface="ＭＳ Ｐゴシック" charset="-128"/>
              </a:rPr>
              <a:t>KeV</a:t>
            </a:r>
            <a:r>
              <a:rPr lang="en-US" altLang="ja-JP" sz="3200" dirty="0">
                <a:solidFill>
                  <a:schemeClr val="tx1">
                    <a:lumMod val="75000"/>
                    <a:lumOff val="25000"/>
                  </a:schemeClr>
                </a:solidFill>
                <a:latin typeface="+mn-lt"/>
                <a:ea typeface="ＭＳ Ｐゴシック" charset="-128"/>
              </a:rPr>
              <a:t> of 235U. The system gave great value in the net area for photo peak 185.7 </a:t>
            </a:r>
            <a:r>
              <a:rPr lang="en-US" altLang="ja-JP" sz="3200" dirty="0" err="1">
                <a:solidFill>
                  <a:schemeClr val="tx1">
                    <a:lumMod val="75000"/>
                    <a:lumOff val="25000"/>
                  </a:schemeClr>
                </a:solidFill>
                <a:latin typeface="+mn-lt"/>
                <a:ea typeface="ＭＳ Ｐゴシック" charset="-128"/>
              </a:rPr>
              <a:t>KeV</a:t>
            </a:r>
            <a:r>
              <a:rPr lang="en-US" altLang="ja-JP" sz="3200" dirty="0">
                <a:solidFill>
                  <a:schemeClr val="tx1">
                    <a:lumMod val="75000"/>
                    <a:lumOff val="25000"/>
                  </a:schemeClr>
                </a:solidFill>
                <a:latin typeface="+mn-lt"/>
                <a:ea typeface="ＭＳ Ｐゴシック" charset="-128"/>
              </a:rPr>
              <a:t> for investigated SNMs </a:t>
            </a:r>
            <a:r>
              <a:rPr lang="en-US" altLang="ja-JP" sz="3200" dirty="0">
                <a:solidFill>
                  <a:schemeClr val="tx1">
                    <a:lumMod val="75000"/>
                    <a:lumOff val="25000"/>
                  </a:schemeClr>
                </a:solidFill>
                <a:latin typeface="+mn-lt"/>
                <a:ea typeface="ＭＳ Ｐゴシック" charset="-128"/>
              </a:rPr>
              <a:t>samples. Since</a:t>
            </a:r>
            <a:r>
              <a:rPr lang="en-US" altLang="ja-JP" sz="3200" dirty="0">
                <a:solidFill>
                  <a:schemeClr val="tx1">
                    <a:lumMod val="75000"/>
                    <a:lumOff val="25000"/>
                  </a:schemeClr>
                </a:solidFill>
                <a:latin typeface="+mn-lt"/>
                <a:ea typeface="ＭＳ Ｐゴシック" charset="-128"/>
              </a:rPr>
              <a:t>, The maximum difference was found to be 17.6%. The results are given, discussed and interpreted.</a:t>
            </a:r>
          </a:p>
        </p:txBody>
      </p:sp>
      <p:sp>
        <p:nvSpPr>
          <p:cNvPr id="17" name="Text Box 248"/>
          <p:cNvSpPr txBox="1">
            <a:spLocks noChangeArrowheads="1"/>
          </p:cNvSpPr>
          <p:nvPr/>
        </p:nvSpPr>
        <p:spPr bwMode="auto">
          <a:xfrm>
            <a:off x="0" y="6762737"/>
            <a:ext cx="14737345"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4813131" y="7504491"/>
            <a:ext cx="15462081" cy="736817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28600" indent="-228600" algn="just" defTabSz="612775">
              <a:lnSpc>
                <a:spcPct val="120000"/>
              </a:lnSpc>
              <a:buFontTx/>
              <a:buChar char="•"/>
            </a:pPr>
            <a:r>
              <a:rPr lang="en-US" sz="3200" dirty="0">
                <a:solidFill>
                  <a:schemeClr val="tx1">
                    <a:lumMod val="75000"/>
                    <a:lumOff val="25000"/>
                  </a:schemeClr>
                </a:solidFill>
                <a:latin typeface="+mn-lt"/>
                <a:ea typeface="ＭＳ Ｐゴシック" charset="-128"/>
              </a:rPr>
              <a:t>It is necessary to understand the physical explanation for the detector array set up that contains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 detector which is surrounded by two guard detectors and one annular, usually </a:t>
            </a:r>
            <a:r>
              <a:rPr lang="en-US" sz="3200" dirty="0" err="1">
                <a:solidFill>
                  <a:schemeClr val="tx1">
                    <a:lumMod val="75000"/>
                    <a:lumOff val="25000"/>
                  </a:schemeClr>
                </a:solidFill>
                <a:latin typeface="+mn-lt"/>
                <a:ea typeface="ＭＳ Ｐゴシック" charset="-128"/>
              </a:rPr>
              <a:t>NaI</a:t>
            </a:r>
            <a:r>
              <a:rPr lang="en-US" sz="3200" dirty="0">
                <a:solidFill>
                  <a:schemeClr val="tx1">
                    <a:lumMod val="75000"/>
                    <a:lumOff val="25000"/>
                  </a:schemeClr>
                </a:solidFill>
                <a:latin typeface="+mn-lt"/>
                <a:ea typeface="ＭＳ Ｐゴシック" charset="-128"/>
              </a:rPr>
              <a:t>. The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 and </a:t>
            </a:r>
            <a:r>
              <a:rPr lang="en-US" sz="3200" dirty="0" err="1">
                <a:solidFill>
                  <a:schemeClr val="tx1">
                    <a:lumMod val="75000"/>
                    <a:lumOff val="25000"/>
                  </a:schemeClr>
                </a:solidFill>
                <a:latin typeface="+mn-lt"/>
                <a:ea typeface="ＭＳ Ｐゴシック" charset="-128"/>
              </a:rPr>
              <a:t>NaI</a:t>
            </a:r>
            <a:r>
              <a:rPr lang="en-US" sz="3200" dirty="0">
                <a:solidFill>
                  <a:schemeClr val="tx1">
                    <a:lumMod val="75000"/>
                    <a:lumOff val="25000"/>
                  </a:schemeClr>
                </a:solidFill>
                <a:latin typeface="+mn-lt"/>
                <a:ea typeface="ＭＳ Ｐゴシック" charset="-128"/>
              </a:rPr>
              <a:t> detectors are operated in anti-coincidence mode. The photons that are escaped from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 detector are interacted and deposited within the </a:t>
            </a:r>
            <a:r>
              <a:rPr lang="en-US" sz="3200" dirty="0" err="1">
                <a:solidFill>
                  <a:schemeClr val="tx1">
                    <a:lumMod val="75000"/>
                    <a:lumOff val="25000"/>
                  </a:schemeClr>
                </a:solidFill>
                <a:latin typeface="+mn-lt"/>
                <a:ea typeface="ＭＳ Ｐゴシック" charset="-128"/>
              </a:rPr>
              <a:t>NaI</a:t>
            </a:r>
            <a:r>
              <a:rPr lang="en-US" sz="3200" dirty="0">
                <a:solidFill>
                  <a:schemeClr val="tx1">
                    <a:lumMod val="75000"/>
                    <a:lumOff val="25000"/>
                  </a:schemeClr>
                </a:solidFill>
                <a:latin typeface="+mn-lt"/>
                <a:ea typeface="ＭＳ Ｐゴシック" charset="-128"/>
              </a:rPr>
              <a:t> detectors to form Compton continuum that can be subtracted from the spectrum to reduce the un interested background [6]. </a:t>
            </a:r>
          </a:p>
          <a:p>
            <a:pPr marL="228600" indent="-228600" algn="just" defTabSz="612775">
              <a:lnSpc>
                <a:spcPct val="120000"/>
              </a:lnSpc>
              <a:buFontTx/>
              <a:buChar char="•"/>
            </a:pPr>
            <a:r>
              <a:rPr lang="en-US" sz="3200" dirty="0">
                <a:solidFill>
                  <a:schemeClr val="tx1">
                    <a:lumMod val="75000"/>
                    <a:lumOff val="25000"/>
                  </a:schemeClr>
                </a:solidFill>
                <a:latin typeface="+mn-lt"/>
                <a:ea typeface="ＭＳ Ｐゴシック" charset="-128"/>
              </a:rPr>
              <a:t>To investigate and validate the new array of detectors, the SNMs are used with different enrichment. The net area of photo peak at energy line 185.7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is measured at different distances of the sample from the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 detector </a:t>
            </a:r>
            <a:r>
              <a:rPr lang="en-US" sz="3200" dirty="0" smtClean="0">
                <a:solidFill>
                  <a:schemeClr val="tx1">
                    <a:lumMod val="75000"/>
                    <a:lumOff val="25000"/>
                  </a:schemeClr>
                </a:solidFill>
                <a:latin typeface="+mn-lt"/>
                <a:ea typeface="ＭＳ Ｐゴシック" charset="-128"/>
              </a:rPr>
              <a:t>The </a:t>
            </a:r>
            <a:r>
              <a:rPr lang="en-US" sz="3200" dirty="0">
                <a:solidFill>
                  <a:schemeClr val="tx1">
                    <a:lumMod val="75000"/>
                    <a:lumOff val="25000"/>
                  </a:schemeClr>
                </a:solidFill>
                <a:latin typeface="+mn-lt"/>
                <a:ea typeface="ＭＳ Ｐゴシック" charset="-128"/>
              </a:rPr>
              <a:t>net area of energy line 185.7KeV of 235U is registered in live time 900 S. </a:t>
            </a:r>
            <a:r>
              <a:rPr lang="en-US" sz="3200" dirty="0">
                <a:solidFill>
                  <a:schemeClr val="tx1">
                    <a:lumMod val="75000"/>
                    <a:lumOff val="25000"/>
                  </a:schemeClr>
                </a:solidFill>
                <a:latin typeface="+mn-lt"/>
                <a:ea typeface="ＭＳ Ｐゴシック" charset="-128"/>
              </a:rPr>
              <a:t>the energy range of photo peak 185.7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is taken from 178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to 197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The results are compared with the result obtained using single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-detector in the experimental results. </a:t>
            </a:r>
            <a:endParaRPr lang="en-US" altLang="zh-CN" sz="3200" dirty="0">
              <a:solidFill>
                <a:schemeClr val="tx1">
                  <a:lumMod val="75000"/>
                  <a:lumOff val="25000"/>
                </a:schemeClr>
              </a:solidFill>
              <a:latin typeface="+mn-lt"/>
              <a:ea typeface="ＭＳ Ｐゴシック" charset="-128"/>
            </a:endParaRPr>
          </a:p>
        </p:txBody>
      </p:sp>
      <p:sp>
        <p:nvSpPr>
          <p:cNvPr id="25" name="Text Box 248"/>
          <p:cNvSpPr txBox="1">
            <a:spLocks noChangeArrowheads="1"/>
          </p:cNvSpPr>
          <p:nvPr/>
        </p:nvSpPr>
        <p:spPr bwMode="auto">
          <a:xfrm>
            <a:off x="14721127" y="6786941"/>
            <a:ext cx="15554085"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92005" y="18103075"/>
            <a:ext cx="14813132" cy="732880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200" dirty="0">
                <a:solidFill>
                  <a:schemeClr val="tx1">
                    <a:lumMod val="75000"/>
                    <a:lumOff val="25000"/>
                  </a:schemeClr>
                </a:solidFill>
                <a:latin typeface="+mn-lt"/>
                <a:ea typeface="ＭＳ Ｐゴシック" charset="-128"/>
              </a:rPr>
              <a:t>In gamma-ray spectrometry measurements, the predominant mode of photon interaction depends on the energy of the incident photons and the atomic number of the target material. </a:t>
            </a:r>
            <a:endParaRPr lang="en-US" altLang="ja-JP" sz="3200" dirty="0" smtClean="0">
              <a:solidFill>
                <a:schemeClr val="tx1">
                  <a:lumMod val="75000"/>
                  <a:lumOff val="25000"/>
                </a:schemeClr>
              </a:solidFill>
              <a:latin typeface="+mn-lt"/>
              <a:ea typeface="ＭＳ Ｐゴシック" charset="-128"/>
            </a:endParaRP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 </a:t>
            </a:r>
            <a:r>
              <a:rPr lang="en-US" altLang="ja-JP" sz="3200" dirty="0">
                <a:solidFill>
                  <a:schemeClr val="tx1">
                    <a:lumMod val="75000"/>
                    <a:lumOff val="25000"/>
                  </a:schemeClr>
                </a:solidFill>
                <a:latin typeface="+mn-lt"/>
                <a:ea typeface="ＭＳ Ｐゴシック" charset="-128"/>
              </a:rPr>
              <a:t>Gamma spectrometry with high-purity germanium (</a:t>
            </a:r>
            <a:r>
              <a:rPr lang="en-US" altLang="ja-JP" sz="3200" dirty="0" err="1">
                <a:solidFill>
                  <a:schemeClr val="tx1">
                    <a:lumMod val="75000"/>
                    <a:lumOff val="25000"/>
                  </a:schemeClr>
                </a:solidFill>
                <a:latin typeface="+mn-lt"/>
                <a:ea typeface="ＭＳ Ｐゴシック" charset="-128"/>
              </a:rPr>
              <a:t>HPGe</a:t>
            </a:r>
            <a:r>
              <a:rPr lang="en-US" altLang="ja-JP" sz="3200" dirty="0">
                <a:solidFill>
                  <a:schemeClr val="tx1">
                    <a:lumMod val="75000"/>
                    <a:lumOff val="25000"/>
                  </a:schemeClr>
                </a:solidFill>
                <a:latin typeface="+mn-lt"/>
                <a:ea typeface="ＭＳ Ｐゴシック" charset="-128"/>
              </a:rPr>
              <a:t>) detectors is routinely used for the Non- Destructive assay techniques (NDA). Improvements to the NDA can be achieved by minimizing </a:t>
            </a:r>
            <a:r>
              <a:rPr lang="en-US" altLang="ja-JP" sz="3200" dirty="0" smtClean="0">
                <a:solidFill>
                  <a:schemeClr val="tx1">
                    <a:lumMod val="75000"/>
                    <a:lumOff val="25000"/>
                  </a:schemeClr>
                </a:solidFill>
                <a:latin typeface="+mn-lt"/>
                <a:ea typeface="ＭＳ Ｐゴシック" charset="-128"/>
              </a:rPr>
              <a:t>the Compton </a:t>
            </a:r>
            <a:r>
              <a:rPr lang="en-US" altLang="ja-JP" sz="3200" dirty="0">
                <a:solidFill>
                  <a:schemeClr val="tx1">
                    <a:lumMod val="75000"/>
                    <a:lumOff val="25000"/>
                  </a:schemeClr>
                </a:solidFill>
                <a:latin typeface="+mn-lt"/>
                <a:ea typeface="ＭＳ Ｐゴシック" charset="-128"/>
              </a:rPr>
              <a:t>continuum, through the use of array of detectors</a:t>
            </a:r>
            <a:r>
              <a:rPr lang="en-US" altLang="ja-JP" sz="3200" dirty="0" smtClean="0">
                <a:solidFill>
                  <a:schemeClr val="tx1">
                    <a:lumMod val="75000"/>
                    <a:lumOff val="25000"/>
                  </a:schemeClr>
                </a:solidFill>
                <a:latin typeface="+mn-lt"/>
                <a:ea typeface="ＭＳ Ｐゴシック" charset="-128"/>
              </a:rPr>
              <a:t>. </a:t>
            </a: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 </a:t>
            </a:r>
            <a:r>
              <a:rPr lang="en-US" altLang="ja-JP" sz="3200" dirty="0">
                <a:solidFill>
                  <a:schemeClr val="tx1">
                    <a:lumMod val="75000"/>
                    <a:lumOff val="25000"/>
                  </a:schemeClr>
                </a:solidFill>
                <a:latin typeface="+mn-lt"/>
                <a:ea typeface="ＭＳ Ｐゴシック" charset="-128"/>
              </a:rPr>
              <a:t>The non-destructive identification of nuclear material samples can be achieved using different gamma spectrometry techniques for accurate verification of NMs. However, the sensitivity of Gamma spectroscopy is dependent on many factors. This includes the resolution and efficiency of the detector, and the amount of background radiation seen.</a:t>
            </a:r>
            <a:endParaRPr lang="en-US" altLang="ja-JP" sz="3200" dirty="0">
              <a:solidFill>
                <a:schemeClr val="tx1">
                  <a:lumMod val="75000"/>
                  <a:lumOff val="25000"/>
                </a:schemeClr>
              </a:solidFill>
              <a:latin typeface="+mn-lt"/>
              <a:ea typeface="ＭＳ Ｐゴシック" charset="-128"/>
            </a:endParaRPr>
          </a:p>
        </p:txBody>
      </p:sp>
      <p:sp>
        <p:nvSpPr>
          <p:cNvPr id="27" name="Text Box 248"/>
          <p:cNvSpPr txBox="1">
            <a:spLocks noChangeArrowheads="1"/>
          </p:cNvSpPr>
          <p:nvPr/>
        </p:nvSpPr>
        <p:spPr bwMode="auto">
          <a:xfrm>
            <a:off x="-92005" y="17496599"/>
            <a:ext cx="1482935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92005" y="25917084"/>
            <a:ext cx="14813132" cy="1286384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a:solidFill>
                  <a:schemeClr val="tx1">
                    <a:lumMod val="75000"/>
                    <a:lumOff val="25000"/>
                  </a:schemeClr>
                </a:solidFill>
                <a:latin typeface="+mn-lt"/>
                <a:ea typeface="ＭＳ Ｐゴシック" charset="-128"/>
              </a:rPr>
              <a:t>Sources and detectors assembly </a:t>
            </a:r>
            <a:r>
              <a:rPr lang="en-US" altLang="ja-JP" sz="3600" b="1" dirty="0" smtClean="0">
                <a:solidFill>
                  <a:schemeClr val="tx1">
                    <a:lumMod val="75000"/>
                    <a:lumOff val="25000"/>
                  </a:schemeClr>
                </a:solidFill>
                <a:latin typeface="+mn-lt"/>
                <a:ea typeface="ＭＳ Ｐゴシック" charset="-128"/>
              </a:rPr>
              <a:t>Design</a:t>
            </a:r>
          </a:p>
          <a:p>
            <a:pPr algn="just">
              <a:lnSpc>
                <a:spcPct val="120000"/>
              </a:lnSpc>
              <a:buFontTx/>
              <a:buChar char="•"/>
            </a:pPr>
            <a:r>
              <a:rPr lang="en-US" sz="3200" dirty="0">
                <a:solidFill>
                  <a:schemeClr val="tx1">
                    <a:lumMod val="75000"/>
                    <a:lumOff val="25000"/>
                  </a:schemeClr>
                </a:solidFill>
                <a:latin typeface="+mn-lt"/>
                <a:ea typeface="ＭＳ Ｐゴシック" charset="-128"/>
              </a:rPr>
              <a:t>The experiments were carried out at different distance between the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-detector and the sample at 1,2,3 and 4 cm since, the guard detectors kept with fixed position close to the active volume of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 detector in each case. In The first experiment, the radioactive source 137Cs with activity of 5μCi (Certified Standard point sources [Eckert &amp; Ziegler, California-USA (2006); with total uncertainty ±3.0%]) was used in the presence of single </a:t>
            </a:r>
            <a:r>
              <a:rPr lang="en-US" sz="3200" dirty="0" err="1">
                <a:solidFill>
                  <a:schemeClr val="tx1">
                    <a:lumMod val="75000"/>
                    <a:lumOff val="25000"/>
                  </a:schemeClr>
                </a:solidFill>
                <a:latin typeface="+mn-lt"/>
                <a:ea typeface="ＭＳ Ｐゴシック" charset="-128"/>
              </a:rPr>
              <a:t>HpGe</a:t>
            </a:r>
            <a:r>
              <a:rPr lang="en-US" sz="3200" dirty="0">
                <a:solidFill>
                  <a:schemeClr val="tx1">
                    <a:lumMod val="75000"/>
                    <a:lumOff val="25000"/>
                  </a:schemeClr>
                </a:solidFill>
                <a:latin typeface="+mn-lt"/>
                <a:ea typeface="ＭＳ Ｐゴシック" charset="-128"/>
              </a:rPr>
              <a:t> detector alone. The photo peak was collected in the energy range 650-670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marked by ROI (Region of Interest) in MAESTRO software. The net area of photo peak at the energy line 661.7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was registered in live time of 900 sec. in each distance. The same experiment was repeated with marked another area (Compton continuum) which is in the energy ranges 430-460 </a:t>
            </a:r>
            <a:r>
              <a:rPr lang="en-US" sz="3200" dirty="0" err="1">
                <a:solidFill>
                  <a:schemeClr val="tx1">
                    <a:lumMod val="75000"/>
                    <a:lumOff val="25000"/>
                  </a:schemeClr>
                </a:solidFill>
                <a:latin typeface="+mn-lt"/>
                <a:ea typeface="ＭＳ Ｐゴシック" charset="-128"/>
              </a:rPr>
              <a:t>KeV</a:t>
            </a:r>
            <a:r>
              <a:rPr lang="en-US" sz="3200" dirty="0">
                <a:solidFill>
                  <a:schemeClr val="tx1">
                    <a:lumMod val="75000"/>
                    <a:lumOff val="25000"/>
                  </a:schemeClr>
                </a:solidFill>
                <a:latin typeface="+mn-lt"/>
                <a:ea typeface="ＭＳ Ｐゴシック" charset="-128"/>
              </a:rPr>
              <a:t> to estimate P\C ratio. These steps were repeated at each source-to-detector distance to calculate the P\C ratios</a:t>
            </a:r>
            <a:r>
              <a:rPr lang="en-US" sz="3200" dirty="0">
                <a:solidFill>
                  <a:schemeClr val="tx1">
                    <a:lumMod val="75000"/>
                    <a:lumOff val="25000"/>
                  </a:schemeClr>
                </a:solidFill>
                <a:latin typeface="+mn-lt"/>
                <a:ea typeface="ＭＳ Ｐゴシック" charset="-128"/>
              </a:rPr>
              <a:t>.</a:t>
            </a:r>
          </a:p>
          <a:p>
            <a:pPr algn="just">
              <a:lnSpc>
                <a:spcPct val="120000"/>
              </a:lnSpc>
              <a:buFontTx/>
              <a:buChar char="•"/>
            </a:pPr>
            <a:r>
              <a:rPr lang="en-US" altLang="ja-JP" sz="3200" dirty="0">
                <a:solidFill>
                  <a:schemeClr val="tx1">
                    <a:lumMod val="75000"/>
                    <a:lumOff val="25000"/>
                  </a:schemeClr>
                </a:solidFill>
                <a:latin typeface="+mn-lt"/>
                <a:ea typeface="ＭＳ Ｐゴシック" charset="-128"/>
              </a:rPr>
              <a:t>The above procedures were executed for certain array where the </a:t>
            </a:r>
            <a:r>
              <a:rPr lang="en-US" altLang="ja-JP" sz="3200" dirty="0" err="1">
                <a:solidFill>
                  <a:schemeClr val="tx1">
                    <a:lumMod val="75000"/>
                    <a:lumOff val="25000"/>
                  </a:schemeClr>
                </a:solidFill>
                <a:latin typeface="+mn-lt"/>
                <a:ea typeface="ＭＳ Ｐゴシック" charset="-128"/>
              </a:rPr>
              <a:t>HpGe</a:t>
            </a:r>
            <a:r>
              <a:rPr lang="en-US" altLang="ja-JP" sz="3200" dirty="0">
                <a:solidFill>
                  <a:schemeClr val="tx1">
                    <a:lumMod val="75000"/>
                    <a:lumOff val="25000"/>
                  </a:schemeClr>
                </a:solidFill>
                <a:latin typeface="+mn-lt"/>
                <a:ea typeface="ＭＳ Ｐゴシック" charset="-128"/>
              </a:rPr>
              <a:t> detector surrounded by two </a:t>
            </a:r>
            <a:r>
              <a:rPr lang="en-US" altLang="ja-JP" sz="3200" dirty="0" err="1">
                <a:solidFill>
                  <a:schemeClr val="tx1">
                    <a:lumMod val="75000"/>
                    <a:lumOff val="25000"/>
                  </a:schemeClr>
                </a:solidFill>
                <a:latin typeface="+mn-lt"/>
                <a:ea typeface="ＭＳ Ｐゴシック" charset="-128"/>
              </a:rPr>
              <a:t>NaI</a:t>
            </a:r>
            <a:r>
              <a:rPr lang="en-US" altLang="ja-JP" sz="3200" dirty="0">
                <a:solidFill>
                  <a:schemeClr val="tx1">
                    <a:lumMod val="75000"/>
                    <a:lumOff val="25000"/>
                  </a:schemeClr>
                </a:solidFill>
                <a:latin typeface="+mn-lt"/>
                <a:ea typeface="ＭＳ Ｐゴシック" charset="-128"/>
              </a:rPr>
              <a:t> guard detectors and one </a:t>
            </a:r>
            <a:r>
              <a:rPr lang="en-US" altLang="ja-JP" sz="3200" dirty="0" err="1">
                <a:solidFill>
                  <a:schemeClr val="tx1">
                    <a:lumMod val="75000"/>
                    <a:lumOff val="25000"/>
                  </a:schemeClr>
                </a:solidFill>
                <a:latin typeface="+mn-lt"/>
                <a:ea typeface="ＭＳ Ｐゴシック" charset="-128"/>
              </a:rPr>
              <a:t>annual,as</a:t>
            </a:r>
            <a:r>
              <a:rPr lang="en-US" altLang="ja-JP" sz="3200" dirty="0">
                <a:solidFill>
                  <a:schemeClr val="tx1">
                    <a:lumMod val="75000"/>
                    <a:lumOff val="25000"/>
                  </a:schemeClr>
                </a:solidFill>
                <a:latin typeface="+mn-lt"/>
                <a:ea typeface="ＭＳ Ｐゴシック" charset="-128"/>
              </a:rPr>
              <a:t> shown in figure (1),which are operated with WINSPEC software in the same time of </a:t>
            </a:r>
            <a:r>
              <a:rPr lang="en-US" altLang="ja-JP" sz="3200" dirty="0" err="1">
                <a:solidFill>
                  <a:schemeClr val="tx1">
                    <a:lumMod val="75000"/>
                    <a:lumOff val="25000"/>
                  </a:schemeClr>
                </a:solidFill>
                <a:latin typeface="+mn-lt"/>
                <a:ea typeface="ＭＳ Ｐゴシック" charset="-128"/>
              </a:rPr>
              <a:t>HpGe</a:t>
            </a:r>
            <a:r>
              <a:rPr lang="en-US" altLang="ja-JP" sz="3200" dirty="0">
                <a:solidFill>
                  <a:schemeClr val="tx1">
                    <a:lumMod val="75000"/>
                    <a:lumOff val="25000"/>
                  </a:schemeClr>
                </a:solidFill>
                <a:latin typeface="+mn-lt"/>
                <a:ea typeface="ＭＳ Ｐゴシック" charset="-128"/>
              </a:rPr>
              <a:t> detector to determine P\C ratio outside and inside the shield and compare the results. The detectors specifications are displayed in table (1</a:t>
            </a:r>
            <a:r>
              <a:rPr lang="en-US" altLang="ja-JP" sz="3200" dirty="0">
                <a:solidFill>
                  <a:schemeClr val="tx1">
                    <a:lumMod val="75000"/>
                    <a:lumOff val="25000"/>
                  </a:schemeClr>
                </a:solidFill>
                <a:latin typeface="+mn-lt"/>
                <a:ea typeface="ＭＳ Ｐゴシック" charset="-128"/>
              </a:rPr>
              <a:t>).</a:t>
            </a:r>
          </a:p>
          <a:p>
            <a:pPr marL="0" indent="0" algn="just">
              <a:lnSpc>
                <a:spcPct val="120000"/>
              </a:lnSpc>
            </a:pPr>
            <a:r>
              <a:rPr lang="en-US" altLang="ja-JP" sz="3200" b="1" dirty="0">
                <a:solidFill>
                  <a:schemeClr val="tx1">
                    <a:lumMod val="75000"/>
                    <a:lumOff val="25000"/>
                  </a:schemeClr>
                </a:solidFill>
                <a:latin typeface="+mn-lt"/>
                <a:ea typeface="ＭＳ Ｐゴシック" charset="-128"/>
              </a:rPr>
              <a:t>Table (1).The used Detector Specifications</a:t>
            </a:r>
            <a:endParaRPr lang="en-US" altLang="ja-JP" sz="3200" b="1"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algn="just">
              <a:lnSpc>
                <a:spcPct val="120000"/>
              </a:lnSpc>
            </a:pPr>
            <a:endParaRPr lang="en-US" altLang="ja-JP" sz="3600" dirty="0">
              <a:solidFill>
                <a:schemeClr val="tx1">
                  <a:lumMod val="75000"/>
                  <a:lumOff val="25000"/>
                </a:schemeClr>
              </a:solidFill>
              <a:latin typeface="+mn-lt"/>
              <a:ea typeface="ＭＳ Ｐゴシック" charset="-128"/>
            </a:endParaRPr>
          </a:p>
        </p:txBody>
      </p:sp>
      <p:sp>
        <p:nvSpPr>
          <p:cNvPr id="29" name="Text Box 248"/>
          <p:cNvSpPr txBox="1">
            <a:spLocks noChangeArrowheads="1"/>
          </p:cNvSpPr>
          <p:nvPr/>
        </p:nvSpPr>
        <p:spPr bwMode="auto">
          <a:xfrm>
            <a:off x="-92005" y="25147643"/>
            <a:ext cx="1482935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CHALLENGES / METHODS / IMPLEMENTATION</a:t>
            </a:r>
            <a:endParaRPr lang="en-US" altLang="zh-CN" sz="3200" b="1" dirty="0">
              <a:solidFill>
                <a:schemeClr val="bg1"/>
              </a:solidFill>
              <a:latin typeface="+mn-lt"/>
              <a:ea typeface="SimSun" pitchFamily="2" charset="-122"/>
              <a:cs typeface="Lucida Sans" pitchFamily="34" charset="0"/>
            </a:endParaRPr>
          </a:p>
        </p:txBody>
      </p:sp>
      <p:sp>
        <p:nvSpPr>
          <p:cNvPr id="13" name="TextBox 12"/>
          <p:cNvSpPr txBox="1"/>
          <p:nvPr/>
        </p:nvSpPr>
        <p:spPr>
          <a:xfrm>
            <a:off x="5767742" y="41803785"/>
            <a:ext cx="5046574" cy="646331"/>
          </a:xfrm>
          <a:prstGeom prst="rect">
            <a:avLst/>
          </a:prstGeom>
          <a:noFill/>
        </p:spPr>
        <p:txBody>
          <a:bodyPr wrap="none" rtlCol="0">
            <a:spAutoFit/>
          </a:bodyPr>
          <a:lstStyle/>
          <a:p>
            <a:r>
              <a:rPr lang="en-US" sz="3600" i="1" dirty="0" smtClean="0"/>
              <a:t>Title of the graphs/figures</a:t>
            </a:r>
            <a:endParaRPr lang="en-US" sz="3600" i="1" dirty="0"/>
          </a:p>
        </p:txBody>
      </p:sp>
      <p:sp>
        <p:nvSpPr>
          <p:cNvPr id="34" name="Text Box 242"/>
          <p:cNvSpPr txBox="1">
            <a:spLocks noChangeArrowheads="1"/>
          </p:cNvSpPr>
          <p:nvPr/>
        </p:nvSpPr>
        <p:spPr bwMode="auto">
          <a:xfrm>
            <a:off x="14962909" y="32864549"/>
            <a:ext cx="15312304" cy="6260175"/>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a:t>
            </a:r>
            <a:r>
              <a:rPr lang="en-US" altLang="ja-JP" sz="3200" dirty="0">
                <a:solidFill>
                  <a:schemeClr val="tx1">
                    <a:lumMod val="75000"/>
                    <a:lumOff val="25000"/>
                  </a:schemeClr>
                </a:solidFill>
                <a:latin typeface="+mn-lt"/>
                <a:ea typeface="ＭＳ Ｐゴシック" charset="-128"/>
              </a:rPr>
              <a:t>This work aims at the investigation and improvement of detection accuracy for several safeguards key elements using new detectors assembly. The experimental work showed that the P/C values were enhanced using the array detectors design with respect to single </a:t>
            </a:r>
            <a:r>
              <a:rPr lang="en-US" altLang="ja-JP" sz="3200" dirty="0" err="1">
                <a:solidFill>
                  <a:schemeClr val="tx1">
                    <a:lumMod val="75000"/>
                    <a:lumOff val="25000"/>
                  </a:schemeClr>
                </a:solidFill>
                <a:latin typeface="+mn-lt"/>
                <a:ea typeface="ＭＳ Ｐゴシック" charset="-128"/>
              </a:rPr>
              <a:t>HPGe</a:t>
            </a:r>
            <a:r>
              <a:rPr lang="en-US" altLang="ja-JP" sz="3200" dirty="0">
                <a:solidFill>
                  <a:schemeClr val="tx1">
                    <a:lumMod val="75000"/>
                    <a:lumOff val="25000"/>
                  </a:schemeClr>
                </a:solidFill>
                <a:latin typeface="+mn-lt"/>
                <a:ea typeface="ＭＳ Ｐゴシック" charset="-128"/>
              </a:rPr>
              <a:t> usage only from  387.6±6.12 to 1001.12±7.4. This result indicates and proves that the proposed new detectors array design achieved the target. The system is quite capable for the assay of small amounts and depleted nuclear materials and radioactive source with relatively high accuracy and enhanced P/C ratios. The system gives great value in the net area for photo peak 185.7 </a:t>
            </a:r>
            <a:r>
              <a:rPr lang="en-US" altLang="ja-JP" sz="3200" dirty="0" err="1">
                <a:solidFill>
                  <a:schemeClr val="tx1">
                    <a:lumMod val="75000"/>
                    <a:lumOff val="25000"/>
                  </a:schemeClr>
                </a:solidFill>
                <a:latin typeface="+mn-lt"/>
                <a:ea typeface="ＭＳ Ｐゴシック" charset="-128"/>
              </a:rPr>
              <a:t>KeV</a:t>
            </a:r>
            <a:r>
              <a:rPr lang="en-US" altLang="ja-JP" sz="3200" dirty="0">
                <a:solidFill>
                  <a:schemeClr val="tx1">
                    <a:lumMod val="75000"/>
                    <a:lumOff val="25000"/>
                  </a:schemeClr>
                </a:solidFill>
                <a:latin typeface="+mn-lt"/>
                <a:ea typeface="ＭＳ Ｐゴシック" charset="-128"/>
              </a:rPr>
              <a:t> for investigated SNMs </a:t>
            </a:r>
            <a:r>
              <a:rPr lang="en-US" altLang="ja-JP" sz="3200" dirty="0" err="1">
                <a:solidFill>
                  <a:schemeClr val="tx1">
                    <a:lumMod val="75000"/>
                    <a:lumOff val="25000"/>
                  </a:schemeClr>
                </a:solidFill>
                <a:latin typeface="+mn-lt"/>
                <a:ea typeface="ＭＳ Ｐゴシック" charset="-128"/>
              </a:rPr>
              <a:t>samples.Since</a:t>
            </a:r>
            <a:r>
              <a:rPr lang="en-US" altLang="ja-JP" sz="3200" dirty="0">
                <a:solidFill>
                  <a:schemeClr val="tx1">
                    <a:lumMod val="75000"/>
                    <a:lumOff val="25000"/>
                  </a:schemeClr>
                </a:solidFill>
                <a:latin typeface="+mn-lt"/>
                <a:ea typeface="ＭＳ Ｐゴシック" charset="-128"/>
              </a:rPr>
              <a:t>, The difference ranges from 0.91% to 17.55%. The designed system is being developed to be comparable with the commercial Compton suppression systems. </a:t>
            </a:r>
            <a:endParaRPr lang="en-US" altLang="ja-JP" sz="3200" dirty="0">
              <a:solidFill>
                <a:schemeClr val="tx1">
                  <a:lumMod val="75000"/>
                  <a:lumOff val="25000"/>
                </a:schemeClr>
              </a:solidFill>
              <a:latin typeface="+mn-lt"/>
              <a:ea typeface="ＭＳ Ｐゴシック" charset="-128"/>
            </a:endParaRPr>
          </a:p>
        </p:txBody>
      </p:sp>
      <p:sp>
        <p:nvSpPr>
          <p:cNvPr id="35" name="Text Box 248"/>
          <p:cNvSpPr txBox="1">
            <a:spLocks noChangeArrowheads="1"/>
          </p:cNvSpPr>
          <p:nvPr/>
        </p:nvSpPr>
        <p:spPr bwMode="auto">
          <a:xfrm>
            <a:off x="14962909" y="32095108"/>
            <a:ext cx="15312304"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smtClean="0">
                <a:solidFill>
                  <a:schemeClr val="bg1"/>
                </a:solidFill>
              </a:rPr>
              <a:t>ID: </a:t>
            </a:r>
            <a:r>
              <a:rPr lang="en-US" sz="4400" b="1" dirty="0" smtClean="0">
                <a:solidFill>
                  <a:schemeClr val="bg1"/>
                </a:solidFill>
              </a:rPr>
              <a:t>82 </a:t>
            </a:r>
            <a:endParaRPr lang="en-US" sz="4400" b="1" dirty="0">
              <a:solidFill>
                <a:schemeClr val="bg1"/>
              </a:solidFill>
            </a:endParaRPr>
          </a:p>
        </p:txBody>
      </p:sp>
      <p:sp>
        <p:nvSpPr>
          <p:cNvPr id="23" name="Text Box 242"/>
          <p:cNvSpPr txBox="1">
            <a:spLocks noChangeArrowheads="1"/>
          </p:cNvSpPr>
          <p:nvPr/>
        </p:nvSpPr>
        <p:spPr bwMode="auto">
          <a:xfrm>
            <a:off x="14962909" y="40510537"/>
            <a:ext cx="15312304" cy="227139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This research has been carried out in Nuclear Safeguards Laboratory- Nuclear Safeguards&amp; physical protection department of </a:t>
            </a:r>
            <a:r>
              <a:rPr lang="en-US" altLang="ja-JP" sz="3600" dirty="0" err="1">
                <a:solidFill>
                  <a:schemeClr val="tx1">
                    <a:lumMod val="75000"/>
                    <a:lumOff val="25000"/>
                  </a:schemeClr>
                </a:solidFill>
                <a:latin typeface="+mn-lt"/>
                <a:ea typeface="ＭＳ Ｐゴシック" charset="-128"/>
              </a:rPr>
              <a:t>EgyptianNuclear</a:t>
            </a:r>
            <a:r>
              <a:rPr lang="en-US" altLang="ja-JP" sz="3600" dirty="0">
                <a:solidFill>
                  <a:schemeClr val="tx1">
                    <a:lumMod val="75000"/>
                    <a:lumOff val="25000"/>
                  </a:schemeClr>
                </a:solidFill>
                <a:latin typeface="+mn-lt"/>
                <a:ea typeface="ＭＳ Ｐゴシック" charset="-128"/>
              </a:rPr>
              <a:t> &amp; Radiological Regulatory Authority (ENRRA).</a:t>
            </a:r>
            <a:endParaRPr lang="en-US" altLang="ja-JP" sz="3600" dirty="0" smtClean="0">
              <a:solidFill>
                <a:schemeClr val="tx1">
                  <a:lumMod val="75000"/>
                  <a:lumOff val="25000"/>
                </a:schemeClr>
              </a:solidFill>
              <a:latin typeface="+mn-lt"/>
              <a:ea typeface="ＭＳ Ｐゴシック" charset="-128"/>
            </a:endParaRPr>
          </a:p>
        </p:txBody>
      </p:sp>
      <p:sp>
        <p:nvSpPr>
          <p:cNvPr id="24" name="Text Box 248"/>
          <p:cNvSpPr txBox="1">
            <a:spLocks noChangeArrowheads="1"/>
          </p:cNvSpPr>
          <p:nvPr/>
        </p:nvSpPr>
        <p:spPr bwMode="auto">
          <a:xfrm>
            <a:off x="14962909" y="39741096"/>
            <a:ext cx="15312304"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ACKNOWLEDGEMENTS / REFERENCES</a:t>
            </a:r>
            <a:endParaRPr lang="en-US" altLang="zh-CN" sz="3200" b="1" dirty="0">
              <a:solidFill>
                <a:schemeClr val="bg1"/>
              </a:solidFill>
              <a:latin typeface="+mn-lt"/>
              <a:ea typeface="SimSun" pitchFamily="2" charset="-122"/>
              <a:cs typeface="Lucida Sans"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365886935"/>
              </p:ext>
            </p:extLst>
          </p:nvPr>
        </p:nvGraphicFramePr>
        <p:xfrm>
          <a:off x="1" y="37241018"/>
          <a:ext cx="14737344" cy="6539346"/>
        </p:xfrm>
        <a:graphic>
          <a:graphicData uri="http://schemas.openxmlformats.org/presentationml/2006/ole">
            <mc:AlternateContent xmlns:mc="http://schemas.openxmlformats.org/markup-compatibility/2006">
              <mc:Choice xmlns:v="urn:schemas-microsoft-com:vml" Requires="v">
                <p:oleObj spid="_x0000_s1030" name="Document" r:id="rId3" imgW="5271918" imgH="3071958" progId="Word.Document.12">
                  <p:embed/>
                </p:oleObj>
              </mc:Choice>
              <mc:Fallback>
                <p:oleObj name="Document" r:id="rId3" imgW="5271918" imgH="3071958" progId="Word.Document.12">
                  <p:embed/>
                  <p:pic>
                    <p:nvPicPr>
                      <p:cNvPr id="0" name=""/>
                      <p:cNvPicPr/>
                      <p:nvPr/>
                    </p:nvPicPr>
                    <p:blipFill>
                      <a:blip r:embed="rId4"/>
                      <a:stretch>
                        <a:fillRect/>
                      </a:stretch>
                    </p:blipFill>
                    <p:spPr>
                      <a:xfrm>
                        <a:off x="1" y="37241018"/>
                        <a:ext cx="14737344" cy="6539346"/>
                      </a:xfrm>
                      <a:prstGeom prst="rect">
                        <a:avLst/>
                      </a:prstGeom>
                    </p:spPr>
                  </p:pic>
                </p:oleObj>
              </mc:Fallback>
            </mc:AlternateContent>
          </a:graphicData>
        </a:graphic>
      </p:graphicFrame>
      <p:graphicFrame>
        <p:nvGraphicFramePr>
          <p:cNvPr id="30" name="Chart 29"/>
          <p:cNvGraphicFramePr/>
          <p:nvPr>
            <p:extLst>
              <p:ext uri="{D42A27DB-BD31-4B8C-83A1-F6EECF244321}">
                <p14:modId xmlns:p14="http://schemas.microsoft.com/office/powerpoint/2010/main" val="3319523529"/>
              </p:ext>
            </p:extLst>
          </p:nvPr>
        </p:nvGraphicFramePr>
        <p:xfrm>
          <a:off x="16031659" y="20056465"/>
          <a:ext cx="12000444" cy="5179971"/>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p:nvPr/>
        </p:nvSpPr>
        <p:spPr>
          <a:xfrm>
            <a:off x="15445862" y="18864933"/>
            <a:ext cx="13673496" cy="954107"/>
          </a:xfrm>
          <a:prstGeom prst="rect">
            <a:avLst/>
          </a:prstGeom>
        </p:spPr>
        <p:txBody>
          <a:bodyPr wrap="square">
            <a:spAutoFit/>
          </a:bodyPr>
          <a:lstStyle/>
          <a:p>
            <a:r>
              <a:rPr lang="en-US" sz="2800" dirty="0"/>
              <a:t>Fig.(2): The experimental results for P\C ratio with different distance between the </a:t>
            </a:r>
            <a:r>
              <a:rPr lang="en-US" sz="2800" dirty="0" err="1"/>
              <a:t>HpGe</a:t>
            </a:r>
            <a:r>
              <a:rPr lang="en-US" sz="2800" dirty="0"/>
              <a:t> detector  and the radioactive point source 137Cs in all the conditions.</a:t>
            </a:r>
          </a:p>
        </p:txBody>
      </p:sp>
      <p:pic>
        <p:nvPicPr>
          <p:cNvPr id="7" name="Picture 6"/>
          <p:cNvPicPr>
            <a:picLocks noChangeAspect="1"/>
          </p:cNvPicPr>
          <p:nvPr/>
        </p:nvPicPr>
        <p:blipFill>
          <a:blip r:embed="rId6"/>
          <a:stretch>
            <a:fillRect/>
          </a:stretch>
        </p:blipFill>
        <p:spPr>
          <a:xfrm>
            <a:off x="16574111" y="26254289"/>
            <a:ext cx="10192871" cy="5776009"/>
          </a:xfrm>
          <a:prstGeom prst="rect">
            <a:avLst/>
          </a:prstGeom>
        </p:spPr>
      </p:pic>
      <p:sp>
        <p:nvSpPr>
          <p:cNvPr id="8" name="TextBox 7"/>
          <p:cNvSpPr txBox="1"/>
          <p:nvPr/>
        </p:nvSpPr>
        <p:spPr>
          <a:xfrm>
            <a:off x="16031659" y="25050703"/>
            <a:ext cx="12002242" cy="941796"/>
          </a:xfrm>
          <a:prstGeom prst="rect">
            <a:avLst/>
          </a:prstGeom>
          <a:noFill/>
        </p:spPr>
        <p:txBody>
          <a:bodyPr wrap="square" rtlCol="0">
            <a:spAutoFit/>
          </a:bodyPr>
          <a:lstStyle/>
          <a:p>
            <a:pPr>
              <a:lnSpc>
                <a:spcPct val="115000"/>
              </a:lnSpc>
              <a:spcAft>
                <a:spcPts val="1000"/>
              </a:spcAft>
            </a:pPr>
            <a:r>
              <a:rPr lang="en-US" sz="2400" dirty="0">
                <a:latin typeface="Times New Roman" panose="02020603050405020304" pitchFamily="18" charset="0"/>
                <a:ea typeface="Calibri" panose="020F0502020204030204" pitchFamily="34" charset="0"/>
                <a:cs typeface="Arial" panose="020B0604020202020204" pitchFamily="34" charset="0"/>
              </a:rPr>
              <a:t>Fig.(4): Net area at energy line 185.7 </a:t>
            </a:r>
            <a:r>
              <a:rPr lang="en-US" sz="2400" dirty="0" err="1">
                <a:latin typeface="Times New Roman" panose="02020603050405020304" pitchFamily="18" charset="0"/>
                <a:ea typeface="Calibri" panose="020F0502020204030204" pitchFamily="34" charset="0"/>
                <a:cs typeface="Arial" panose="020B0604020202020204" pitchFamily="34" charset="0"/>
              </a:rPr>
              <a:t>KeV</a:t>
            </a:r>
            <a:r>
              <a:rPr lang="en-US" sz="2400" dirty="0">
                <a:latin typeface="Times New Roman" panose="02020603050405020304" pitchFamily="18" charset="0"/>
                <a:ea typeface="Calibri" panose="020F0502020204030204" pitchFamily="34" charset="0"/>
                <a:cs typeface="Arial" panose="020B0604020202020204" pitchFamily="34" charset="0"/>
              </a:rPr>
              <a:t> versus the distance between the </a:t>
            </a:r>
            <a:r>
              <a:rPr lang="en-US" sz="2400" dirty="0" err="1">
                <a:latin typeface="Times New Roman" panose="02020603050405020304" pitchFamily="18" charset="0"/>
                <a:ea typeface="Calibri" panose="020F0502020204030204" pitchFamily="34" charset="0"/>
                <a:cs typeface="Arial" panose="020B0604020202020204" pitchFamily="34" charset="0"/>
              </a:rPr>
              <a:t>HpGe</a:t>
            </a:r>
            <a:r>
              <a:rPr lang="en-US" sz="2400" dirty="0">
                <a:latin typeface="Times New Roman" panose="02020603050405020304" pitchFamily="18" charset="0"/>
                <a:ea typeface="Calibri" panose="020F0502020204030204" pitchFamily="34" charset="0"/>
                <a:cs typeface="Arial" panose="020B0604020202020204" pitchFamily="34" charset="0"/>
              </a:rPr>
              <a:t> detector  and the SNM (Depleted Uranium) in all conditions.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1939</TotalTime>
  <Words>1033</Words>
  <Application>Microsoft Office PowerPoint</Application>
  <PresentationFormat>Custom</PresentationFormat>
  <Paragraphs>34</Paragraphs>
  <Slides>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MS PGothic</vt:lpstr>
      <vt:lpstr>SimSun</vt:lpstr>
      <vt:lpstr>Arial</vt:lpstr>
      <vt:lpstr>Calibri</vt:lpstr>
      <vt:lpstr>Calibri Light</vt:lpstr>
      <vt:lpstr>Lucida Sans</vt:lpstr>
      <vt:lpstr>Times New Roman</vt:lpstr>
      <vt:lpstr>Office Theme</vt:lpstr>
      <vt:lpstr>Microsoft Word Document</vt:lpstr>
      <vt:lpstr>PowerPoint Presentation</vt:lpstr>
    </vt:vector>
  </TitlesOfParts>
  <Company>IAEA-SG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Dr.Rasha</cp:lastModifiedBy>
  <cp:revision>142</cp:revision>
  <dcterms:created xsi:type="dcterms:W3CDTF">2018-07-03T09:22:24Z</dcterms:created>
  <dcterms:modified xsi:type="dcterms:W3CDTF">2018-09-24T07:58:32Z</dcterms:modified>
</cp:coreProperties>
</file>